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PT Serif"/>
      <p:regular r:id="rId35"/>
      <p:bold r:id="rId36"/>
      <p:italic r:id="rId37"/>
      <p:boldItalic r:id="rId38"/>
    </p:embeddedFont>
    <p:embeddedFont>
      <p:font typeface="Quicksan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icksand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PTSerif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PTSerif-italic.fntdata"/><Relationship Id="rId14" Type="http://schemas.openxmlformats.org/officeDocument/2006/relationships/slide" Target="slides/slide10.xml"/><Relationship Id="rId36" Type="http://schemas.openxmlformats.org/officeDocument/2006/relationships/font" Target="fonts/PTSerif-bold.fntdata"/><Relationship Id="rId17" Type="http://schemas.openxmlformats.org/officeDocument/2006/relationships/slide" Target="slides/slide13.xml"/><Relationship Id="rId39" Type="http://schemas.openxmlformats.org/officeDocument/2006/relationships/font" Target="fonts/Quicksand-regular.fntdata"/><Relationship Id="rId16" Type="http://schemas.openxmlformats.org/officeDocument/2006/relationships/slide" Target="slides/slide12.xml"/><Relationship Id="rId38" Type="http://schemas.openxmlformats.org/officeDocument/2006/relationships/font" Target="fonts/PTSerif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af00cf9af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af00cf9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55c4a9faa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55c4a9fa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aab98a64d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aab98a64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55c4a9faa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d55c4a9fa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c5a9f4d1f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c5a9f4d1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c5a9f4d1f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dc5a9f4d1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acb08591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acb085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dacb08591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dacb0859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acb085910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acb0859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55c4a9faa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55c4a9f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acb085910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dacb08591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acb085910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dacb08591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dacb085910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dacb08591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ae7449ec8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dae7449ec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dae7449ec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dae7449ec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c5f8bf04a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dc5f8bf0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ae7449ec8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dae7449e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af00cf9a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daf00cf9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55c4a9faa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55c4a9fa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aab98a64d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aab98a6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55c4a9faa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55c4a9fa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1" sz="2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1pPr>
            <a:lvl2pPr indent="-4191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i="1" sz="3000">
                <a:solidFill>
                  <a:schemeClr val="accent1"/>
                </a:solidFill>
              </a:defRPr>
            </a:lvl2pPr>
            <a:lvl3pPr indent="-4191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3pPr>
            <a:lvl4pPr indent="-4191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i="1" sz="3000">
                <a:solidFill>
                  <a:schemeClr val="accent1"/>
                </a:solidFill>
              </a:defRPr>
            </a:lvl4pPr>
            <a:lvl5pPr indent="-4191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5pPr>
            <a:lvl6pPr indent="-4191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i="1" sz="3000">
                <a:solidFill>
                  <a:schemeClr val="accent1"/>
                </a:solidFill>
              </a:defRPr>
            </a:lvl6pPr>
            <a:lvl7pPr indent="-4191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i="1" sz="3000">
                <a:solidFill>
                  <a:schemeClr val="accent1"/>
                </a:solidFill>
              </a:defRPr>
            </a:lvl7pPr>
            <a:lvl8pPr indent="-4191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i="1" sz="3000">
                <a:solidFill>
                  <a:schemeClr val="accent1"/>
                </a:solidFill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i="1"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" name="Google Shape;25;p5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" type="body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2" name="Google Shape;32;p6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body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i="1" sz="1800"/>
            </a:lvl1pPr>
          </a:lstStyle>
          <a:p/>
        </p:txBody>
      </p:sp>
      <p:cxnSp>
        <p:nvCxnSpPr>
          <p:cNvPr id="49" name="Google Shape;49;p9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0" name="Google Shape;50;p9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30350" y="206000"/>
            <a:ext cx="428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627600" y="1990238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</a:t>
            </a:r>
            <a:r>
              <a:rPr lang="en">
                <a:solidFill>
                  <a:srgbClr val="9FC5E8"/>
                </a:solidFill>
              </a:rPr>
              <a:t>Kaggle </a:t>
            </a:r>
            <a:r>
              <a:rPr lang="en"/>
              <a:t>Machine Learning and Data Science Survey </a:t>
            </a:r>
            <a:endParaRPr/>
          </a:p>
        </p:txBody>
      </p:sp>
      <p:sp>
        <p:nvSpPr>
          <p:cNvPr id="59" name="Google Shape;59;p11"/>
          <p:cNvSpPr txBox="1"/>
          <p:nvPr/>
        </p:nvSpPr>
        <p:spPr>
          <a:xfrm>
            <a:off x="6814125" y="3150050"/>
            <a:ext cx="152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Nguyen Binh Nam 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3993" l="0" r="0" t="0"/>
          <a:stretch/>
        </p:blipFill>
        <p:spPr>
          <a:xfrm>
            <a:off x="0" y="832775"/>
            <a:ext cx="9143999" cy="4310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Jobs vs Experience</a:t>
            </a:r>
            <a:endParaRPr sz="2300"/>
          </a:p>
        </p:txBody>
      </p:sp>
      <p:sp>
        <p:nvSpPr>
          <p:cNvPr id="164" name="Google Shape;164;p20"/>
          <p:cNvSpPr/>
          <p:nvPr/>
        </p:nvSpPr>
        <p:spPr>
          <a:xfrm>
            <a:off x="4208216" y="1194226"/>
            <a:ext cx="972900" cy="3423000"/>
          </a:xfrm>
          <a:prstGeom prst="ellipse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5894082" y="4086489"/>
            <a:ext cx="549000" cy="500100"/>
          </a:xfrm>
          <a:prstGeom prst="ellipse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5056337" y="1207644"/>
            <a:ext cx="181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T Serif"/>
                <a:ea typeface="PT Serif"/>
                <a:cs typeface="PT Serif"/>
                <a:sym typeface="PT Serif"/>
              </a:rPr>
              <a:t>More than 3000 people</a:t>
            </a:r>
            <a:endParaRPr sz="9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5979078" y="3557576"/>
            <a:ext cx="152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T Serif"/>
                <a:ea typeface="PT Serif"/>
                <a:cs typeface="PT Serif"/>
                <a:sym typeface="PT Serif"/>
              </a:rPr>
              <a:t>Less than a 1000 people</a:t>
            </a:r>
            <a:endParaRPr sz="90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4168" l="0" r="0" t="0"/>
          <a:stretch/>
        </p:blipFill>
        <p:spPr>
          <a:xfrm>
            <a:off x="0" y="818175"/>
            <a:ext cx="9143999" cy="43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Jobs vs Experience</a:t>
            </a:r>
            <a:endParaRPr sz="2300"/>
          </a:p>
        </p:txBody>
      </p:sp>
      <p:sp>
        <p:nvSpPr>
          <p:cNvPr id="174" name="Google Shape;174;p21"/>
          <p:cNvSpPr/>
          <p:nvPr/>
        </p:nvSpPr>
        <p:spPr>
          <a:xfrm>
            <a:off x="8252534" y="2911673"/>
            <a:ext cx="861300" cy="1561500"/>
          </a:xfrm>
          <a:prstGeom prst="ellipse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3488610" y="2816086"/>
            <a:ext cx="919800" cy="1750800"/>
          </a:xfrm>
          <a:prstGeom prst="ellipse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6817742" y="2199979"/>
            <a:ext cx="971400" cy="23043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973144" y="2448730"/>
            <a:ext cx="861300" cy="20223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7394637" y="2585587"/>
            <a:ext cx="1056600" cy="2022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Language vs Experience</a:t>
            </a:r>
            <a:endParaRPr sz="2300"/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275"/>
            <a:ext cx="9144001" cy="364258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/>
          <p:nvPr/>
        </p:nvSpPr>
        <p:spPr>
          <a:xfrm>
            <a:off x="4436072" y="4138098"/>
            <a:ext cx="658200" cy="508500"/>
          </a:xfrm>
          <a:prstGeom prst="ellipse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8384097" y="4241285"/>
            <a:ext cx="658200" cy="508500"/>
          </a:xfrm>
          <a:prstGeom prst="ellipse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5825048" y="2071919"/>
            <a:ext cx="922200" cy="2501400"/>
          </a:xfrm>
          <a:prstGeom prst="ellipse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Language vs Experience</a:t>
            </a:r>
            <a:endParaRPr sz="2300"/>
          </a:p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825" y="970575"/>
            <a:ext cx="7050346" cy="347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/>
          <p:nvPr/>
        </p:nvSpPr>
        <p:spPr>
          <a:xfrm>
            <a:off x="4628075" y="2457950"/>
            <a:ext cx="464400" cy="1711500"/>
          </a:xfrm>
          <a:prstGeom prst="ellipse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7538075" y="2281850"/>
            <a:ext cx="464400" cy="1887600"/>
          </a:xfrm>
          <a:prstGeom prst="ellipse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626350" y="1083450"/>
            <a:ext cx="7612800" cy="3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Gender</a:t>
            </a:r>
            <a:r>
              <a:rPr lang="en"/>
              <a:t>: </a:t>
            </a:r>
            <a:r>
              <a:rPr b="1" lang="en"/>
              <a:t>Men </a:t>
            </a:r>
            <a:r>
              <a:rPr lang="en"/>
              <a:t>play a </a:t>
            </a:r>
            <a:r>
              <a:rPr b="1" lang="en"/>
              <a:t>dominant </a:t>
            </a:r>
            <a:r>
              <a:rPr lang="en"/>
              <a:t>role in the field of coding for a </a:t>
            </a:r>
            <a:r>
              <a:rPr b="1" lang="en"/>
              <a:t>longer period of time</a:t>
            </a:r>
            <a:r>
              <a:rPr lang="en"/>
              <a:t> while </a:t>
            </a:r>
            <a:r>
              <a:rPr b="1" lang="en"/>
              <a:t>women did not have opportunity to learn earlier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Location</a:t>
            </a:r>
            <a:r>
              <a:rPr lang="en"/>
              <a:t>: </a:t>
            </a:r>
            <a:r>
              <a:rPr b="1" lang="en"/>
              <a:t>USA </a:t>
            </a:r>
            <a:r>
              <a:rPr lang="en"/>
              <a:t>has </a:t>
            </a:r>
            <a:r>
              <a:rPr b="1" lang="en"/>
              <a:t>advanced technology </a:t>
            </a:r>
            <a:r>
              <a:rPr lang="en"/>
              <a:t>through programming </a:t>
            </a:r>
            <a:r>
              <a:rPr b="1" lang="en"/>
              <a:t>for many years </a:t>
            </a:r>
            <a:r>
              <a:rPr lang="en"/>
              <a:t>while it has only been </a:t>
            </a:r>
            <a:r>
              <a:rPr b="1" lang="en"/>
              <a:t>recent </a:t>
            </a:r>
            <a:r>
              <a:rPr lang="en"/>
              <a:t>for </a:t>
            </a:r>
            <a:r>
              <a:rPr b="1" lang="en"/>
              <a:t>India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Ages: </a:t>
            </a:r>
            <a:r>
              <a:rPr lang="en"/>
              <a:t>people around the age 25-29 want to </a:t>
            </a:r>
            <a:r>
              <a:rPr b="1" lang="en"/>
              <a:t>switch to programming-related jobs</a:t>
            </a:r>
            <a:r>
              <a:rPr lang="en"/>
              <a:t> due to many reasons (mainly because it's more applicable and more profitable in the modern world).</a:t>
            </a:r>
            <a:endParaRPr b="1"/>
          </a:p>
        </p:txBody>
      </p:sp>
      <p:sp>
        <p:nvSpPr>
          <p:cNvPr id="203" name="Google Shape;203;p24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Conclusion</a:t>
            </a:r>
            <a:endParaRPr sz="2300"/>
          </a:p>
        </p:txBody>
      </p:sp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626350" y="1083450"/>
            <a:ext cx="7612800" cy="3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Jobs: </a:t>
            </a:r>
            <a:r>
              <a:rPr lang="en"/>
              <a:t>Jobs like </a:t>
            </a:r>
            <a:r>
              <a:rPr b="1" lang="en"/>
              <a:t>software engineer</a:t>
            </a:r>
            <a:r>
              <a:rPr lang="en"/>
              <a:t> are </a:t>
            </a:r>
            <a:r>
              <a:rPr b="1" lang="en"/>
              <a:t>popular</a:t>
            </a:r>
            <a:r>
              <a:rPr lang="en"/>
              <a:t> and have </a:t>
            </a:r>
            <a:r>
              <a:rPr b="1" lang="en"/>
              <a:t>adjustable</a:t>
            </a:r>
            <a:r>
              <a:rPr lang="en"/>
              <a:t> </a:t>
            </a:r>
            <a:r>
              <a:rPr b="1" lang="en"/>
              <a:t>skill ceilings. </a:t>
            </a:r>
            <a:r>
              <a:rPr lang="en"/>
              <a:t>Jobs like </a:t>
            </a:r>
            <a:r>
              <a:rPr b="1" lang="en"/>
              <a:t>Data Science, Machine Learning Engineer</a:t>
            </a:r>
            <a:r>
              <a:rPr lang="en"/>
              <a:t> are </a:t>
            </a:r>
            <a:r>
              <a:rPr b="1" lang="en"/>
              <a:t>new </a:t>
            </a:r>
            <a:r>
              <a:rPr lang="en"/>
              <a:t>or </a:t>
            </a:r>
            <a:r>
              <a:rPr b="1" lang="en"/>
              <a:t>require much less technical coding</a:t>
            </a:r>
            <a:r>
              <a:rPr lang="en"/>
              <a:t>. Jobs like </a:t>
            </a:r>
            <a:r>
              <a:rPr b="1" lang="en"/>
              <a:t>DBA, research scientists</a:t>
            </a:r>
            <a:r>
              <a:rPr lang="en"/>
              <a:t> require </a:t>
            </a:r>
            <a:r>
              <a:rPr b="1" lang="en"/>
              <a:t>extensive knowledge</a:t>
            </a:r>
            <a:r>
              <a:rPr lang="en"/>
              <a:t> of programming</a:t>
            </a:r>
            <a:r>
              <a:rPr b="1"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Languages of Programming:</a:t>
            </a:r>
            <a:r>
              <a:rPr lang="en"/>
              <a:t> </a:t>
            </a:r>
            <a:r>
              <a:rPr b="1" lang="en"/>
              <a:t>Python </a:t>
            </a:r>
            <a:r>
              <a:rPr lang="en"/>
              <a:t>is the </a:t>
            </a:r>
            <a:r>
              <a:rPr b="1" lang="en"/>
              <a:t>most used</a:t>
            </a:r>
            <a:r>
              <a:rPr lang="en"/>
              <a:t> language while </a:t>
            </a:r>
            <a:r>
              <a:rPr b="1" lang="en"/>
              <a:t>Swift </a:t>
            </a:r>
            <a:r>
              <a:rPr lang="en"/>
              <a:t>and </a:t>
            </a:r>
            <a:r>
              <a:rPr b="1" lang="en"/>
              <a:t>Julia </a:t>
            </a:r>
            <a:r>
              <a:rPr lang="en"/>
              <a:t>are l</a:t>
            </a:r>
            <a:r>
              <a:rPr b="1" lang="en"/>
              <a:t>east used</a:t>
            </a:r>
            <a:r>
              <a:rPr lang="en"/>
              <a:t>. However, </a:t>
            </a:r>
            <a:r>
              <a:rPr b="1" lang="en"/>
              <a:t>most experienced</a:t>
            </a:r>
            <a:r>
              <a:rPr lang="en"/>
              <a:t> coders use </a:t>
            </a:r>
            <a:r>
              <a:rPr b="1" lang="en"/>
              <a:t>Swifts and Julia</a:t>
            </a:r>
            <a:r>
              <a:rPr lang="en"/>
              <a:t>. </a:t>
            </a:r>
            <a:r>
              <a:rPr b="1" lang="en"/>
              <a:t>Most beginners</a:t>
            </a:r>
            <a:r>
              <a:rPr lang="en"/>
              <a:t> use </a:t>
            </a:r>
            <a:r>
              <a:rPr b="1" lang="en"/>
              <a:t>Python, R, SQL, and Matlab</a:t>
            </a:r>
            <a:r>
              <a:rPr lang="en"/>
              <a:t>.</a:t>
            </a:r>
            <a:br>
              <a:rPr lang="en"/>
            </a:br>
            <a:endParaRPr/>
          </a:p>
        </p:txBody>
      </p:sp>
      <p:sp>
        <p:nvSpPr>
          <p:cNvPr id="210" name="Google Shape;210;p25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Conclusion</a:t>
            </a:r>
            <a:endParaRPr sz="2300"/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ctrTitle"/>
          </p:nvPr>
        </p:nvSpPr>
        <p:spPr>
          <a:xfrm>
            <a:off x="475200" y="2218838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Fat Prediction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6814125" y="3150050"/>
            <a:ext cx="152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Nguyen Binh Nam </a:t>
            </a:r>
            <a:endParaRPr sz="120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218" name="Google Shape;218;p26"/>
          <p:cNvGrpSpPr/>
          <p:nvPr/>
        </p:nvGrpSpPr>
        <p:grpSpPr>
          <a:xfrm>
            <a:off x="6941840" y="2639693"/>
            <a:ext cx="447582" cy="369297"/>
            <a:chOff x="4604550" y="3714775"/>
            <a:chExt cx="439625" cy="319075"/>
          </a:xfrm>
        </p:grpSpPr>
        <p:sp>
          <p:nvSpPr>
            <p:cNvPr id="219" name="Google Shape;219;p2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dataset emphasizes on each of the body fat, density and body parts’ sizes (such as Abdomen, density, body fat and etc). All of the values are numerical.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also has only a few hundreds samples, which is relatively small.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7"/>
          <p:cNvSpPr txBox="1"/>
          <p:nvPr>
            <p:ph type="title"/>
          </p:nvPr>
        </p:nvSpPr>
        <p:spPr>
          <a:xfrm>
            <a:off x="20895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Quick Overview</a:t>
            </a:r>
            <a:endParaRPr sz="2300"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731765" y="392431"/>
            <a:ext cx="349060" cy="298882"/>
            <a:chOff x="1934025" y="1001650"/>
            <a:chExt cx="415300" cy="355600"/>
          </a:xfrm>
        </p:grpSpPr>
        <p:sp>
          <p:nvSpPr>
            <p:cNvPr id="229" name="Google Shape;229;p27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Correlation Matrix</a:t>
            </a:r>
            <a:endParaRPr sz="2300"/>
          </a:p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25" y="832100"/>
            <a:ext cx="65627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24" y="132501"/>
            <a:ext cx="3261299" cy="2324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">
            <a:alphaModFix/>
          </a:blip>
          <a:srcRect b="0" l="0" r="0" t="1078"/>
          <a:stretch/>
        </p:blipFill>
        <p:spPr>
          <a:xfrm>
            <a:off x="852825" y="2587375"/>
            <a:ext cx="3261300" cy="23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9625" y="60912"/>
            <a:ext cx="3507351" cy="246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6500" y="2719050"/>
            <a:ext cx="3404275" cy="22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2"/>
          <p:cNvCxnSpPr/>
          <p:nvPr/>
        </p:nvCxnSpPr>
        <p:spPr>
          <a:xfrm rot="10800000">
            <a:off x="1529307" y="777545"/>
            <a:ext cx="0" cy="1159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294967295" type="body"/>
          </p:nvPr>
        </p:nvSpPr>
        <p:spPr>
          <a:xfrm>
            <a:off x="388500" y="1041275"/>
            <a:ext cx="4331400" cy="27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Char char="○"/>
            </a:pPr>
            <a:r>
              <a:rPr b="1" lang="en" sz="2300"/>
              <a:t>Quick Overview of Dataset 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b="1" lang="en" sz="2300"/>
              <a:t>Objective and metrics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b="1" lang="en" sz="2300"/>
              <a:t>Exploratory data analysis</a:t>
            </a:r>
            <a:endParaRPr b="1"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□"/>
            </a:pPr>
            <a:r>
              <a:rPr lang="en" sz="1900"/>
              <a:t>Gender vs Experience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□"/>
            </a:pPr>
            <a:r>
              <a:rPr lang="en" sz="1900"/>
              <a:t>Location vs Experience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□"/>
            </a:pPr>
            <a:r>
              <a:rPr lang="en" sz="1900"/>
              <a:t>Age vs Experience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□"/>
            </a:pPr>
            <a:r>
              <a:rPr lang="en" sz="1900"/>
              <a:t>Jobs vs Experience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□"/>
            </a:pPr>
            <a:r>
              <a:rPr lang="en" sz="1900"/>
              <a:t>Language vs Experience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b="1" lang="en" sz="2300"/>
              <a:t>Conclusion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990600" y="262376"/>
            <a:ext cx="6858000" cy="5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Table of Contents</a:t>
            </a:r>
            <a:endParaRPr b="1" sz="2500"/>
          </a:p>
        </p:txBody>
      </p:sp>
      <p:grpSp>
        <p:nvGrpSpPr>
          <p:cNvPr id="68" name="Google Shape;68;p12"/>
          <p:cNvGrpSpPr/>
          <p:nvPr/>
        </p:nvGrpSpPr>
        <p:grpSpPr>
          <a:xfrm>
            <a:off x="6019522" y="311582"/>
            <a:ext cx="342903" cy="447293"/>
            <a:chOff x="590250" y="244200"/>
            <a:chExt cx="407975" cy="532175"/>
          </a:xfrm>
        </p:grpSpPr>
        <p:sp>
          <p:nvSpPr>
            <p:cNvPr id="69" name="Google Shape;69;p1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626350" y="1117475"/>
            <a:ext cx="79317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 u="sng"/>
              <a:t>Creating an optimal model that can predict body fat of a person given the size of their body parts</a:t>
            </a:r>
            <a:endParaRPr b="1" sz="1900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Metrics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Regression problem: Target features are the size of different parts of the body and the label is the body fat. Classifiers used ( Bayesian Ridge, Random Forest Regressor, Linear Regression, and etc)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0"/>
          <p:cNvSpPr txBox="1"/>
          <p:nvPr>
            <p:ph type="title"/>
          </p:nvPr>
        </p:nvSpPr>
        <p:spPr>
          <a:xfrm>
            <a:off x="20895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Objective and metrics</a:t>
            </a:r>
            <a:endParaRPr sz="2400"/>
          </a:p>
        </p:txBody>
      </p:sp>
      <p:grpSp>
        <p:nvGrpSpPr>
          <p:cNvPr id="256" name="Google Shape;256;p30"/>
          <p:cNvGrpSpPr/>
          <p:nvPr/>
        </p:nvGrpSpPr>
        <p:grpSpPr>
          <a:xfrm>
            <a:off x="6187216" y="357118"/>
            <a:ext cx="369505" cy="369505"/>
            <a:chOff x="2594050" y="1631825"/>
            <a:chExt cx="439625" cy="439625"/>
          </a:xfrm>
        </p:grpSpPr>
        <p:sp>
          <p:nvSpPr>
            <p:cNvPr id="257" name="Google Shape;257;p3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Exclude Outliers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the z-score to determine and eliminate the outliers</a:t>
            </a:r>
            <a:endParaRPr/>
          </a:p>
        </p:txBody>
      </p:sp>
      <p:sp>
        <p:nvSpPr>
          <p:cNvPr id="266" name="Google Shape;266;p31"/>
          <p:cNvSpPr txBox="1"/>
          <p:nvPr>
            <p:ph idx="2" type="body"/>
          </p:nvPr>
        </p:nvSpPr>
        <p:spPr>
          <a:xfrm>
            <a:off x="4870700" y="1346075"/>
            <a:ext cx="3782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Feature engineering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Combining weight and height into BMI and remove the columns Ankle and Hip in order to eliminate multicollinearity and optimize the learning model.</a:t>
            </a:r>
            <a:endParaRPr/>
          </a:p>
        </p:txBody>
      </p:sp>
      <p:sp>
        <p:nvSpPr>
          <p:cNvPr id="267" name="Google Shape;267;p31"/>
          <p:cNvSpPr txBox="1"/>
          <p:nvPr>
            <p:ph type="title"/>
          </p:nvPr>
        </p:nvSpPr>
        <p:spPr>
          <a:xfrm>
            <a:off x="20895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Preprocessing</a:t>
            </a:r>
            <a:endParaRPr sz="2400"/>
          </a:p>
        </p:txBody>
      </p:sp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 b="0" l="0" r="57691" t="0"/>
          <a:stretch/>
        </p:blipFill>
        <p:spPr>
          <a:xfrm>
            <a:off x="883525" y="3032025"/>
            <a:ext cx="3014326" cy="163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31"/>
          <p:cNvGrpSpPr/>
          <p:nvPr/>
        </p:nvGrpSpPr>
        <p:grpSpPr>
          <a:xfrm>
            <a:off x="6012036" y="380159"/>
            <a:ext cx="435022" cy="323445"/>
            <a:chOff x="5247525" y="3007275"/>
            <a:chExt cx="517575" cy="384825"/>
          </a:xfrm>
        </p:grpSpPr>
        <p:sp>
          <p:nvSpPr>
            <p:cNvPr id="271" name="Google Shape;271;p31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626350" y="1117475"/>
            <a:ext cx="75951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Splitting data: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test size is 0.25</a:t>
            </a:r>
            <a:r>
              <a:rPr lang="en"/>
              <a:t>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Normalization: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was using two different normalization methods: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+"/>
            </a:pPr>
            <a:r>
              <a:rPr lang="en"/>
              <a:t>MinMaxScaler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"/>
              <a:t>BoxCox (aborted because of the lower accuracy)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</p:txBody>
      </p:sp>
      <p:sp>
        <p:nvSpPr>
          <p:cNvPr id="278" name="Google Shape;278;p32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Splitting and Normalizing</a:t>
            </a:r>
            <a:endParaRPr sz="2400"/>
          </a:p>
        </p:txBody>
      </p:sp>
      <p:sp>
        <p:nvSpPr>
          <p:cNvPr id="279" name="Google Shape;279;p3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Modelling and Score Report</a:t>
            </a:r>
            <a:endParaRPr sz="2300"/>
          </a:p>
        </p:txBody>
      </p:sp>
      <p:sp>
        <p:nvSpPr>
          <p:cNvPr id="285" name="Google Shape;285;p3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625" y="1046779"/>
            <a:ext cx="4963443" cy="35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idx="1" type="body"/>
          </p:nvPr>
        </p:nvSpPr>
        <p:spPr>
          <a:xfrm>
            <a:off x="626350" y="1041275"/>
            <a:ext cx="38937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used the linear regression feature importance to eliminate </a:t>
            </a:r>
            <a:r>
              <a:rPr lang="en"/>
              <a:t>unnecessary</a:t>
            </a:r>
            <a:r>
              <a:rPr lang="en"/>
              <a:t> features</a:t>
            </a:r>
            <a:endParaRPr/>
          </a:p>
        </p:txBody>
      </p:sp>
      <p:sp>
        <p:nvSpPr>
          <p:cNvPr id="292" name="Google Shape;292;p34"/>
          <p:cNvSpPr txBox="1"/>
          <p:nvPr>
            <p:ph idx="2" type="body"/>
          </p:nvPr>
        </p:nvSpPr>
        <p:spPr>
          <a:xfrm>
            <a:off x="4794498" y="1041263"/>
            <a:ext cx="36444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feature importance:</a:t>
            </a:r>
            <a:endParaRPr/>
          </a:p>
        </p:txBody>
      </p:sp>
      <p:sp>
        <p:nvSpPr>
          <p:cNvPr id="293" name="Google Shape;293;p34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 Importance and why it failed</a:t>
            </a:r>
            <a:endParaRPr sz="2400"/>
          </a:p>
        </p:txBody>
      </p:sp>
      <p:sp>
        <p:nvSpPr>
          <p:cNvPr id="294" name="Google Shape;294;p3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38" y="2366963"/>
            <a:ext cx="25622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700" y="1720900"/>
            <a:ext cx="37623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/>
          <p:nvPr>
            <p:ph idx="1" type="body"/>
          </p:nvPr>
        </p:nvSpPr>
        <p:spPr>
          <a:xfrm>
            <a:off x="626350" y="1252575"/>
            <a:ext cx="7884900" cy="32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Data Preprocessing: </a:t>
            </a:r>
            <a:r>
              <a:rPr lang="en"/>
              <a:t>Removing multicollinearity improves the performance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Normalization: </a:t>
            </a:r>
            <a:r>
              <a:rPr lang="en"/>
              <a:t>MinMaxScaler normalize the dataset better than Box-Cox does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Classifier:</a:t>
            </a:r>
            <a:r>
              <a:rPr lang="en"/>
              <a:t> BayesianRidge performed the best with the dataset (71 percent)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Feature importance:</a:t>
            </a:r>
            <a:r>
              <a:rPr lang="en"/>
              <a:t> was irrelevant due to the low performance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2" name="Google Shape;302;p35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303" name="Google Shape;303;p3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ctrTitle"/>
          </p:nvPr>
        </p:nvSpPr>
        <p:spPr>
          <a:xfrm>
            <a:off x="634275" y="2144213"/>
            <a:ext cx="7888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20895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Quick Overview</a:t>
            </a:r>
            <a:endParaRPr sz="2300"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data surveys </a:t>
            </a:r>
            <a:r>
              <a:rPr b="1" lang="en"/>
              <a:t>25,973</a:t>
            </a:r>
            <a:r>
              <a:rPr lang="en"/>
              <a:t> people in the data science community. It consists of mixed types of data (including both text and numbers).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Information included are: </a:t>
            </a:r>
            <a:r>
              <a:rPr b="1" lang="en"/>
              <a:t>Age, Country, Education, Job, Year of experience in Coding, etc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5731765" y="392431"/>
            <a:ext cx="349060" cy="298882"/>
            <a:chOff x="1934025" y="1001650"/>
            <a:chExt cx="415300" cy="355600"/>
          </a:xfrm>
        </p:grpSpPr>
        <p:sp>
          <p:nvSpPr>
            <p:cNvPr id="91" name="Google Shape;91;p13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26350" y="1346075"/>
            <a:ext cx="7931700" cy="32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 u="sng"/>
              <a:t>What factors determine the years of experience in coding? </a:t>
            </a:r>
            <a:endParaRPr b="1" sz="1900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(Does country affect the learning experience? Does gender matter?)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Metrics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Number of years of experience in programming with 7 categories: "I have never written code", "&lt; 1 years", "1-3 years", "3-5 years", "5-10 years", "10-20 years", "20+ years"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20895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Objective and metrics</a:t>
            </a:r>
            <a:endParaRPr sz="2400"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187216" y="357118"/>
            <a:ext cx="369505" cy="369505"/>
            <a:chOff x="2594050" y="1631825"/>
            <a:chExt cx="439625" cy="439625"/>
          </a:xfrm>
        </p:grpSpPr>
        <p:sp>
          <p:nvSpPr>
            <p:cNvPr id="103" name="Google Shape;103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Gender vs Experience</a:t>
            </a:r>
            <a:endParaRPr sz="2300"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213" y="1012750"/>
            <a:ext cx="7071580" cy="347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>
            <a:off x="2405775" y="877100"/>
            <a:ext cx="2178300" cy="3474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6674550" y="3184075"/>
            <a:ext cx="1020000" cy="1054500"/>
          </a:xfrm>
          <a:prstGeom prst="ellipse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731475" y="3494300"/>
            <a:ext cx="947700" cy="857400"/>
          </a:xfrm>
          <a:prstGeom prst="ellipse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Gender vs Experience</a:t>
            </a:r>
            <a:endParaRPr sz="2300"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838" y="1086225"/>
            <a:ext cx="7388330" cy="3474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6"/>
          <p:cNvCxnSpPr/>
          <p:nvPr/>
        </p:nvCxnSpPr>
        <p:spPr>
          <a:xfrm>
            <a:off x="3251300" y="1930625"/>
            <a:ext cx="2446500" cy="10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1807675" y="3382900"/>
            <a:ext cx="1053600" cy="53970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/>
          <p:nvPr/>
        </p:nvCxnSpPr>
        <p:spPr>
          <a:xfrm>
            <a:off x="1989200" y="2655475"/>
            <a:ext cx="777900" cy="33840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6"/>
          <p:cNvSpPr txBox="1"/>
          <p:nvPr/>
        </p:nvSpPr>
        <p:spPr>
          <a:xfrm>
            <a:off x="1690475" y="2369875"/>
            <a:ext cx="69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T Serif"/>
                <a:ea typeface="PT Serif"/>
                <a:cs typeface="PT Serif"/>
                <a:sym typeface="PT Serif"/>
              </a:rPr>
              <a:t>Men</a:t>
            </a:r>
            <a:endParaRPr sz="11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484675" y="3089000"/>
            <a:ext cx="82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T Serif"/>
                <a:ea typeface="PT Serif"/>
                <a:cs typeface="PT Serif"/>
                <a:sym typeface="PT Serif"/>
              </a:rPr>
              <a:t>Women</a:t>
            </a:r>
            <a:endParaRPr sz="110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Location vs Experience</a:t>
            </a:r>
            <a:endParaRPr sz="2300"/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23361" l="15209" r="12257" t="22307"/>
          <a:stretch/>
        </p:blipFill>
        <p:spPr>
          <a:xfrm>
            <a:off x="604825" y="1021050"/>
            <a:ext cx="7934350" cy="33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73950" y="976950"/>
            <a:ext cx="39486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b="1" lang="en"/>
              <a:t>USA</a:t>
            </a:r>
            <a:r>
              <a:rPr lang="en"/>
              <a:t>, the color tend to </a:t>
            </a:r>
            <a:r>
              <a:rPr b="1" lang="en"/>
              <a:t>darken </a:t>
            </a:r>
            <a:r>
              <a:rPr lang="en"/>
              <a:t>as the year of experience increases, meaning there are </a:t>
            </a:r>
            <a:r>
              <a:rPr b="1" lang="en"/>
              <a:t>more seniors</a:t>
            </a:r>
            <a:r>
              <a:rPr lang="en"/>
              <a:t> developers than juniors. This is due to the </a:t>
            </a:r>
            <a:r>
              <a:rPr b="1" lang="en"/>
              <a:t>early </a:t>
            </a:r>
            <a:r>
              <a:rPr lang="en"/>
              <a:t>development of technology in America. </a:t>
            </a:r>
            <a:endParaRPr/>
          </a:p>
        </p:txBody>
      </p:sp>
      <p:sp>
        <p:nvSpPr>
          <p:cNvPr id="141" name="Google Shape;141;p18"/>
          <p:cNvSpPr txBox="1"/>
          <p:nvPr>
            <p:ph idx="3" type="body"/>
          </p:nvPr>
        </p:nvSpPr>
        <p:spPr>
          <a:xfrm>
            <a:off x="4607250" y="976950"/>
            <a:ext cx="45078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b="1" lang="en"/>
              <a:t>India</a:t>
            </a:r>
            <a:r>
              <a:rPr lang="en"/>
              <a:t>, the color tend to </a:t>
            </a:r>
            <a:r>
              <a:rPr b="1" lang="en"/>
              <a:t>lighten </a:t>
            </a:r>
            <a:r>
              <a:rPr lang="en"/>
              <a:t>as the year of experience increases, meaning there are </a:t>
            </a:r>
            <a:r>
              <a:rPr b="1" lang="en"/>
              <a:t>more juniors</a:t>
            </a:r>
            <a:r>
              <a:rPr lang="en"/>
              <a:t> than seniors developers. This is because of the recent introduction of free internet and the </a:t>
            </a:r>
            <a:r>
              <a:rPr b="1" lang="en"/>
              <a:t>late </a:t>
            </a:r>
            <a:r>
              <a:rPr lang="en"/>
              <a:t>access to technology in India.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56031" l="34712" r="54456" t="33673"/>
          <a:stretch/>
        </p:blipFill>
        <p:spPr>
          <a:xfrm>
            <a:off x="681186" y="3131775"/>
            <a:ext cx="3145339" cy="16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53046" l="55366" r="41107" t="39642"/>
          <a:stretch/>
        </p:blipFill>
        <p:spPr>
          <a:xfrm>
            <a:off x="5900025" y="3131775"/>
            <a:ext cx="1442001" cy="16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Location vs Experience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2318100" y="36975"/>
            <a:ext cx="45078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Age vs Experience</a:t>
            </a:r>
            <a:endParaRPr sz="2300"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75" y="820500"/>
            <a:ext cx="7812126" cy="381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9"/>
          <p:cNvCxnSpPr/>
          <p:nvPr/>
        </p:nvCxnSpPr>
        <p:spPr>
          <a:xfrm>
            <a:off x="1669350" y="1273625"/>
            <a:ext cx="5714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9"/>
          <p:cNvSpPr txBox="1"/>
          <p:nvPr/>
        </p:nvSpPr>
        <p:spPr>
          <a:xfrm>
            <a:off x="5584700" y="1283875"/>
            <a:ext cx="149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PT Serif"/>
                <a:ea typeface="PT Serif"/>
                <a:cs typeface="PT Serif"/>
                <a:sym typeface="PT Serif"/>
              </a:rPr>
              <a:t>Color gets darker</a:t>
            </a:r>
            <a:endParaRPr b="1" sz="11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2412800" y="2580550"/>
            <a:ext cx="198900" cy="1677000"/>
          </a:xfrm>
          <a:prstGeom prst="ellipse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3446950" y="2145100"/>
            <a:ext cx="198900" cy="2180100"/>
          </a:xfrm>
          <a:prstGeom prst="ellipse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4426950" y="2724400"/>
            <a:ext cx="198900" cy="1600800"/>
          </a:xfrm>
          <a:prstGeom prst="ellipse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