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Roboto"/>
      <p:regular r:id="rId41"/>
      <p:bold r:id="rId42"/>
      <p:italic r:id="rId43"/>
      <p:boldItalic r:id="rId44"/>
    </p:embeddedFont>
    <p:embeddedFont>
      <p:font typeface="Quattrocento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9" roundtripDataSignature="AMtx7miDT5gkCvFfsHyszpjf2ZVgNMWL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QuattrocentoSans-bold.fntdata"/><Relationship Id="rId45"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ttrocentoSans-boldItalic.fntdata"/><Relationship Id="rId47" Type="http://schemas.openxmlformats.org/officeDocument/2006/relationships/font" Target="fonts/QuattrocentoSans-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79929b434_1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179929b434_1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179929b434_1_7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1179929b434_1_7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79929b434_1_9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179929b434_1_9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79929b434_1_13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179929b434_1_13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79929b434_1_10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1179929b434_1_10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79929b434_1_1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1179929b434_1_1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79929b434_1_12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1179929b434_1_12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79929b434_1_12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1179929b434_1_12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7bb294f8e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117bb294f8e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7bb294f8e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17bb294f8e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79929b434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1179929b43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7bb294f8e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117bb294f8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bb294f8e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17bb294f8e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7bb294f8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17bb294f8e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7bb294f8e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117bb294f8e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7bb294f8e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17bb294f8e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7bb294f8e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117bb294f8e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7bb294f8e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117bb294f8e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7bb294f8e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17bb294f8e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7bb294f8e_0_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117bb294f8e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7bb294f8e_0_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117bb294f8e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79929b434_1_2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1179929b434_1_2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7bb294f8e_0_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117bb294f8e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7bb294f8e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117bb294f8e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7bb294f8e_0_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117bb294f8e_0_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7bb294f8e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117bb294f8e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17bb294f8e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g117bb294f8e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7bb294f8e_0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g117bb294f8e_0_1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79929b434_1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1179929b434_1_3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79929b434_1_4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1179929b434_1_4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79929b434_1_1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179929b434_1_1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79929b434_1_15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179929b434_1_1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79929b434_1_15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1179929b434_1_15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79929b434_1_15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1179929b434_1_15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22"/>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22"/>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2"/>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2"/>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2"/>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3"/>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4" name="Google Shape;94;p33"/>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5" name="Google Shape;95;p33"/>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34"/>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4"/>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34"/>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4"/>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35"/>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5"/>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5" name="Google Shape;105;p35"/>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3"/>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2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61" name="Google Shape;61;p28"/>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8"/>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8"/>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3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p:nvPr>
            <p:ph idx="2" type="pic"/>
          </p:nvPr>
        </p:nvSpPr>
        <p:spPr>
          <a:xfrm>
            <a:off x="2389717" y="612775"/>
            <a:ext cx="7315200" cy="4114800"/>
          </a:xfrm>
          <a:prstGeom prst="rect">
            <a:avLst/>
          </a:prstGeom>
          <a:noFill/>
          <a:ln>
            <a:noFill/>
          </a:ln>
        </p:spPr>
      </p:sp>
      <p:sp>
        <p:nvSpPr>
          <p:cNvPr id="75" name="Google Shape;75;p3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179929b434_1_103"/>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5: Kỹ thuật kiểm thử</a:t>
            </a:r>
            <a:endParaRPr/>
          </a:p>
        </p:txBody>
      </p:sp>
      <p:sp>
        <p:nvSpPr>
          <p:cNvPr id="111" name="Google Shape;111;g1179929b434_1_103"/>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bản(P1)</a:t>
            </a:r>
            <a:endParaRPr/>
          </a:p>
        </p:txBody>
      </p:sp>
      <p:pic>
        <p:nvPicPr>
          <p:cNvPr id="112" name="Google Shape;112;g1179929b434_1_103"/>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179929b434_1_722"/>
          <p:cNvSpPr/>
          <p:nvPr/>
        </p:nvSpPr>
        <p:spPr>
          <a:xfrm>
            <a:off x="3919557" y="2967335"/>
            <a:ext cx="6368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Hướng dẫn thực hành</a:t>
            </a:r>
            <a:endParaRPr b="1" i="0" sz="5400" u="none" cap="small" strike="noStrike">
              <a:solidFill>
                <a:srgbClr val="FFA15D"/>
              </a:solidFill>
              <a:latin typeface="Calibri"/>
              <a:ea typeface="Calibri"/>
              <a:cs typeface="Calibri"/>
              <a:sym typeface="Calibri"/>
            </a:endParaRPr>
          </a:p>
        </p:txBody>
      </p:sp>
      <p:cxnSp>
        <p:nvCxnSpPr>
          <p:cNvPr id="173" name="Google Shape;173;g1179929b434_1_72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74" name="Google Shape;174;g1179929b434_1_722"/>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79929b434_1_92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Thực hành</a:t>
            </a:r>
            <a:endParaRPr/>
          </a:p>
        </p:txBody>
      </p:sp>
      <p:sp>
        <p:nvSpPr>
          <p:cNvPr id="180" name="Google Shape;180;g1179929b434_1_927"/>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800"/>
              <a:buFont typeface="Quattrocento Sans"/>
              <a:buChar char="❑"/>
            </a:pPr>
            <a:r>
              <a:rPr lang="en-US"/>
              <a:t>Hướng dẫn làm bài Lab</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1179929b434_1_135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186" name="Google Shape;186;g1179929b434_1_1357"/>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187" name="Google Shape;187;g1179929b434_1_1357"/>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8" name="Google Shape;188;g1179929b434_1_1357"/>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g1179929b434_1_1357"/>
          <p:cNvSpPr txBox="1"/>
          <p:nvPr/>
        </p:nvSpPr>
        <p:spPr>
          <a:xfrm>
            <a:off x="799650" y="2067600"/>
            <a:ext cx="8229600" cy="3933900"/>
          </a:xfrm>
          <a:prstGeom prst="rect">
            <a:avLst/>
          </a:prstGeom>
          <a:noFill/>
          <a:ln>
            <a:noFill/>
          </a:ln>
        </p:spPr>
        <p:txBody>
          <a:bodyPr anchorCtr="0" anchor="t" bIns="45700" lIns="91425" spcFirstLastPara="1" rIns="91425" wrap="square" tIns="45700">
            <a:noAutofit/>
          </a:bodyPr>
          <a:lstStyle/>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Black-box Test Techniques - Kỹ thuật kiểm thử hộp đen</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phân vùng tương đương </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phân tích giá trị biên</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bảng quyết định - Deciѕion Tableѕ</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Experience base Techniques - Kỹ thuật kiểm thử dựa trên kinh nghiệm</a:t>
            </a:r>
            <a:endParaRPr b="1" sz="3000">
              <a:solidFill>
                <a:srgbClr val="333333"/>
              </a:solidFill>
              <a:latin typeface="Quattrocento Sans"/>
              <a:ea typeface="Quattrocento Sans"/>
              <a:cs typeface="Quattrocento Sans"/>
              <a:sym typeface="Quattrocento Sans"/>
            </a:endParaRPr>
          </a:p>
        </p:txBody>
      </p:sp>
      <p:sp>
        <p:nvSpPr>
          <p:cNvPr id="190" name="Google Shape;190;g1179929b434_1_1357"/>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191" name="Google Shape;191;g1179929b434_1_1357"/>
          <p:cNvPicPr preferRelativeResize="0"/>
          <p:nvPr/>
        </p:nvPicPr>
        <p:blipFill rotWithShape="1">
          <a:blip r:embed="rId3">
            <a:alphaModFix/>
          </a:blip>
          <a:srcRect b="0" l="0" r="0" t="0"/>
          <a:stretch/>
        </p:blipFill>
        <p:spPr>
          <a:xfrm flipH="1">
            <a:off x="9029250" y="1033188"/>
            <a:ext cx="3162750" cy="5325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79929b434_1_1029"/>
          <p:cNvSpPr/>
          <p:nvPr/>
        </p:nvSpPr>
        <p:spPr>
          <a:xfrm>
            <a:off x="3919557" y="2967335"/>
            <a:ext cx="73965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small" strike="noStrike">
                <a:solidFill>
                  <a:srgbClr val="FFA15D"/>
                </a:solidFill>
                <a:latin typeface="Calibri"/>
                <a:ea typeface="Calibri"/>
                <a:cs typeface="Calibri"/>
                <a:sym typeface="Calibri"/>
              </a:rPr>
              <a:t>Hướng dẫn học bài online tiếp theo</a:t>
            </a:r>
            <a:endParaRPr b="1" i="0" sz="4000" u="none" cap="small" strike="noStrike">
              <a:solidFill>
                <a:srgbClr val="FFA15D"/>
              </a:solidFill>
              <a:latin typeface="Calibri"/>
              <a:ea typeface="Calibri"/>
              <a:cs typeface="Calibri"/>
              <a:sym typeface="Calibri"/>
            </a:endParaRPr>
          </a:p>
        </p:txBody>
      </p:sp>
      <p:cxnSp>
        <p:nvCxnSpPr>
          <p:cNvPr id="197" name="Google Shape;197;g1179929b434_1_1029"/>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98" name="Google Shape;198;g1179929b434_1_1029"/>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179929b434_1_113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204" name="Google Shape;204;g1179929b434_1_1132"/>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205" name="Google Shape;205;g1179929b434_1_1132"/>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06" name="Google Shape;206;g1179929b434_1_1132"/>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7" name="Google Shape;207;g1179929b434_1_1132"/>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g1179929b434_1_1132"/>
          <p:cNvSpPr txBox="1"/>
          <p:nvPr/>
        </p:nvSpPr>
        <p:spPr>
          <a:xfrm>
            <a:off x="826025" y="2067600"/>
            <a:ext cx="8229600" cy="39339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White-box Test Techniques - Kỹ thuật kiểm thử hộp trắng</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Đường cơ sở</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bao phủ câu lệnh</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bao phủ quyết định</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bao phủ nhánh</a:t>
            </a:r>
            <a:endParaRPr b="1" sz="2300">
              <a:solidFill>
                <a:srgbClr val="333333"/>
              </a:solidFill>
              <a:latin typeface="Quattrocento Sans"/>
              <a:ea typeface="Quattrocento Sans"/>
              <a:cs typeface="Quattrocento Sans"/>
              <a:sym typeface="Quattrocento Sans"/>
            </a:endParaRPr>
          </a:p>
        </p:txBody>
      </p:sp>
      <p:sp>
        <p:nvSpPr>
          <p:cNvPr id="209" name="Google Shape;209;g1179929b434_1_1132"/>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ti</a:t>
            </a:r>
            <a:r>
              <a:rPr b="1" lang="en-US" sz="2800">
                <a:solidFill>
                  <a:srgbClr val="F79646"/>
                </a:solidFill>
                <a:latin typeface="Quattrocento Sans"/>
                <a:ea typeface="Quattrocento Sans"/>
                <a:cs typeface="Quattrocento Sans"/>
                <a:sym typeface="Quattrocento Sans"/>
              </a:rPr>
              <a:t>ếp theo</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79929b434_1_1239"/>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215" name="Google Shape;215;g1179929b434_1_1239"/>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16" name="Google Shape;216;g1179929b434_1_1239"/>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179929b434_1_124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22" name="Google Shape;222;g1179929b434_1_1245"/>
          <p:cNvSpPr txBox="1"/>
          <p:nvPr/>
        </p:nvSpPr>
        <p:spPr>
          <a:xfrm>
            <a:off x="338150" y="1425900"/>
            <a:ext cx="6246300" cy="53298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public double calculate(int amount)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double rushCharge = 0;</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if (nextday.equals("yes"))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rushCharge = 14.50;</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double tax = amount * .0725;</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if (amount &gt;= 1000)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amount * .06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200)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amount * .08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100)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13.25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50)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9.95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if (amount &gt;= 25)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7.25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else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shipcharge = 5.25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total = amount + tax + shipcharge;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return total;</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lang="en-US" sz="1667">
                <a:solidFill>
                  <a:schemeClr val="dk1"/>
                </a:solidFill>
                <a:latin typeface="Quattrocento Sans"/>
                <a:ea typeface="Quattrocento Sans"/>
                <a:cs typeface="Quattrocento Sans"/>
                <a:sym typeface="Quattrocento Sans"/>
              </a:rPr>
              <a:t>	} // end calculate</a:t>
            </a:r>
            <a:endParaRPr sz="1667">
              <a:solidFill>
                <a:schemeClr val="dk1"/>
              </a:solidFill>
              <a:latin typeface="Quattrocento Sans"/>
              <a:ea typeface="Quattrocento Sans"/>
              <a:cs typeface="Quattrocento Sans"/>
              <a:sym typeface="Quattrocento Sans"/>
            </a:endParaRPr>
          </a:p>
        </p:txBody>
      </p:sp>
      <p:sp>
        <p:nvSpPr>
          <p:cNvPr id="223" name="Google Shape;223;g1179929b434_1_1245"/>
          <p:cNvSpPr txBox="1"/>
          <p:nvPr/>
        </p:nvSpPr>
        <p:spPr>
          <a:xfrm>
            <a:off x="400200" y="850800"/>
            <a:ext cx="9859500" cy="6774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hàm bên dưới. Nhóm hãy thực hiện</a:t>
            </a:r>
            <a:endParaRPr sz="3000">
              <a:solidFill>
                <a:schemeClr val="dk1"/>
              </a:solidFill>
              <a:latin typeface="Quattrocento Sans"/>
              <a:ea typeface="Quattrocento Sans"/>
              <a:cs typeface="Quattrocento Sans"/>
              <a:sym typeface="Quattrocento Sans"/>
            </a:endParaRPr>
          </a:p>
          <a:p>
            <a:pPr indent="0" lvl="0" marL="342900" rtl="0" algn="l">
              <a:spcBef>
                <a:spcPts val="0"/>
              </a:spcBef>
              <a:spcAft>
                <a:spcPts val="0"/>
              </a:spcAft>
              <a:buNone/>
            </a:pPr>
            <a:r>
              <a:t/>
            </a:r>
            <a:endParaRPr sz="3300">
              <a:solidFill>
                <a:schemeClr val="dk1"/>
              </a:solidFill>
              <a:latin typeface="Quattrocento Sans"/>
              <a:ea typeface="Quattrocento Sans"/>
              <a:cs typeface="Quattrocento Sans"/>
              <a:sym typeface="Quattrocento Sans"/>
            </a:endParaRPr>
          </a:p>
        </p:txBody>
      </p:sp>
      <p:sp>
        <p:nvSpPr>
          <p:cNvPr id="224" name="Google Shape;224;g1179929b434_1_1245"/>
          <p:cNvSpPr txBox="1"/>
          <p:nvPr/>
        </p:nvSpPr>
        <p:spPr>
          <a:xfrm>
            <a:off x="6659900" y="1425900"/>
            <a:ext cx="5280000" cy="5139000"/>
          </a:xfrm>
          <a:prstGeom prst="rect">
            <a:avLst/>
          </a:prstGeom>
          <a:noFill/>
          <a:ln>
            <a:noFill/>
          </a:ln>
        </p:spPr>
        <p:txBody>
          <a:bodyPr anchorCtr="0" anchor="t" bIns="45700" lIns="91425" spcFirstLastPara="1" rIns="91425" wrap="square" tIns="45700">
            <a:normAutofit/>
          </a:bodyPr>
          <a:lstStyle/>
          <a:p>
            <a:pPr indent="-419100" lvl="0" marL="457200" rtl="0" algn="l">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17bb294f8e_0_1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230" name="Google Shape;230;g117bb294f8e_0_12"/>
          <p:cNvSpPr txBox="1"/>
          <p:nvPr/>
        </p:nvSpPr>
        <p:spPr>
          <a:xfrm>
            <a:off x="693300" y="1381100"/>
            <a:ext cx="10889100" cy="51387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public void f()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if (x &gt; 0)</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  printf( "x is positive"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else if (x &lt; 0)</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  printf( "x is negative"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else</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  printf( "x is 0"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Clr>
                <a:schemeClr val="dk1"/>
              </a:buClr>
              <a:buSzPts val="1100"/>
              <a:buFont typeface="Arial"/>
              <a:buNone/>
            </a:pP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t/>
            </a:r>
            <a:endParaRPr sz="3000">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		} </a:t>
            </a:r>
            <a:endParaRPr sz="3000">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b="1" i="1" lang="en-US" sz="3000">
                <a:solidFill>
                  <a:schemeClr val="dk1"/>
                </a:solidFill>
                <a:latin typeface="Quattrocento Sans"/>
                <a:ea typeface="Quattrocento Sans"/>
                <a:cs typeface="Quattrocento Sans"/>
                <a:sym typeface="Quattrocento Sans"/>
              </a:rPr>
              <a:t>Ngoài việc thực hiện giống bài online nhóm có thể</a:t>
            </a:r>
            <a:r>
              <a:rPr b="1" i="1" lang="en-US" sz="3000">
                <a:solidFill>
                  <a:schemeClr val="dk1"/>
                </a:solidFill>
                <a:latin typeface="Quattrocento Sans"/>
                <a:ea typeface="Quattrocento Sans"/>
                <a:cs typeface="Quattrocento Sans"/>
                <a:sym typeface="Quattrocento Sans"/>
              </a:rPr>
              <a:t> thực hiện bao phủ trên công cụ như netbean, eclipse hoặc bất kỳ tool IDE</a:t>
            </a:r>
            <a:endParaRPr b="1" i="1" sz="3000">
              <a:solidFill>
                <a:schemeClr val="dk1"/>
              </a:solidFill>
              <a:latin typeface="Quattrocento Sans"/>
              <a:ea typeface="Quattrocento Sans"/>
              <a:cs typeface="Quattrocento Sans"/>
              <a:sym typeface="Quattrocento Sans"/>
            </a:endParaRPr>
          </a:p>
        </p:txBody>
      </p:sp>
      <p:sp>
        <p:nvSpPr>
          <p:cNvPr id="231" name="Google Shape;231;g117bb294f8e_0_12"/>
          <p:cNvSpPr txBox="1"/>
          <p:nvPr/>
        </p:nvSpPr>
        <p:spPr>
          <a:xfrm>
            <a:off x="400200" y="850800"/>
            <a:ext cx="11182200" cy="6774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đoạn code bên dưới. Nhóm hãy thực hiện bao phủ 100% </a:t>
            </a:r>
            <a:endParaRPr sz="3000">
              <a:solidFill>
                <a:schemeClr val="dk1"/>
              </a:solidFill>
              <a:latin typeface="Quattrocento Sans"/>
              <a:ea typeface="Quattrocento Sans"/>
              <a:cs typeface="Quattrocento Sans"/>
              <a:sym typeface="Quattrocento Sans"/>
            </a:endParaRPr>
          </a:p>
          <a:p>
            <a:pPr indent="0" lvl="0" marL="342900" rtl="0" algn="l">
              <a:spcBef>
                <a:spcPts val="0"/>
              </a:spcBef>
              <a:spcAft>
                <a:spcPts val="0"/>
              </a:spcAft>
              <a:buNone/>
            </a:pPr>
            <a:r>
              <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0"/>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17bb294f8e_0_46"/>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Bài 5: Kỹ thuật kiểm thử</a:t>
            </a:r>
            <a:endParaRPr/>
          </a:p>
        </p:txBody>
      </p:sp>
      <p:sp>
        <p:nvSpPr>
          <p:cNvPr id="242" name="Google Shape;242;g117bb294f8e_0_46"/>
          <p:cNvSpPr txBox="1"/>
          <p:nvPr>
            <p:ph type="title"/>
          </p:nvPr>
        </p:nvSpPr>
        <p:spPr>
          <a:xfrm>
            <a:off x="5506720" y="4284596"/>
            <a:ext cx="6100200" cy="705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kiểm thử cơ bản(P2)</a:t>
            </a:r>
            <a:endParaRPr/>
          </a:p>
        </p:txBody>
      </p:sp>
      <p:pic>
        <p:nvPicPr>
          <p:cNvPr id="243" name="Google Shape;243;g117bb294f8e_0_46"/>
          <p:cNvPicPr preferRelativeResize="0"/>
          <p:nvPr/>
        </p:nvPicPr>
        <p:blipFill rotWithShape="1">
          <a:blip r:embed="rId3">
            <a:alphaModFix/>
          </a:blip>
          <a:srcRect b="0" l="0" r="0" t="0"/>
          <a:stretch/>
        </p:blipFill>
        <p:spPr>
          <a:xfrm>
            <a:off x="1890932" y="2406165"/>
            <a:ext cx="1693935" cy="251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179929b434_1_0"/>
          <p:cNvSpPr/>
          <p:nvPr/>
        </p:nvSpPr>
        <p:spPr>
          <a:xfrm>
            <a:off x="3919557" y="2967335"/>
            <a:ext cx="6128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Review bài học online</a:t>
            </a:r>
            <a:endParaRPr b="0" i="0" sz="1400" u="none" cap="none" strike="noStrike">
              <a:solidFill>
                <a:srgbClr val="000000"/>
              </a:solidFill>
              <a:latin typeface="Arial"/>
              <a:ea typeface="Arial"/>
              <a:cs typeface="Arial"/>
              <a:sym typeface="Arial"/>
            </a:endParaRPr>
          </a:p>
        </p:txBody>
      </p:sp>
      <p:cxnSp>
        <p:nvCxnSpPr>
          <p:cNvPr id="118" name="Google Shape;118;g1179929b434_1_0"/>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19" name="Google Shape;119;g1179929b434_1_0"/>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17bb294f8e_0_20"/>
          <p:cNvSpPr/>
          <p:nvPr/>
        </p:nvSpPr>
        <p:spPr>
          <a:xfrm>
            <a:off x="3919557" y="2967335"/>
            <a:ext cx="6128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Review bài học online</a:t>
            </a:r>
            <a:endParaRPr b="0" i="0" sz="1400" u="none" cap="none" strike="noStrike">
              <a:solidFill>
                <a:srgbClr val="000000"/>
              </a:solidFill>
              <a:latin typeface="Arial"/>
              <a:ea typeface="Arial"/>
              <a:cs typeface="Arial"/>
              <a:sym typeface="Arial"/>
            </a:endParaRPr>
          </a:p>
        </p:txBody>
      </p:sp>
      <p:cxnSp>
        <p:nvCxnSpPr>
          <p:cNvPr id="249" name="Google Shape;249;g117bb294f8e_0_20"/>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50" name="Google Shape;250;g117bb294f8e_0_20"/>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17bb294f8e_0_2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sp>
        <p:nvSpPr>
          <p:cNvPr id="256" name="Google Shape;256;g117bb294f8e_0_2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257" name="Google Shape;257;g117bb294f8e_0_26"/>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258" name="Google Shape;258;g117bb294f8e_0_26"/>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59" name="Google Shape;259;g117bb294f8e_0_26"/>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g117bb294f8e_0_26"/>
          <p:cNvSpPr txBox="1"/>
          <p:nvPr/>
        </p:nvSpPr>
        <p:spPr>
          <a:xfrm>
            <a:off x="913875" y="2171375"/>
            <a:ext cx="8074800" cy="39339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White-box Test Techniques - Kỹ thuật kiểm thử hộp trắng</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Đường cơ sở</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bao phủ câu lệnh</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bao phủ quyết định</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bao phủ nhánh</a:t>
            </a:r>
            <a:endParaRPr b="1" sz="3000">
              <a:solidFill>
                <a:srgbClr val="333333"/>
              </a:solidFill>
              <a:latin typeface="Quattrocento Sans"/>
              <a:ea typeface="Quattrocento Sans"/>
              <a:cs typeface="Quattrocento Sans"/>
              <a:sym typeface="Quattrocento Sans"/>
            </a:endParaRPr>
          </a:p>
        </p:txBody>
      </p:sp>
      <p:sp>
        <p:nvSpPr>
          <p:cNvPr id="261" name="Google Shape;261;g117bb294f8e_0_26"/>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17bb294f8e_0_3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267" name="Google Shape;267;g117bb294f8e_0_3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425450" lvl="0" marL="342900" rtl="0" algn="l">
              <a:spcBef>
                <a:spcPts val="480"/>
              </a:spcBef>
              <a:spcAft>
                <a:spcPts val="0"/>
              </a:spcAft>
              <a:buClr>
                <a:srgbClr val="FF5A33"/>
              </a:buClr>
              <a:buSzPts val="4100"/>
              <a:buChar char="❑"/>
            </a:pPr>
            <a:r>
              <a:rPr lang="en-US" sz="4100">
                <a:solidFill>
                  <a:srgbClr val="333333"/>
                </a:solidFill>
                <a:highlight>
                  <a:schemeClr val="lt1"/>
                </a:highlight>
              </a:rPr>
              <a:t>Kỹ thuật đường cơ sở - Basic path testing</a:t>
            </a:r>
            <a:endParaRPr sz="4100">
              <a:solidFill>
                <a:srgbClr val="333333"/>
              </a:solidFill>
              <a:highlight>
                <a:schemeClr val="lt1"/>
              </a:highlight>
            </a:endParaRPr>
          </a:p>
          <a:p>
            <a:pPr indent="-425450" lvl="0" marL="342900" rtl="0" algn="l">
              <a:spcBef>
                <a:spcPts val="480"/>
              </a:spcBef>
              <a:spcAft>
                <a:spcPts val="0"/>
              </a:spcAft>
              <a:buClr>
                <a:srgbClr val="FF5A33"/>
              </a:buClr>
              <a:buSzPts val="4100"/>
              <a:buChar char="❑"/>
            </a:pPr>
            <a:r>
              <a:rPr lang="en-US" sz="4100">
                <a:solidFill>
                  <a:srgbClr val="333333"/>
                </a:solidFill>
                <a:highlight>
                  <a:schemeClr val="lt1"/>
                </a:highlight>
              </a:rPr>
              <a:t>Kỹ thuật bao phủ câu lệnh - Statement coverage</a:t>
            </a:r>
            <a:endParaRPr sz="4100">
              <a:solidFill>
                <a:srgbClr val="333333"/>
              </a:solidFill>
              <a:highlight>
                <a:schemeClr val="lt1"/>
              </a:highlight>
            </a:endParaRPr>
          </a:p>
          <a:p>
            <a:pPr indent="-425450" lvl="0" marL="342900" rtl="0" algn="l">
              <a:spcBef>
                <a:spcPts val="480"/>
              </a:spcBef>
              <a:spcAft>
                <a:spcPts val="0"/>
              </a:spcAft>
              <a:buClr>
                <a:srgbClr val="FF5A33"/>
              </a:buClr>
              <a:buSzPts val="4100"/>
              <a:buChar char="❑"/>
            </a:pPr>
            <a:r>
              <a:rPr lang="en-US" sz="4100">
                <a:solidFill>
                  <a:srgbClr val="333333"/>
                </a:solidFill>
                <a:highlight>
                  <a:schemeClr val="lt1"/>
                </a:highlight>
              </a:rPr>
              <a:t>Kỹ thuật bao phủ quyết định - Decision coverage</a:t>
            </a:r>
            <a:endParaRPr sz="4100">
              <a:solidFill>
                <a:srgbClr val="333333"/>
              </a:solidFill>
              <a:highlight>
                <a:schemeClr val="lt1"/>
              </a:highlight>
            </a:endParaRPr>
          </a:p>
          <a:p>
            <a:pPr indent="-425450" lvl="0" marL="342900" rtl="0" algn="l">
              <a:spcBef>
                <a:spcPts val="480"/>
              </a:spcBef>
              <a:spcAft>
                <a:spcPts val="0"/>
              </a:spcAft>
              <a:buClr>
                <a:srgbClr val="FF5A33"/>
              </a:buClr>
              <a:buSzPts val="4100"/>
              <a:buChar char="❑"/>
            </a:pPr>
            <a:r>
              <a:rPr lang="en-US" sz="4100">
                <a:solidFill>
                  <a:srgbClr val="333333"/>
                </a:solidFill>
                <a:highlight>
                  <a:schemeClr val="lt1"/>
                </a:highlight>
              </a:rPr>
              <a:t>Kỹ thuật bao phủ nhánh - Branch coverage</a:t>
            </a:r>
            <a:endParaRPr sz="4100">
              <a:solidFill>
                <a:srgbClr val="333333"/>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117bb294f8e_0_4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Câu hỏi - sinh viên trả lời</a:t>
            </a:r>
            <a:endParaRPr/>
          </a:p>
        </p:txBody>
      </p:sp>
      <p:sp>
        <p:nvSpPr>
          <p:cNvPr id="273" name="Google Shape;273;g117bb294f8e_0_41"/>
          <p:cNvSpPr txBox="1"/>
          <p:nvPr>
            <p:ph idx="1" type="body"/>
          </p:nvPr>
        </p:nvSpPr>
        <p:spPr>
          <a:xfrm>
            <a:off x="691250" y="1066800"/>
            <a:ext cx="6639600" cy="5700300"/>
          </a:xfrm>
          <a:prstGeom prst="rect">
            <a:avLst/>
          </a:prstGeom>
          <a:noFill/>
          <a:ln>
            <a:noFill/>
          </a:ln>
        </p:spPr>
        <p:txBody>
          <a:bodyPr anchorCtr="0" anchor="t" bIns="45700" lIns="91425" spcFirstLastPara="1" rIns="91425" wrap="square" tIns="45700">
            <a:noAutofit/>
          </a:bodyPr>
          <a:lstStyle/>
          <a:p>
            <a:pPr indent="-457200" lvl="0" marL="457200" rtl="0" algn="l">
              <a:spcBef>
                <a:spcPts val="560"/>
              </a:spcBef>
              <a:spcAft>
                <a:spcPts val="0"/>
              </a:spcAft>
              <a:buSzPts val="3600"/>
              <a:buChar char="❑"/>
            </a:pPr>
            <a:r>
              <a:rPr lang="en-US" sz="3600"/>
              <a:t>Nhìn vào sơ đồ hãy  tìm đường cơ bản.</a:t>
            </a:r>
            <a:endParaRPr sz="3600"/>
          </a:p>
          <a:p>
            <a:pPr indent="-457200" lvl="0" marL="457200" rtl="0" algn="l">
              <a:spcBef>
                <a:spcPts val="560"/>
              </a:spcBef>
              <a:spcAft>
                <a:spcPts val="0"/>
              </a:spcAft>
              <a:buSzPts val="3600"/>
              <a:buChar char="❑"/>
            </a:pPr>
            <a:r>
              <a:rPr lang="en-US" sz="4000">
                <a:solidFill>
                  <a:srgbClr val="333333"/>
                </a:solidFill>
                <a:highlight>
                  <a:schemeClr val="lt1"/>
                </a:highlight>
              </a:rPr>
              <a:t>Tính độ phức tạp của kiểm thử đường cơ sở(</a:t>
            </a:r>
            <a:r>
              <a:rPr lang="en-US" sz="3600"/>
              <a:t>Cyclomatic </a:t>
            </a:r>
            <a:r>
              <a:rPr lang="en-US" sz="3700">
                <a:solidFill>
                  <a:srgbClr val="333333"/>
                </a:solidFill>
                <a:highlight>
                  <a:schemeClr val="lt1"/>
                </a:highlight>
              </a:rPr>
              <a:t>ký hiệu V(G) </a:t>
            </a:r>
            <a:r>
              <a:rPr lang="en-US" sz="3600"/>
              <a:t>)</a:t>
            </a:r>
            <a:endParaRPr sz="3600"/>
          </a:p>
        </p:txBody>
      </p:sp>
      <p:pic>
        <p:nvPicPr>
          <p:cNvPr id="274" name="Google Shape;274;g117bb294f8e_0_41"/>
          <p:cNvPicPr preferRelativeResize="0"/>
          <p:nvPr/>
        </p:nvPicPr>
        <p:blipFill>
          <a:blip r:embed="rId3">
            <a:alphaModFix/>
          </a:blip>
          <a:stretch>
            <a:fillRect/>
          </a:stretch>
        </p:blipFill>
        <p:spPr>
          <a:xfrm>
            <a:off x="7203625" y="892250"/>
            <a:ext cx="4784750" cy="587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17bb294f8e_0_5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Câu hỏi - sinh viên trả lời</a:t>
            </a:r>
            <a:endParaRPr/>
          </a:p>
        </p:txBody>
      </p:sp>
      <p:sp>
        <p:nvSpPr>
          <p:cNvPr id="280" name="Google Shape;280;g117bb294f8e_0_52"/>
          <p:cNvSpPr txBox="1"/>
          <p:nvPr>
            <p:ph idx="1" type="body"/>
          </p:nvPr>
        </p:nvSpPr>
        <p:spPr>
          <a:xfrm>
            <a:off x="691250" y="1066800"/>
            <a:ext cx="11500800" cy="5700300"/>
          </a:xfrm>
          <a:prstGeom prst="rect">
            <a:avLst/>
          </a:prstGeom>
          <a:noFill/>
          <a:ln>
            <a:noFill/>
          </a:ln>
        </p:spPr>
        <p:txBody>
          <a:bodyPr anchorCtr="0" anchor="t" bIns="45700" lIns="91425" spcFirstLastPara="1" rIns="91425" wrap="square" tIns="45700">
            <a:noAutofit/>
          </a:bodyPr>
          <a:lstStyle/>
          <a:p>
            <a:pPr indent="-457200" lvl="0" marL="457200" rtl="0" algn="l">
              <a:spcBef>
                <a:spcPts val="560"/>
              </a:spcBef>
              <a:spcAft>
                <a:spcPts val="0"/>
              </a:spcAft>
              <a:buSzPts val="3600"/>
              <a:buChar char="❑"/>
            </a:pPr>
            <a:r>
              <a:rPr lang="en-US" sz="3600"/>
              <a:t>Các bước thực hiện kỹ thuật đường cơ bản là gì?</a:t>
            </a:r>
            <a:endParaRPr sz="3600"/>
          </a:p>
          <a:p>
            <a:pPr indent="-457200" lvl="0" marL="457200" rtl="0" algn="l">
              <a:spcBef>
                <a:spcPts val="560"/>
              </a:spcBef>
              <a:spcAft>
                <a:spcPts val="0"/>
              </a:spcAft>
              <a:buSzPts val="3600"/>
              <a:buChar char="❑"/>
            </a:pPr>
            <a:r>
              <a:rPr lang="en-US" sz="3600"/>
              <a:t>Như thế nào là “Nút Vị Tự” ?</a:t>
            </a:r>
            <a:endParaRPr sz="3600"/>
          </a:p>
          <a:p>
            <a:pPr indent="-457200" lvl="0" marL="457200" rtl="0" algn="l">
              <a:spcBef>
                <a:spcPts val="560"/>
              </a:spcBef>
              <a:spcAft>
                <a:spcPts val="0"/>
              </a:spcAft>
              <a:buSzPts val="3600"/>
              <a:buChar char="❑"/>
            </a:pPr>
            <a:r>
              <a:rPr lang="en-US" sz="3600"/>
              <a:t>Nêu công thức tính độ phức tạp khi áp dụng kỹ thuật đường cơ bản</a:t>
            </a:r>
            <a:endParaRPr sz="3600"/>
          </a:p>
          <a:p>
            <a:pPr indent="-457200" lvl="0" marL="457200" rtl="0" algn="l">
              <a:spcBef>
                <a:spcPts val="560"/>
              </a:spcBef>
              <a:spcAft>
                <a:spcPts val="0"/>
              </a:spcAft>
              <a:buSzPts val="3600"/>
              <a:buChar char="❑"/>
            </a:pPr>
            <a:r>
              <a:rPr lang="en-US" sz="3600"/>
              <a:t>Kỹ thuật bao phủ câu lệnh yêu cầu bao phủ bao nhiêu %? Nêu công thức tính kỹ thuật bao phủ câu lệnh.</a:t>
            </a:r>
            <a:endParaRPr sz="3600"/>
          </a:p>
          <a:p>
            <a:pPr indent="-457200" lvl="0" marL="457200" rtl="0" algn="l">
              <a:spcBef>
                <a:spcPts val="560"/>
              </a:spcBef>
              <a:spcAft>
                <a:spcPts val="0"/>
              </a:spcAft>
              <a:buSzPts val="3600"/>
              <a:buChar char="❑"/>
            </a:pPr>
            <a:r>
              <a:rPr lang="en-US" sz="3600"/>
              <a:t>Kỹ thuật bao phủ quyết định thực thi việc gì ?</a:t>
            </a:r>
            <a:endParaRPr sz="3600"/>
          </a:p>
          <a:p>
            <a:pPr indent="-457200" lvl="0" marL="457200" rtl="0" algn="l">
              <a:spcBef>
                <a:spcPts val="560"/>
              </a:spcBef>
              <a:spcAft>
                <a:spcPts val="0"/>
              </a:spcAft>
              <a:buSzPts val="3600"/>
              <a:buChar char="❑"/>
            </a:pPr>
            <a:r>
              <a:rPr lang="en-US" sz="3600"/>
              <a:t>Kỹ thuật bao phủ nhánh thực thi việc gì ?</a:t>
            </a:r>
            <a:endParaRPr sz="3600"/>
          </a:p>
          <a:p>
            <a:pPr indent="-165100" lvl="0" marL="342900" rtl="0" algn="l">
              <a:spcBef>
                <a:spcPts val="0"/>
              </a:spcBef>
              <a:spcAft>
                <a:spcPts val="0"/>
              </a:spcAft>
              <a:buClr>
                <a:srgbClr val="FF5A33"/>
              </a:buClr>
              <a:buSzPts val="2800"/>
              <a:buFont typeface="Noto Sans Symbols"/>
              <a:buNone/>
            </a:pPr>
            <a:r>
              <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 calcmode="lin" valueType="num">
                                      <p:cBhvr additive="base">
                                        <p:cTn dur="1000"/>
                                        <p:tgtEl>
                                          <p:spTgt spid="28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 calcmode="lin" valueType="num">
                                      <p:cBhvr additive="base">
                                        <p:cTn dur="1000"/>
                                        <p:tgtEl>
                                          <p:spTgt spid="28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 calcmode="lin" valueType="num">
                                      <p:cBhvr additive="base">
                                        <p:cTn dur="1000"/>
                                        <p:tgtEl>
                                          <p:spTgt spid="28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 calcmode="lin" valueType="num">
                                      <p:cBhvr additive="base">
                                        <p:cTn dur="1000"/>
                                        <p:tgtEl>
                                          <p:spTgt spid="28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 calcmode="lin" valueType="num">
                                      <p:cBhvr additive="base">
                                        <p:cTn dur="1000"/>
                                        <p:tgtEl>
                                          <p:spTgt spid="280">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 calcmode="lin" valueType="num">
                                      <p:cBhvr additive="base">
                                        <p:cTn dur="1000"/>
                                        <p:tgtEl>
                                          <p:spTgt spid="280">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anim calcmode="lin" valueType="num">
                                      <p:cBhvr additive="base">
                                        <p:cTn dur="1000"/>
                                        <p:tgtEl>
                                          <p:spTgt spid="280">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117bb294f8e_0_59"/>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286" name="Google Shape;286;g117bb294f8e_0_59"/>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87" name="Google Shape;287;g117bb294f8e_0_59"/>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117bb294f8e_0_65"/>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293" name="Google Shape;293;g117bb294f8e_0_65"/>
          <p:cNvSpPr txBox="1"/>
          <p:nvPr/>
        </p:nvSpPr>
        <p:spPr>
          <a:xfrm>
            <a:off x="400200" y="1473075"/>
            <a:ext cx="5695800" cy="53298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public double calculate(int amount)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rushCharge = 0;</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(nextday.equals("yes"))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rushCharge = 14.50;</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double tax = amount * .0725;</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if (amount &gt;= 1000)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.06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200)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amount * .08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100)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13.25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50)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9.95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if (amount &gt;= 25)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7.25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else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shipcharge = 5.25 + rushCharge;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total = amount + tax + shipcharge;</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return total;</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t/>
            </a:r>
            <a:endParaRPr sz="1667">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1667">
                <a:solidFill>
                  <a:schemeClr val="dk1"/>
                </a:solidFill>
                <a:latin typeface="Quattrocento Sans"/>
                <a:ea typeface="Quattrocento Sans"/>
                <a:cs typeface="Quattrocento Sans"/>
                <a:sym typeface="Quattrocento Sans"/>
              </a:rPr>
              <a:t>	} // end calculate</a:t>
            </a:r>
            <a:endParaRPr sz="1667">
              <a:solidFill>
                <a:schemeClr val="dk1"/>
              </a:solidFill>
              <a:latin typeface="Quattrocento Sans"/>
              <a:ea typeface="Quattrocento Sans"/>
              <a:cs typeface="Quattrocento Sans"/>
              <a:sym typeface="Quattrocento Sans"/>
            </a:endParaRPr>
          </a:p>
        </p:txBody>
      </p:sp>
      <p:sp>
        <p:nvSpPr>
          <p:cNvPr id="294" name="Google Shape;294;g117bb294f8e_0_65"/>
          <p:cNvSpPr txBox="1"/>
          <p:nvPr/>
        </p:nvSpPr>
        <p:spPr>
          <a:xfrm>
            <a:off x="400200" y="850800"/>
            <a:ext cx="9859500" cy="6774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hàm bên dưới. Nhóm hãy thực hiện</a:t>
            </a:r>
            <a:endParaRPr sz="3000">
              <a:solidFill>
                <a:schemeClr val="dk1"/>
              </a:solidFill>
              <a:latin typeface="Quattrocento Sans"/>
              <a:ea typeface="Quattrocento Sans"/>
              <a:cs typeface="Quattrocento Sans"/>
              <a:sym typeface="Quattrocento Sans"/>
            </a:endParaRPr>
          </a:p>
          <a:p>
            <a:pPr indent="0" lvl="0" marL="342900" rtl="0" algn="l">
              <a:spcBef>
                <a:spcPts val="0"/>
              </a:spcBef>
              <a:spcAft>
                <a:spcPts val="0"/>
              </a:spcAft>
              <a:buNone/>
            </a:pPr>
            <a:r>
              <a:t/>
            </a:r>
            <a:endParaRPr sz="3300">
              <a:solidFill>
                <a:schemeClr val="dk1"/>
              </a:solidFill>
              <a:latin typeface="Quattrocento Sans"/>
              <a:ea typeface="Quattrocento Sans"/>
              <a:cs typeface="Quattrocento Sans"/>
              <a:sym typeface="Quattrocento Sans"/>
            </a:endParaRPr>
          </a:p>
        </p:txBody>
      </p:sp>
      <p:sp>
        <p:nvSpPr>
          <p:cNvPr id="295" name="Google Shape;295;g117bb294f8e_0_65"/>
          <p:cNvSpPr txBox="1"/>
          <p:nvPr/>
        </p:nvSpPr>
        <p:spPr>
          <a:xfrm>
            <a:off x="6565575" y="1616850"/>
            <a:ext cx="5374500" cy="4947900"/>
          </a:xfrm>
          <a:prstGeom prst="rect">
            <a:avLst/>
          </a:prstGeom>
          <a:noFill/>
          <a:ln>
            <a:noFill/>
          </a:ln>
        </p:spPr>
        <p:txBody>
          <a:bodyPr anchorCtr="0" anchor="t" bIns="45700" lIns="91425" spcFirstLastPara="1" rIns="91425" wrap="square" tIns="45700">
            <a:normAutofit/>
          </a:bodyPr>
          <a:lstStyle/>
          <a:p>
            <a:pPr indent="-419100" lvl="0" marL="457200" rtl="0" algn="l">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Vẽ đồ thị đường cơ bản</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SzPts val="3000"/>
              <a:buFont typeface="Quattrocento Sans"/>
              <a:buAutoNum type="arabicPeriod"/>
            </a:pPr>
            <a:r>
              <a:rPr lang="en-US" sz="3000">
                <a:solidFill>
                  <a:srgbClr val="333333"/>
                </a:solidFill>
                <a:highlight>
                  <a:schemeClr val="lt1"/>
                </a:highlight>
                <a:latin typeface="Quattrocento Sans"/>
                <a:ea typeface="Quattrocento Sans"/>
                <a:cs typeface="Quattrocento Sans"/>
                <a:sym typeface="Quattrocento Sans"/>
              </a:rPr>
              <a:t>Tính độ phức tạp của kiểm thử đường cơ sở(</a:t>
            </a:r>
            <a:r>
              <a:rPr lang="en-US" sz="3000">
                <a:solidFill>
                  <a:schemeClr val="dk1"/>
                </a:solidFill>
                <a:latin typeface="Quattrocento Sans"/>
                <a:ea typeface="Quattrocento Sans"/>
                <a:cs typeface="Quattrocento Sans"/>
                <a:sym typeface="Quattrocento Sans"/>
              </a:rPr>
              <a:t>Cyclomatic </a:t>
            </a:r>
            <a:r>
              <a:rPr lang="en-US" sz="3000">
                <a:solidFill>
                  <a:srgbClr val="333333"/>
                </a:solidFill>
                <a:highlight>
                  <a:schemeClr val="lt1"/>
                </a:highlight>
                <a:latin typeface="Quattrocento Sans"/>
                <a:ea typeface="Quattrocento Sans"/>
                <a:cs typeface="Quattrocento Sans"/>
                <a:sym typeface="Quattrocento Sans"/>
              </a:rPr>
              <a:t>ký hiệu V(G) </a:t>
            </a: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indent="-419100" lvl="0" marL="457200" rtl="0" algn="l">
              <a:spcBef>
                <a:spcPts val="0"/>
              </a:spcBef>
              <a:spcAft>
                <a:spcPts val="0"/>
              </a:spcAft>
              <a:buClr>
                <a:schemeClr val="dk1"/>
              </a:buClr>
              <a:buSzPts val="3000"/>
              <a:buFont typeface="Quattrocento Sans"/>
              <a:buAutoNum type="arabicPeriod"/>
            </a:pPr>
            <a:r>
              <a:rPr lang="en-US" sz="3000">
                <a:solidFill>
                  <a:schemeClr val="dk1"/>
                </a:solidFill>
                <a:latin typeface="Quattrocento Sans"/>
                <a:ea typeface="Quattrocento Sans"/>
                <a:cs typeface="Quattrocento Sans"/>
                <a:sym typeface="Quattrocento Sans"/>
              </a:rPr>
              <a:t>Xác định tập hợp cơ sở của các con đường độc lập</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17bb294f8e_0_72"/>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301" name="Google Shape;301;g117bb294f8e_0_72"/>
          <p:cNvSpPr txBox="1"/>
          <p:nvPr/>
        </p:nvSpPr>
        <p:spPr>
          <a:xfrm>
            <a:off x="693300" y="1381100"/>
            <a:ext cx="10889100" cy="51387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public void f()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if (x &gt; 0)</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positive"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 if (x &lt; 0)</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negative"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else</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  printf( "x is 0" );</a:t>
            </a:r>
            <a:endParaRPr sz="3000">
              <a:solidFill>
                <a:schemeClr val="dk1"/>
              </a:solidFill>
              <a:latin typeface="Quattrocento Sans"/>
              <a:ea typeface="Quattrocento Sans"/>
              <a:cs typeface="Quattrocento Sans"/>
              <a:sym typeface="Quattrocento Sans"/>
            </a:endParaRPr>
          </a:p>
          <a:p>
            <a:pPr indent="0" lvl="0" marL="1257300" rtl="0" algn="l">
              <a:lnSpc>
                <a:spcPct val="80000"/>
              </a:lnSpc>
              <a:spcBef>
                <a:spcPts val="0"/>
              </a:spcBef>
              <a:spcAft>
                <a:spcPts val="0"/>
              </a:spcAft>
              <a:buSzPts val="1100"/>
              <a:buNone/>
            </a:pPr>
            <a:r>
              <a:rPr lang="en-US" sz="3000">
                <a:solidFill>
                  <a:schemeClr val="dk1"/>
                </a:solidFill>
                <a:latin typeface="Quattrocento Sans"/>
                <a:ea typeface="Quattrocento Sans"/>
                <a:cs typeface="Quattrocento Sans"/>
                <a:sym typeface="Quattrocento Sans"/>
              </a:rPr>
              <a:t>}</a:t>
            </a:r>
            <a:endParaRPr sz="3000">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t/>
            </a:r>
            <a:endParaRPr sz="3000">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SzPts val="523"/>
              <a:buNone/>
            </a:pPr>
            <a:r>
              <a:rPr lang="en-US" sz="3000">
                <a:solidFill>
                  <a:schemeClr val="dk1"/>
                </a:solidFill>
                <a:latin typeface="Quattrocento Sans"/>
                <a:ea typeface="Quattrocento Sans"/>
                <a:cs typeface="Quattrocento Sans"/>
                <a:sym typeface="Quattrocento Sans"/>
              </a:rPr>
              <a:t>		} </a:t>
            </a:r>
            <a:endParaRPr sz="3000">
              <a:solidFill>
                <a:schemeClr val="dk1"/>
              </a:solidFill>
              <a:latin typeface="Quattrocento Sans"/>
              <a:ea typeface="Quattrocento Sans"/>
              <a:cs typeface="Quattrocento Sans"/>
              <a:sym typeface="Quattrocento Sans"/>
            </a:endParaRPr>
          </a:p>
          <a:p>
            <a:pPr indent="0" lvl="0" marL="342900" rtl="0" algn="l">
              <a:lnSpc>
                <a:spcPct val="80000"/>
              </a:lnSpc>
              <a:spcBef>
                <a:spcPts val="0"/>
              </a:spcBef>
              <a:spcAft>
                <a:spcPts val="0"/>
              </a:spcAft>
              <a:buClr>
                <a:schemeClr val="dk1"/>
              </a:buClr>
              <a:buSzPts val="523"/>
              <a:buFont typeface="Arial"/>
              <a:buNone/>
            </a:pPr>
            <a:r>
              <a:rPr b="1" i="1" lang="en-US" sz="3000">
                <a:solidFill>
                  <a:schemeClr val="dk1"/>
                </a:solidFill>
                <a:latin typeface="Quattrocento Sans"/>
                <a:ea typeface="Quattrocento Sans"/>
                <a:cs typeface="Quattrocento Sans"/>
                <a:sym typeface="Quattrocento Sans"/>
              </a:rPr>
              <a:t>Ngoài việc thực hiện giống bài online nhóm có thể thực hiện bao phủ trên công cụ như netbean, eclipse hoặc bất kỳ tool IDE</a:t>
            </a:r>
            <a:endParaRPr b="1" i="1" sz="3000">
              <a:solidFill>
                <a:schemeClr val="dk1"/>
              </a:solidFill>
              <a:latin typeface="Quattrocento Sans"/>
              <a:ea typeface="Quattrocento Sans"/>
              <a:cs typeface="Quattrocento Sans"/>
              <a:sym typeface="Quattrocento Sans"/>
            </a:endParaRPr>
          </a:p>
        </p:txBody>
      </p:sp>
      <p:sp>
        <p:nvSpPr>
          <p:cNvPr id="302" name="Google Shape;302;g117bb294f8e_0_72"/>
          <p:cNvSpPr txBox="1"/>
          <p:nvPr/>
        </p:nvSpPr>
        <p:spPr>
          <a:xfrm>
            <a:off x="400200" y="850800"/>
            <a:ext cx="11182200" cy="6774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Clr>
                <a:srgbClr val="FF5A33"/>
              </a:buClr>
              <a:buSzPts val="3000"/>
              <a:buFont typeface="Quattrocento Sans"/>
              <a:buChar char="❑"/>
            </a:pPr>
            <a:r>
              <a:rPr lang="en-US" sz="3000">
                <a:solidFill>
                  <a:schemeClr val="dk1"/>
                </a:solidFill>
                <a:latin typeface="Quattrocento Sans"/>
                <a:ea typeface="Quattrocento Sans"/>
                <a:cs typeface="Quattrocento Sans"/>
                <a:sym typeface="Quattrocento Sans"/>
              </a:rPr>
              <a:t>Cho đoạn code bên dưới. Nhóm hãy thực hiện bao phủ 100% </a:t>
            </a:r>
            <a:endParaRPr sz="3000">
              <a:solidFill>
                <a:schemeClr val="dk1"/>
              </a:solidFill>
              <a:latin typeface="Quattrocento Sans"/>
              <a:ea typeface="Quattrocento Sans"/>
              <a:cs typeface="Quattrocento Sans"/>
              <a:sym typeface="Quattrocento Sans"/>
            </a:endParaRPr>
          </a:p>
          <a:p>
            <a:pPr indent="0" lvl="0" marL="342900" rtl="0" algn="l">
              <a:spcBef>
                <a:spcPts val="0"/>
              </a:spcBef>
              <a:spcAft>
                <a:spcPts val="0"/>
              </a:spcAft>
              <a:buNone/>
            </a:pPr>
            <a:r>
              <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117bb294f8e_0_131"/>
          <p:cNvSpPr/>
          <p:nvPr/>
        </p:nvSpPr>
        <p:spPr>
          <a:xfrm>
            <a:off x="3919557" y="2967335"/>
            <a:ext cx="6368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small" strike="noStrike">
                <a:solidFill>
                  <a:srgbClr val="FFA15D"/>
                </a:solidFill>
                <a:latin typeface="Calibri"/>
                <a:ea typeface="Calibri"/>
                <a:cs typeface="Calibri"/>
                <a:sym typeface="Calibri"/>
              </a:rPr>
              <a:t>Hướng dẫn thực hành</a:t>
            </a:r>
            <a:endParaRPr b="1" i="0" sz="5400" u="none" cap="small" strike="noStrike">
              <a:solidFill>
                <a:srgbClr val="FFA15D"/>
              </a:solidFill>
              <a:latin typeface="Calibri"/>
              <a:ea typeface="Calibri"/>
              <a:cs typeface="Calibri"/>
              <a:sym typeface="Calibri"/>
            </a:endParaRPr>
          </a:p>
        </p:txBody>
      </p:sp>
      <p:cxnSp>
        <p:nvCxnSpPr>
          <p:cNvPr id="308" name="Google Shape;308;g117bb294f8e_0_131"/>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309" name="Google Shape;309;g117bb294f8e_0_131"/>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17bb294f8e_0_137"/>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Thực hành</a:t>
            </a:r>
            <a:endParaRPr/>
          </a:p>
        </p:txBody>
      </p:sp>
      <p:sp>
        <p:nvSpPr>
          <p:cNvPr id="315" name="Google Shape;315;g117bb294f8e_0_137"/>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800"/>
              <a:buFont typeface="Quattrocento Sans"/>
              <a:buChar char="❑"/>
            </a:pPr>
            <a:r>
              <a:rPr lang="en-US"/>
              <a:t>Hướng dẫn làm bài Lab, Quizz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179929b434_1_20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sp>
        <p:nvSpPr>
          <p:cNvPr id="125" name="Google Shape;125;g1179929b434_1_20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126" name="Google Shape;126;g1179929b434_1_206"/>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127" name="Google Shape;127;g1179929b434_1_206"/>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8" name="Google Shape;128;g1179929b434_1_206"/>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g1179929b434_1_206"/>
          <p:cNvSpPr txBox="1"/>
          <p:nvPr/>
        </p:nvSpPr>
        <p:spPr>
          <a:xfrm>
            <a:off x="972000" y="2067600"/>
            <a:ext cx="8074800" cy="3933900"/>
          </a:xfrm>
          <a:prstGeom prst="rect">
            <a:avLst/>
          </a:prstGeom>
          <a:noFill/>
          <a:ln>
            <a:noFill/>
          </a:ln>
        </p:spPr>
        <p:txBody>
          <a:bodyPr anchorCtr="0" anchor="t" bIns="45700" lIns="91425" spcFirstLastPara="1" rIns="91425" wrap="square" tIns="45700">
            <a:noAutofit/>
          </a:bodyPr>
          <a:lstStyle/>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Black-box Test Techniques - Kỹ thuật kiểm thử hộp đen</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phân vùng tương đương </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phân tích giá trị biên</a:t>
            </a:r>
            <a:endParaRPr b="1" sz="3000">
              <a:solidFill>
                <a:srgbClr val="333333"/>
              </a:solidFill>
              <a:latin typeface="Quattrocento Sans"/>
              <a:ea typeface="Quattrocento Sans"/>
              <a:cs typeface="Quattrocento Sans"/>
              <a:sym typeface="Quattrocento Sans"/>
            </a:endParaRPr>
          </a:p>
          <a:p>
            <a:pPr indent="-419100" lvl="1" marL="914400" rtl="0" algn="l">
              <a:lnSpc>
                <a:spcPct val="115000"/>
              </a:lnSpc>
              <a:spcBef>
                <a:spcPts val="0"/>
              </a:spcBef>
              <a:spcAft>
                <a:spcPts val="0"/>
              </a:spcAft>
              <a:buClr>
                <a:srgbClr val="333333"/>
              </a:buClr>
              <a:buSzPts val="3000"/>
              <a:buFont typeface="Quattrocento Sans"/>
              <a:buChar char="○"/>
            </a:pPr>
            <a:r>
              <a:rPr b="1" lang="en-US" sz="3000">
                <a:solidFill>
                  <a:srgbClr val="333333"/>
                </a:solidFill>
                <a:latin typeface="Quattrocento Sans"/>
                <a:ea typeface="Quattrocento Sans"/>
                <a:cs typeface="Quattrocento Sans"/>
                <a:sym typeface="Quattrocento Sans"/>
              </a:rPr>
              <a:t>Kỹ thuật bảng quyết định </a:t>
            </a:r>
            <a:endParaRPr b="1" sz="3000">
              <a:solidFill>
                <a:srgbClr val="333333"/>
              </a:solidFill>
              <a:latin typeface="Quattrocento Sans"/>
              <a:ea typeface="Quattrocento Sans"/>
              <a:cs typeface="Quattrocento Sans"/>
              <a:sym typeface="Quattrocento Sans"/>
            </a:endParaRPr>
          </a:p>
          <a:p>
            <a:pPr indent="-469900" lvl="0" marL="457200" rtl="0" algn="l">
              <a:lnSpc>
                <a:spcPct val="115000"/>
              </a:lnSpc>
              <a:spcBef>
                <a:spcPts val="0"/>
              </a:spcBef>
              <a:spcAft>
                <a:spcPts val="0"/>
              </a:spcAft>
              <a:buClr>
                <a:srgbClr val="333333"/>
              </a:buClr>
              <a:buSzPts val="3800"/>
              <a:buFont typeface="Quattrocento Sans"/>
              <a:buChar char="•"/>
            </a:pPr>
            <a:r>
              <a:rPr b="1" lang="en-US" sz="3000">
                <a:solidFill>
                  <a:srgbClr val="333333"/>
                </a:solidFill>
                <a:latin typeface="Quattrocento Sans"/>
                <a:ea typeface="Quattrocento Sans"/>
                <a:cs typeface="Quattrocento Sans"/>
                <a:sym typeface="Quattrocento Sans"/>
              </a:rPr>
              <a:t>Experience base Techniques - Kỹ thuật kiểm thử dựa trên kinh nghiệm</a:t>
            </a:r>
            <a:endParaRPr b="1" sz="3000">
              <a:solidFill>
                <a:srgbClr val="333333"/>
              </a:solidFill>
              <a:latin typeface="Quattrocento Sans"/>
              <a:ea typeface="Quattrocento Sans"/>
              <a:cs typeface="Quattrocento Sans"/>
              <a:sym typeface="Quattrocento Sans"/>
            </a:endParaRPr>
          </a:p>
        </p:txBody>
      </p:sp>
      <p:sp>
        <p:nvSpPr>
          <p:cNvPr id="130" name="Google Shape;130;g1179929b434_1_206"/>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117bb294f8e_0_121"/>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321" name="Google Shape;321;g117bb294f8e_0_121"/>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sp>
        <p:nvSpPr>
          <p:cNvPr id="322" name="Google Shape;322;g117bb294f8e_0_121"/>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3" name="Google Shape;323;g117bb294f8e_0_121"/>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4" name="Google Shape;324;g117bb294f8e_0_121"/>
          <p:cNvSpPr txBox="1"/>
          <p:nvPr/>
        </p:nvSpPr>
        <p:spPr>
          <a:xfrm>
            <a:off x="799650" y="2067600"/>
            <a:ext cx="8229600" cy="3933900"/>
          </a:xfrm>
          <a:prstGeom prst="rect">
            <a:avLst/>
          </a:prstGeom>
          <a:noFill/>
          <a:ln>
            <a:noFill/>
          </a:ln>
        </p:spPr>
        <p:txBody>
          <a:bodyPr anchorCtr="0" anchor="t" bIns="45700" lIns="91425" spcFirstLastPara="1" rIns="91425" wrap="square" tIns="45700">
            <a:noAutofit/>
          </a:bodyPr>
          <a:lstStyle/>
          <a:p>
            <a:pPr indent="-463550" lvl="0" marL="457200" rtl="0" algn="l">
              <a:lnSpc>
                <a:spcPct val="115000"/>
              </a:lnSpc>
              <a:spcBef>
                <a:spcPts val="0"/>
              </a:spcBef>
              <a:spcAft>
                <a:spcPts val="0"/>
              </a:spcAft>
              <a:buClr>
                <a:srgbClr val="333333"/>
              </a:buClr>
              <a:buSzPts val="3700"/>
              <a:buFont typeface="Quattrocento Sans"/>
              <a:buChar char="•"/>
            </a:pPr>
            <a:r>
              <a:rPr b="1" lang="en-US" sz="2900">
                <a:solidFill>
                  <a:srgbClr val="333333"/>
                </a:solidFill>
                <a:latin typeface="Quattrocento Sans"/>
                <a:ea typeface="Quattrocento Sans"/>
                <a:cs typeface="Quattrocento Sans"/>
                <a:sym typeface="Quattrocento Sans"/>
              </a:rPr>
              <a:t>Black-box Test Techniques - Kỹ thuật kiểm thử hộp đen</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Kỹ thuật phân vùng tương đương </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Kỹ thuật phân tích giá trị biên</a:t>
            </a:r>
            <a:endParaRPr b="1" sz="2900">
              <a:solidFill>
                <a:srgbClr val="333333"/>
              </a:solidFill>
              <a:latin typeface="Quattrocento Sans"/>
              <a:ea typeface="Quattrocento Sans"/>
              <a:cs typeface="Quattrocento Sans"/>
              <a:sym typeface="Quattrocento Sans"/>
            </a:endParaRPr>
          </a:p>
          <a:p>
            <a:pPr indent="-412750" lvl="1" marL="914400" rtl="0" algn="l">
              <a:lnSpc>
                <a:spcPct val="115000"/>
              </a:lnSpc>
              <a:spcBef>
                <a:spcPts val="0"/>
              </a:spcBef>
              <a:spcAft>
                <a:spcPts val="0"/>
              </a:spcAft>
              <a:buClr>
                <a:srgbClr val="333333"/>
              </a:buClr>
              <a:buSzPts val="2900"/>
              <a:buFont typeface="Quattrocento Sans"/>
              <a:buChar char="○"/>
            </a:pPr>
            <a:r>
              <a:rPr b="1" lang="en-US" sz="2900">
                <a:solidFill>
                  <a:srgbClr val="333333"/>
                </a:solidFill>
                <a:latin typeface="Quattrocento Sans"/>
                <a:ea typeface="Quattrocento Sans"/>
                <a:cs typeface="Quattrocento Sans"/>
                <a:sym typeface="Quattrocento Sans"/>
              </a:rPr>
              <a:t>Kỹ thuật bảng quyết định - Deciѕion Tableѕ</a:t>
            </a:r>
            <a:endParaRPr b="1" sz="2900">
              <a:solidFill>
                <a:srgbClr val="333333"/>
              </a:solidFill>
              <a:latin typeface="Quattrocento Sans"/>
              <a:ea typeface="Quattrocento Sans"/>
              <a:cs typeface="Quattrocento Sans"/>
              <a:sym typeface="Quattrocento Sans"/>
            </a:endParaRPr>
          </a:p>
          <a:p>
            <a:pPr indent="-463550" lvl="0" marL="457200" rtl="0" algn="l">
              <a:lnSpc>
                <a:spcPct val="115000"/>
              </a:lnSpc>
              <a:spcBef>
                <a:spcPts val="0"/>
              </a:spcBef>
              <a:spcAft>
                <a:spcPts val="0"/>
              </a:spcAft>
              <a:buClr>
                <a:srgbClr val="333333"/>
              </a:buClr>
              <a:buSzPts val="3700"/>
              <a:buFont typeface="Quattrocento Sans"/>
              <a:buChar char="•"/>
            </a:pPr>
            <a:r>
              <a:rPr b="1" lang="en-US" sz="2900">
                <a:solidFill>
                  <a:srgbClr val="333333"/>
                </a:solidFill>
                <a:latin typeface="Quattrocento Sans"/>
                <a:ea typeface="Quattrocento Sans"/>
                <a:cs typeface="Quattrocento Sans"/>
                <a:sym typeface="Quattrocento Sans"/>
              </a:rPr>
              <a:t>Experience base Techniques - Kỹ thuật kiểm thử dựa trên kinh nghiệm</a:t>
            </a:r>
            <a:endParaRPr b="1" sz="2900">
              <a:solidFill>
                <a:srgbClr val="333333"/>
              </a:solidFill>
              <a:latin typeface="Quattrocento Sans"/>
              <a:ea typeface="Quattrocento Sans"/>
              <a:cs typeface="Quattrocento Sans"/>
              <a:sym typeface="Quattrocento Sans"/>
            </a:endParaRPr>
          </a:p>
        </p:txBody>
      </p:sp>
      <p:sp>
        <p:nvSpPr>
          <p:cNvPr id="325" name="Google Shape;325;g117bb294f8e_0_121"/>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Tóm tắt bài học</a:t>
            </a:r>
            <a:endParaRPr b="1" i="0" sz="2800" u="none" cap="none" strike="noStrike">
              <a:solidFill>
                <a:srgbClr val="F79646"/>
              </a:solidFill>
              <a:latin typeface="Quattrocento Sans"/>
              <a:ea typeface="Quattrocento Sans"/>
              <a:cs typeface="Quattrocento Sans"/>
              <a:sym typeface="Quattrocento Sans"/>
            </a:endParaRPr>
          </a:p>
        </p:txBody>
      </p:sp>
      <p:pic>
        <p:nvPicPr>
          <p:cNvPr descr="D:\Compressed\PSD Collection 2011\WP-201 copy.png" id="326" name="Google Shape;326;g117bb294f8e_0_121"/>
          <p:cNvPicPr preferRelativeResize="0"/>
          <p:nvPr/>
        </p:nvPicPr>
        <p:blipFill rotWithShape="1">
          <a:blip r:embed="rId3">
            <a:alphaModFix/>
          </a:blip>
          <a:srcRect b="0" l="0" r="0" t="0"/>
          <a:stretch/>
        </p:blipFill>
        <p:spPr>
          <a:xfrm flipH="1">
            <a:off x="9029250" y="1033188"/>
            <a:ext cx="3162750" cy="5325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117bb294f8e_0_82"/>
          <p:cNvSpPr/>
          <p:nvPr/>
        </p:nvSpPr>
        <p:spPr>
          <a:xfrm>
            <a:off x="3919557" y="2967335"/>
            <a:ext cx="7396500" cy="70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small" strike="noStrike">
                <a:solidFill>
                  <a:srgbClr val="FFA15D"/>
                </a:solidFill>
                <a:latin typeface="Calibri"/>
                <a:ea typeface="Calibri"/>
                <a:cs typeface="Calibri"/>
                <a:sym typeface="Calibri"/>
              </a:rPr>
              <a:t>Hướng dẫn học bài online tiếp theo</a:t>
            </a:r>
            <a:endParaRPr b="1" i="0" sz="4000" u="none" cap="small" strike="noStrike">
              <a:solidFill>
                <a:srgbClr val="FFA15D"/>
              </a:solidFill>
              <a:latin typeface="Calibri"/>
              <a:ea typeface="Calibri"/>
              <a:cs typeface="Calibri"/>
              <a:sym typeface="Calibri"/>
            </a:endParaRPr>
          </a:p>
        </p:txBody>
      </p:sp>
      <p:cxnSp>
        <p:nvCxnSpPr>
          <p:cNvPr id="332" name="Google Shape;332;g117bb294f8e_0_82"/>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333" name="Google Shape;333;g117bb294f8e_0_82"/>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117bb294f8e_0_8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 tiếp theo</a:t>
            </a:r>
            <a:endParaRPr/>
          </a:p>
        </p:txBody>
      </p:sp>
      <p:sp>
        <p:nvSpPr>
          <p:cNvPr id="339" name="Google Shape;339;g117bb294f8e_0_88"/>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0" lvl="0" marL="177800" rtl="0" algn="l">
              <a:lnSpc>
                <a:spcPct val="100000"/>
              </a:lnSpc>
              <a:spcBef>
                <a:spcPts val="0"/>
              </a:spcBef>
              <a:spcAft>
                <a:spcPts val="0"/>
              </a:spcAft>
              <a:buClr>
                <a:srgbClr val="FF5A33"/>
              </a:buClr>
              <a:buSzPts val="2800"/>
              <a:buFont typeface="Noto Sans Symbols"/>
              <a:buNone/>
            </a:pPr>
            <a:r>
              <a:t/>
            </a:r>
            <a:endParaRPr/>
          </a:p>
        </p:txBody>
      </p:sp>
      <p:pic>
        <p:nvPicPr>
          <p:cNvPr descr="D:\Pictures\PNG\present.png" id="340" name="Google Shape;340;g117bb294f8e_0_88"/>
          <p:cNvPicPr preferRelativeResize="0"/>
          <p:nvPr/>
        </p:nvPicPr>
        <p:blipFill rotWithShape="1">
          <a:blip r:embed="rId3">
            <a:alphaModFix/>
          </a:blip>
          <a:srcRect b="0" l="0" r="0" t="0"/>
          <a:stretch/>
        </p:blipFill>
        <p:spPr>
          <a:xfrm flipH="1">
            <a:off x="9268820" y="1017269"/>
            <a:ext cx="2313580" cy="5356860"/>
          </a:xfrm>
          <a:prstGeom prst="rect">
            <a:avLst/>
          </a:prstGeom>
          <a:noFill/>
          <a:ln>
            <a:noFill/>
          </a:ln>
        </p:spPr>
      </p:pic>
      <p:sp>
        <p:nvSpPr>
          <p:cNvPr id="341" name="Google Shape;341;g117bb294f8e_0_88"/>
          <p:cNvSpPr/>
          <p:nvPr/>
        </p:nvSpPr>
        <p:spPr>
          <a:xfrm>
            <a:off x="609600" y="1480800"/>
            <a:ext cx="8799600" cy="48438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2" name="Google Shape;342;g117bb294f8e_0_88"/>
          <p:cNvSpPr/>
          <p:nvPr/>
        </p:nvSpPr>
        <p:spPr>
          <a:xfrm>
            <a:off x="609600" y="1066800"/>
            <a:ext cx="5334000" cy="1000800"/>
          </a:xfrm>
          <a:prstGeom prst="rightArrow">
            <a:avLst>
              <a:gd fmla="val 100000" name="adj1"/>
              <a:gd fmla="val 50000" name="adj2"/>
            </a:avLst>
          </a:prstGeom>
          <a:solidFill>
            <a:srgbClr val="FFFFFF"/>
          </a:solidFill>
          <a:ln cap="flat" cmpd="sng" w="25400">
            <a:solidFill>
              <a:srgbClr val="F7964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3" name="Google Shape;343;g117bb294f8e_0_88"/>
          <p:cNvSpPr txBox="1"/>
          <p:nvPr/>
        </p:nvSpPr>
        <p:spPr>
          <a:xfrm>
            <a:off x="826025" y="2067600"/>
            <a:ext cx="8233200" cy="4117200"/>
          </a:xfrm>
          <a:prstGeom prst="rect">
            <a:avLst/>
          </a:prstGeom>
          <a:noFill/>
          <a:ln>
            <a:noFill/>
          </a:ln>
        </p:spPr>
        <p:txBody>
          <a:bodyPr anchorCtr="0" anchor="t" bIns="45700" lIns="91425" spcFirstLastPara="1" rIns="91425" wrap="square" tIns="45700">
            <a:noAutofit/>
          </a:bodyPr>
          <a:lstStyle/>
          <a:p>
            <a:pPr indent="-482600" lvl="0" marL="457200" rtl="0" algn="l">
              <a:lnSpc>
                <a:spcPct val="115000"/>
              </a:lnSpc>
              <a:spcBef>
                <a:spcPts val="0"/>
              </a:spcBef>
              <a:spcAft>
                <a:spcPts val="0"/>
              </a:spcAft>
              <a:buClr>
                <a:srgbClr val="333333"/>
              </a:buClr>
              <a:buSzPts val="4000"/>
              <a:buFont typeface="Quattrocento Sans"/>
              <a:buChar char="•"/>
            </a:pPr>
            <a:r>
              <a:rPr b="1" lang="en-US" sz="3200">
                <a:solidFill>
                  <a:srgbClr val="333333"/>
                </a:solidFill>
                <a:latin typeface="Quattrocento Sans"/>
                <a:ea typeface="Quattrocento Sans"/>
                <a:cs typeface="Quattrocento Sans"/>
                <a:sym typeface="Quattrocento Sans"/>
              </a:rPr>
              <a:t>Test plan là gì?</a:t>
            </a:r>
            <a:endParaRPr b="1" sz="3200">
              <a:solidFill>
                <a:srgbClr val="333333"/>
              </a:solidFill>
              <a:latin typeface="Quattrocento Sans"/>
              <a:ea typeface="Quattrocento Sans"/>
              <a:cs typeface="Quattrocento Sans"/>
              <a:sym typeface="Quattrocento Sans"/>
            </a:endParaRPr>
          </a:p>
          <a:p>
            <a:pPr indent="-431800" lvl="0" marL="4572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Tầm quan trọng của Kế hoạch kiểm tra là gì?</a:t>
            </a:r>
            <a:endParaRPr b="1" sz="3200">
              <a:solidFill>
                <a:srgbClr val="333333"/>
              </a:solidFill>
              <a:latin typeface="Quattrocento Sans"/>
              <a:ea typeface="Quattrocento Sans"/>
              <a:cs typeface="Quattrocento Sans"/>
              <a:sym typeface="Quattrocento Sans"/>
            </a:endParaRPr>
          </a:p>
          <a:p>
            <a:pPr indent="-431800" lvl="0" marL="4572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8 bước để viết một Test Plan</a:t>
            </a:r>
            <a:endParaRPr b="1" sz="3200">
              <a:solidFill>
                <a:srgbClr val="333333"/>
              </a:solidFill>
              <a:latin typeface="Quattrocento Sans"/>
              <a:ea typeface="Quattrocento Sans"/>
              <a:cs typeface="Quattrocento Sans"/>
              <a:sym typeface="Quattrocento Sans"/>
            </a:endParaRPr>
          </a:p>
          <a:p>
            <a:pPr indent="-431800" lvl="1" marL="9144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Bước 1: Phân tích sản phẩm</a:t>
            </a:r>
            <a:endParaRPr b="1" sz="3200">
              <a:solidFill>
                <a:srgbClr val="333333"/>
              </a:solidFill>
              <a:latin typeface="Quattrocento Sans"/>
              <a:ea typeface="Quattrocento Sans"/>
              <a:cs typeface="Quattrocento Sans"/>
              <a:sym typeface="Quattrocento Sans"/>
            </a:endParaRPr>
          </a:p>
          <a:p>
            <a:pPr indent="-431800" lvl="1" marL="9144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Bước 2: Thiết kế Chiến lược Kiểm tra</a:t>
            </a:r>
            <a:endParaRPr b="1" sz="3200">
              <a:solidFill>
                <a:srgbClr val="333333"/>
              </a:solidFill>
              <a:latin typeface="Quattrocento Sans"/>
              <a:ea typeface="Quattrocento Sans"/>
              <a:cs typeface="Quattrocento Sans"/>
              <a:sym typeface="Quattrocento Sans"/>
            </a:endParaRPr>
          </a:p>
          <a:p>
            <a:pPr indent="-431800" lvl="1" marL="914400" rtl="0" algn="l">
              <a:lnSpc>
                <a:spcPct val="115000"/>
              </a:lnSpc>
              <a:spcBef>
                <a:spcPts val="0"/>
              </a:spcBef>
              <a:spcAft>
                <a:spcPts val="0"/>
              </a:spcAft>
              <a:buClr>
                <a:srgbClr val="333333"/>
              </a:buClr>
              <a:buSzPts val="3200"/>
              <a:buFont typeface="Quattrocento Sans"/>
              <a:buChar char="○"/>
            </a:pPr>
            <a:r>
              <a:rPr b="1" lang="en-US" sz="3200">
                <a:solidFill>
                  <a:srgbClr val="333333"/>
                </a:solidFill>
                <a:latin typeface="Quattrocento Sans"/>
                <a:ea typeface="Quattrocento Sans"/>
                <a:cs typeface="Quattrocento Sans"/>
                <a:sym typeface="Quattrocento Sans"/>
              </a:rPr>
              <a:t>Bước 3: Xác định các Mục tiêu Kiểm tra</a:t>
            </a:r>
            <a:endParaRPr b="1" sz="3700">
              <a:solidFill>
                <a:srgbClr val="333333"/>
              </a:solidFill>
              <a:latin typeface="Quattrocento Sans"/>
              <a:ea typeface="Quattrocento Sans"/>
              <a:cs typeface="Quattrocento Sans"/>
              <a:sym typeface="Quattrocento Sans"/>
            </a:endParaRPr>
          </a:p>
        </p:txBody>
      </p:sp>
      <p:sp>
        <p:nvSpPr>
          <p:cNvPr id="344" name="Google Shape;344;g117bb294f8e_0_88"/>
          <p:cNvSpPr txBox="1"/>
          <p:nvPr/>
        </p:nvSpPr>
        <p:spPr>
          <a:xfrm>
            <a:off x="913885" y="1134355"/>
            <a:ext cx="456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79646"/>
              </a:buClr>
              <a:buSzPts val="2800"/>
              <a:buFont typeface="Quattrocento Sans"/>
              <a:buNone/>
            </a:pPr>
            <a:r>
              <a:rPr b="1" i="0" lang="en-US" sz="2800" u="none" cap="none" strike="noStrike">
                <a:solidFill>
                  <a:srgbClr val="F79646"/>
                </a:solidFill>
                <a:latin typeface="Quattrocento Sans"/>
                <a:ea typeface="Quattrocento Sans"/>
                <a:cs typeface="Quattrocento Sans"/>
                <a:sym typeface="Quattrocento Sans"/>
              </a:rPr>
              <a:t>Nội dung bài học ti</a:t>
            </a:r>
            <a:r>
              <a:rPr b="1" lang="en-US" sz="2800">
                <a:solidFill>
                  <a:srgbClr val="F79646"/>
                </a:solidFill>
                <a:latin typeface="Quattrocento Sans"/>
                <a:ea typeface="Quattrocento Sans"/>
                <a:cs typeface="Quattrocento Sans"/>
                <a:sym typeface="Quattrocento Sans"/>
              </a:rPr>
              <a:t>ếp theo</a:t>
            </a:r>
            <a:endParaRPr b="1" i="0" sz="2800" u="none" cap="none" strike="noStrik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7bb294f8e_0_98"/>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350" name="Google Shape;350;g117bb294f8e_0_98"/>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351" name="Google Shape;351;g117bb294f8e_0_98"/>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g117bb294f8e_0_10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357" name="Google Shape;357;g117bb294f8e_0_104"/>
          <p:cNvSpPr txBox="1"/>
          <p:nvPr/>
        </p:nvSpPr>
        <p:spPr>
          <a:xfrm>
            <a:off x="800400" y="1528200"/>
            <a:ext cx="10782000" cy="5329800"/>
          </a:xfrm>
          <a:prstGeom prst="rect">
            <a:avLst/>
          </a:prstGeom>
          <a:noFill/>
          <a:ln>
            <a:noFill/>
          </a:ln>
        </p:spPr>
        <p:txBody>
          <a:bodyPr anchorCtr="0" anchor="t" bIns="45700" lIns="91425" spcFirstLastPara="1" rIns="91425" wrap="square" tIns="45700">
            <a:noAutofit/>
          </a:bodyPr>
          <a:lstStyle/>
          <a:p>
            <a:pPr indent="0" lvl="0" marL="342900" rtl="0" algn="l">
              <a:lnSpc>
                <a:spcPct val="80000"/>
              </a:lnSpc>
              <a:spcBef>
                <a:spcPts val="0"/>
              </a:spcBef>
              <a:spcAft>
                <a:spcPts val="0"/>
              </a:spcAft>
              <a:buSzPts val="523"/>
              <a:buNone/>
            </a:pPr>
            <a:r>
              <a:t/>
            </a:r>
            <a:endParaRPr sz="1667">
              <a:solidFill>
                <a:schemeClr val="dk1"/>
              </a:solidFill>
              <a:latin typeface="Quattrocento Sans"/>
              <a:ea typeface="Quattrocento Sans"/>
              <a:cs typeface="Quattrocento Sans"/>
              <a:sym typeface="Quattrocento Sans"/>
            </a:endParaRPr>
          </a:p>
        </p:txBody>
      </p:sp>
      <p:sp>
        <p:nvSpPr>
          <p:cNvPr id="358" name="Google Shape;358;g117bb294f8e_0_104"/>
          <p:cNvSpPr txBox="1"/>
          <p:nvPr/>
        </p:nvSpPr>
        <p:spPr>
          <a:xfrm>
            <a:off x="400200" y="850800"/>
            <a:ext cx="11182200" cy="6098100"/>
          </a:xfrm>
          <a:prstGeom prst="rect">
            <a:avLst/>
          </a:prstGeom>
          <a:noFill/>
          <a:ln>
            <a:noFill/>
          </a:ln>
        </p:spPr>
        <p:txBody>
          <a:bodyPr anchorCtr="0" anchor="t" bIns="45700" lIns="91425" spcFirstLastPara="1" rIns="91425" wrap="square" tIns="45700">
            <a:noAutofit/>
          </a:bodyPr>
          <a:lstStyle/>
          <a:p>
            <a:pPr indent="-406400" lvl="0" marL="342900" rtl="0" algn="l">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Các nhóm hãy viết Test Plan cho dự án của nhóm bao gồm nội dung như sau:</a:t>
            </a:r>
            <a:endParaRPr sz="3800">
              <a:solidFill>
                <a:schemeClr val="dk1"/>
              </a:solidFill>
              <a:latin typeface="Quattrocento Sans"/>
              <a:ea typeface="Quattrocento Sans"/>
              <a:cs typeface="Quattrocento Sans"/>
              <a:sym typeface="Quattrocento Sans"/>
            </a:endParaRPr>
          </a:p>
          <a:p>
            <a:pPr indent="-374650" lvl="1" marL="742950" rtl="0" algn="l">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Phân tích sản phẩm</a:t>
            </a:r>
            <a:endParaRPr sz="3800">
              <a:solidFill>
                <a:schemeClr val="dk1"/>
              </a:solidFill>
              <a:latin typeface="Quattrocento Sans"/>
              <a:ea typeface="Quattrocento Sans"/>
              <a:cs typeface="Quattrocento Sans"/>
              <a:sym typeface="Quattrocento Sans"/>
            </a:endParaRPr>
          </a:p>
          <a:p>
            <a:pPr indent="-374650" lvl="1" marL="742950" rtl="0" algn="l">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Thiết kế chiến lược kiểm tra</a:t>
            </a:r>
            <a:endParaRPr sz="3800">
              <a:solidFill>
                <a:schemeClr val="dk1"/>
              </a:solidFill>
              <a:latin typeface="Quattrocento Sans"/>
              <a:ea typeface="Quattrocento Sans"/>
              <a:cs typeface="Quattrocento Sans"/>
              <a:sym typeface="Quattrocento Sans"/>
            </a:endParaRPr>
          </a:p>
          <a:p>
            <a:pPr indent="-374650" lvl="1" marL="742950" rtl="0" algn="l">
              <a:spcBef>
                <a:spcPts val="0"/>
              </a:spcBef>
              <a:spcAft>
                <a:spcPts val="0"/>
              </a:spcAft>
              <a:buClr>
                <a:srgbClr val="FF5A33"/>
              </a:buClr>
              <a:buSzPts val="3800"/>
              <a:buFont typeface="Quattrocento Sans"/>
              <a:buChar char="➢"/>
            </a:pPr>
            <a:r>
              <a:rPr lang="en-US" sz="3800">
                <a:solidFill>
                  <a:schemeClr val="dk1"/>
                </a:solidFill>
                <a:latin typeface="Quattrocento Sans"/>
                <a:ea typeface="Quattrocento Sans"/>
                <a:cs typeface="Quattrocento Sans"/>
                <a:sym typeface="Quattrocento Sans"/>
              </a:rPr>
              <a:t>Xác định mục tiêu kiểm tra</a:t>
            </a:r>
            <a:endParaRPr sz="3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800">
                <a:solidFill>
                  <a:schemeClr val="dk1"/>
                </a:solidFill>
                <a:latin typeface="Quattrocento Sans"/>
                <a:ea typeface="Quattrocento Sans"/>
                <a:cs typeface="Quattrocento Sans"/>
                <a:sym typeface="Quattrocento Sans"/>
              </a:rPr>
              <a:t>Các nhóm hãy dựa vào template viết ra file tài liệu word và trình bày cho giảng viên.</a:t>
            </a:r>
            <a:endParaRPr sz="3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800">
                <a:solidFill>
                  <a:schemeClr val="dk1"/>
                </a:solidFill>
                <a:latin typeface="Quattrocento Sans"/>
                <a:ea typeface="Quattrocento Sans"/>
                <a:cs typeface="Quattrocento Sans"/>
                <a:sym typeface="Quattrocento Sans"/>
              </a:rPr>
              <a:t>Hãy download Test Plan template theo link</a:t>
            </a:r>
            <a:endParaRPr sz="3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800">
                <a:solidFill>
                  <a:srgbClr val="3C78D8"/>
                </a:solidFill>
                <a:latin typeface="Quattrocento Sans"/>
                <a:ea typeface="Quattrocento Sans"/>
                <a:cs typeface="Quattrocento Sans"/>
                <a:sym typeface="Quattrocento Sans"/>
              </a:rPr>
              <a:t>https://drive.google.com/drive/folders/1UA-AcwcKmmeXeckmyQs5faLYYI_0f0p2?usp=sharing</a:t>
            </a:r>
            <a:endParaRPr sz="3800">
              <a:solidFill>
                <a:srgbClr val="3C78D8"/>
              </a:solidFill>
              <a:latin typeface="Quattrocento Sans"/>
              <a:ea typeface="Quattrocento Sans"/>
              <a:cs typeface="Quattrocento Sans"/>
              <a:sym typeface="Quattrocento Sans"/>
            </a:endParaRPr>
          </a:p>
          <a:p>
            <a:pPr indent="0" lvl="0" marL="342900" rtl="0" algn="l">
              <a:spcBef>
                <a:spcPts val="0"/>
              </a:spcBef>
              <a:spcAft>
                <a:spcPts val="0"/>
              </a:spcAft>
              <a:buNone/>
            </a:pPr>
            <a:r>
              <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g117bb294f8e_0_117"/>
          <p:cNvPicPr preferRelativeResize="0"/>
          <p:nvPr/>
        </p:nvPicPr>
        <p:blipFill rotWithShape="1">
          <a:blip r:embed="rId3">
            <a:alphaModFix/>
          </a:blip>
          <a:srcRect b="0" l="0" r="0" t="0"/>
          <a:stretch/>
        </p:blipFill>
        <p:spPr>
          <a:xfrm>
            <a:off x="-5953" y="0"/>
            <a:ext cx="1219795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79929b434_1_314"/>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Nhắc lại các lý thuyết chính trong bài online</a:t>
            </a:r>
            <a:endParaRPr/>
          </a:p>
        </p:txBody>
      </p:sp>
      <p:sp>
        <p:nvSpPr>
          <p:cNvPr id="136" name="Google Shape;136;g1179929b434_1_31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68300" lvl="0" marL="342900" rtl="0" algn="l">
              <a:spcBef>
                <a:spcPts val="480"/>
              </a:spcBef>
              <a:spcAft>
                <a:spcPts val="0"/>
              </a:spcAft>
              <a:buClr>
                <a:srgbClr val="FF5A33"/>
              </a:buClr>
              <a:buSzPts val="3200"/>
              <a:buChar char="❑"/>
            </a:pPr>
            <a:r>
              <a:rPr lang="en-US" sz="3700">
                <a:solidFill>
                  <a:srgbClr val="333333"/>
                </a:solidFill>
                <a:highlight>
                  <a:schemeClr val="lt1"/>
                </a:highlight>
              </a:rPr>
              <a:t>Kỹ thuật phân vùng tương đương - Equiᴠalence Claѕѕ Partitioning</a:t>
            </a:r>
            <a:endParaRPr sz="3700">
              <a:solidFill>
                <a:srgbClr val="333333"/>
              </a:solidFill>
              <a:highlight>
                <a:schemeClr val="lt1"/>
              </a:highlight>
            </a:endParaRPr>
          </a:p>
          <a:p>
            <a:pPr indent="-400050" lvl="0" marL="34290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phân tích giá trị biên - Boundarу ᴠalue analуѕiѕ</a:t>
            </a:r>
            <a:endParaRPr sz="3700">
              <a:solidFill>
                <a:srgbClr val="333333"/>
              </a:solidFill>
              <a:highlight>
                <a:schemeClr val="lt1"/>
              </a:highlight>
            </a:endParaRPr>
          </a:p>
          <a:p>
            <a:pPr indent="-400050" lvl="0" marL="342900" rtl="0" algn="l">
              <a:spcBef>
                <a:spcPts val="480"/>
              </a:spcBef>
              <a:spcAft>
                <a:spcPts val="0"/>
              </a:spcAft>
              <a:buClr>
                <a:srgbClr val="FF5A33"/>
              </a:buClr>
              <a:buSzPts val="3700"/>
              <a:buFont typeface="Quattrocento Sans"/>
              <a:buChar char="❑"/>
            </a:pPr>
            <a:r>
              <a:rPr lang="en-US" sz="3700">
                <a:solidFill>
                  <a:srgbClr val="333333"/>
                </a:solidFill>
                <a:highlight>
                  <a:schemeClr val="lt1"/>
                </a:highlight>
              </a:rPr>
              <a:t>Kỹ thuật bảng quyết định - Deciѕion Tableѕ</a:t>
            </a:r>
            <a:endParaRPr sz="3700">
              <a:solidFill>
                <a:srgbClr val="333333"/>
              </a:solidFill>
              <a:highlight>
                <a:schemeClr val="lt1"/>
              </a:highlight>
            </a:endParaRPr>
          </a:p>
          <a:p>
            <a:pPr indent="-400050" lvl="0" marL="342900" rtl="0" algn="l">
              <a:spcBef>
                <a:spcPts val="480"/>
              </a:spcBef>
              <a:spcAft>
                <a:spcPts val="0"/>
              </a:spcAft>
              <a:buClr>
                <a:srgbClr val="FF5A33"/>
              </a:buClr>
              <a:buSzPts val="3700"/>
              <a:buChar char="❑"/>
            </a:pPr>
            <a:r>
              <a:rPr lang="en-US" sz="4000">
                <a:solidFill>
                  <a:srgbClr val="333333"/>
                </a:solidFill>
                <a:highlight>
                  <a:schemeClr val="lt1"/>
                </a:highlight>
              </a:rPr>
              <a:t>Kỹ thuật dựa trên kinh nghiệm</a:t>
            </a:r>
            <a:endParaRPr sz="3700">
              <a:solidFill>
                <a:srgbClr val="333333"/>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179929b434_1_416"/>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Câu hỏi - sinh viên trả lời</a:t>
            </a:r>
            <a:endParaRPr/>
          </a:p>
        </p:txBody>
      </p:sp>
      <p:sp>
        <p:nvSpPr>
          <p:cNvPr id="142" name="Google Shape;142;g1179929b434_1_416"/>
          <p:cNvSpPr txBox="1"/>
          <p:nvPr>
            <p:ph idx="1" type="body"/>
          </p:nvPr>
        </p:nvSpPr>
        <p:spPr>
          <a:xfrm>
            <a:off x="691250" y="1066800"/>
            <a:ext cx="11500800" cy="5700300"/>
          </a:xfrm>
          <a:prstGeom prst="rect">
            <a:avLst/>
          </a:prstGeom>
          <a:noFill/>
          <a:ln>
            <a:noFill/>
          </a:ln>
        </p:spPr>
        <p:txBody>
          <a:bodyPr anchorCtr="0" anchor="t" bIns="45700" lIns="91425" spcFirstLastPara="1" rIns="91425" wrap="square" tIns="45700">
            <a:noAutofit/>
          </a:bodyPr>
          <a:lstStyle/>
          <a:p>
            <a:pPr indent="-457200" lvl="0" marL="457200" rtl="0" algn="l">
              <a:spcBef>
                <a:spcPts val="560"/>
              </a:spcBef>
              <a:spcAft>
                <a:spcPts val="0"/>
              </a:spcAft>
              <a:buSzPts val="3600"/>
              <a:buChar char="❑"/>
            </a:pPr>
            <a:r>
              <a:rPr lang="en-US" sz="3600"/>
              <a:t>Hãy kể tên một vài kỹ thuật trong Blackbox Testing</a:t>
            </a:r>
            <a:endParaRPr sz="3600"/>
          </a:p>
          <a:p>
            <a:pPr indent="-457200" lvl="0" marL="457200" rtl="0" algn="l">
              <a:spcBef>
                <a:spcPts val="560"/>
              </a:spcBef>
              <a:spcAft>
                <a:spcPts val="0"/>
              </a:spcAft>
              <a:buSzPts val="3600"/>
              <a:buChar char="❑"/>
            </a:pPr>
            <a:r>
              <a:rPr lang="en-US" sz="3600"/>
              <a:t>Khi thực hiện Phân vùng tương đương thì sẽ chia ít nhất bao nhiêu vùng để thực hiện và đó là những vùng nào?</a:t>
            </a:r>
            <a:endParaRPr sz="3600"/>
          </a:p>
          <a:p>
            <a:pPr indent="-457200" lvl="0" marL="457200" rtl="0" algn="l">
              <a:spcBef>
                <a:spcPts val="560"/>
              </a:spcBef>
              <a:spcAft>
                <a:spcPts val="0"/>
              </a:spcAft>
              <a:buSzPts val="3600"/>
              <a:buChar char="❑"/>
            </a:pPr>
            <a:r>
              <a:rPr lang="en-US" sz="3600"/>
              <a:t>Kỹ thuật phân tích giá trị biên là như thế nào hãy cho một ví dụ ?</a:t>
            </a:r>
            <a:endParaRPr sz="3600"/>
          </a:p>
          <a:p>
            <a:pPr indent="-457200" lvl="0" marL="457200" rtl="0" algn="l">
              <a:spcBef>
                <a:spcPts val="560"/>
              </a:spcBef>
              <a:spcAft>
                <a:spcPts val="0"/>
              </a:spcAft>
              <a:buSzPts val="3600"/>
              <a:buChar char="❑"/>
            </a:pPr>
            <a:r>
              <a:rPr lang="en-US" sz="3600"/>
              <a:t>Khi nào dùng bảng quyết định để thực hiện kiểm thử phần mềm?</a:t>
            </a:r>
            <a:endParaRPr sz="3600"/>
          </a:p>
          <a:p>
            <a:pPr indent="-457200" lvl="0" marL="457200" rtl="0" algn="l">
              <a:spcBef>
                <a:spcPts val="560"/>
              </a:spcBef>
              <a:spcAft>
                <a:spcPts val="0"/>
              </a:spcAft>
              <a:buSzPts val="3600"/>
              <a:buChar char="❑"/>
            </a:pPr>
            <a:r>
              <a:rPr lang="en-US" sz="3600"/>
              <a:t>Dựa vào đâu có thể đoán được lỗi phần mềm ?</a:t>
            </a:r>
            <a:endParaRPr sz="3600"/>
          </a:p>
          <a:p>
            <a:pPr indent="-165100" lvl="0" marL="342900" rtl="0" algn="l">
              <a:spcBef>
                <a:spcPts val="0"/>
              </a:spcBef>
              <a:spcAft>
                <a:spcPts val="0"/>
              </a:spcAft>
              <a:buClr>
                <a:srgbClr val="FF5A33"/>
              </a:buClr>
              <a:buSzPts val="2800"/>
              <a:buFont typeface="Noto Sans Symbols"/>
              <a:buNone/>
            </a:pPr>
            <a:r>
              <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 calcmode="lin" valueType="num">
                                      <p:cBhvr additive="base">
                                        <p:cTn dur="1000"/>
                                        <p:tgtEl>
                                          <p:spTgt spid="14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 calcmode="lin" valueType="num">
                                      <p:cBhvr additive="base">
                                        <p:cTn dur="1000"/>
                                        <p:tgtEl>
                                          <p:spTgt spid="14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 calcmode="lin" valueType="num">
                                      <p:cBhvr additive="base">
                                        <p:cTn dur="1000"/>
                                        <p:tgtEl>
                                          <p:spTgt spid="14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 calcmode="lin" valueType="num">
                                      <p:cBhvr additive="base">
                                        <p:cTn dur="1000"/>
                                        <p:tgtEl>
                                          <p:spTgt spid="14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 calcmode="lin" valueType="num">
                                      <p:cBhvr additive="base">
                                        <p:cTn dur="1000"/>
                                        <p:tgtEl>
                                          <p:spTgt spid="14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 calcmode="lin" valueType="num">
                                      <p:cBhvr additive="base">
                                        <p:cTn dur="1000"/>
                                        <p:tgtEl>
                                          <p:spTgt spid="14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179929b434_1_1685"/>
          <p:cNvSpPr/>
          <p:nvPr/>
        </p:nvSpPr>
        <p:spPr>
          <a:xfrm>
            <a:off x="3919557" y="2967335"/>
            <a:ext cx="6977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5400" cap="small">
                <a:solidFill>
                  <a:srgbClr val="FFA15D"/>
                </a:solidFill>
                <a:latin typeface="Calibri"/>
                <a:ea typeface="Calibri"/>
                <a:cs typeface="Calibri"/>
                <a:sym typeface="Calibri"/>
              </a:rPr>
              <a:t>Tổ chức trình bày chủ đề</a:t>
            </a:r>
            <a:endParaRPr b="1" sz="5400" cap="small">
              <a:solidFill>
                <a:srgbClr val="FFA15D"/>
              </a:solidFill>
              <a:latin typeface="Calibri"/>
              <a:ea typeface="Calibri"/>
              <a:cs typeface="Calibri"/>
              <a:sym typeface="Calibri"/>
            </a:endParaRPr>
          </a:p>
        </p:txBody>
      </p:sp>
      <p:cxnSp>
        <p:nvCxnSpPr>
          <p:cNvPr id="148" name="Google Shape;148;g1179929b434_1_1685"/>
          <p:cNvCxnSpPr/>
          <p:nvPr/>
        </p:nvCxnSpPr>
        <p:spPr>
          <a:xfrm>
            <a:off x="762000" y="3886200"/>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149" name="Google Shape;149;g1179929b434_1_1685"/>
          <p:cNvPicPr preferRelativeResize="0"/>
          <p:nvPr/>
        </p:nvPicPr>
        <p:blipFill rotWithShape="1">
          <a:blip r:embed="rId3">
            <a:alphaModFix/>
          </a:blip>
          <a:srcRect b="0" l="0" r="0" t="0"/>
          <a:stretch/>
        </p:blipFill>
        <p:spPr>
          <a:xfrm>
            <a:off x="1037870" y="1143000"/>
            <a:ext cx="2543400" cy="3782100"/>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179929b434_1_1578"/>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1</a:t>
            </a:r>
            <a:endParaRPr/>
          </a:p>
        </p:txBody>
      </p:sp>
      <p:sp>
        <p:nvSpPr>
          <p:cNvPr id="155" name="Google Shape;155;g1179929b434_1_1578"/>
          <p:cNvSpPr txBox="1"/>
          <p:nvPr/>
        </p:nvSpPr>
        <p:spPr>
          <a:xfrm>
            <a:off x="477725" y="850800"/>
            <a:ext cx="11351700" cy="6007200"/>
          </a:xfrm>
          <a:prstGeom prst="rect">
            <a:avLst/>
          </a:prstGeom>
          <a:noFill/>
          <a:ln>
            <a:noFill/>
          </a:ln>
        </p:spPr>
        <p:txBody>
          <a:bodyPr anchorCtr="0" anchor="t" bIns="45700" lIns="91425" spcFirstLastPara="1" rIns="91425" wrap="square" tIns="45700">
            <a:normAutofit lnSpcReduction="10000"/>
          </a:bodyPr>
          <a:lstStyle/>
          <a:p>
            <a:pPr indent="-393700" lvl="0" marL="342900" rtl="0" algn="l">
              <a:spcBef>
                <a:spcPts val="0"/>
              </a:spcBef>
              <a:spcAft>
                <a:spcPts val="0"/>
              </a:spcAft>
              <a:buClr>
                <a:srgbClr val="FF5A33"/>
              </a:buClr>
              <a:buSzPts val="3600"/>
              <a:buFont typeface="Quattrocento Sans"/>
              <a:buChar char="❑"/>
            </a:pPr>
            <a:r>
              <a:rPr lang="en-US" sz="3600">
                <a:solidFill>
                  <a:schemeClr val="dk1"/>
                </a:solidFill>
                <a:latin typeface="Quattrocento Sans"/>
                <a:ea typeface="Quattrocento Sans"/>
                <a:cs typeface="Quattrocento Sans"/>
                <a:sym typeface="Quattrocento Sans"/>
              </a:rPr>
              <a:t>Tình huống  – Vé tàu</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3600">
                <a:solidFill>
                  <a:schemeClr val="dk1"/>
                </a:solidFill>
                <a:latin typeface="Quattrocento Sans"/>
                <a:ea typeface="Quattrocento Sans"/>
                <a:cs typeface="Quattrocento Sans"/>
                <a:sym typeface="Quattrocento Sans"/>
              </a:rPr>
              <a:t>Yêu cầu</a:t>
            </a:r>
            <a:r>
              <a:rPr lang="en-US" sz="3600">
                <a:solidFill>
                  <a:schemeClr val="dk1"/>
                </a:solidFill>
                <a:latin typeface="Quattrocento Sans"/>
                <a:ea typeface="Quattrocento Sans"/>
                <a:cs typeface="Quattrocento Sans"/>
                <a:sym typeface="Quattrocento Sans"/>
              </a:rPr>
              <a:t>: Nếu bạn mua vé tàu để đi từ 7.30 sáng đến trước 9:30 sáng hoặc sau 4:00 chiều cho đến 7:30 tối (‘giờ cao điểm’), bạn phải trả 100% giá vé. Bạn sẽ được giảm giá nếu mua vé đi tàu giữa 9:30 sáng và đến 4:00 chiều, hoặc sau 7:30 tối. Tàu không hoạt động từ 12 giờ đêm đến trước 3h sáng.</a:t>
            </a:r>
            <a:endParaRPr sz="36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b="1" lang="en-US" sz="3600">
                <a:solidFill>
                  <a:schemeClr val="dk1"/>
                </a:solidFill>
                <a:latin typeface="Quattrocento Sans"/>
                <a:ea typeface="Quattrocento Sans"/>
                <a:cs typeface="Quattrocento Sans"/>
                <a:sym typeface="Quattrocento Sans"/>
              </a:rPr>
              <a:t>Câu hỏi</a:t>
            </a:r>
            <a:r>
              <a:rPr lang="en-US" sz="3600">
                <a:solidFill>
                  <a:schemeClr val="dk1"/>
                </a:solidFill>
                <a:latin typeface="Quattrocento Sans"/>
                <a:ea typeface="Quattrocento Sans"/>
                <a:cs typeface="Quattrocento Sans"/>
                <a:sym typeface="Quattrocento Sans"/>
              </a:rPr>
              <a:t>:</a:t>
            </a:r>
            <a:endParaRPr sz="3600">
              <a:solidFill>
                <a:schemeClr val="dk1"/>
              </a:solidFill>
              <a:latin typeface="Quattrocento Sans"/>
              <a:ea typeface="Quattrocento Sans"/>
              <a:cs typeface="Quattrocento Sans"/>
              <a:sym typeface="Quattrocento Sans"/>
            </a:endParaRPr>
          </a:p>
          <a:p>
            <a:pPr indent="-457200" lvl="0" marL="914400" rtl="0" algn="l">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Đâu là các giá trị biên và các  lớp tương đương để kiểm tra giờ tàu – giá vé?</a:t>
            </a:r>
            <a:endParaRPr sz="3600">
              <a:solidFill>
                <a:schemeClr val="dk1"/>
              </a:solidFill>
              <a:latin typeface="Quattrocento Sans"/>
              <a:ea typeface="Quattrocento Sans"/>
              <a:cs typeface="Quattrocento Sans"/>
              <a:sym typeface="Quattrocento Sans"/>
            </a:endParaRPr>
          </a:p>
          <a:p>
            <a:pPr indent="-457200" lvl="0" marL="914400" rtl="0" algn="l">
              <a:spcBef>
                <a:spcPts val="0"/>
              </a:spcBef>
              <a:spcAft>
                <a:spcPts val="0"/>
              </a:spcAft>
              <a:buClr>
                <a:schemeClr val="dk1"/>
              </a:buClr>
              <a:buSzPts val="3600"/>
              <a:buFont typeface="Quattrocento Sans"/>
              <a:buAutoNum type="alphaLcPeriod"/>
            </a:pPr>
            <a:r>
              <a:rPr lang="en-US" sz="3600">
                <a:solidFill>
                  <a:schemeClr val="dk1"/>
                </a:solidFill>
                <a:latin typeface="Quattrocento Sans"/>
                <a:ea typeface="Quattrocento Sans"/>
                <a:cs typeface="Quattrocento Sans"/>
                <a:sym typeface="Quattrocento Sans"/>
              </a:rPr>
              <a:t>Tóm tắt các TC bạn sẽ sinh ra?</a:t>
            </a:r>
            <a:endParaRPr sz="3600">
              <a:solidFill>
                <a:schemeClr val="dk1"/>
              </a:solidFill>
              <a:latin typeface="Quattrocento Sans"/>
              <a:ea typeface="Quattrocento Sans"/>
              <a:cs typeface="Quattrocento Sans"/>
              <a:sym typeface="Quattrocento Sans"/>
            </a:endParaRPr>
          </a:p>
          <a:p>
            <a:pPr indent="0" lvl="0" marL="342900" rtl="0" algn="l">
              <a:spcBef>
                <a:spcPts val="0"/>
              </a:spcBef>
              <a:spcAft>
                <a:spcPts val="0"/>
              </a:spcAft>
              <a:buNone/>
            </a:pPr>
            <a:r>
              <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179929b434_1_158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2</a:t>
            </a:r>
            <a:endParaRPr/>
          </a:p>
        </p:txBody>
      </p:sp>
      <p:sp>
        <p:nvSpPr>
          <p:cNvPr id="161" name="Google Shape;161;g1179929b434_1_1583"/>
          <p:cNvSpPr txBox="1"/>
          <p:nvPr/>
        </p:nvSpPr>
        <p:spPr>
          <a:xfrm>
            <a:off x="392800" y="850800"/>
            <a:ext cx="11578200" cy="6007200"/>
          </a:xfrm>
          <a:prstGeom prst="rect">
            <a:avLst/>
          </a:prstGeom>
          <a:noFill/>
          <a:ln>
            <a:noFill/>
          </a:ln>
        </p:spPr>
        <p:txBody>
          <a:bodyPr anchorCtr="0" anchor="t" bIns="45700" lIns="91425" spcFirstLastPara="1" rIns="91425" wrap="square" tIns="45700">
            <a:normAutofit/>
          </a:bodyPr>
          <a:lstStyle/>
          <a:p>
            <a:pPr indent="-374650" lvl="0" marL="342900" rtl="0" algn="l">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Bài toán khách hàng đến mở thẻ tín dụng với các điều kiện sau:</a:t>
            </a:r>
            <a:endParaRPr sz="3300">
              <a:solidFill>
                <a:schemeClr val="dk1"/>
              </a:solidFill>
              <a:latin typeface="Quattrocento Sans"/>
              <a:ea typeface="Quattrocento Sans"/>
              <a:cs typeface="Quattrocento Sans"/>
              <a:sym typeface="Quattrocento Sans"/>
            </a:endParaRPr>
          </a:p>
          <a:p>
            <a:pPr indent="-438150" lvl="0" marL="914400" rtl="0" algn="l">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một khách hàng mới, đến mở thẻ tín dụng, bạn sẽ được giảm giá 15%.</a:t>
            </a:r>
            <a:endParaRPr sz="3300">
              <a:solidFill>
                <a:schemeClr val="dk1"/>
              </a:solidFill>
              <a:latin typeface="Quattrocento Sans"/>
              <a:ea typeface="Quattrocento Sans"/>
              <a:cs typeface="Quattrocento Sans"/>
              <a:sym typeface="Quattrocento Sans"/>
            </a:endParaRPr>
          </a:p>
          <a:p>
            <a:pPr indent="-438150" lvl="0" marL="914400" rtl="0" algn="l">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là khách hàng cũ, và có thẻ Vip, bạn sẽ được giảm giá 10%.</a:t>
            </a:r>
            <a:endParaRPr sz="3300">
              <a:solidFill>
                <a:schemeClr val="dk1"/>
              </a:solidFill>
              <a:latin typeface="Quattrocento Sans"/>
              <a:ea typeface="Quattrocento Sans"/>
              <a:cs typeface="Quattrocento Sans"/>
              <a:sym typeface="Quattrocento Sans"/>
            </a:endParaRPr>
          </a:p>
          <a:p>
            <a:pPr indent="-438150" lvl="0" marL="914400" rtl="0" algn="l">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Nếu bạn có Coupon, bạn sẽ được giảm giá 20% (nhưng nó không được sử dụng giảm giá cùng với khách hàng mới.</a:t>
            </a:r>
            <a:endParaRPr sz="3300">
              <a:solidFill>
                <a:schemeClr val="dk1"/>
              </a:solidFill>
              <a:latin typeface="Quattrocento Sans"/>
              <a:ea typeface="Quattrocento Sans"/>
              <a:cs typeface="Quattrocento Sans"/>
              <a:sym typeface="Quattrocento Sans"/>
            </a:endParaRPr>
          </a:p>
          <a:p>
            <a:pPr indent="-438150" lvl="0" marL="914400" rtl="0" algn="l">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Việc giảm giá có thể được cộng nếu như phù hợp.</a:t>
            </a:r>
            <a:endParaRPr sz="33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3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3300">
                <a:solidFill>
                  <a:schemeClr val="dk1"/>
                </a:solidFill>
                <a:latin typeface="Quattrocento Sans"/>
                <a:ea typeface="Quattrocento Sans"/>
                <a:cs typeface="Quattrocento Sans"/>
                <a:sym typeface="Quattrocento Sans"/>
              </a:rPr>
              <a:t>Nhóm hãy sử dụng bảng quyết định để đưa ra các trường hợp kiểm thử</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179929b434_1_1573"/>
          <p:cNvSpPr txBox="1"/>
          <p:nvPr>
            <p:ph type="title"/>
          </p:nvPr>
        </p:nvSpPr>
        <p:spPr>
          <a:xfrm>
            <a:off x="2235202" y="274638"/>
            <a:ext cx="9347100" cy="487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tình huống 3</a:t>
            </a:r>
            <a:endParaRPr/>
          </a:p>
        </p:txBody>
      </p:sp>
      <p:sp>
        <p:nvSpPr>
          <p:cNvPr id="167" name="Google Shape;167;g1179929b434_1_1573"/>
          <p:cNvSpPr txBox="1"/>
          <p:nvPr/>
        </p:nvSpPr>
        <p:spPr>
          <a:xfrm>
            <a:off x="336200" y="850800"/>
            <a:ext cx="11455500" cy="6007200"/>
          </a:xfrm>
          <a:prstGeom prst="rect">
            <a:avLst/>
          </a:prstGeom>
          <a:noFill/>
          <a:ln>
            <a:noFill/>
          </a:ln>
        </p:spPr>
        <p:txBody>
          <a:bodyPr anchorCtr="0" anchor="t" bIns="45700" lIns="91425" spcFirstLastPara="1" rIns="91425" wrap="square" tIns="45700">
            <a:normAutofit lnSpcReduction="20000"/>
          </a:bodyPr>
          <a:lstStyle/>
          <a:p>
            <a:pPr indent="-374650" lvl="0" marL="342900" rtl="0" algn="l">
              <a:spcBef>
                <a:spcPts val="0"/>
              </a:spcBef>
              <a:spcAft>
                <a:spcPts val="0"/>
              </a:spcAft>
              <a:buClr>
                <a:srgbClr val="FF5A33"/>
              </a:buClr>
              <a:buSzPts val="3300"/>
              <a:buFont typeface="Quattrocento Sans"/>
              <a:buChar char="❑"/>
            </a:pPr>
            <a:r>
              <a:rPr lang="en-US" sz="3300">
                <a:solidFill>
                  <a:schemeClr val="dk1"/>
                </a:solidFill>
                <a:latin typeface="Quattrocento Sans"/>
                <a:ea typeface="Quattrocento Sans"/>
                <a:cs typeface="Quattrocento Sans"/>
                <a:sym typeface="Quattrocento Sans"/>
              </a:rPr>
              <a:t>Giỏ mua sắm của một website bắt đầu là trống rỗng. Khi được lựa chọn, sản phẩm được thêm vào giỏ hàng. Các mặt hàng cũng có thể được loại bỏ khỏi giỏ hàng. Khi khách hàng quyết định kiểm tra, một bảng tóm tắt các mặt hàng trong giỏ và tổng chi phí được hiển thị, để khách hàng nhấn OK hay không. Nếu các nội dung và giá cả là OK, khi đó bạn rời khỏi màn hình tóm tắt và chuyển đến hệ thống thanh toán. Nếu không, bạn quay trở lại mua sắm (để có thể loại bỏ thêm các mặt hàng nếu muốn)</a:t>
            </a:r>
            <a:endParaRPr sz="3300">
              <a:solidFill>
                <a:schemeClr val="dk1"/>
              </a:solidFill>
              <a:latin typeface="Quattrocento Sans"/>
              <a:ea typeface="Quattrocento Sans"/>
              <a:cs typeface="Quattrocento Sans"/>
              <a:sym typeface="Quattrocento Sans"/>
            </a:endParaRPr>
          </a:p>
          <a:p>
            <a:pPr indent="0" lvl="0" marL="342900" rtl="0" algn="l">
              <a:spcBef>
                <a:spcPts val="0"/>
              </a:spcBef>
              <a:spcAft>
                <a:spcPts val="0"/>
              </a:spcAft>
              <a:buNone/>
            </a:pPr>
            <a:r>
              <a:rPr b="1" lang="en-US" sz="3300">
                <a:solidFill>
                  <a:schemeClr val="dk1"/>
                </a:solidFill>
                <a:latin typeface="Quattrocento Sans"/>
                <a:ea typeface="Quattrocento Sans"/>
                <a:cs typeface="Quattrocento Sans"/>
                <a:sym typeface="Quattrocento Sans"/>
              </a:rPr>
              <a:t>a.</a:t>
            </a:r>
            <a:r>
              <a:rPr lang="en-US" sz="3300">
                <a:solidFill>
                  <a:schemeClr val="dk1"/>
                </a:solidFill>
                <a:latin typeface="Quattrocento Sans"/>
                <a:ea typeface="Quattrocento Sans"/>
                <a:cs typeface="Quattrocento Sans"/>
                <a:sym typeface="Quattrocento Sans"/>
              </a:rPr>
              <a:t> Hãy tạo một biểu đồ trạng thái để hiển thị các trạng thái và chuyển đổi khác nhau. Xác định một phép kiểm thử, theo chuỗi trạng thái, để bao quát tất cả các chuyển đổi. </a:t>
            </a:r>
            <a:endParaRPr sz="3300">
              <a:solidFill>
                <a:schemeClr val="dk1"/>
              </a:solidFill>
              <a:latin typeface="Quattrocento Sans"/>
              <a:ea typeface="Quattrocento Sans"/>
              <a:cs typeface="Quattrocento Sans"/>
              <a:sym typeface="Quattrocento Sans"/>
            </a:endParaRPr>
          </a:p>
          <a:p>
            <a:pPr indent="0" lvl="0" marL="342900" rtl="0" algn="l">
              <a:spcBef>
                <a:spcPts val="0"/>
              </a:spcBef>
              <a:spcAft>
                <a:spcPts val="0"/>
              </a:spcAft>
              <a:buNone/>
            </a:pPr>
            <a:r>
              <a:rPr b="1" lang="en-US" sz="3300">
                <a:solidFill>
                  <a:schemeClr val="dk1"/>
                </a:solidFill>
                <a:latin typeface="Quattrocento Sans"/>
                <a:ea typeface="Quattrocento Sans"/>
                <a:cs typeface="Quattrocento Sans"/>
                <a:sym typeface="Quattrocento Sans"/>
              </a:rPr>
              <a:t>b.</a:t>
            </a:r>
            <a:r>
              <a:rPr lang="en-US" sz="3300">
                <a:solidFill>
                  <a:schemeClr val="dk1"/>
                </a:solidFill>
                <a:latin typeface="Quattrocento Sans"/>
                <a:ea typeface="Quattrocento Sans"/>
                <a:cs typeface="Quattrocento Sans"/>
                <a:sym typeface="Quattrocento Sans"/>
              </a:rPr>
              <a:t> Hãy tạo một bảng trạng thái. Hãy đưa ra một phép kiểm thử ví dụ cho một chuyển đổi không hợp lệ.</a:t>
            </a:r>
            <a:endParaRPr sz="3300">
              <a:solidFill>
                <a:schemeClr val="dk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0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