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9" r:id="rId2"/>
    <p:sldId id="295" r:id="rId3"/>
    <p:sldId id="301" r:id="rId4"/>
    <p:sldId id="298" r:id="rId5"/>
    <p:sldId id="296" r:id="rId6"/>
    <p:sldId id="297" r:id="rId7"/>
    <p:sldId id="300" r:id="rId8"/>
    <p:sldId id="299" r:id="rId9"/>
    <p:sldId id="292" r:id="rId10"/>
    <p:sldId id="272" r:id="rId11"/>
    <p:sldId id="288" r:id="rId12"/>
    <p:sldId id="286" r:id="rId13"/>
    <p:sldId id="287" r:id="rId14"/>
    <p:sldId id="293" r:id="rId15"/>
    <p:sldId id="289" r:id="rId16"/>
    <p:sldId id="282" r:id="rId17"/>
    <p:sldId id="290" r:id="rId18"/>
    <p:sldId id="285" r:id="rId19"/>
    <p:sldId id="294" r:id="rId20"/>
    <p:sldId id="273" r:id="rId21"/>
    <p:sldId id="2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979"/>
    <a:srgbClr val="D11960"/>
    <a:srgbClr val="584B3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7" autoAdjust="0"/>
    <p:restoredTop sz="79747" autoAdjust="0"/>
  </p:normalViewPr>
  <p:slideViewPr>
    <p:cSldViewPr snapToGrid="0">
      <p:cViewPr varScale="1">
        <p:scale>
          <a:sx n="93" d="100"/>
          <a:sy n="93" d="100"/>
        </p:scale>
        <p:origin x="1098" y="78"/>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74326-AD78-4E67-8599-BA8A5604D89A}" type="datetimeFigureOut">
              <a:rPr lang="en-US" smtClean="0"/>
              <a:t>9/8/2018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8EB8B-B78C-4FCA-B737-0D9226F57ED2}" type="slidenum">
              <a:rPr lang="en-US" smtClean="0"/>
              <a:t>‹#›</a:t>
            </a:fld>
            <a:endParaRPr lang="en-US"/>
          </a:p>
        </p:txBody>
      </p:sp>
    </p:spTree>
    <p:extLst>
      <p:ext uri="{BB962C8B-B14F-4D97-AF65-F5344CB8AC3E}">
        <p14:creationId xmlns:p14="http://schemas.microsoft.com/office/powerpoint/2010/main" val="2229337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Nonye</a:t>
            </a:r>
            <a:endParaRPr lang="en-US" b="1" dirty="0"/>
          </a:p>
        </p:txBody>
      </p:sp>
      <p:sp>
        <p:nvSpPr>
          <p:cNvPr id="4" name="Slide Number Placeholder 3"/>
          <p:cNvSpPr>
            <a:spLocks noGrp="1"/>
          </p:cNvSpPr>
          <p:nvPr>
            <p:ph type="sldNum" sz="quarter" idx="10"/>
          </p:nvPr>
        </p:nvSpPr>
        <p:spPr/>
        <p:txBody>
          <a:bodyPr/>
          <a:lstStyle/>
          <a:p>
            <a:fld id="{87E8EB8B-B78C-4FCA-B737-0D9226F57ED2}" type="slidenum">
              <a:rPr lang="en-US" smtClean="0"/>
              <a:t>2</a:t>
            </a:fld>
            <a:endParaRPr lang="en-US"/>
          </a:p>
        </p:txBody>
      </p:sp>
    </p:spTree>
    <p:extLst>
      <p:ext uri="{BB962C8B-B14F-4D97-AF65-F5344CB8AC3E}">
        <p14:creationId xmlns:p14="http://schemas.microsoft.com/office/powerpoint/2010/main" val="4129671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Paul</a:t>
            </a:r>
          </a:p>
          <a:p>
            <a:endParaRPr lang="en-US" b="1" dirty="0" smtClean="0"/>
          </a:p>
          <a:p>
            <a:r>
              <a:rPr lang="en-US" b="0" dirty="0" smtClean="0"/>
              <a:t>Demographics for</a:t>
            </a:r>
            <a:r>
              <a:rPr lang="en-US" b="0" baseline="0" dirty="0" smtClean="0"/>
              <a:t> stratification were chosen based on recommendations from literature and consultation with a disparities group at Seattle Children’s.</a:t>
            </a:r>
            <a:endParaRPr lang="en-US" b="0" dirty="0"/>
          </a:p>
        </p:txBody>
      </p:sp>
      <p:sp>
        <p:nvSpPr>
          <p:cNvPr id="4" name="Slide Number Placeholder 3"/>
          <p:cNvSpPr>
            <a:spLocks noGrp="1"/>
          </p:cNvSpPr>
          <p:nvPr>
            <p:ph type="sldNum" sz="quarter" idx="10"/>
          </p:nvPr>
        </p:nvSpPr>
        <p:spPr/>
        <p:txBody>
          <a:bodyPr/>
          <a:lstStyle/>
          <a:p>
            <a:fld id="{87E8EB8B-B78C-4FCA-B737-0D9226F57ED2}" type="slidenum">
              <a:rPr lang="en-US" smtClean="0"/>
              <a:t>11</a:t>
            </a:fld>
            <a:endParaRPr lang="en-US"/>
          </a:p>
        </p:txBody>
      </p:sp>
    </p:spTree>
    <p:extLst>
      <p:ext uri="{BB962C8B-B14F-4D97-AF65-F5344CB8AC3E}">
        <p14:creationId xmlns:p14="http://schemas.microsoft.com/office/powerpoint/2010/main" val="3549138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Paul</a:t>
            </a:r>
          </a:p>
          <a:p>
            <a:endParaRPr lang="en-US" dirty="0" smtClean="0"/>
          </a:p>
          <a:p>
            <a:r>
              <a:rPr lang="en-US" dirty="0" smtClean="0"/>
              <a:t>*Data</a:t>
            </a:r>
            <a:r>
              <a:rPr lang="en-US" baseline="0" dirty="0" smtClean="0"/>
              <a:t> sets must contain PAT_KEY and VISIT_KEY, but it would be rare to encounter a patient-based cohort that does not have either of these components.</a:t>
            </a:r>
            <a:endParaRPr lang="en-US" dirty="0"/>
          </a:p>
        </p:txBody>
      </p:sp>
      <p:sp>
        <p:nvSpPr>
          <p:cNvPr id="4" name="Slide Number Placeholder 3"/>
          <p:cNvSpPr>
            <a:spLocks noGrp="1"/>
          </p:cNvSpPr>
          <p:nvPr>
            <p:ph type="sldNum" sz="quarter" idx="10"/>
          </p:nvPr>
        </p:nvSpPr>
        <p:spPr/>
        <p:txBody>
          <a:bodyPr/>
          <a:lstStyle/>
          <a:p>
            <a:fld id="{87E8EB8B-B78C-4FCA-B737-0D9226F57ED2}" type="slidenum">
              <a:rPr lang="en-US" smtClean="0"/>
              <a:t>12</a:t>
            </a:fld>
            <a:endParaRPr lang="en-US"/>
          </a:p>
        </p:txBody>
      </p:sp>
    </p:spTree>
    <p:extLst>
      <p:ext uri="{BB962C8B-B14F-4D97-AF65-F5344CB8AC3E}">
        <p14:creationId xmlns:p14="http://schemas.microsoft.com/office/powerpoint/2010/main" val="3850916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Paul</a:t>
            </a:r>
            <a:endParaRPr lang="en-US" b="1" dirty="0"/>
          </a:p>
        </p:txBody>
      </p:sp>
      <p:sp>
        <p:nvSpPr>
          <p:cNvPr id="4" name="Slide Number Placeholder 3"/>
          <p:cNvSpPr>
            <a:spLocks noGrp="1"/>
          </p:cNvSpPr>
          <p:nvPr>
            <p:ph type="sldNum" sz="quarter" idx="10"/>
          </p:nvPr>
        </p:nvSpPr>
        <p:spPr/>
        <p:txBody>
          <a:bodyPr/>
          <a:lstStyle/>
          <a:p>
            <a:fld id="{87E8EB8B-B78C-4FCA-B737-0D9226F57ED2}" type="slidenum">
              <a:rPr lang="en-US" smtClean="0"/>
              <a:t>13</a:t>
            </a:fld>
            <a:endParaRPr lang="en-US"/>
          </a:p>
        </p:txBody>
      </p:sp>
    </p:spTree>
    <p:extLst>
      <p:ext uri="{BB962C8B-B14F-4D97-AF65-F5344CB8AC3E}">
        <p14:creationId xmlns:p14="http://schemas.microsoft.com/office/powerpoint/2010/main" val="1189463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Paul</a:t>
            </a:r>
            <a:endParaRPr lang="en-US" b="1" dirty="0"/>
          </a:p>
        </p:txBody>
      </p:sp>
      <p:sp>
        <p:nvSpPr>
          <p:cNvPr id="4" name="Slide Number Placeholder 3"/>
          <p:cNvSpPr>
            <a:spLocks noGrp="1"/>
          </p:cNvSpPr>
          <p:nvPr>
            <p:ph type="sldNum" sz="quarter" idx="10"/>
          </p:nvPr>
        </p:nvSpPr>
        <p:spPr/>
        <p:txBody>
          <a:bodyPr/>
          <a:lstStyle/>
          <a:p>
            <a:fld id="{87E8EB8B-B78C-4FCA-B737-0D9226F57ED2}" type="slidenum">
              <a:rPr lang="en-US" smtClean="0"/>
              <a:t>14</a:t>
            </a:fld>
            <a:endParaRPr lang="en-US"/>
          </a:p>
        </p:txBody>
      </p:sp>
    </p:spTree>
    <p:extLst>
      <p:ext uri="{BB962C8B-B14F-4D97-AF65-F5344CB8AC3E}">
        <p14:creationId xmlns:p14="http://schemas.microsoft.com/office/powerpoint/2010/main" val="1072050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Paul</a:t>
            </a:r>
            <a:endParaRPr lang="en-US" b="1" dirty="0"/>
          </a:p>
        </p:txBody>
      </p:sp>
      <p:sp>
        <p:nvSpPr>
          <p:cNvPr id="4" name="Slide Number Placeholder 3"/>
          <p:cNvSpPr>
            <a:spLocks noGrp="1"/>
          </p:cNvSpPr>
          <p:nvPr>
            <p:ph type="sldNum" sz="quarter" idx="10"/>
          </p:nvPr>
        </p:nvSpPr>
        <p:spPr/>
        <p:txBody>
          <a:bodyPr/>
          <a:lstStyle/>
          <a:p>
            <a:fld id="{87E8EB8B-B78C-4FCA-B737-0D9226F57ED2}" type="slidenum">
              <a:rPr lang="en-US" smtClean="0"/>
              <a:t>15</a:t>
            </a:fld>
            <a:endParaRPr lang="en-US"/>
          </a:p>
        </p:txBody>
      </p:sp>
    </p:spTree>
    <p:extLst>
      <p:ext uri="{BB962C8B-B14F-4D97-AF65-F5344CB8AC3E}">
        <p14:creationId xmlns:p14="http://schemas.microsoft.com/office/powerpoint/2010/main" val="4238191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Paul</a:t>
            </a:r>
            <a:endParaRPr lang="en-US" b="1" dirty="0"/>
          </a:p>
        </p:txBody>
      </p:sp>
      <p:sp>
        <p:nvSpPr>
          <p:cNvPr id="4" name="Slide Number Placeholder 3"/>
          <p:cNvSpPr>
            <a:spLocks noGrp="1"/>
          </p:cNvSpPr>
          <p:nvPr>
            <p:ph type="sldNum" sz="quarter" idx="10"/>
          </p:nvPr>
        </p:nvSpPr>
        <p:spPr/>
        <p:txBody>
          <a:bodyPr/>
          <a:lstStyle/>
          <a:p>
            <a:fld id="{87E8EB8B-B78C-4FCA-B737-0D9226F57ED2}" type="slidenum">
              <a:rPr lang="en-US" smtClean="0"/>
              <a:t>16</a:t>
            </a:fld>
            <a:endParaRPr lang="en-US"/>
          </a:p>
        </p:txBody>
      </p:sp>
    </p:spTree>
    <p:extLst>
      <p:ext uri="{BB962C8B-B14F-4D97-AF65-F5344CB8AC3E}">
        <p14:creationId xmlns:p14="http://schemas.microsoft.com/office/powerpoint/2010/main" val="4088750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Nonye</a:t>
            </a:r>
            <a:endParaRPr lang="en-US" b="1" dirty="0"/>
          </a:p>
        </p:txBody>
      </p:sp>
      <p:sp>
        <p:nvSpPr>
          <p:cNvPr id="4" name="Slide Number Placeholder 3"/>
          <p:cNvSpPr>
            <a:spLocks noGrp="1"/>
          </p:cNvSpPr>
          <p:nvPr>
            <p:ph type="sldNum" sz="quarter" idx="10"/>
          </p:nvPr>
        </p:nvSpPr>
        <p:spPr/>
        <p:txBody>
          <a:bodyPr/>
          <a:lstStyle/>
          <a:p>
            <a:fld id="{87E8EB8B-B78C-4FCA-B737-0D9226F57ED2}" type="slidenum">
              <a:rPr lang="en-US" smtClean="0"/>
              <a:t>17</a:t>
            </a:fld>
            <a:endParaRPr lang="en-US"/>
          </a:p>
        </p:txBody>
      </p:sp>
    </p:spTree>
    <p:extLst>
      <p:ext uri="{BB962C8B-B14F-4D97-AF65-F5344CB8AC3E}">
        <p14:creationId xmlns:p14="http://schemas.microsoft.com/office/powerpoint/2010/main" val="1423395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Nonye</a:t>
            </a:r>
            <a:endParaRPr lang="en-US" b="1" dirty="0"/>
          </a:p>
        </p:txBody>
      </p:sp>
      <p:sp>
        <p:nvSpPr>
          <p:cNvPr id="4" name="Slide Number Placeholder 3"/>
          <p:cNvSpPr>
            <a:spLocks noGrp="1"/>
          </p:cNvSpPr>
          <p:nvPr>
            <p:ph type="sldNum" sz="quarter" idx="10"/>
          </p:nvPr>
        </p:nvSpPr>
        <p:spPr/>
        <p:txBody>
          <a:bodyPr/>
          <a:lstStyle/>
          <a:p>
            <a:fld id="{87E8EB8B-B78C-4FCA-B737-0D9226F57ED2}" type="slidenum">
              <a:rPr lang="en-US" smtClean="0"/>
              <a:t>18</a:t>
            </a:fld>
            <a:endParaRPr lang="en-US"/>
          </a:p>
        </p:txBody>
      </p:sp>
    </p:spTree>
    <p:extLst>
      <p:ext uri="{BB962C8B-B14F-4D97-AF65-F5344CB8AC3E}">
        <p14:creationId xmlns:p14="http://schemas.microsoft.com/office/powerpoint/2010/main" val="1588629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Nonye</a:t>
            </a:r>
          </a:p>
          <a:p>
            <a:endParaRPr lang="en-US" b="1" dirty="0" smtClean="0"/>
          </a:p>
          <a:p>
            <a:r>
              <a:rPr lang="en-US" b="0" dirty="0" smtClean="0"/>
              <a:t>Showed</a:t>
            </a:r>
            <a:r>
              <a:rPr lang="en-US" b="0" baseline="0" dirty="0" smtClean="0"/>
              <a:t> the team the data, they are discussing potentially interviewing families to try to figure out why there is a difference. They don’t know what’s driving the difference, and </a:t>
            </a:r>
            <a:r>
              <a:rPr lang="en-US" b="1" baseline="0" dirty="0" smtClean="0"/>
              <a:t>that’s fine</a:t>
            </a:r>
            <a:r>
              <a:rPr lang="en-US" b="0" baseline="0" dirty="0" smtClean="0"/>
              <a:t>. The key is that they know there’s a difference, and can incorporate this data into their continued improvement efforts.</a:t>
            </a:r>
            <a:endParaRPr lang="en-US" b="0" dirty="0"/>
          </a:p>
        </p:txBody>
      </p:sp>
      <p:sp>
        <p:nvSpPr>
          <p:cNvPr id="4" name="Slide Number Placeholder 3"/>
          <p:cNvSpPr>
            <a:spLocks noGrp="1"/>
          </p:cNvSpPr>
          <p:nvPr>
            <p:ph type="sldNum" sz="quarter" idx="10"/>
          </p:nvPr>
        </p:nvSpPr>
        <p:spPr/>
        <p:txBody>
          <a:bodyPr/>
          <a:lstStyle/>
          <a:p>
            <a:fld id="{87E8EB8B-B78C-4FCA-B737-0D9226F57ED2}" type="slidenum">
              <a:rPr lang="en-US" smtClean="0"/>
              <a:t>19</a:t>
            </a:fld>
            <a:endParaRPr lang="en-US"/>
          </a:p>
        </p:txBody>
      </p:sp>
    </p:spTree>
    <p:extLst>
      <p:ext uri="{BB962C8B-B14F-4D97-AF65-F5344CB8AC3E}">
        <p14:creationId xmlns:p14="http://schemas.microsoft.com/office/powerpoint/2010/main" val="2727991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Paul</a:t>
            </a:r>
          </a:p>
          <a:p>
            <a:endParaRPr lang="en-US" b="1" dirty="0" smtClean="0"/>
          </a:p>
          <a:p>
            <a:r>
              <a:rPr lang="en-US" b="1" dirty="0" smtClean="0"/>
              <a:t>Nonye</a:t>
            </a:r>
          </a:p>
          <a:p>
            <a:endParaRPr lang="en-US" dirty="0" smtClean="0"/>
          </a:p>
          <a:p>
            <a:r>
              <a:rPr lang="en-US" dirty="0" smtClean="0"/>
              <a:t>It will take some work to reframe the</a:t>
            </a:r>
            <a:r>
              <a:rPr lang="en-US" baseline="0" dirty="0" smtClean="0"/>
              <a:t> way QI work is approached from an organizational standpoint, as this is not an angle that we have generally pursued in the past. Not only is this a necessary way to approach our work from a moral standpoint, but any outcome measure will only improve as much as the group with the worst outcomes, so it’s something we have to do to maximize the impact of our quality improvement efforts.</a:t>
            </a:r>
            <a:endParaRPr lang="en-US" dirty="0"/>
          </a:p>
        </p:txBody>
      </p:sp>
      <p:sp>
        <p:nvSpPr>
          <p:cNvPr id="4" name="Slide Number Placeholder 3"/>
          <p:cNvSpPr>
            <a:spLocks noGrp="1"/>
          </p:cNvSpPr>
          <p:nvPr>
            <p:ph type="sldNum" sz="quarter" idx="10"/>
          </p:nvPr>
        </p:nvSpPr>
        <p:spPr/>
        <p:txBody>
          <a:bodyPr/>
          <a:lstStyle/>
          <a:p>
            <a:fld id="{87E8EB8B-B78C-4FCA-B737-0D9226F57ED2}" type="slidenum">
              <a:rPr lang="en-US" smtClean="0"/>
              <a:t>20</a:t>
            </a:fld>
            <a:endParaRPr lang="en-US"/>
          </a:p>
        </p:txBody>
      </p:sp>
    </p:spTree>
    <p:extLst>
      <p:ext uri="{BB962C8B-B14F-4D97-AF65-F5344CB8AC3E}">
        <p14:creationId xmlns:p14="http://schemas.microsoft.com/office/powerpoint/2010/main" val="3604451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Nonye</a:t>
            </a:r>
          </a:p>
          <a:p>
            <a:r>
              <a:rPr lang="en-US" dirty="0" smtClean="0"/>
              <a:t>- It</a:t>
            </a:r>
            <a:r>
              <a:rPr lang="en-US" baseline="0" dirty="0" smtClean="0"/>
              <a:t> is the oldest pediatric hospital in the nation, founded, in 1855.</a:t>
            </a:r>
          </a:p>
          <a:p>
            <a:r>
              <a:rPr lang="en-US" baseline="0" dirty="0" smtClean="0"/>
              <a:t>- Large facility, with the main hospital housing over 500 beds and seeing more than a million visitors per year. Many of those visitors are international patients, primarily from the Middle East.</a:t>
            </a:r>
          </a:p>
          <a:p>
            <a:endParaRPr lang="en-US" baseline="0" dirty="0" smtClean="0"/>
          </a:p>
          <a:p>
            <a:r>
              <a:rPr lang="en-US" baseline="0" dirty="0" smtClean="0"/>
              <a:t>People from all over the country and the world come to CHOP, but the typical patient is from the Philadelphia metropolitan region. CHOP serves Philadelphia’s large, and as you can see, diverse patient population.</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It is very highly regarded, always ranking within the top 3 in the U.S. News and World Report rankings over the last decade. CHOP’s commitment to quality is demonstrated by the hospital’s extensive quality improvement program.</a:t>
            </a:r>
          </a:p>
          <a:p>
            <a:endParaRPr lang="en-US" dirty="0"/>
          </a:p>
        </p:txBody>
      </p:sp>
      <p:sp>
        <p:nvSpPr>
          <p:cNvPr id="4" name="Slide Number Placeholder 3"/>
          <p:cNvSpPr>
            <a:spLocks noGrp="1"/>
          </p:cNvSpPr>
          <p:nvPr>
            <p:ph type="sldNum" sz="quarter" idx="10"/>
          </p:nvPr>
        </p:nvSpPr>
        <p:spPr/>
        <p:txBody>
          <a:bodyPr/>
          <a:lstStyle/>
          <a:p>
            <a:fld id="{87E8EB8B-B78C-4FCA-B737-0D9226F57ED2}" type="slidenum">
              <a:rPr lang="en-US" smtClean="0"/>
              <a:t>3</a:t>
            </a:fld>
            <a:endParaRPr lang="en-US"/>
          </a:p>
        </p:txBody>
      </p:sp>
    </p:spTree>
    <p:extLst>
      <p:ext uri="{BB962C8B-B14F-4D97-AF65-F5344CB8AC3E}">
        <p14:creationId xmlns:p14="http://schemas.microsoft.com/office/powerpoint/2010/main" val="2869879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Nonye</a:t>
            </a:r>
          </a:p>
          <a:p>
            <a:pPr marL="0" indent="0">
              <a:buFont typeface="Arial" panose="020B0604020202020204" pitchFamily="34" charset="0"/>
              <a:buNone/>
            </a:pPr>
            <a:r>
              <a:rPr lang="en-US" dirty="0" smtClean="0"/>
              <a:t>- Research is about</a:t>
            </a:r>
            <a:r>
              <a:rPr lang="en-US" baseline="0" dirty="0" smtClean="0"/>
              <a:t> creating new knowledge, whereas </a:t>
            </a:r>
            <a:r>
              <a:rPr lang="en-US" dirty="0" smtClean="0"/>
              <a:t>QI takes evidence</a:t>
            </a:r>
            <a:r>
              <a:rPr lang="en-US" baseline="0" dirty="0" smtClean="0"/>
              <a:t> based care and implements it into daily practice. Research proves the drug works, quality improvement incorporates it into the workflow.</a:t>
            </a:r>
          </a:p>
          <a:p>
            <a:pPr marL="171450" indent="-171450">
              <a:buFontTx/>
              <a:buChar char="-"/>
            </a:pPr>
            <a:r>
              <a:rPr lang="en-US" baseline="0" dirty="0" smtClean="0"/>
              <a:t>QI is all about standardization. Doing things the </a:t>
            </a:r>
            <a:r>
              <a:rPr lang="en-US" b="1" baseline="0" dirty="0" smtClean="0"/>
              <a:t>same</a:t>
            </a:r>
            <a:r>
              <a:rPr lang="en-US" b="0" baseline="0" dirty="0" smtClean="0"/>
              <a:t> is more important than doing things </a:t>
            </a:r>
            <a:r>
              <a:rPr lang="en-US" b="1" baseline="0" dirty="0" smtClean="0"/>
              <a:t>right</a:t>
            </a:r>
            <a:r>
              <a:rPr lang="en-US" b="0" baseline="0" dirty="0" smtClean="0"/>
              <a:t> because if everyone is doing the same thing, any process change can be universally implemented. If ten different people are doing ten different things, even if one of those 10 people is right,</a:t>
            </a:r>
          </a:p>
          <a:p>
            <a:pPr rtl="0" eaLnBrk="1" fontAlgn="t" latinLnBrk="0" hangingPunct="1"/>
            <a:r>
              <a:rPr lang="en-US" b="0" baseline="0" dirty="0" smtClean="0"/>
              <a:t>- We help teams define problems, diagnose driving factors, test and implement changes with data feedback, and sustain any progress made.</a:t>
            </a:r>
            <a:endParaRPr lang="en-US" sz="1200" b="0" i="0" u="none" strike="noStrike" kern="1200" dirty="0" smtClean="0">
              <a:solidFill>
                <a:schemeClr val="tx1"/>
              </a:solidFill>
              <a:effectLst/>
              <a:latin typeface="+mn-lt"/>
              <a:ea typeface="+mn-ea"/>
              <a:cs typeface="+mn-cs"/>
            </a:endParaRPr>
          </a:p>
          <a:p>
            <a:pPr marL="171450" indent="-171450" rtl="0" eaLnBrk="1" fontAlgn="t" latinLnBrk="0" hangingPunct="1">
              <a:buFontTx/>
              <a:buChar char="-"/>
            </a:pPr>
            <a:r>
              <a:rPr lang="en-US" sz="1200" b="0" i="0" u="none" strike="noStrike" kern="1200" dirty="0" smtClean="0">
                <a:solidFill>
                  <a:schemeClr val="tx1"/>
                </a:solidFill>
                <a:effectLst/>
                <a:latin typeface="+mn-lt"/>
                <a:ea typeface="+mn-ea"/>
                <a:cs typeface="+mn-cs"/>
              </a:rPr>
              <a:t>Improvement about</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iterative, rapid improvement!</a:t>
            </a:r>
            <a:r>
              <a:rPr lang="en-US" sz="1200" b="0" i="0" u="none" strike="noStrike" kern="1200" baseline="0" dirty="0" smtClean="0">
                <a:solidFill>
                  <a:schemeClr val="tx1"/>
                </a:solidFill>
                <a:effectLst/>
                <a:latin typeface="+mn-lt"/>
                <a:ea typeface="+mn-ea"/>
                <a:cs typeface="+mn-cs"/>
              </a:rPr>
              <a:t> If the first test doesn’t work, step back and try again.</a:t>
            </a:r>
          </a:p>
        </p:txBody>
      </p:sp>
      <p:sp>
        <p:nvSpPr>
          <p:cNvPr id="4" name="Slide Number Placeholder 3"/>
          <p:cNvSpPr>
            <a:spLocks noGrp="1"/>
          </p:cNvSpPr>
          <p:nvPr>
            <p:ph type="sldNum" sz="quarter" idx="10"/>
          </p:nvPr>
        </p:nvSpPr>
        <p:spPr/>
        <p:txBody>
          <a:bodyPr/>
          <a:lstStyle/>
          <a:p>
            <a:fld id="{87E8EB8B-B78C-4FCA-B737-0D9226F57ED2}" type="slidenum">
              <a:rPr lang="en-US" smtClean="0"/>
              <a:t>4</a:t>
            </a:fld>
            <a:endParaRPr lang="en-US"/>
          </a:p>
        </p:txBody>
      </p:sp>
    </p:spTree>
    <p:extLst>
      <p:ext uri="{BB962C8B-B14F-4D97-AF65-F5344CB8AC3E}">
        <p14:creationId xmlns:p14="http://schemas.microsoft.com/office/powerpoint/2010/main" val="4070214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Nonye</a:t>
            </a:r>
          </a:p>
          <a:p>
            <a:pPr marL="0" indent="0">
              <a:buFont typeface="Arial" panose="020B0604020202020204" pitchFamily="34" charset="0"/>
              <a:buNone/>
            </a:pPr>
            <a:endParaRPr lang="en-US" b="1" dirty="0" smtClean="0"/>
          </a:p>
          <a:p>
            <a:pPr marL="0" indent="0">
              <a:buFont typeface="Arial" panose="020B0604020202020204" pitchFamily="34" charset="0"/>
              <a:buNone/>
            </a:pPr>
            <a:r>
              <a:rPr lang="en-US" b="0" dirty="0" smtClean="0"/>
              <a:t>In 2014</a:t>
            </a:r>
            <a:r>
              <a:rPr lang="en-US" b="0" baseline="0" dirty="0" smtClean="0"/>
              <a:t>, </a:t>
            </a:r>
            <a:r>
              <a:rPr lang="en-US" b="0" dirty="0" smtClean="0"/>
              <a:t>American</a:t>
            </a:r>
            <a:r>
              <a:rPr lang="en-US" b="0" baseline="0" dirty="0" smtClean="0"/>
              <a:t> Academy of Pediatrics published new recommendations for care of patients presenting to the ED with bronchiolitis. Among the recommendations: no chest x-rays—considered extraneous care. </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CHOP incorporated these recommendations into their clinical pathway (standard of care document) and began a QI project to make sure the recommendations were followed and care was standardized— and the project was a big success, since 2011 x-ray utilization has gone down from 35% to 15%.</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Improvement is hard, so for a project to be this successful is no small feat. The team deserves to uncork a bottle and have a toast. A happy QI ending!</a:t>
            </a:r>
            <a:endParaRPr lang="en-US" baseline="0" dirty="0"/>
          </a:p>
        </p:txBody>
      </p:sp>
      <p:sp>
        <p:nvSpPr>
          <p:cNvPr id="4" name="Slide Number Placeholder 3"/>
          <p:cNvSpPr>
            <a:spLocks noGrp="1"/>
          </p:cNvSpPr>
          <p:nvPr>
            <p:ph type="sldNum" sz="quarter" idx="10"/>
          </p:nvPr>
        </p:nvSpPr>
        <p:spPr/>
        <p:txBody>
          <a:bodyPr/>
          <a:lstStyle/>
          <a:p>
            <a:fld id="{7D90A355-661F-445B-B2BD-C460281B5315}" type="slidenum">
              <a:rPr lang="en-US" smtClean="0"/>
              <a:t>5</a:t>
            </a:fld>
            <a:endParaRPr lang="en-US"/>
          </a:p>
        </p:txBody>
      </p:sp>
    </p:spTree>
    <p:extLst>
      <p:ext uri="{BB962C8B-B14F-4D97-AF65-F5344CB8AC3E}">
        <p14:creationId xmlns:p14="http://schemas.microsoft.com/office/powerpoint/2010/main" val="2684709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smtClean="0"/>
              <a:t>Nonye</a:t>
            </a:r>
            <a:endParaRPr lang="en-US" b="0" baseline="0" dirty="0" smtClean="0"/>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You can see that the x-ray use for all three groups has decreased, which is great. But the story here is a little different. There is a marked difference in the x-ray utilization for white patients vs. black patients, and over hundreds of patients per year, over the course of several years, the difference has remained remarkably stable.</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What’s going on? Isn’t quality improvement supposed to standardize treatment? </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Maybe the white parents are more demanding in wanting the x-ray that isn’t recommended while black parents are more likely to go with the flow.</a:t>
            </a:r>
          </a:p>
          <a:p>
            <a:pPr marL="0" indent="0">
              <a:buFont typeface="Arial" panose="020B0604020202020204" pitchFamily="34" charset="0"/>
              <a:buNone/>
            </a:pPr>
            <a:r>
              <a:rPr lang="en-US" b="0" baseline="0" dirty="0" smtClean="0"/>
              <a:t>Maybe both sets of parents are equally demanding, but there’s unconscious bias on the part of the providers where they’re more likely to acquiesce to the requests of white parents.</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We don’t know exactly why this difference is occurring, and the main factor driving the difference might not be race, but the fundamental point is that </a:t>
            </a:r>
            <a:r>
              <a:rPr lang="en-US" b="1" baseline="0" dirty="0" smtClean="0"/>
              <a:t>something</a:t>
            </a:r>
            <a:r>
              <a:rPr lang="en-US" b="0" baseline="0" dirty="0" smtClean="0"/>
              <a:t> appears to be happening.</a:t>
            </a:r>
            <a:endParaRPr lang="en-US" b="1" baseline="0" dirty="0"/>
          </a:p>
        </p:txBody>
      </p:sp>
      <p:sp>
        <p:nvSpPr>
          <p:cNvPr id="4" name="Slide Number Placeholder 3"/>
          <p:cNvSpPr>
            <a:spLocks noGrp="1"/>
          </p:cNvSpPr>
          <p:nvPr>
            <p:ph type="sldNum" sz="quarter" idx="10"/>
          </p:nvPr>
        </p:nvSpPr>
        <p:spPr/>
        <p:txBody>
          <a:bodyPr/>
          <a:lstStyle/>
          <a:p>
            <a:fld id="{7D90A355-661F-445B-B2BD-C460281B5315}" type="slidenum">
              <a:rPr lang="en-US" smtClean="0"/>
              <a:t>6</a:t>
            </a:fld>
            <a:endParaRPr lang="en-US"/>
          </a:p>
        </p:txBody>
      </p:sp>
    </p:spTree>
    <p:extLst>
      <p:ext uri="{BB962C8B-B14F-4D97-AF65-F5344CB8AC3E}">
        <p14:creationId xmlns:p14="http://schemas.microsoft.com/office/powerpoint/2010/main" val="3426511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Nonye</a:t>
            </a:r>
          </a:p>
          <a:p>
            <a:endParaRPr lang="en-US" dirty="0" smtClean="0"/>
          </a:p>
          <a:p>
            <a:r>
              <a:rPr lang="en-US" dirty="0" smtClean="0"/>
              <a:t>And you’ll never know</a:t>
            </a:r>
            <a:r>
              <a:rPr lang="en-US" baseline="0" dirty="0" smtClean="0"/>
              <a:t> if there’s a potential disparity in action unless you actively look for it.</a:t>
            </a:r>
            <a:endParaRPr lang="en-US" dirty="0"/>
          </a:p>
        </p:txBody>
      </p:sp>
      <p:sp>
        <p:nvSpPr>
          <p:cNvPr id="4" name="Slide Number Placeholder 3"/>
          <p:cNvSpPr>
            <a:spLocks noGrp="1"/>
          </p:cNvSpPr>
          <p:nvPr>
            <p:ph type="sldNum" sz="quarter" idx="10"/>
          </p:nvPr>
        </p:nvSpPr>
        <p:spPr/>
        <p:txBody>
          <a:bodyPr/>
          <a:lstStyle/>
          <a:p>
            <a:fld id="{87E8EB8B-B78C-4FCA-B737-0D9226F57ED2}" type="slidenum">
              <a:rPr lang="en-US" smtClean="0"/>
              <a:t>7</a:t>
            </a:fld>
            <a:endParaRPr lang="en-US"/>
          </a:p>
        </p:txBody>
      </p:sp>
    </p:spTree>
    <p:extLst>
      <p:ext uri="{BB962C8B-B14F-4D97-AF65-F5344CB8AC3E}">
        <p14:creationId xmlns:p14="http://schemas.microsoft.com/office/powerpoint/2010/main" val="1891544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quality themes</a:t>
            </a:r>
            <a:r>
              <a:rPr lang="en-US" baseline="0" dirty="0" smtClean="0"/>
              <a:t> we generally try to address with all of our projects. We recently conducted an assessment to see how many of these themes were represented in our work. </a:t>
            </a:r>
          </a:p>
          <a:p>
            <a:pPr marL="171450" indent="-171450">
              <a:buFontTx/>
              <a:buChar char="-"/>
            </a:pPr>
            <a:endParaRPr lang="en-US" baseline="0" dirty="0" smtClean="0"/>
          </a:p>
          <a:p>
            <a:pPr marL="0" indent="0">
              <a:buFontTx/>
              <a:buNone/>
            </a:pPr>
            <a:r>
              <a:rPr lang="en-US" baseline="0" dirty="0" smtClean="0"/>
              <a:t>All themes have been represented multiple times…except for disparities. Despite working with a population predominately from diverse Philadelphia, segregated Philadelphia, poorest major city in the country Philadelphia, we have only had one project address this theme in our 5 years of existence.</a:t>
            </a:r>
          </a:p>
          <a:p>
            <a:pPr marL="0" indent="0">
              <a:buFontTx/>
              <a:buNone/>
            </a:pPr>
            <a:endParaRPr lang="en-US" baseline="0" dirty="0" smtClean="0"/>
          </a:p>
          <a:p>
            <a:pPr marL="0" indent="0">
              <a:buFontTx/>
              <a:buNone/>
            </a:pPr>
            <a:r>
              <a:rPr lang="en-US" baseline="0" dirty="0" smtClean="0"/>
              <a:t>So we decided, we need to start, but there were two major issues we needed to contend with:</a:t>
            </a:r>
          </a:p>
          <a:p>
            <a:pPr marL="171450" indent="-171450">
              <a:buFontTx/>
              <a:buChar char="-"/>
            </a:pPr>
            <a:r>
              <a:rPr lang="en-US" baseline="0" dirty="0" smtClean="0"/>
              <a:t>The manual workload of adding all the demographic data and generating separated stratified visuals would be too much for an analyst. I did the bronchiolitis analysis, and it took me 2 hours to edits, validate, and visualize. Multiply that by 159 projects, and you have a lot of hours than can be spent doing something else.</a:t>
            </a:r>
          </a:p>
          <a:p>
            <a:pPr marL="171450" indent="-171450">
              <a:buFontTx/>
              <a:buChar char="-"/>
            </a:pPr>
            <a:r>
              <a:rPr lang="en-US" baseline="0" dirty="0" smtClean="0"/>
              <a:t>QI is about standardization, and there would be no way to </a:t>
            </a:r>
            <a:r>
              <a:rPr lang="en-US" baseline="0" dirty="0" err="1" smtClean="0"/>
              <a:t>protocolize</a:t>
            </a:r>
            <a:r>
              <a:rPr lang="en-US" baseline="0" dirty="0" smtClean="0"/>
              <a:t> a screen if everyone is stratifying data in a different way</a:t>
            </a:r>
            <a:endParaRPr lang="en-US" dirty="0"/>
          </a:p>
        </p:txBody>
      </p:sp>
      <p:sp>
        <p:nvSpPr>
          <p:cNvPr id="4" name="Slide Number Placeholder 3"/>
          <p:cNvSpPr>
            <a:spLocks noGrp="1"/>
          </p:cNvSpPr>
          <p:nvPr>
            <p:ph type="sldNum" sz="quarter" idx="10"/>
          </p:nvPr>
        </p:nvSpPr>
        <p:spPr/>
        <p:txBody>
          <a:bodyPr/>
          <a:lstStyle/>
          <a:p>
            <a:fld id="{87E8EB8B-B78C-4FCA-B737-0D9226F57ED2}" type="slidenum">
              <a:rPr lang="en-US" smtClean="0"/>
              <a:t>8</a:t>
            </a:fld>
            <a:endParaRPr lang="en-US"/>
          </a:p>
        </p:txBody>
      </p:sp>
    </p:spTree>
    <p:extLst>
      <p:ext uri="{BB962C8B-B14F-4D97-AF65-F5344CB8AC3E}">
        <p14:creationId xmlns:p14="http://schemas.microsoft.com/office/powerpoint/2010/main" val="1595245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Nonye</a:t>
            </a:r>
          </a:p>
          <a:p>
            <a:endParaRPr lang="en-US" b="1" dirty="0" smtClean="0"/>
          </a:p>
          <a:p>
            <a:r>
              <a:rPr lang="en-US" b="0" dirty="0" smtClean="0"/>
              <a:t>Paul will expand on this more.</a:t>
            </a:r>
            <a:endParaRPr lang="en-US" b="0" dirty="0"/>
          </a:p>
        </p:txBody>
      </p:sp>
      <p:sp>
        <p:nvSpPr>
          <p:cNvPr id="4" name="Slide Number Placeholder 3"/>
          <p:cNvSpPr>
            <a:spLocks noGrp="1"/>
          </p:cNvSpPr>
          <p:nvPr>
            <p:ph type="sldNum" sz="quarter" idx="10"/>
          </p:nvPr>
        </p:nvSpPr>
        <p:spPr/>
        <p:txBody>
          <a:bodyPr/>
          <a:lstStyle/>
          <a:p>
            <a:fld id="{87E8EB8B-B78C-4FCA-B737-0D9226F57ED2}" type="slidenum">
              <a:rPr lang="en-US" smtClean="0"/>
              <a:t>9</a:t>
            </a:fld>
            <a:endParaRPr lang="en-US"/>
          </a:p>
        </p:txBody>
      </p:sp>
    </p:spTree>
    <p:extLst>
      <p:ext uri="{BB962C8B-B14F-4D97-AF65-F5344CB8AC3E}">
        <p14:creationId xmlns:p14="http://schemas.microsoft.com/office/powerpoint/2010/main" val="2854134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Paul</a:t>
            </a:r>
          </a:p>
          <a:p>
            <a:endParaRPr lang="en-US" dirty="0" smtClean="0"/>
          </a:p>
          <a:p>
            <a:r>
              <a:rPr lang="en-US" dirty="0" smtClean="0"/>
              <a:t>Lessons</a:t>
            </a:r>
            <a:r>
              <a:rPr lang="en-US" baseline="0" dirty="0" smtClean="0"/>
              <a:t> learned from making a previous package:</a:t>
            </a:r>
          </a:p>
          <a:p>
            <a:pPr marL="171450" indent="-171450">
              <a:buFontTx/>
              <a:buChar char="-"/>
            </a:pPr>
            <a:r>
              <a:rPr lang="en-US" baseline="0" dirty="0" smtClean="0"/>
              <a:t>Managing the project in GitHub</a:t>
            </a:r>
          </a:p>
          <a:p>
            <a:pPr marL="171450" indent="-171450">
              <a:buFontTx/>
              <a:buChar char="-"/>
            </a:pPr>
            <a:r>
              <a:rPr lang="en-US" baseline="0" dirty="0" smtClean="0"/>
              <a:t>Incorporating tests and continuous integration</a:t>
            </a:r>
          </a:p>
          <a:p>
            <a:pPr marL="171450" indent="-171450">
              <a:buFontTx/>
              <a:buChar char="-"/>
            </a:pPr>
            <a:r>
              <a:rPr lang="en-US" baseline="0" dirty="0" smtClean="0"/>
              <a:t>Taking advantage of helper functions</a:t>
            </a:r>
            <a:endParaRPr lang="en-US" dirty="0"/>
          </a:p>
        </p:txBody>
      </p:sp>
      <p:sp>
        <p:nvSpPr>
          <p:cNvPr id="4" name="Slide Number Placeholder 3"/>
          <p:cNvSpPr>
            <a:spLocks noGrp="1"/>
          </p:cNvSpPr>
          <p:nvPr>
            <p:ph type="sldNum" sz="quarter" idx="10"/>
          </p:nvPr>
        </p:nvSpPr>
        <p:spPr/>
        <p:txBody>
          <a:bodyPr/>
          <a:lstStyle/>
          <a:p>
            <a:fld id="{87E8EB8B-B78C-4FCA-B737-0D9226F57ED2}" type="slidenum">
              <a:rPr lang="en-US" smtClean="0"/>
              <a:t>10</a:t>
            </a:fld>
            <a:endParaRPr lang="en-US"/>
          </a:p>
        </p:txBody>
      </p:sp>
    </p:spTree>
    <p:extLst>
      <p:ext uri="{BB962C8B-B14F-4D97-AF65-F5344CB8AC3E}">
        <p14:creationId xmlns:p14="http://schemas.microsoft.com/office/powerpoint/2010/main" val="4256419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2" name="Title 1"/>
          <p:cNvSpPr>
            <a:spLocks noGrp="1"/>
          </p:cNvSpPr>
          <p:nvPr>
            <p:ph type="ctrTitle" hasCustomPrompt="1"/>
          </p:nvPr>
        </p:nvSpPr>
        <p:spPr>
          <a:xfrm>
            <a:off x="741944" y="592924"/>
            <a:ext cx="5450309" cy="1207008"/>
          </a:xfrm>
        </p:spPr>
        <p:txBody>
          <a:bodyPr anchor="ctr"/>
          <a:lstStyle>
            <a:lvl1pPr algn="l">
              <a:defRPr sz="3600" cap="all" baseline="0">
                <a:solidFill>
                  <a:schemeClr val="accent1"/>
                </a:solidFill>
              </a:defRPr>
            </a:lvl1pPr>
          </a:lstStyle>
          <a:p>
            <a:r>
              <a:rPr lang="en-US" cap="all" baseline="0" dirty="0" smtClean="0"/>
              <a:t>Click to add title</a:t>
            </a:r>
            <a:endParaRPr lang="en-US" dirty="0"/>
          </a:p>
        </p:txBody>
      </p:sp>
      <p:sp>
        <p:nvSpPr>
          <p:cNvPr id="3" name="Subtitle 2"/>
          <p:cNvSpPr>
            <a:spLocks noGrp="1"/>
          </p:cNvSpPr>
          <p:nvPr>
            <p:ph type="subTitle" idx="1" hasCustomPrompt="1"/>
          </p:nvPr>
        </p:nvSpPr>
        <p:spPr>
          <a:xfrm>
            <a:off x="741943" y="1994858"/>
            <a:ext cx="5450311" cy="497951"/>
          </a:xfrm>
        </p:spPr>
        <p:txBody>
          <a:bodyPr>
            <a:normAutofit/>
          </a:bodyPr>
          <a:lstStyle>
            <a:lvl1pPr marL="0" indent="0" algn="l">
              <a:buNone/>
              <a:defRPr sz="2800" b="0" baseline="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add subtitle</a:t>
            </a:r>
            <a:endParaRPr lang="en-US" dirty="0"/>
          </a:p>
        </p:txBody>
      </p:sp>
      <p:sp>
        <p:nvSpPr>
          <p:cNvPr id="12" name="Text Placeholder 11"/>
          <p:cNvSpPr>
            <a:spLocks noGrp="1"/>
          </p:cNvSpPr>
          <p:nvPr>
            <p:ph type="body" sz="quarter" idx="13" hasCustomPrompt="1"/>
          </p:nvPr>
        </p:nvSpPr>
        <p:spPr>
          <a:xfrm>
            <a:off x="741943" y="2764852"/>
            <a:ext cx="5450311" cy="502920"/>
          </a:xfrm>
        </p:spPr>
        <p:txBody>
          <a:bodyPr>
            <a:normAutofit/>
          </a:bodyPr>
          <a:lstStyle>
            <a:lvl1pPr marL="0" indent="0">
              <a:buNone/>
              <a:defRPr sz="2400" b="0">
                <a:latin typeface="Arial" panose="020B0604020202020204" pitchFamily="34" charset="0"/>
                <a:cs typeface="Arial" panose="020B0604020202020204" pitchFamily="34" charset="0"/>
              </a:defRPr>
            </a:lvl1pPr>
          </a:lstStyle>
          <a:p>
            <a:pPr lvl="0"/>
            <a:r>
              <a:rPr lang="en-US" dirty="0" smtClean="0"/>
              <a:t>Click to add date</a:t>
            </a:r>
            <a:endParaRPr lang="en-US" dirty="0"/>
          </a:p>
        </p:txBody>
      </p:sp>
    </p:spTree>
    <p:extLst>
      <p:ext uri="{BB962C8B-B14F-4D97-AF65-F5344CB8AC3E}">
        <p14:creationId xmlns:p14="http://schemas.microsoft.com/office/powerpoint/2010/main" val="2282824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9019" y="296616"/>
            <a:ext cx="10691531" cy="1004962"/>
          </a:xfrm>
        </p:spPr>
        <p:txBody>
          <a:bodyPr/>
          <a:lstStyle>
            <a:lvl1pPr>
              <a:defRPr baseline="0">
                <a:solidFill>
                  <a:schemeClr val="accent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759019" y="1548714"/>
            <a:ext cx="10691531" cy="4408741"/>
          </a:xfrm>
        </p:spPr>
        <p:txBody>
          <a:bodyPr/>
          <a:lstStyle>
            <a:lvl1pPr>
              <a:defRPr/>
            </a:lvl1pPr>
          </a:lstStyle>
          <a:p>
            <a:pPr lvl="0"/>
            <a:r>
              <a:rPr lang="en-US" dirty="0" smtClean="0"/>
              <a:t>Click to add text</a:t>
            </a:r>
          </a:p>
        </p:txBody>
      </p:sp>
      <p:sp>
        <p:nvSpPr>
          <p:cNvPr id="6" name="Slide Number Placeholder 5"/>
          <p:cNvSpPr>
            <a:spLocks noGrp="1"/>
          </p:cNvSpPr>
          <p:nvPr>
            <p:ph type="sldNum" sz="quarter" idx="12"/>
          </p:nvPr>
        </p:nvSpPr>
        <p:spPr>
          <a:xfrm>
            <a:off x="304800" y="6296816"/>
            <a:ext cx="454219" cy="365125"/>
          </a:xfrm>
        </p:spPr>
        <p:txBody>
          <a:bodyPr/>
          <a:lstStyle>
            <a:lvl1pPr algn="l">
              <a:defRPr>
                <a:solidFill>
                  <a:schemeClr val="accent1"/>
                </a:solidFill>
              </a:defRPr>
            </a:lvl1pPr>
          </a:lstStyle>
          <a:p>
            <a:fld id="{AD40181A-01B0-4CB8-8614-1473649F6741}"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3" y="6217115"/>
            <a:ext cx="2283784" cy="476372"/>
          </a:xfrm>
          <a:prstGeom prst="rect">
            <a:avLst/>
          </a:prstGeom>
        </p:spPr>
      </p:pic>
    </p:spTree>
    <p:extLst>
      <p:ext uri="{BB962C8B-B14F-4D97-AF65-F5344CB8AC3E}">
        <p14:creationId xmlns:p14="http://schemas.microsoft.com/office/powerpoint/2010/main" val="420067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5154" y="1543930"/>
            <a:ext cx="10708499" cy="1050989"/>
          </a:xfrm>
        </p:spPr>
        <p:txBody>
          <a:bodyPr/>
          <a:lstStyle>
            <a:lvl1pPr>
              <a:defRPr/>
            </a:lvl1pPr>
          </a:lstStyle>
          <a:p>
            <a:r>
              <a:rPr lang="en-US" dirty="0" smtClean="0"/>
              <a:t>Click to add title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3" y="6217115"/>
            <a:ext cx="2283784" cy="476372"/>
          </a:xfrm>
          <a:prstGeom prst="rect">
            <a:avLst/>
          </a:prstGeom>
        </p:spPr>
      </p:pic>
      <p:sp>
        <p:nvSpPr>
          <p:cNvPr id="7" name="Slide Number Placeholder 5"/>
          <p:cNvSpPr>
            <a:spLocks noGrp="1"/>
          </p:cNvSpPr>
          <p:nvPr>
            <p:ph type="sldNum" sz="quarter" idx="12"/>
          </p:nvPr>
        </p:nvSpPr>
        <p:spPr>
          <a:xfrm>
            <a:off x="304800" y="6296816"/>
            <a:ext cx="454219" cy="365125"/>
          </a:xfrm>
        </p:spPr>
        <p:txBody>
          <a:bodyPr/>
          <a:lstStyle>
            <a:lvl1pPr algn="l">
              <a:defRPr>
                <a:solidFill>
                  <a:schemeClr val="accent1"/>
                </a:solidFill>
              </a:defRPr>
            </a:lvl1pPr>
          </a:lstStyle>
          <a:p>
            <a:fld id="{AD40181A-01B0-4CB8-8614-1473649F6741}" type="slidenum">
              <a:rPr lang="en-US" smtClean="0"/>
              <a:pPr/>
              <a:t>‹#›</a:t>
            </a:fld>
            <a:endParaRPr lang="en-US" dirty="0"/>
          </a:p>
        </p:txBody>
      </p:sp>
    </p:spTree>
    <p:extLst>
      <p:ext uri="{BB962C8B-B14F-4D97-AF65-F5344CB8AC3E}">
        <p14:creationId xmlns:p14="http://schemas.microsoft.com/office/powerpoint/2010/main" val="510993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Autofit/>
          </a:bodyPr>
          <a:lstStyle/>
          <a:p>
            <a:r>
              <a:rPr lang="en-US" dirty="0" smtClean="0"/>
              <a:t>Click to add TITLE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accent1"/>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accent1"/>
                </a:solidFill>
              </a:defRPr>
            </a:lvl1pPr>
          </a:lstStyle>
          <a:p>
            <a:fld id="{AD40181A-01B0-4CB8-8614-1473649F6741}" type="slidenum">
              <a:rPr lang="en-US" smtClean="0"/>
              <a:pPr/>
              <a:t>‹#›</a:t>
            </a:fld>
            <a:endParaRPr lang="en-US" dirty="0"/>
          </a:p>
        </p:txBody>
      </p:sp>
    </p:spTree>
    <p:extLst>
      <p:ext uri="{BB962C8B-B14F-4D97-AF65-F5344CB8AC3E}">
        <p14:creationId xmlns:p14="http://schemas.microsoft.com/office/powerpoint/2010/main" val="99596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l" defTabSz="914400" rtl="0" eaLnBrk="1" latinLnBrk="0" hangingPunct="1">
        <a:lnSpc>
          <a:spcPct val="90000"/>
        </a:lnSpc>
        <a:spcBef>
          <a:spcPct val="0"/>
        </a:spcBef>
        <a:buNone/>
        <a:defRPr sz="3600" b="1" kern="1200" cap="none" baseline="0">
          <a:solidFill>
            <a:schemeClr val="accent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84B3D"/>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84B3D"/>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84B3D"/>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84B3D"/>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84B3D"/>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hyperlink" Target="mailto:wildenhaip@email.chop.edu" TargetMode="External"/><Relationship Id="rId2" Type="http://schemas.openxmlformats.org/officeDocument/2006/relationships/hyperlink" Target="mailto:maduc@email.chop.edu" TargetMode="External"/><Relationship Id="rId1" Type="http://schemas.openxmlformats.org/officeDocument/2006/relationships/slideLayout" Target="../slideLayouts/slideLayout3.xml"/><Relationship Id="rId5" Type="http://schemas.openxmlformats.org/officeDocument/2006/relationships/hyperlink" Target="https://www.chop.edu/centers-programs/quality-and-patient-safety" TargetMode="External"/><Relationship Id="rId4" Type="http://schemas.openxmlformats.org/officeDocument/2006/relationships/hyperlink" Target="https://github.com/chop-analytics/demographic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944" y="683542"/>
            <a:ext cx="5450309" cy="1207008"/>
          </a:xfrm>
        </p:spPr>
        <p:txBody>
          <a:bodyPr/>
          <a:lstStyle/>
          <a:p>
            <a:r>
              <a:rPr lang="en-US" sz="3200" dirty="0" smtClean="0"/>
              <a:t>Using R to Automate the Investigation of POTENTIAL Pediatric Health Disparities</a:t>
            </a:r>
            <a:endParaRPr lang="en-US" sz="3200" dirty="0"/>
          </a:p>
        </p:txBody>
      </p:sp>
      <p:sp>
        <p:nvSpPr>
          <p:cNvPr id="3" name="Subtitle 2"/>
          <p:cNvSpPr>
            <a:spLocks noGrp="1"/>
          </p:cNvSpPr>
          <p:nvPr>
            <p:ph type="subTitle" idx="1"/>
          </p:nvPr>
        </p:nvSpPr>
        <p:spPr>
          <a:xfrm>
            <a:off x="741943" y="2443940"/>
            <a:ext cx="5450311" cy="830719"/>
          </a:xfrm>
        </p:spPr>
        <p:txBody>
          <a:bodyPr>
            <a:noAutofit/>
          </a:bodyPr>
          <a:lstStyle/>
          <a:p>
            <a:r>
              <a:rPr lang="en-US" sz="2400" dirty="0" smtClean="0"/>
              <a:t>Nonye Madu, MPH</a:t>
            </a:r>
          </a:p>
          <a:p>
            <a:r>
              <a:rPr lang="en-US" sz="2400" dirty="0" smtClean="0"/>
              <a:t>Paul Wildenhain, BA</a:t>
            </a:r>
          </a:p>
          <a:p>
            <a:endParaRPr lang="en-US" sz="2400" dirty="0"/>
          </a:p>
        </p:txBody>
      </p:sp>
      <p:sp>
        <p:nvSpPr>
          <p:cNvPr id="4" name="Text Placeholder 3"/>
          <p:cNvSpPr>
            <a:spLocks noGrp="1"/>
          </p:cNvSpPr>
          <p:nvPr>
            <p:ph type="body" sz="quarter" idx="13"/>
          </p:nvPr>
        </p:nvSpPr>
        <p:spPr>
          <a:xfrm>
            <a:off x="741942" y="3566984"/>
            <a:ext cx="5450311" cy="689329"/>
          </a:xfrm>
        </p:spPr>
        <p:txBody>
          <a:bodyPr>
            <a:noAutofit/>
          </a:bodyPr>
          <a:lstStyle/>
          <a:p>
            <a:r>
              <a:rPr lang="en-US" sz="1800" i="1" dirty="0" smtClean="0"/>
              <a:t>R/Medicine</a:t>
            </a:r>
          </a:p>
          <a:p>
            <a:r>
              <a:rPr lang="en-US" sz="1800" dirty="0" smtClean="0"/>
              <a:t>September 8, 2018</a:t>
            </a:r>
            <a:endParaRPr lang="en-US" sz="1800" dirty="0"/>
          </a:p>
        </p:txBody>
      </p:sp>
    </p:spTree>
    <p:extLst>
      <p:ext uri="{BB962C8B-B14F-4D97-AF65-F5344CB8AC3E}">
        <p14:creationId xmlns:p14="http://schemas.microsoft.com/office/powerpoint/2010/main" val="2199302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019" y="296616"/>
            <a:ext cx="11085049" cy="1004962"/>
          </a:xfrm>
        </p:spPr>
        <p:txBody>
          <a:bodyPr/>
          <a:lstStyle/>
          <a:p>
            <a:r>
              <a:rPr lang="en-US" dirty="0" smtClean="0"/>
              <a:t>The internal </a:t>
            </a:r>
            <a:r>
              <a:rPr lang="en-US" i="1" dirty="0" smtClean="0"/>
              <a:t>demographics </a:t>
            </a:r>
            <a:r>
              <a:rPr lang="en-US" dirty="0" smtClean="0"/>
              <a:t>package was the right solution</a:t>
            </a:r>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t>10</a:t>
            </a:fld>
            <a:endParaRPr lang="en-US" dirty="0"/>
          </a:p>
        </p:txBody>
      </p:sp>
      <p:sp>
        <p:nvSpPr>
          <p:cNvPr id="6" name="Content Placeholder 5"/>
          <p:cNvSpPr>
            <a:spLocks noGrp="1"/>
          </p:cNvSpPr>
          <p:nvPr>
            <p:ph idx="1"/>
          </p:nvPr>
        </p:nvSpPr>
        <p:spPr>
          <a:xfrm>
            <a:off x="759019" y="1548714"/>
            <a:ext cx="9238421" cy="4974006"/>
          </a:xfrm>
        </p:spPr>
        <p:txBody>
          <a:bodyPr>
            <a:normAutofit lnSpcReduction="10000"/>
          </a:bodyPr>
          <a:lstStyle/>
          <a:p>
            <a:pPr marL="0" indent="0">
              <a:buNone/>
            </a:pPr>
            <a:r>
              <a:rPr lang="en-US" b="1" dirty="0"/>
              <a:t>Resources at our disposal:</a:t>
            </a:r>
          </a:p>
          <a:p>
            <a:r>
              <a:rPr lang="en-US" dirty="0"/>
              <a:t>Enterprise data </a:t>
            </a:r>
            <a:r>
              <a:rPr lang="en-US" dirty="0" smtClean="0"/>
              <a:t>warehouse containing </a:t>
            </a:r>
            <a:r>
              <a:rPr lang="en-US" dirty="0"/>
              <a:t>data from our EMR</a:t>
            </a:r>
          </a:p>
          <a:p>
            <a:endParaRPr lang="en-US" dirty="0"/>
          </a:p>
          <a:p>
            <a:r>
              <a:rPr lang="en-US" dirty="0"/>
              <a:t>Data mart structure where project cohorts and metrics were packaged into predefined tables</a:t>
            </a:r>
          </a:p>
          <a:p>
            <a:endParaRPr lang="en-US" dirty="0"/>
          </a:p>
          <a:p>
            <a:r>
              <a:rPr lang="en-US" dirty="0"/>
              <a:t>Ongoing team initiative to increase R </a:t>
            </a:r>
            <a:r>
              <a:rPr lang="en-US" dirty="0" smtClean="0"/>
              <a:t>utilization</a:t>
            </a:r>
          </a:p>
          <a:p>
            <a:endParaRPr lang="en-US" dirty="0"/>
          </a:p>
          <a:p>
            <a:r>
              <a:rPr lang="en-US" dirty="0" smtClean="0"/>
              <a:t>Experience creating an internal R package to automatically generate statistical process control charts</a:t>
            </a:r>
          </a:p>
          <a:p>
            <a:pPr marL="0" indent="0">
              <a:buNone/>
            </a:pPr>
            <a:endParaRPr lang="en-US" dirty="0" smtClean="0"/>
          </a:p>
          <a:p>
            <a:pPr lvl="4"/>
            <a:endParaRPr lang="en-US" dirty="0" smtClean="0"/>
          </a:p>
          <a:p>
            <a:pPr lvl="4"/>
            <a:endParaRPr lang="en-US" dirty="0"/>
          </a:p>
        </p:txBody>
      </p:sp>
      <p:pic>
        <p:nvPicPr>
          <p:cNvPr id="7" name="Picture 28" descr="Image result for github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0322" y="3826990"/>
            <a:ext cx="1453673" cy="145367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jenkins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8602" y="4443397"/>
            <a:ext cx="1339385" cy="185341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8" descr="https://www.rstudio.com/wp-content/uploads/2014/04/devtool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98602" y="2754371"/>
            <a:ext cx="1464256" cy="16970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files.slack.com/files-pri/T02RV32HN-FCMPEQQQM/rocq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15761" y="983828"/>
            <a:ext cx="1765682" cy="203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189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019" y="296616"/>
            <a:ext cx="11085049" cy="1004962"/>
          </a:xfrm>
        </p:spPr>
        <p:txBody>
          <a:bodyPr/>
          <a:lstStyle/>
          <a:p>
            <a:r>
              <a:rPr lang="en-US" dirty="0" smtClean="0"/>
              <a:t>The </a:t>
            </a:r>
            <a:r>
              <a:rPr lang="en-US" i="1" dirty="0" smtClean="0"/>
              <a:t>demographics </a:t>
            </a:r>
            <a:r>
              <a:rPr lang="en-US" dirty="0" smtClean="0"/>
              <a:t>package automatically generates stratified charts</a:t>
            </a:r>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t>11</a:t>
            </a:fld>
            <a:endParaRPr lang="en-US" dirty="0"/>
          </a:p>
        </p:txBody>
      </p:sp>
      <p:sp>
        <p:nvSpPr>
          <p:cNvPr id="6" name="Content Placeholder 5"/>
          <p:cNvSpPr>
            <a:spLocks noGrp="1"/>
          </p:cNvSpPr>
          <p:nvPr>
            <p:ph idx="1"/>
          </p:nvPr>
        </p:nvSpPr>
        <p:spPr>
          <a:xfrm>
            <a:off x="759019" y="1548714"/>
            <a:ext cx="11085049" cy="4974006"/>
          </a:xfrm>
        </p:spPr>
        <p:txBody>
          <a:bodyPr>
            <a:normAutofit/>
          </a:bodyPr>
          <a:lstStyle/>
          <a:p>
            <a:pPr marL="171450" indent="-171450"/>
            <a:r>
              <a:rPr lang="en-US" dirty="0"/>
              <a:t>Outputs </a:t>
            </a:r>
            <a:r>
              <a:rPr lang="en-US" dirty="0" smtClean="0"/>
              <a:t>three </a:t>
            </a:r>
            <a:r>
              <a:rPr lang="en-US" dirty="0"/>
              <a:t>charts, stratifying </a:t>
            </a:r>
            <a:r>
              <a:rPr lang="en-US" dirty="0" smtClean="0"/>
              <a:t>the given </a:t>
            </a:r>
            <a:r>
              <a:rPr lang="en-US" dirty="0"/>
              <a:t>metric by </a:t>
            </a:r>
            <a:r>
              <a:rPr lang="en-US" dirty="0" smtClean="0"/>
              <a:t>three </a:t>
            </a:r>
            <a:r>
              <a:rPr lang="en-US" dirty="0"/>
              <a:t>different demographic categories: </a:t>
            </a:r>
            <a:endParaRPr lang="en-US" dirty="0" smtClean="0"/>
          </a:p>
          <a:p>
            <a:pPr marL="628650" lvl="1" indent="-171450"/>
            <a:r>
              <a:rPr lang="en-US" dirty="0" smtClean="0"/>
              <a:t>Race/Ethnicity, Insurance </a:t>
            </a:r>
            <a:r>
              <a:rPr lang="en-US" dirty="0"/>
              <a:t>P</a:t>
            </a:r>
            <a:r>
              <a:rPr lang="en-US" dirty="0" smtClean="0"/>
              <a:t>ayer </a:t>
            </a:r>
            <a:r>
              <a:rPr lang="en-US" dirty="0"/>
              <a:t>T</a:t>
            </a:r>
            <a:r>
              <a:rPr lang="en-US" dirty="0" smtClean="0"/>
              <a:t>ype, </a:t>
            </a:r>
            <a:r>
              <a:rPr lang="en-US" dirty="0"/>
              <a:t>Primary </a:t>
            </a:r>
            <a:r>
              <a:rPr lang="en-US" dirty="0" smtClean="0"/>
              <a:t>Language</a:t>
            </a:r>
          </a:p>
          <a:p>
            <a:pPr marL="628650" lvl="1" indent="-171450"/>
            <a:endParaRPr lang="en-US" dirty="0"/>
          </a:p>
          <a:p>
            <a:pPr marL="171450" indent="-171450"/>
            <a:r>
              <a:rPr lang="en-US" dirty="0" smtClean="0"/>
              <a:t>Demographic information added automatically to cohort based on patient medical record number and visit account number</a:t>
            </a:r>
          </a:p>
          <a:p>
            <a:pPr marL="171450" indent="-171450"/>
            <a:endParaRPr lang="en-US" dirty="0"/>
          </a:p>
          <a:p>
            <a:pPr marL="171450" indent="-171450"/>
            <a:r>
              <a:rPr lang="en-US" dirty="0" smtClean="0"/>
              <a:t>Charts can be either bar or run charts</a:t>
            </a:r>
          </a:p>
          <a:p>
            <a:pPr marL="628650" lvl="1" indent="-171450"/>
            <a:r>
              <a:rPr lang="en-US" dirty="0" smtClean="0"/>
              <a:t>Bar charts useful for an overall summary—default argument</a:t>
            </a:r>
          </a:p>
          <a:p>
            <a:pPr marL="628650" lvl="1" indent="-171450"/>
            <a:r>
              <a:rPr lang="en-US" dirty="0" smtClean="0"/>
              <a:t>Run charts useful to establish if differences changed over time</a:t>
            </a:r>
          </a:p>
          <a:p>
            <a:pPr marL="171450" indent="-171450"/>
            <a:endParaRPr lang="en-US" dirty="0"/>
          </a:p>
          <a:p>
            <a:pPr marL="171450" indent="-171450"/>
            <a:endParaRPr lang="en-US" dirty="0"/>
          </a:p>
          <a:p>
            <a:pPr marL="171450" indent="-171450"/>
            <a:endParaRPr lang="en-US" dirty="0"/>
          </a:p>
          <a:p>
            <a:pPr lvl="4"/>
            <a:endParaRPr lang="en-US" dirty="0" smtClean="0"/>
          </a:p>
          <a:p>
            <a:pPr lvl="4"/>
            <a:endParaRPr lang="en-US" dirty="0"/>
          </a:p>
        </p:txBody>
      </p:sp>
    </p:spTree>
    <p:extLst>
      <p:ext uri="{BB962C8B-B14F-4D97-AF65-F5344CB8AC3E}">
        <p14:creationId xmlns:p14="http://schemas.microsoft.com/office/powerpoint/2010/main" val="2362732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demographics </a:t>
            </a:r>
            <a:r>
              <a:rPr lang="en-US" dirty="0"/>
              <a:t>package automatically generates stratified charts</a:t>
            </a:r>
          </a:p>
        </p:txBody>
      </p:sp>
      <p:sp>
        <p:nvSpPr>
          <p:cNvPr id="4" name="Slide Number Placeholder 3"/>
          <p:cNvSpPr>
            <a:spLocks noGrp="1"/>
          </p:cNvSpPr>
          <p:nvPr>
            <p:ph type="sldNum" sz="quarter" idx="12"/>
          </p:nvPr>
        </p:nvSpPr>
        <p:spPr>
          <a:xfrm>
            <a:off x="304800" y="6305525"/>
            <a:ext cx="454219" cy="365125"/>
          </a:xfrm>
        </p:spPr>
        <p:txBody>
          <a:bodyPr/>
          <a:lstStyle/>
          <a:p>
            <a:fld id="{AD40181A-01B0-4CB8-8614-1473649F6741}" type="slidenum">
              <a:rPr lang="en-US" smtClean="0"/>
              <a:t>12</a:t>
            </a:fld>
            <a:endParaRPr lang="en-US" dirty="0"/>
          </a:p>
        </p:txBody>
      </p:sp>
      <p:grpSp>
        <p:nvGrpSpPr>
          <p:cNvPr id="9" name="Group 8"/>
          <p:cNvGrpSpPr/>
          <p:nvPr/>
        </p:nvGrpSpPr>
        <p:grpSpPr>
          <a:xfrm>
            <a:off x="296090" y="2070495"/>
            <a:ext cx="11692195" cy="3424341"/>
            <a:chOff x="-244135" y="2041441"/>
            <a:chExt cx="10251722" cy="3623820"/>
          </a:xfrm>
        </p:grpSpPr>
        <p:sp>
          <p:nvSpPr>
            <p:cNvPr id="10" name="Freeform 9"/>
            <p:cNvSpPr/>
            <p:nvPr/>
          </p:nvSpPr>
          <p:spPr>
            <a:xfrm>
              <a:off x="-244135" y="2041441"/>
              <a:ext cx="3158710" cy="3623819"/>
            </a:xfrm>
            <a:custGeom>
              <a:avLst/>
              <a:gdLst>
                <a:gd name="connsiteX0" fmla="*/ 0 w 2156013"/>
                <a:gd name="connsiteY0" fmla="*/ 215601 h 2647523"/>
                <a:gd name="connsiteX1" fmla="*/ 215601 w 2156013"/>
                <a:gd name="connsiteY1" fmla="*/ 0 h 2647523"/>
                <a:gd name="connsiteX2" fmla="*/ 1940412 w 2156013"/>
                <a:gd name="connsiteY2" fmla="*/ 0 h 2647523"/>
                <a:gd name="connsiteX3" fmla="*/ 2156013 w 2156013"/>
                <a:gd name="connsiteY3" fmla="*/ 215601 h 2647523"/>
                <a:gd name="connsiteX4" fmla="*/ 2156013 w 2156013"/>
                <a:gd name="connsiteY4" fmla="*/ 2431922 h 2647523"/>
                <a:gd name="connsiteX5" fmla="*/ 1940412 w 2156013"/>
                <a:gd name="connsiteY5" fmla="*/ 2647523 h 2647523"/>
                <a:gd name="connsiteX6" fmla="*/ 215601 w 2156013"/>
                <a:gd name="connsiteY6" fmla="*/ 2647523 h 2647523"/>
                <a:gd name="connsiteX7" fmla="*/ 0 w 2156013"/>
                <a:gd name="connsiteY7" fmla="*/ 2431922 h 2647523"/>
                <a:gd name="connsiteX8" fmla="*/ 0 w 2156013"/>
                <a:gd name="connsiteY8" fmla="*/ 215601 h 2647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6013" h="2647523">
                  <a:moveTo>
                    <a:pt x="0" y="215601"/>
                  </a:moveTo>
                  <a:cubicBezTo>
                    <a:pt x="0" y="96528"/>
                    <a:pt x="96528" y="0"/>
                    <a:pt x="215601" y="0"/>
                  </a:cubicBezTo>
                  <a:lnTo>
                    <a:pt x="1940412" y="0"/>
                  </a:lnTo>
                  <a:cubicBezTo>
                    <a:pt x="2059485" y="0"/>
                    <a:pt x="2156013" y="96528"/>
                    <a:pt x="2156013" y="215601"/>
                  </a:cubicBezTo>
                  <a:lnTo>
                    <a:pt x="2156013" y="2431922"/>
                  </a:lnTo>
                  <a:cubicBezTo>
                    <a:pt x="2156013" y="2550995"/>
                    <a:pt x="2059485" y="2647523"/>
                    <a:pt x="1940412" y="2647523"/>
                  </a:cubicBezTo>
                  <a:lnTo>
                    <a:pt x="215601" y="2647523"/>
                  </a:lnTo>
                  <a:cubicBezTo>
                    <a:pt x="96528" y="2647523"/>
                    <a:pt x="0" y="2550995"/>
                    <a:pt x="0" y="2431922"/>
                  </a:cubicBezTo>
                  <a:lnTo>
                    <a:pt x="0" y="215601"/>
                  </a:lnTo>
                  <a:close/>
                </a:path>
              </a:pathLst>
            </a:custGeom>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txBody>
            <a:bodyPr spcFirstLastPara="0" vert="horz" wrap="square" lIns="131727" tIns="131727" rIns="131727" bIns="131727" numCol="1" spcCol="1270" anchor="t" anchorCtr="0">
              <a:noAutofit/>
            </a:bodyPr>
            <a:lstStyle/>
            <a:p>
              <a:pPr lvl="0" algn="ctr" defTabSz="800100">
                <a:lnSpc>
                  <a:spcPct val="90000"/>
                </a:lnSpc>
                <a:spcBef>
                  <a:spcPct val="0"/>
                </a:spcBef>
                <a:spcAft>
                  <a:spcPct val="35000"/>
                </a:spcAft>
              </a:pPr>
              <a:r>
                <a:rPr lang="en-US" sz="2400" b="1" kern="1200" dirty="0" smtClean="0"/>
                <a:t>GATHER</a:t>
              </a:r>
            </a:p>
            <a:p>
              <a:pPr marL="114300" lvl="1" indent="-114300" algn="l" defTabSz="622300">
                <a:lnSpc>
                  <a:spcPct val="90000"/>
                </a:lnSpc>
                <a:spcBef>
                  <a:spcPct val="0"/>
                </a:spcBef>
                <a:spcAft>
                  <a:spcPct val="15000"/>
                </a:spcAft>
                <a:buChar char="••"/>
              </a:pPr>
              <a:endParaRPr lang="en-US" sz="1400" kern="1200" dirty="0"/>
            </a:p>
          </p:txBody>
        </p:sp>
        <p:sp>
          <p:nvSpPr>
            <p:cNvPr id="12" name="Freeform 11"/>
            <p:cNvSpPr/>
            <p:nvPr/>
          </p:nvSpPr>
          <p:spPr>
            <a:xfrm>
              <a:off x="3302369" y="2041442"/>
              <a:ext cx="3158710" cy="3623819"/>
            </a:xfrm>
            <a:custGeom>
              <a:avLst/>
              <a:gdLst>
                <a:gd name="connsiteX0" fmla="*/ 0 w 2156013"/>
                <a:gd name="connsiteY0" fmla="*/ 215601 h 2647523"/>
                <a:gd name="connsiteX1" fmla="*/ 215601 w 2156013"/>
                <a:gd name="connsiteY1" fmla="*/ 0 h 2647523"/>
                <a:gd name="connsiteX2" fmla="*/ 1940412 w 2156013"/>
                <a:gd name="connsiteY2" fmla="*/ 0 h 2647523"/>
                <a:gd name="connsiteX3" fmla="*/ 2156013 w 2156013"/>
                <a:gd name="connsiteY3" fmla="*/ 215601 h 2647523"/>
                <a:gd name="connsiteX4" fmla="*/ 2156013 w 2156013"/>
                <a:gd name="connsiteY4" fmla="*/ 2431922 h 2647523"/>
                <a:gd name="connsiteX5" fmla="*/ 1940412 w 2156013"/>
                <a:gd name="connsiteY5" fmla="*/ 2647523 h 2647523"/>
                <a:gd name="connsiteX6" fmla="*/ 215601 w 2156013"/>
                <a:gd name="connsiteY6" fmla="*/ 2647523 h 2647523"/>
                <a:gd name="connsiteX7" fmla="*/ 0 w 2156013"/>
                <a:gd name="connsiteY7" fmla="*/ 2431922 h 2647523"/>
                <a:gd name="connsiteX8" fmla="*/ 0 w 2156013"/>
                <a:gd name="connsiteY8" fmla="*/ 215601 h 2647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6013" h="2647523">
                  <a:moveTo>
                    <a:pt x="0" y="215601"/>
                  </a:moveTo>
                  <a:cubicBezTo>
                    <a:pt x="0" y="96528"/>
                    <a:pt x="96528" y="0"/>
                    <a:pt x="215601" y="0"/>
                  </a:cubicBezTo>
                  <a:lnTo>
                    <a:pt x="1940412" y="0"/>
                  </a:lnTo>
                  <a:cubicBezTo>
                    <a:pt x="2059485" y="0"/>
                    <a:pt x="2156013" y="96528"/>
                    <a:pt x="2156013" y="215601"/>
                  </a:cubicBezTo>
                  <a:lnTo>
                    <a:pt x="2156013" y="2431922"/>
                  </a:lnTo>
                  <a:cubicBezTo>
                    <a:pt x="2156013" y="2550995"/>
                    <a:pt x="2059485" y="2647523"/>
                    <a:pt x="1940412" y="2647523"/>
                  </a:cubicBezTo>
                  <a:lnTo>
                    <a:pt x="215601" y="2647523"/>
                  </a:lnTo>
                  <a:cubicBezTo>
                    <a:pt x="96528" y="2647523"/>
                    <a:pt x="0" y="2550995"/>
                    <a:pt x="0" y="2431922"/>
                  </a:cubicBezTo>
                  <a:lnTo>
                    <a:pt x="0" y="215601"/>
                  </a:lnTo>
                  <a:close/>
                </a:path>
              </a:pathLst>
            </a:custGeom>
          </p:spPr>
          <p:style>
            <a:lnRef idx="2">
              <a:schemeClr val="lt1">
                <a:hueOff val="0"/>
                <a:satOff val="0"/>
                <a:lumOff val="0"/>
                <a:alphaOff val="0"/>
              </a:schemeClr>
            </a:lnRef>
            <a:fillRef idx="1">
              <a:schemeClr val="accent1">
                <a:shade val="50000"/>
                <a:hueOff val="160341"/>
                <a:satOff val="-4204"/>
                <a:lumOff val="17327"/>
                <a:alphaOff val="0"/>
              </a:schemeClr>
            </a:fillRef>
            <a:effectRef idx="0">
              <a:schemeClr val="accent1">
                <a:shade val="50000"/>
                <a:hueOff val="160341"/>
                <a:satOff val="-4204"/>
                <a:lumOff val="17327"/>
                <a:alphaOff val="0"/>
              </a:schemeClr>
            </a:effectRef>
            <a:fontRef idx="minor">
              <a:schemeClr val="lt1"/>
            </a:fontRef>
          </p:style>
          <p:txBody>
            <a:bodyPr spcFirstLastPara="0" vert="horz" wrap="square" lIns="131727" tIns="131727" rIns="131727" bIns="131727" numCol="1" spcCol="1270" anchor="t" anchorCtr="0">
              <a:noAutofit/>
            </a:bodyPr>
            <a:lstStyle/>
            <a:p>
              <a:pPr lvl="0" algn="ctr" defTabSz="800100">
                <a:lnSpc>
                  <a:spcPct val="90000"/>
                </a:lnSpc>
                <a:spcBef>
                  <a:spcPct val="0"/>
                </a:spcBef>
                <a:spcAft>
                  <a:spcPct val="35000"/>
                </a:spcAft>
              </a:pPr>
              <a:r>
                <a:rPr lang="en-US" sz="2400" b="1" dirty="0" smtClean="0"/>
                <a:t>MANIPULATE</a:t>
              </a:r>
              <a:endParaRPr lang="en-US" sz="2400" b="1" kern="1200" dirty="0" smtClean="0"/>
            </a:p>
            <a:p>
              <a:pPr marL="114300" lvl="1" indent="-114300" algn="l" defTabSz="622300">
                <a:lnSpc>
                  <a:spcPct val="90000"/>
                </a:lnSpc>
                <a:spcBef>
                  <a:spcPct val="0"/>
                </a:spcBef>
                <a:spcAft>
                  <a:spcPct val="15000"/>
                </a:spcAft>
                <a:buChar char="••"/>
              </a:pPr>
              <a:endParaRPr lang="en-US" sz="1400" kern="1200" dirty="0"/>
            </a:p>
          </p:txBody>
        </p:sp>
        <p:sp>
          <p:nvSpPr>
            <p:cNvPr id="14" name="Freeform 13"/>
            <p:cNvSpPr/>
            <p:nvPr/>
          </p:nvSpPr>
          <p:spPr>
            <a:xfrm>
              <a:off x="6848877" y="2041441"/>
              <a:ext cx="3158710" cy="3623819"/>
            </a:xfrm>
            <a:custGeom>
              <a:avLst/>
              <a:gdLst>
                <a:gd name="connsiteX0" fmla="*/ 0 w 2156013"/>
                <a:gd name="connsiteY0" fmla="*/ 215601 h 2647523"/>
                <a:gd name="connsiteX1" fmla="*/ 215601 w 2156013"/>
                <a:gd name="connsiteY1" fmla="*/ 0 h 2647523"/>
                <a:gd name="connsiteX2" fmla="*/ 1940412 w 2156013"/>
                <a:gd name="connsiteY2" fmla="*/ 0 h 2647523"/>
                <a:gd name="connsiteX3" fmla="*/ 2156013 w 2156013"/>
                <a:gd name="connsiteY3" fmla="*/ 215601 h 2647523"/>
                <a:gd name="connsiteX4" fmla="*/ 2156013 w 2156013"/>
                <a:gd name="connsiteY4" fmla="*/ 2431922 h 2647523"/>
                <a:gd name="connsiteX5" fmla="*/ 1940412 w 2156013"/>
                <a:gd name="connsiteY5" fmla="*/ 2647523 h 2647523"/>
                <a:gd name="connsiteX6" fmla="*/ 215601 w 2156013"/>
                <a:gd name="connsiteY6" fmla="*/ 2647523 h 2647523"/>
                <a:gd name="connsiteX7" fmla="*/ 0 w 2156013"/>
                <a:gd name="connsiteY7" fmla="*/ 2431922 h 2647523"/>
                <a:gd name="connsiteX8" fmla="*/ 0 w 2156013"/>
                <a:gd name="connsiteY8" fmla="*/ 215601 h 2647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6013" h="2647523">
                  <a:moveTo>
                    <a:pt x="0" y="215601"/>
                  </a:moveTo>
                  <a:cubicBezTo>
                    <a:pt x="0" y="96528"/>
                    <a:pt x="96528" y="0"/>
                    <a:pt x="215601" y="0"/>
                  </a:cubicBezTo>
                  <a:lnTo>
                    <a:pt x="1940412" y="0"/>
                  </a:lnTo>
                  <a:cubicBezTo>
                    <a:pt x="2059485" y="0"/>
                    <a:pt x="2156013" y="96528"/>
                    <a:pt x="2156013" y="215601"/>
                  </a:cubicBezTo>
                  <a:lnTo>
                    <a:pt x="2156013" y="2431922"/>
                  </a:lnTo>
                  <a:cubicBezTo>
                    <a:pt x="2156013" y="2550995"/>
                    <a:pt x="2059485" y="2647523"/>
                    <a:pt x="1940412" y="2647523"/>
                  </a:cubicBezTo>
                  <a:lnTo>
                    <a:pt x="215601" y="2647523"/>
                  </a:lnTo>
                  <a:cubicBezTo>
                    <a:pt x="96528" y="2647523"/>
                    <a:pt x="0" y="2550995"/>
                    <a:pt x="0" y="2431922"/>
                  </a:cubicBezTo>
                  <a:lnTo>
                    <a:pt x="0" y="215601"/>
                  </a:lnTo>
                  <a:close/>
                </a:path>
              </a:pathLst>
            </a:custGeom>
          </p:spPr>
          <p:style>
            <a:lnRef idx="2">
              <a:schemeClr val="lt1">
                <a:hueOff val="0"/>
                <a:satOff val="0"/>
                <a:lumOff val="0"/>
                <a:alphaOff val="0"/>
              </a:schemeClr>
            </a:lnRef>
            <a:fillRef idx="1">
              <a:schemeClr val="accent1">
                <a:shade val="50000"/>
                <a:hueOff val="320682"/>
                <a:satOff val="-8407"/>
                <a:lumOff val="34654"/>
                <a:alphaOff val="0"/>
              </a:schemeClr>
            </a:fillRef>
            <a:effectRef idx="0">
              <a:schemeClr val="accent1">
                <a:shade val="50000"/>
                <a:hueOff val="320682"/>
                <a:satOff val="-8407"/>
                <a:lumOff val="34654"/>
                <a:alphaOff val="0"/>
              </a:schemeClr>
            </a:effectRef>
            <a:fontRef idx="minor">
              <a:schemeClr val="lt1"/>
            </a:fontRef>
          </p:style>
          <p:txBody>
            <a:bodyPr spcFirstLastPara="0" vert="horz" wrap="square" lIns="131727" tIns="131727" rIns="131727" bIns="131727" numCol="1" spcCol="1270" anchor="t" anchorCtr="0">
              <a:noAutofit/>
            </a:bodyPr>
            <a:lstStyle/>
            <a:p>
              <a:pPr lvl="0" algn="ctr" defTabSz="800100">
                <a:lnSpc>
                  <a:spcPct val="90000"/>
                </a:lnSpc>
                <a:spcBef>
                  <a:spcPct val="0"/>
                </a:spcBef>
                <a:spcAft>
                  <a:spcPct val="35000"/>
                </a:spcAft>
              </a:pPr>
              <a:r>
                <a:rPr lang="en-US" sz="2400" b="1" kern="1200" dirty="0" smtClean="0"/>
                <a:t>VISUALIZE</a:t>
              </a:r>
            </a:p>
            <a:p>
              <a:pPr lvl="0" algn="l" defTabSz="800100">
                <a:lnSpc>
                  <a:spcPct val="90000"/>
                </a:lnSpc>
                <a:spcBef>
                  <a:spcPct val="0"/>
                </a:spcBef>
                <a:spcAft>
                  <a:spcPct val="35000"/>
                </a:spcAft>
              </a:pPr>
              <a:endParaRPr lang="en-US" sz="1800" b="1" kern="1200" dirty="0"/>
            </a:p>
            <a:p>
              <a:pPr marL="114300" lvl="1" indent="-114300" algn="l" defTabSz="622300">
                <a:lnSpc>
                  <a:spcPct val="90000"/>
                </a:lnSpc>
                <a:spcBef>
                  <a:spcPct val="0"/>
                </a:spcBef>
                <a:spcAft>
                  <a:spcPct val="15000"/>
                </a:spcAft>
                <a:buChar char="••"/>
              </a:pPr>
              <a:endParaRPr lang="en-US" sz="1400" kern="1200" dirty="0"/>
            </a:p>
          </p:txBody>
        </p:sp>
        <p:sp>
          <p:nvSpPr>
            <p:cNvPr id="11" name="Freeform 10"/>
            <p:cNvSpPr/>
            <p:nvPr/>
          </p:nvSpPr>
          <p:spPr>
            <a:xfrm>
              <a:off x="2719943" y="3517965"/>
              <a:ext cx="796758" cy="624515"/>
            </a:xfrm>
            <a:custGeom>
              <a:avLst/>
              <a:gdLst>
                <a:gd name="connsiteX0" fmla="*/ 0 w 85452"/>
                <a:gd name="connsiteY0" fmla="*/ 19993 h 99963"/>
                <a:gd name="connsiteX1" fmla="*/ 42726 w 85452"/>
                <a:gd name="connsiteY1" fmla="*/ 19993 h 99963"/>
                <a:gd name="connsiteX2" fmla="*/ 42726 w 85452"/>
                <a:gd name="connsiteY2" fmla="*/ 0 h 99963"/>
                <a:gd name="connsiteX3" fmla="*/ 85452 w 85452"/>
                <a:gd name="connsiteY3" fmla="*/ 49982 h 99963"/>
                <a:gd name="connsiteX4" fmla="*/ 42726 w 85452"/>
                <a:gd name="connsiteY4" fmla="*/ 99963 h 99963"/>
                <a:gd name="connsiteX5" fmla="*/ 42726 w 85452"/>
                <a:gd name="connsiteY5" fmla="*/ 79970 h 99963"/>
                <a:gd name="connsiteX6" fmla="*/ 0 w 85452"/>
                <a:gd name="connsiteY6" fmla="*/ 79970 h 99963"/>
                <a:gd name="connsiteX7" fmla="*/ 0 w 85452"/>
                <a:gd name="connsiteY7" fmla="*/ 19993 h 99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452" h="99963">
                  <a:moveTo>
                    <a:pt x="0" y="19993"/>
                  </a:moveTo>
                  <a:lnTo>
                    <a:pt x="42726" y="19993"/>
                  </a:lnTo>
                  <a:lnTo>
                    <a:pt x="42726" y="0"/>
                  </a:lnTo>
                  <a:lnTo>
                    <a:pt x="85452" y="49982"/>
                  </a:lnTo>
                  <a:lnTo>
                    <a:pt x="42726" y="99963"/>
                  </a:lnTo>
                  <a:lnTo>
                    <a:pt x="42726" y="79970"/>
                  </a:lnTo>
                  <a:lnTo>
                    <a:pt x="0" y="79970"/>
                  </a:lnTo>
                  <a:lnTo>
                    <a:pt x="0" y="19993"/>
                  </a:lnTo>
                  <a:close/>
                </a:path>
              </a:pathLst>
            </a:custGeom>
            <a:solidFill>
              <a:schemeClr val="tx1">
                <a:lumMod val="75000"/>
                <a:lumOff val="25000"/>
              </a:schemeClr>
            </a:solidFill>
            <a:ln w="19050">
              <a:noFill/>
            </a:ln>
          </p:spPr>
          <p:style>
            <a:lnRef idx="0">
              <a:schemeClr val="accent1">
                <a:shade val="90000"/>
                <a:hueOff val="0"/>
                <a:satOff val="0"/>
                <a:lumOff val="0"/>
                <a:alphaOff val="0"/>
              </a:schemeClr>
            </a:lnRef>
            <a:fillRef idx="1">
              <a:schemeClr val="accent1">
                <a:shade val="90000"/>
                <a:hueOff val="0"/>
                <a:satOff val="0"/>
                <a:lumOff val="0"/>
                <a:alphaOff val="0"/>
              </a:schemeClr>
            </a:fillRef>
            <a:effectRef idx="0">
              <a:schemeClr val="accent1">
                <a:shade val="90000"/>
                <a:hueOff val="0"/>
                <a:satOff val="0"/>
                <a:lumOff val="0"/>
                <a:alphaOff val="0"/>
              </a:schemeClr>
            </a:effectRef>
            <a:fontRef idx="minor">
              <a:schemeClr val="lt1"/>
            </a:fontRef>
          </p:style>
          <p:txBody>
            <a:bodyPr spcFirstLastPara="0" vert="horz" wrap="square" lIns="0" tIns="19993" rIns="25636" bIns="19993" numCol="1" spcCol="1270" anchor="ctr" anchorCtr="0">
              <a:noAutofit/>
            </a:bodyPr>
            <a:lstStyle/>
            <a:p>
              <a:pPr lvl="0" algn="ctr" defTabSz="222250">
                <a:lnSpc>
                  <a:spcPct val="90000"/>
                </a:lnSpc>
                <a:spcBef>
                  <a:spcPct val="0"/>
                </a:spcBef>
                <a:spcAft>
                  <a:spcPct val="35000"/>
                </a:spcAft>
              </a:pPr>
              <a:endParaRPr lang="en-US" sz="500" kern="1200"/>
            </a:p>
          </p:txBody>
        </p:sp>
        <p:sp>
          <p:nvSpPr>
            <p:cNvPr id="13" name="Freeform 12"/>
            <p:cNvSpPr/>
            <p:nvPr/>
          </p:nvSpPr>
          <p:spPr>
            <a:xfrm>
              <a:off x="6266451" y="3517965"/>
              <a:ext cx="796758" cy="624515"/>
            </a:xfrm>
            <a:custGeom>
              <a:avLst/>
              <a:gdLst>
                <a:gd name="connsiteX0" fmla="*/ 0 w 85452"/>
                <a:gd name="connsiteY0" fmla="*/ 19993 h 99963"/>
                <a:gd name="connsiteX1" fmla="*/ 42726 w 85452"/>
                <a:gd name="connsiteY1" fmla="*/ 19993 h 99963"/>
                <a:gd name="connsiteX2" fmla="*/ 42726 w 85452"/>
                <a:gd name="connsiteY2" fmla="*/ 0 h 99963"/>
                <a:gd name="connsiteX3" fmla="*/ 85452 w 85452"/>
                <a:gd name="connsiteY3" fmla="*/ 49982 h 99963"/>
                <a:gd name="connsiteX4" fmla="*/ 42726 w 85452"/>
                <a:gd name="connsiteY4" fmla="*/ 99963 h 99963"/>
                <a:gd name="connsiteX5" fmla="*/ 42726 w 85452"/>
                <a:gd name="connsiteY5" fmla="*/ 79970 h 99963"/>
                <a:gd name="connsiteX6" fmla="*/ 0 w 85452"/>
                <a:gd name="connsiteY6" fmla="*/ 79970 h 99963"/>
                <a:gd name="connsiteX7" fmla="*/ 0 w 85452"/>
                <a:gd name="connsiteY7" fmla="*/ 19993 h 99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452" h="99963">
                  <a:moveTo>
                    <a:pt x="0" y="19993"/>
                  </a:moveTo>
                  <a:lnTo>
                    <a:pt x="42726" y="19993"/>
                  </a:lnTo>
                  <a:lnTo>
                    <a:pt x="42726" y="0"/>
                  </a:lnTo>
                  <a:lnTo>
                    <a:pt x="85452" y="49982"/>
                  </a:lnTo>
                  <a:lnTo>
                    <a:pt x="42726" y="99963"/>
                  </a:lnTo>
                  <a:lnTo>
                    <a:pt x="42726" y="79970"/>
                  </a:lnTo>
                  <a:lnTo>
                    <a:pt x="0" y="79970"/>
                  </a:lnTo>
                  <a:lnTo>
                    <a:pt x="0" y="19993"/>
                  </a:lnTo>
                  <a:close/>
                </a:path>
              </a:pathLst>
            </a:custGeom>
            <a:solidFill>
              <a:schemeClr val="tx1">
                <a:lumMod val="75000"/>
                <a:lumOff val="25000"/>
              </a:schemeClr>
            </a:solidFill>
            <a:ln w="19050">
              <a:noFill/>
            </a:ln>
          </p:spPr>
          <p:style>
            <a:lnRef idx="0">
              <a:schemeClr val="accent1">
                <a:shade val="90000"/>
                <a:hueOff val="209095"/>
                <a:satOff val="-4727"/>
                <a:lumOff val="16775"/>
                <a:alphaOff val="0"/>
              </a:schemeClr>
            </a:lnRef>
            <a:fillRef idx="1">
              <a:schemeClr val="accent1">
                <a:shade val="90000"/>
                <a:hueOff val="209095"/>
                <a:satOff val="-4727"/>
                <a:lumOff val="16775"/>
                <a:alphaOff val="0"/>
              </a:schemeClr>
            </a:fillRef>
            <a:effectRef idx="0">
              <a:schemeClr val="accent1">
                <a:shade val="90000"/>
                <a:hueOff val="209095"/>
                <a:satOff val="-4727"/>
                <a:lumOff val="16775"/>
                <a:alphaOff val="0"/>
              </a:schemeClr>
            </a:effectRef>
            <a:fontRef idx="minor">
              <a:schemeClr val="lt1"/>
            </a:fontRef>
          </p:style>
          <p:txBody>
            <a:bodyPr spcFirstLastPara="0" vert="horz" wrap="square" lIns="0" tIns="19993" rIns="25636" bIns="19993" numCol="1" spcCol="1270" anchor="ctr" anchorCtr="0">
              <a:noAutofit/>
            </a:bodyPr>
            <a:lstStyle/>
            <a:p>
              <a:pPr lvl="0" algn="ctr" defTabSz="222250">
                <a:lnSpc>
                  <a:spcPct val="90000"/>
                </a:lnSpc>
                <a:spcBef>
                  <a:spcPct val="0"/>
                </a:spcBef>
                <a:spcAft>
                  <a:spcPct val="35000"/>
                </a:spcAft>
              </a:pPr>
              <a:endParaRPr lang="en-US" sz="500" kern="1200"/>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328" y="3909656"/>
            <a:ext cx="1763731" cy="881866"/>
          </a:xfrm>
          <a:prstGeom prst="rect">
            <a:avLst/>
          </a:prstGeom>
        </p:spPr>
      </p:pic>
      <p:pic>
        <p:nvPicPr>
          <p:cNvPr id="41" name="Picture 40"/>
          <p:cNvPicPr>
            <a:picLocks noChangeAspect="1"/>
          </p:cNvPicPr>
          <p:nvPr/>
        </p:nvPicPr>
        <p:blipFill>
          <a:blip r:embed="rId4"/>
          <a:stretch>
            <a:fillRect/>
          </a:stretch>
        </p:blipFill>
        <p:spPr>
          <a:xfrm>
            <a:off x="1242322" y="2671313"/>
            <a:ext cx="1779745" cy="952164"/>
          </a:xfrm>
          <a:prstGeom prst="rect">
            <a:avLst/>
          </a:prstGeom>
        </p:spPr>
      </p:pic>
      <p:pic>
        <p:nvPicPr>
          <p:cNvPr id="45" name="Picture 6" descr="Image result for ggplot2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86258" y="3076315"/>
            <a:ext cx="1183813" cy="137200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Image result for tidyr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53034" y="2685983"/>
            <a:ext cx="1189517" cy="137861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Image result for dplyr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42551" y="2707633"/>
            <a:ext cx="1189830" cy="137897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2" descr="Image result for purrr r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37398" y="3079173"/>
            <a:ext cx="1164453" cy="135076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4" descr="https://www.rstudio.com/wp-content/uploads/2014/04/lubridat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87644" y="3728232"/>
            <a:ext cx="1238486" cy="143536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0" descr="Image result for glue r logo pack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51995" y="3766317"/>
            <a:ext cx="1172304" cy="1359193"/>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346163" y="1459057"/>
            <a:ext cx="11493431" cy="477054"/>
          </a:xfrm>
          <a:prstGeom prst="rect">
            <a:avLst/>
          </a:prstGeom>
          <a:noFill/>
        </p:spPr>
        <p:txBody>
          <a:bodyPr wrap="square" rtlCol="0">
            <a:spAutoFit/>
          </a:bodyPr>
          <a:lstStyle/>
          <a:p>
            <a:r>
              <a:rPr lang="en-US" sz="2500" dirty="0" smtClean="0"/>
              <a:t>Back-End Process:</a:t>
            </a:r>
            <a:endParaRPr lang="en-US" sz="2500" b="1" dirty="0"/>
          </a:p>
        </p:txBody>
      </p:sp>
      <p:sp>
        <p:nvSpPr>
          <p:cNvPr id="3" name="TextBox 2"/>
          <p:cNvSpPr txBox="1"/>
          <p:nvPr/>
        </p:nvSpPr>
        <p:spPr>
          <a:xfrm>
            <a:off x="847740" y="5605693"/>
            <a:ext cx="2828912" cy="646331"/>
          </a:xfrm>
          <a:prstGeom prst="rect">
            <a:avLst/>
          </a:prstGeom>
          <a:noFill/>
        </p:spPr>
        <p:txBody>
          <a:bodyPr wrap="square" rtlCol="0">
            <a:spAutoFit/>
          </a:bodyPr>
          <a:lstStyle/>
          <a:p>
            <a:r>
              <a:rPr lang="en-US" dirty="0" smtClean="0"/>
              <a:t>Retrieve demographic data and add to cohort</a:t>
            </a:r>
            <a:endParaRPr lang="en-US" dirty="0"/>
          </a:p>
        </p:txBody>
      </p:sp>
      <p:sp>
        <p:nvSpPr>
          <p:cNvPr id="23" name="TextBox 22"/>
          <p:cNvSpPr txBox="1"/>
          <p:nvPr/>
        </p:nvSpPr>
        <p:spPr>
          <a:xfrm>
            <a:off x="4892569" y="5600297"/>
            <a:ext cx="2828912" cy="369332"/>
          </a:xfrm>
          <a:prstGeom prst="rect">
            <a:avLst/>
          </a:prstGeom>
          <a:noFill/>
        </p:spPr>
        <p:txBody>
          <a:bodyPr wrap="square" rtlCol="0">
            <a:spAutoFit/>
          </a:bodyPr>
          <a:lstStyle/>
          <a:p>
            <a:r>
              <a:rPr lang="en-US" dirty="0" smtClean="0"/>
              <a:t>Prepare data for plotting</a:t>
            </a:r>
            <a:endParaRPr lang="en-US" dirty="0"/>
          </a:p>
        </p:txBody>
      </p:sp>
      <p:sp>
        <p:nvSpPr>
          <p:cNvPr id="24" name="TextBox 23"/>
          <p:cNvSpPr txBox="1"/>
          <p:nvPr/>
        </p:nvSpPr>
        <p:spPr>
          <a:xfrm>
            <a:off x="8937398" y="5600297"/>
            <a:ext cx="2828912" cy="369332"/>
          </a:xfrm>
          <a:prstGeom prst="rect">
            <a:avLst/>
          </a:prstGeom>
          <a:noFill/>
        </p:spPr>
        <p:txBody>
          <a:bodyPr wrap="square" rtlCol="0">
            <a:spAutoFit/>
          </a:bodyPr>
          <a:lstStyle/>
          <a:p>
            <a:r>
              <a:rPr lang="en-US" dirty="0" smtClean="0"/>
              <a:t>Iteratively generate plots</a:t>
            </a:r>
            <a:endParaRPr lang="en-US" dirty="0"/>
          </a:p>
        </p:txBody>
      </p:sp>
    </p:spTree>
    <p:extLst>
      <p:ext uri="{BB962C8B-B14F-4D97-AF65-F5344CB8AC3E}">
        <p14:creationId xmlns:p14="http://schemas.microsoft.com/office/powerpoint/2010/main" val="719988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019" y="296616"/>
            <a:ext cx="11085049" cy="1004962"/>
          </a:xfrm>
        </p:spPr>
        <p:txBody>
          <a:bodyPr/>
          <a:lstStyle/>
          <a:p>
            <a:r>
              <a:rPr lang="en-US" dirty="0" smtClean="0"/>
              <a:t>The </a:t>
            </a:r>
            <a:r>
              <a:rPr lang="en-US" i="1" dirty="0" smtClean="0"/>
              <a:t>demographics </a:t>
            </a:r>
            <a:r>
              <a:rPr lang="en-US" dirty="0"/>
              <a:t>package automatically generates stratified charts</a:t>
            </a:r>
          </a:p>
        </p:txBody>
      </p:sp>
      <p:sp>
        <p:nvSpPr>
          <p:cNvPr id="4" name="Slide Number Placeholder 3"/>
          <p:cNvSpPr>
            <a:spLocks noGrp="1"/>
          </p:cNvSpPr>
          <p:nvPr>
            <p:ph type="sldNum" sz="quarter" idx="12"/>
          </p:nvPr>
        </p:nvSpPr>
        <p:spPr/>
        <p:txBody>
          <a:bodyPr/>
          <a:lstStyle/>
          <a:p>
            <a:fld id="{AD40181A-01B0-4CB8-8614-1473649F6741}" type="slidenum">
              <a:rPr lang="en-US" smtClean="0"/>
              <a:t>13</a:t>
            </a:fld>
            <a:endParaRPr lang="en-US" dirty="0"/>
          </a:p>
        </p:txBody>
      </p:sp>
      <p:sp>
        <p:nvSpPr>
          <p:cNvPr id="6" name="Content Placeholder 5"/>
          <p:cNvSpPr>
            <a:spLocks noGrp="1"/>
          </p:cNvSpPr>
          <p:nvPr>
            <p:ph idx="1"/>
          </p:nvPr>
        </p:nvSpPr>
        <p:spPr>
          <a:xfrm>
            <a:off x="759019" y="1548714"/>
            <a:ext cx="11085049" cy="4974006"/>
          </a:xfrm>
        </p:spPr>
        <p:txBody>
          <a:bodyPr>
            <a:normAutofit/>
          </a:bodyPr>
          <a:lstStyle/>
          <a:p>
            <a:pPr marL="0" indent="0">
              <a:buNone/>
            </a:pPr>
            <a:endParaRPr lang="en-US" dirty="0"/>
          </a:p>
          <a:p>
            <a:pPr marL="171450" indent="-171450"/>
            <a:endParaRPr lang="en-US" dirty="0"/>
          </a:p>
          <a:p>
            <a:pPr marL="171450" indent="-171450"/>
            <a:endParaRPr lang="en-US" dirty="0"/>
          </a:p>
          <a:p>
            <a:pPr lvl="4"/>
            <a:endParaRPr lang="en-US" dirty="0" smtClean="0"/>
          </a:p>
          <a:p>
            <a:pPr lvl="4"/>
            <a:endParaRPr lang="en-US" dirty="0"/>
          </a:p>
        </p:txBody>
      </p:sp>
      <p:pic>
        <p:nvPicPr>
          <p:cNvPr id="10" name="Picture 9"/>
          <p:cNvPicPr>
            <a:picLocks noChangeAspect="1"/>
          </p:cNvPicPr>
          <p:nvPr/>
        </p:nvPicPr>
        <p:blipFill>
          <a:blip r:embed="rId3"/>
          <a:stretch>
            <a:fillRect/>
          </a:stretch>
        </p:blipFill>
        <p:spPr>
          <a:xfrm>
            <a:off x="1521223" y="1940166"/>
            <a:ext cx="4109759" cy="2373180"/>
          </a:xfrm>
          <a:prstGeom prst="rect">
            <a:avLst/>
          </a:prstGeom>
          <a:ln>
            <a:solidFill>
              <a:schemeClr val="bg2"/>
            </a:solidFill>
          </a:ln>
        </p:spPr>
      </p:pic>
      <p:pic>
        <p:nvPicPr>
          <p:cNvPr id="11" name="Picture 10"/>
          <p:cNvPicPr>
            <a:picLocks noChangeAspect="1"/>
          </p:cNvPicPr>
          <p:nvPr/>
        </p:nvPicPr>
        <p:blipFill>
          <a:blip r:embed="rId4"/>
          <a:stretch>
            <a:fillRect/>
          </a:stretch>
        </p:blipFill>
        <p:spPr>
          <a:xfrm>
            <a:off x="5735485" y="1936551"/>
            <a:ext cx="4101051" cy="2376795"/>
          </a:xfrm>
          <a:prstGeom prst="rect">
            <a:avLst/>
          </a:prstGeom>
          <a:ln>
            <a:solidFill>
              <a:schemeClr val="bg2"/>
            </a:solidFill>
          </a:ln>
        </p:spPr>
      </p:pic>
      <p:pic>
        <p:nvPicPr>
          <p:cNvPr id="12" name="Picture 11"/>
          <p:cNvPicPr>
            <a:picLocks noChangeAspect="1"/>
          </p:cNvPicPr>
          <p:nvPr/>
        </p:nvPicPr>
        <p:blipFill>
          <a:blip r:embed="rId5"/>
          <a:stretch>
            <a:fillRect/>
          </a:stretch>
        </p:blipFill>
        <p:spPr>
          <a:xfrm>
            <a:off x="3576103" y="4397345"/>
            <a:ext cx="4109759" cy="2372511"/>
          </a:xfrm>
          <a:prstGeom prst="rect">
            <a:avLst/>
          </a:prstGeom>
          <a:ln>
            <a:solidFill>
              <a:schemeClr val="bg2"/>
            </a:solidFill>
          </a:ln>
        </p:spPr>
      </p:pic>
      <p:pic>
        <p:nvPicPr>
          <p:cNvPr id="5" name="Picture 4"/>
          <p:cNvPicPr>
            <a:picLocks noChangeAspect="1"/>
          </p:cNvPicPr>
          <p:nvPr/>
        </p:nvPicPr>
        <p:blipFill>
          <a:blip r:embed="rId6"/>
          <a:stretch>
            <a:fillRect/>
          </a:stretch>
        </p:blipFill>
        <p:spPr>
          <a:xfrm>
            <a:off x="1121275" y="1355438"/>
            <a:ext cx="10115792" cy="422901"/>
          </a:xfrm>
          <a:prstGeom prst="rect">
            <a:avLst/>
          </a:prstGeom>
        </p:spPr>
      </p:pic>
    </p:spTree>
    <p:extLst>
      <p:ext uri="{BB962C8B-B14F-4D97-AF65-F5344CB8AC3E}">
        <p14:creationId xmlns:p14="http://schemas.microsoft.com/office/powerpoint/2010/main" val="371875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019" y="2468604"/>
            <a:ext cx="10708499" cy="1050989"/>
          </a:xfrm>
        </p:spPr>
        <p:txBody>
          <a:bodyPr/>
          <a:lstStyle/>
          <a:p>
            <a:r>
              <a:rPr lang="en-US" smtClean="0"/>
              <a:t>How has </a:t>
            </a:r>
            <a:r>
              <a:rPr lang="en-US" dirty="0" smtClean="0"/>
              <a:t>the </a:t>
            </a:r>
            <a:r>
              <a:rPr lang="en-US" i="1" dirty="0" smtClean="0"/>
              <a:t>demographics</a:t>
            </a:r>
            <a:r>
              <a:rPr lang="en-US" dirty="0" smtClean="0"/>
              <a:t> </a:t>
            </a:r>
            <a:r>
              <a:rPr lang="en-US" smtClean="0"/>
              <a:t>package been </a:t>
            </a:r>
            <a:r>
              <a:rPr lang="en-US" dirty="0" smtClean="0"/>
              <a:t>used to identify potential disparities?</a:t>
            </a:r>
            <a:endParaRPr lang="en-US" dirty="0"/>
          </a:p>
        </p:txBody>
      </p:sp>
      <p:sp>
        <p:nvSpPr>
          <p:cNvPr id="3" name="Slide Number Placeholder 2"/>
          <p:cNvSpPr>
            <a:spLocks noGrp="1"/>
          </p:cNvSpPr>
          <p:nvPr>
            <p:ph type="sldNum" sz="quarter" idx="12"/>
          </p:nvPr>
        </p:nvSpPr>
        <p:spPr/>
        <p:txBody>
          <a:bodyPr/>
          <a:lstStyle/>
          <a:p>
            <a:fld id="{AD40181A-01B0-4CB8-8614-1473649F6741}" type="slidenum">
              <a:rPr lang="en-US" smtClean="0"/>
              <a:pPr/>
              <a:t>14</a:t>
            </a:fld>
            <a:endParaRPr lang="en-US" dirty="0"/>
          </a:p>
        </p:txBody>
      </p:sp>
    </p:spTree>
    <p:extLst>
      <p:ext uri="{BB962C8B-B14F-4D97-AF65-F5344CB8AC3E}">
        <p14:creationId xmlns:p14="http://schemas.microsoft.com/office/powerpoint/2010/main" val="1686611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019" y="296616"/>
            <a:ext cx="11085049" cy="1004962"/>
          </a:xfrm>
        </p:spPr>
        <p:txBody>
          <a:bodyPr/>
          <a:lstStyle/>
          <a:p>
            <a:r>
              <a:rPr lang="en-US" dirty="0" smtClean="0"/>
              <a:t>Case study #1: AKI in the ICU</a:t>
            </a:r>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t>15</a:t>
            </a:fld>
            <a:endParaRPr lang="en-US" dirty="0"/>
          </a:p>
        </p:txBody>
      </p:sp>
      <p:sp>
        <p:nvSpPr>
          <p:cNvPr id="6" name="Content Placeholder 5"/>
          <p:cNvSpPr>
            <a:spLocks noGrp="1"/>
          </p:cNvSpPr>
          <p:nvPr>
            <p:ph idx="1"/>
          </p:nvPr>
        </p:nvSpPr>
        <p:spPr>
          <a:xfrm>
            <a:off x="759019" y="1548714"/>
            <a:ext cx="11085049" cy="4974006"/>
          </a:xfrm>
        </p:spPr>
        <p:txBody>
          <a:bodyPr>
            <a:normAutofit/>
          </a:bodyPr>
          <a:lstStyle/>
          <a:p>
            <a:pPr marL="0" indent="0">
              <a:buNone/>
            </a:pPr>
            <a:r>
              <a:rPr lang="en-US" b="1" u="sng" dirty="0" smtClean="0"/>
              <a:t>Project Overview</a:t>
            </a:r>
          </a:p>
          <a:p>
            <a:pPr marL="0" indent="0">
              <a:buNone/>
            </a:pPr>
            <a:endParaRPr lang="en-US" b="1" dirty="0" smtClean="0"/>
          </a:p>
          <a:p>
            <a:pPr marL="0" indent="0">
              <a:buNone/>
            </a:pPr>
            <a:r>
              <a:rPr lang="en-US" b="1" dirty="0" smtClean="0"/>
              <a:t>Cohort: </a:t>
            </a:r>
            <a:r>
              <a:rPr lang="en-US" dirty="0" smtClean="0"/>
              <a:t>Patients with acute kidney injury (AKI) in an intensive care unit (ICU) on invasive ventilation</a:t>
            </a:r>
          </a:p>
          <a:p>
            <a:pPr marL="0" indent="0">
              <a:buNone/>
            </a:pPr>
            <a:endParaRPr lang="en-US" dirty="0"/>
          </a:p>
          <a:p>
            <a:pPr marL="0" indent="0">
              <a:buNone/>
            </a:pPr>
            <a:r>
              <a:rPr lang="en-US" b="1" dirty="0" smtClean="0"/>
              <a:t>Goal: </a:t>
            </a:r>
            <a:r>
              <a:rPr lang="en-US" dirty="0" smtClean="0"/>
              <a:t>Reduce the total days spent on invasive ventilation</a:t>
            </a:r>
          </a:p>
          <a:p>
            <a:pPr marL="0" indent="0">
              <a:buNone/>
            </a:pPr>
            <a:endParaRPr lang="en-US" b="1" dirty="0"/>
          </a:p>
          <a:p>
            <a:pPr marL="0" indent="0">
              <a:buNone/>
            </a:pPr>
            <a:r>
              <a:rPr lang="en-US" b="1" dirty="0"/>
              <a:t>B</a:t>
            </a:r>
            <a:r>
              <a:rPr lang="en-US" b="1" dirty="0" smtClean="0"/>
              <a:t>ar charts were generated because: </a:t>
            </a:r>
            <a:r>
              <a:rPr lang="en-US" dirty="0" smtClean="0"/>
              <a:t>there is limited historical data available for this cohort</a:t>
            </a:r>
            <a:endParaRPr lang="en-US" b="1" dirty="0" smtClean="0"/>
          </a:p>
          <a:p>
            <a:pPr marL="171450" indent="-171450"/>
            <a:endParaRPr lang="en-US" dirty="0"/>
          </a:p>
          <a:p>
            <a:pPr marL="171450" indent="-171450"/>
            <a:endParaRPr lang="en-US" dirty="0"/>
          </a:p>
          <a:p>
            <a:pPr marL="171450" indent="-171450"/>
            <a:endParaRPr lang="en-US" dirty="0"/>
          </a:p>
          <a:p>
            <a:pPr lvl="4"/>
            <a:endParaRPr lang="en-US" dirty="0" smtClean="0"/>
          </a:p>
          <a:p>
            <a:pPr lvl="4"/>
            <a:endParaRPr lang="en-US" dirty="0"/>
          </a:p>
        </p:txBody>
      </p:sp>
    </p:spTree>
    <p:extLst>
      <p:ext uri="{BB962C8B-B14F-4D97-AF65-F5344CB8AC3E}">
        <p14:creationId xmlns:p14="http://schemas.microsoft.com/office/powerpoint/2010/main" val="2355198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Case study #1: AKI in the ICU</a:t>
            </a:r>
            <a:endParaRPr lang="en-US" dirty="0">
              <a:solidFill>
                <a:schemeClr val="bg2"/>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a:xfrm>
            <a:off x="1233920" y="6239666"/>
            <a:ext cx="454219" cy="365125"/>
          </a:xfrm>
        </p:spPr>
        <p:txBody>
          <a:bodyPr/>
          <a:lstStyle/>
          <a:p>
            <a:fld id="{AD40181A-01B0-4CB8-8614-1473649F6741}" type="slidenum">
              <a:rPr lang="en-US" smtClean="0"/>
              <a:t>16</a:t>
            </a:fld>
            <a:endParaRPr lang="en-US" dirty="0"/>
          </a:p>
        </p:txBody>
      </p:sp>
      <p:pic>
        <p:nvPicPr>
          <p:cNvPr id="5" name="Picture 4"/>
          <p:cNvPicPr>
            <a:picLocks noChangeAspect="1"/>
          </p:cNvPicPr>
          <p:nvPr/>
        </p:nvPicPr>
        <p:blipFill>
          <a:blip r:embed="rId3"/>
          <a:stretch>
            <a:fillRect/>
          </a:stretch>
        </p:blipFill>
        <p:spPr>
          <a:xfrm>
            <a:off x="2287284" y="1741422"/>
            <a:ext cx="7634999" cy="4407586"/>
          </a:xfrm>
          <a:prstGeom prst="rect">
            <a:avLst/>
          </a:prstGeom>
          <a:ln>
            <a:solidFill>
              <a:schemeClr val="bg2"/>
            </a:solidFill>
          </a:ln>
        </p:spPr>
      </p:pic>
      <p:pic>
        <p:nvPicPr>
          <p:cNvPr id="3" name="Picture 2"/>
          <p:cNvPicPr>
            <a:picLocks noChangeAspect="1"/>
          </p:cNvPicPr>
          <p:nvPr/>
        </p:nvPicPr>
        <p:blipFill>
          <a:blip r:embed="rId4"/>
          <a:stretch>
            <a:fillRect/>
          </a:stretch>
        </p:blipFill>
        <p:spPr>
          <a:xfrm>
            <a:off x="826686" y="1129746"/>
            <a:ext cx="10703589" cy="498566"/>
          </a:xfrm>
          <a:prstGeom prst="rect">
            <a:avLst/>
          </a:prstGeom>
        </p:spPr>
      </p:pic>
    </p:spTree>
    <p:extLst>
      <p:ext uri="{BB962C8B-B14F-4D97-AF65-F5344CB8AC3E}">
        <p14:creationId xmlns:p14="http://schemas.microsoft.com/office/powerpoint/2010/main" val="147967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019" y="296616"/>
            <a:ext cx="11085049" cy="1004962"/>
          </a:xfrm>
        </p:spPr>
        <p:txBody>
          <a:bodyPr/>
          <a:lstStyle/>
          <a:p>
            <a:r>
              <a:rPr lang="en-US" dirty="0" smtClean="0"/>
              <a:t>Case study #2: NPO Clear Fluid Fasting Time</a:t>
            </a:r>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t>17</a:t>
            </a:fld>
            <a:endParaRPr lang="en-US" dirty="0"/>
          </a:p>
        </p:txBody>
      </p:sp>
      <p:sp>
        <p:nvSpPr>
          <p:cNvPr id="6" name="Content Placeholder 5"/>
          <p:cNvSpPr>
            <a:spLocks noGrp="1"/>
          </p:cNvSpPr>
          <p:nvPr>
            <p:ph idx="1"/>
          </p:nvPr>
        </p:nvSpPr>
        <p:spPr>
          <a:xfrm>
            <a:off x="759019" y="1548714"/>
            <a:ext cx="11085049" cy="4974006"/>
          </a:xfrm>
        </p:spPr>
        <p:txBody>
          <a:bodyPr>
            <a:normAutofit/>
          </a:bodyPr>
          <a:lstStyle/>
          <a:p>
            <a:pPr marL="0" indent="0">
              <a:buNone/>
            </a:pPr>
            <a:r>
              <a:rPr lang="en-US" b="1" u="sng" dirty="0" smtClean="0"/>
              <a:t>Project Overview</a:t>
            </a:r>
          </a:p>
          <a:p>
            <a:pPr marL="0" indent="0">
              <a:buNone/>
            </a:pPr>
            <a:endParaRPr lang="en-US" b="1" dirty="0" smtClean="0"/>
          </a:p>
          <a:p>
            <a:pPr marL="0" indent="0">
              <a:buNone/>
            </a:pPr>
            <a:r>
              <a:rPr lang="en-US" b="1" dirty="0" smtClean="0"/>
              <a:t>Cohort: </a:t>
            </a:r>
            <a:r>
              <a:rPr lang="en-US" dirty="0" smtClean="0"/>
              <a:t>Patients coming from home for an anesthetic procedure who were discharged on the same day</a:t>
            </a:r>
          </a:p>
          <a:p>
            <a:pPr marL="0" indent="0">
              <a:buNone/>
            </a:pPr>
            <a:endParaRPr lang="en-US" dirty="0"/>
          </a:p>
          <a:p>
            <a:pPr marL="0" indent="0">
              <a:buNone/>
            </a:pPr>
            <a:r>
              <a:rPr lang="en-US" b="1" dirty="0" smtClean="0"/>
              <a:t>Goal: </a:t>
            </a:r>
            <a:r>
              <a:rPr lang="en-US" dirty="0" smtClean="0"/>
              <a:t>Reduce the NPO clear fluid fasting time to 4 hours or less for 60% of cases</a:t>
            </a:r>
          </a:p>
          <a:p>
            <a:pPr marL="0" indent="0">
              <a:buNone/>
            </a:pPr>
            <a:endParaRPr lang="en-US" b="1" dirty="0"/>
          </a:p>
          <a:p>
            <a:pPr marL="0" indent="0">
              <a:buNone/>
            </a:pPr>
            <a:r>
              <a:rPr lang="en-US" b="1" dirty="0"/>
              <a:t>R</a:t>
            </a:r>
            <a:r>
              <a:rPr lang="en-US" b="1" dirty="0" smtClean="0"/>
              <a:t>un charts were generated because: </a:t>
            </a:r>
            <a:r>
              <a:rPr lang="en-US" dirty="0" smtClean="0"/>
              <a:t>there is ample historical data from the point of the first intervention</a:t>
            </a:r>
            <a:endParaRPr lang="en-US" b="1" dirty="0" smtClean="0"/>
          </a:p>
          <a:p>
            <a:pPr marL="171450" indent="-171450"/>
            <a:endParaRPr lang="en-US" dirty="0"/>
          </a:p>
          <a:p>
            <a:pPr marL="171450" indent="-171450"/>
            <a:endParaRPr lang="en-US" dirty="0"/>
          </a:p>
          <a:p>
            <a:pPr marL="171450" indent="-171450"/>
            <a:endParaRPr lang="en-US" dirty="0"/>
          </a:p>
          <a:p>
            <a:pPr lvl="4"/>
            <a:endParaRPr lang="en-US" dirty="0" smtClean="0"/>
          </a:p>
          <a:p>
            <a:pPr lvl="4"/>
            <a:endParaRPr lang="en-US" dirty="0"/>
          </a:p>
        </p:txBody>
      </p:sp>
    </p:spTree>
    <p:extLst>
      <p:ext uri="{BB962C8B-B14F-4D97-AF65-F5344CB8AC3E}">
        <p14:creationId xmlns:p14="http://schemas.microsoft.com/office/powerpoint/2010/main" val="7450443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Case study #2: NPO Clear Fluid Fasting Time</a:t>
            </a:r>
            <a:endParaRPr lang="en-US" dirty="0">
              <a:solidFill>
                <a:schemeClr val="bg2"/>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a:xfrm>
            <a:off x="1233920" y="6239666"/>
            <a:ext cx="454219" cy="365125"/>
          </a:xfrm>
        </p:spPr>
        <p:txBody>
          <a:bodyPr/>
          <a:lstStyle/>
          <a:p>
            <a:fld id="{AD40181A-01B0-4CB8-8614-1473649F6741}" type="slidenum">
              <a:rPr lang="en-US" smtClean="0"/>
              <a:t>18</a:t>
            </a:fld>
            <a:endParaRPr lang="en-US" dirty="0"/>
          </a:p>
        </p:txBody>
      </p:sp>
      <p:pic>
        <p:nvPicPr>
          <p:cNvPr id="9" name="Picture 8"/>
          <p:cNvPicPr>
            <a:picLocks noChangeAspect="1"/>
          </p:cNvPicPr>
          <p:nvPr/>
        </p:nvPicPr>
        <p:blipFill>
          <a:blip r:embed="rId3"/>
          <a:stretch>
            <a:fillRect/>
          </a:stretch>
        </p:blipFill>
        <p:spPr>
          <a:xfrm>
            <a:off x="1233920" y="1148458"/>
            <a:ext cx="9810750" cy="4972050"/>
          </a:xfrm>
          <a:prstGeom prst="rect">
            <a:avLst/>
          </a:prstGeom>
        </p:spPr>
      </p:pic>
    </p:spTree>
    <p:extLst>
      <p:ext uri="{BB962C8B-B14F-4D97-AF65-F5344CB8AC3E}">
        <p14:creationId xmlns:p14="http://schemas.microsoft.com/office/powerpoint/2010/main" val="22636818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Case study #2: NPO Clear Fluid Fasting Time</a:t>
            </a:r>
            <a:endParaRPr lang="en-US" dirty="0">
              <a:solidFill>
                <a:schemeClr val="bg2"/>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a:xfrm>
            <a:off x="1233920" y="6239666"/>
            <a:ext cx="454219" cy="365125"/>
          </a:xfrm>
        </p:spPr>
        <p:txBody>
          <a:bodyPr/>
          <a:lstStyle/>
          <a:p>
            <a:fld id="{AD40181A-01B0-4CB8-8614-1473649F6741}" type="slidenum">
              <a:rPr lang="en-US" smtClean="0"/>
              <a:t>19</a:t>
            </a:fld>
            <a:endParaRPr lang="en-US" dirty="0"/>
          </a:p>
        </p:txBody>
      </p:sp>
      <p:sp>
        <p:nvSpPr>
          <p:cNvPr id="6" name="TextBox 5"/>
          <p:cNvSpPr txBox="1"/>
          <p:nvPr/>
        </p:nvSpPr>
        <p:spPr>
          <a:xfrm>
            <a:off x="9160401" y="1752320"/>
            <a:ext cx="2813591" cy="1477328"/>
          </a:xfrm>
          <a:prstGeom prst="rect">
            <a:avLst/>
          </a:prstGeom>
          <a:noFill/>
        </p:spPr>
        <p:txBody>
          <a:bodyPr wrap="none" rtlCol="0">
            <a:spAutoFit/>
          </a:bodyPr>
          <a:lstStyle/>
          <a:p>
            <a:r>
              <a:rPr lang="en-US" b="1" dirty="0" smtClean="0">
                <a:solidFill>
                  <a:srgbClr val="584B3D"/>
                </a:solidFill>
              </a:rPr>
              <a:t>Pre-Intervention #1</a:t>
            </a:r>
          </a:p>
          <a:p>
            <a:r>
              <a:rPr lang="en-US" b="1" dirty="0" smtClean="0">
                <a:solidFill>
                  <a:srgbClr val="584B3D"/>
                </a:solidFill>
              </a:rPr>
              <a:t>(Dec 2017) Average:</a:t>
            </a:r>
          </a:p>
          <a:p>
            <a:r>
              <a:rPr lang="en-US" dirty="0" smtClean="0">
                <a:solidFill>
                  <a:srgbClr val="584B3D"/>
                </a:solidFill>
              </a:rPr>
              <a:t>Non-Hispanic White: 24%</a:t>
            </a:r>
          </a:p>
          <a:p>
            <a:r>
              <a:rPr lang="en-US" dirty="0" smtClean="0">
                <a:solidFill>
                  <a:srgbClr val="584B3D"/>
                </a:solidFill>
              </a:rPr>
              <a:t>Non-Hispanic Black: 16%</a:t>
            </a:r>
          </a:p>
          <a:p>
            <a:r>
              <a:rPr lang="en-US" b="1" dirty="0" smtClean="0">
                <a:solidFill>
                  <a:srgbClr val="584B3D"/>
                </a:solidFill>
              </a:rPr>
              <a:t>Difference: 8%</a:t>
            </a:r>
            <a:endParaRPr lang="en-US" b="1" dirty="0">
              <a:solidFill>
                <a:srgbClr val="584B3D"/>
              </a:solidFill>
            </a:endParaRPr>
          </a:p>
        </p:txBody>
      </p:sp>
      <p:sp>
        <p:nvSpPr>
          <p:cNvPr id="7" name="TextBox 6"/>
          <p:cNvSpPr txBox="1"/>
          <p:nvPr/>
        </p:nvSpPr>
        <p:spPr>
          <a:xfrm>
            <a:off x="9160401" y="3680390"/>
            <a:ext cx="2860055" cy="1477328"/>
          </a:xfrm>
          <a:prstGeom prst="rect">
            <a:avLst/>
          </a:prstGeom>
          <a:noFill/>
        </p:spPr>
        <p:txBody>
          <a:bodyPr wrap="square" rtlCol="0">
            <a:spAutoFit/>
          </a:bodyPr>
          <a:lstStyle/>
          <a:p>
            <a:r>
              <a:rPr lang="en-US" b="1" dirty="0" smtClean="0">
                <a:solidFill>
                  <a:srgbClr val="584B3D"/>
                </a:solidFill>
              </a:rPr>
              <a:t>Post-Intervention #1 Average:</a:t>
            </a:r>
          </a:p>
          <a:p>
            <a:r>
              <a:rPr lang="en-US" dirty="0" smtClean="0">
                <a:solidFill>
                  <a:srgbClr val="584B3D"/>
                </a:solidFill>
              </a:rPr>
              <a:t>Non-Hispanic White: 53% </a:t>
            </a:r>
          </a:p>
          <a:p>
            <a:r>
              <a:rPr lang="en-US" dirty="0" smtClean="0">
                <a:solidFill>
                  <a:srgbClr val="584B3D"/>
                </a:solidFill>
              </a:rPr>
              <a:t>Non-Hispanic Black: 37%</a:t>
            </a:r>
          </a:p>
          <a:p>
            <a:r>
              <a:rPr lang="en-US" b="1" dirty="0" smtClean="0">
                <a:solidFill>
                  <a:srgbClr val="584B3D"/>
                </a:solidFill>
              </a:rPr>
              <a:t>Difference: </a:t>
            </a:r>
            <a:r>
              <a:rPr lang="en-US" b="1" dirty="0" smtClean="0">
                <a:solidFill>
                  <a:srgbClr val="FF0000"/>
                </a:solidFill>
              </a:rPr>
              <a:t>16%</a:t>
            </a:r>
            <a:endParaRPr lang="en-US" b="1" dirty="0">
              <a:solidFill>
                <a:srgbClr val="584B3D"/>
              </a:solidFill>
            </a:endParaRPr>
          </a:p>
        </p:txBody>
      </p:sp>
      <p:pic>
        <p:nvPicPr>
          <p:cNvPr id="5" name="Picture 4"/>
          <p:cNvPicPr>
            <a:picLocks noChangeAspect="1"/>
          </p:cNvPicPr>
          <p:nvPr/>
        </p:nvPicPr>
        <p:blipFill>
          <a:blip r:embed="rId3"/>
          <a:stretch>
            <a:fillRect/>
          </a:stretch>
        </p:blipFill>
        <p:spPr>
          <a:xfrm>
            <a:off x="1027151" y="1078604"/>
            <a:ext cx="10155265" cy="552831"/>
          </a:xfrm>
          <a:prstGeom prst="rect">
            <a:avLst/>
          </a:prstGeom>
        </p:spPr>
      </p:pic>
      <p:pic>
        <p:nvPicPr>
          <p:cNvPr id="9" name="Picture 8"/>
          <p:cNvPicPr>
            <a:picLocks noChangeAspect="1"/>
          </p:cNvPicPr>
          <p:nvPr/>
        </p:nvPicPr>
        <p:blipFill>
          <a:blip r:embed="rId4"/>
          <a:stretch>
            <a:fillRect/>
          </a:stretch>
        </p:blipFill>
        <p:spPr>
          <a:xfrm>
            <a:off x="706773" y="1742046"/>
            <a:ext cx="8280206" cy="4767655"/>
          </a:xfrm>
          <a:prstGeom prst="rect">
            <a:avLst/>
          </a:prstGeom>
          <a:ln>
            <a:solidFill>
              <a:schemeClr val="bg2"/>
            </a:solidFill>
          </a:ln>
        </p:spPr>
      </p:pic>
      <p:cxnSp>
        <p:nvCxnSpPr>
          <p:cNvPr id="11" name="Straight Connector 10"/>
          <p:cNvCxnSpPr/>
          <p:nvPr/>
        </p:nvCxnSpPr>
        <p:spPr>
          <a:xfrm flipH="1">
            <a:off x="7304567" y="2126512"/>
            <a:ext cx="10633" cy="292395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36735" y="1860698"/>
            <a:ext cx="986167" cy="276999"/>
          </a:xfrm>
          <a:prstGeom prst="rect">
            <a:avLst/>
          </a:prstGeom>
          <a:noFill/>
        </p:spPr>
        <p:txBody>
          <a:bodyPr wrap="none" rtlCol="0">
            <a:spAutoFit/>
          </a:bodyPr>
          <a:lstStyle/>
          <a:p>
            <a:r>
              <a:rPr lang="en-US" sz="1200" dirty="0" smtClean="0">
                <a:solidFill>
                  <a:srgbClr val="C00000"/>
                </a:solidFill>
              </a:rPr>
              <a:t>Intervention</a:t>
            </a:r>
            <a:endParaRPr lang="en-US" sz="1200" dirty="0">
              <a:solidFill>
                <a:srgbClr val="C00000"/>
              </a:solidFill>
            </a:endParaRPr>
          </a:p>
        </p:txBody>
      </p:sp>
    </p:spTree>
    <p:extLst>
      <p:ext uri="{BB962C8B-B14F-4D97-AF65-F5344CB8AC3E}">
        <p14:creationId xmlns:p14="http://schemas.microsoft.com/office/powerpoint/2010/main" val="231099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CHOP is using R to jumpstart the investigation of potential pediatric health disparities</a:t>
            </a:r>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t>2</a:t>
            </a:fld>
            <a:endParaRPr lang="en-US" dirty="0"/>
          </a:p>
        </p:txBody>
      </p:sp>
      <p:sp>
        <p:nvSpPr>
          <p:cNvPr id="3" name="Content Placeholder 2"/>
          <p:cNvSpPr>
            <a:spLocks noGrp="1"/>
          </p:cNvSpPr>
          <p:nvPr>
            <p:ph idx="1"/>
          </p:nvPr>
        </p:nvSpPr>
        <p:spPr/>
        <p:txBody>
          <a:bodyPr>
            <a:normAutofit lnSpcReduction="10000"/>
          </a:bodyPr>
          <a:lstStyle/>
          <a:p>
            <a:r>
              <a:rPr lang="en-US" dirty="0" smtClean="0"/>
              <a:t>An assessment of previous project work revealed a </a:t>
            </a:r>
            <a:r>
              <a:rPr lang="en-US" b="1" dirty="0" smtClean="0"/>
              <a:t>dearth of initiatives</a:t>
            </a:r>
            <a:r>
              <a:rPr lang="en-US" dirty="0" smtClean="0"/>
              <a:t> directly relating to the investigation of potential health disparities</a:t>
            </a:r>
          </a:p>
          <a:p>
            <a:endParaRPr lang="en-US" dirty="0"/>
          </a:p>
          <a:p>
            <a:r>
              <a:rPr lang="en-US" dirty="0" smtClean="0"/>
              <a:t>A strong desire to address this gap was not enough to overcome the challenges of performing </a:t>
            </a:r>
            <a:r>
              <a:rPr lang="en-US" b="1" dirty="0" smtClean="0"/>
              <a:t>manual data analysis</a:t>
            </a:r>
          </a:p>
          <a:p>
            <a:endParaRPr lang="en-US" b="1" dirty="0"/>
          </a:p>
          <a:p>
            <a:r>
              <a:rPr lang="en-US" dirty="0" smtClean="0"/>
              <a:t>We leveraged existing data infrastructure to create an internal R package that </a:t>
            </a:r>
            <a:r>
              <a:rPr lang="en-US" b="1" dirty="0" smtClean="0"/>
              <a:t>automatically generates </a:t>
            </a:r>
            <a:r>
              <a:rPr lang="en-US" dirty="0" smtClean="0"/>
              <a:t>stratified data sets and graphs</a:t>
            </a:r>
          </a:p>
          <a:p>
            <a:endParaRPr lang="en-US" dirty="0"/>
          </a:p>
          <a:p>
            <a:endParaRPr lang="en-US" dirty="0"/>
          </a:p>
        </p:txBody>
      </p:sp>
    </p:spTree>
    <p:extLst>
      <p:ext uri="{BB962C8B-B14F-4D97-AF65-F5344CB8AC3E}">
        <p14:creationId xmlns:p14="http://schemas.microsoft.com/office/powerpoint/2010/main" val="39762999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Forward</a:t>
            </a:r>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t>20</a:t>
            </a:fld>
            <a:endParaRPr lang="en-US" dirty="0"/>
          </a:p>
        </p:txBody>
      </p:sp>
      <p:sp>
        <p:nvSpPr>
          <p:cNvPr id="6" name="Content Placeholder 5"/>
          <p:cNvSpPr>
            <a:spLocks noGrp="1"/>
          </p:cNvSpPr>
          <p:nvPr>
            <p:ph idx="1"/>
          </p:nvPr>
        </p:nvSpPr>
        <p:spPr>
          <a:xfrm>
            <a:off x="759019" y="1548714"/>
            <a:ext cx="8550444" cy="4975376"/>
          </a:xfrm>
        </p:spPr>
        <p:txBody>
          <a:bodyPr>
            <a:normAutofit lnSpcReduction="10000"/>
          </a:bodyPr>
          <a:lstStyle/>
          <a:p>
            <a:pPr marL="0" indent="0">
              <a:buNone/>
            </a:pPr>
            <a:r>
              <a:rPr lang="en-US" sz="2400" b="1" dirty="0" smtClean="0"/>
              <a:t>Technical Enhancements</a:t>
            </a:r>
          </a:p>
          <a:p>
            <a:r>
              <a:rPr lang="en-US" sz="2400" dirty="0" smtClean="0"/>
              <a:t>Leverage data marts and project metadata repository to automatically run function</a:t>
            </a:r>
          </a:p>
          <a:p>
            <a:r>
              <a:rPr lang="en-US" sz="2400" dirty="0" smtClean="0"/>
              <a:t>Create dashboard for easy exploration</a:t>
            </a:r>
          </a:p>
          <a:p>
            <a:r>
              <a:rPr lang="en-US" sz="2400" dirty="0" smtClean="0"/>
              <a:t>Add more stratification variables</a:t>
            </a:r>
          </a:p>
          <a:p>
            <a:pPr marL="0" indent="0">
              <a:buNone/>
            </a:pPr>
            <a:endParaRPr lang="en-US" sz="2400" dirty="0"/>
          </a:p>
          <a:p>
            <a:pPr marL="0" indent="0">
              <a:buNone/>
            </a:pPr>
            <a:r>
              <a:rPr lang="en-US" sz="2400" b="1" dirty="0" smtClean="0"/>
              <a:t>Infrastructure Building</a:t>
            </a:r>
          </a:p>
          <a:p>
            <a:r>
              <a:rPr lang="en-US" sz="2400" dirty="0" smtClean="0"/>
              <a:t>Establish a workgroup dedicated to disparities investigation</a:t>
            </a:r>
          </a:p>
          <a:p>
            <a:r>
              <a:rPr lang="en-US" sz="2400" dirty="0" smtClean="0"/>
              <a:t>Use data to generate stories and create guidance</a:t>
            </a:r>
          </a:p>
          <a:p>
            <a:pPr marL="0" indent="0">
              <a:buNone/>
            </a:pPr>
            <a:endParaRPr lang="en-US" sz="2400" b="1" dirty="0" smtClean="0"/>
          </a:p>
          <a:p>
            <a:pPr marL="0" indent="0">
              <a:buNone/>
            </a:pPr>
            <a:r>
              <a:rPr lang="en-US" sz="2400" b="1" dirty="0" smtClean="0"/>
              <a:t>The package is not for drawing conclusions, but for having data to serve as a starting point.</a:t>
            </a:r>
            <a:endParaRPr lang="en-US" sz="2400" dirty="0"/>
          </a:p>
          <a:p>
            <a:endParaRPr lang="en-US" sz="2400" dirty="0" smtClean="0"/>
          </a:p>
          <a:p>
            <a:pPr marL="0" indent="0">
              <a:buNone/>
            </a:pPr>
            <a:endParaRPr lang="en-US" sz="2400" dirty="0"/>
          </a:p>
          <a:p>
            <a:pPr lvl="4"/>
            <a:endParaRPr lang="en-US" sz="1600" dirty="0" smtClean="0"/>
          </a:p>
          <a:p>
            <a:pPr lvl="4"/>
            <a:endParaRPr lang="en-US" sz="1600" dirty="0"/>
          </a:p>
        </p:txBody>
      </p:sp>
      <p:pic>
        <p:nvPicPr>
          <p:cNvPr id="3" name="Picture 2"/>
          <p:cNvPicPr>
            <a:picLocks noChangeAspect="1"/>
          </p:cNvPicPr>
          <p:nvPr/>
        </p:nvPicPr>
        <p:blipFill>
          <a:blip r:embed="rId3"/>
          <a:stretch>
            <a:fillRect/>
          </a:stretch>
        </p:blipFill>
        <p:spPr>
          <a:xfrm>
            <a:off x="10138603" y="3500013"/>
            <a:ext cx="1531023" cy="2633879"/>
          </a:xfrm>
          <a:prstGeom prst="rect">
            <a:avLst/>
          </a:prstGeom>
        </p:spPr>
      </p:pic>
      <p:pic>
        <p:nvPicPr>
          <p:cNvPr id="7" name="Picture 12" descr="Image result for shiny logo 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51978" y="1046579"/>
            <a:ext cx="2367946" cy="2744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9316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304801" y="6282211"/>
            <a:ext cx="440354" cy="365125"/>
          </a:xfrm>
        </p:spPr>
        <p:txBody>
          <a:bodyPr/>
          <a:lstStyle/>
          <a:p>
            <a:fld id="{AD40181A-01B0-4CB8-8614-1473649F6741}" type="slidenum">
              <a:rPr lang="en-US" smtClean="0"/>
              <a:t>21</a:t>
            </a:fld>
            <a:endParaRPr lang="en-US" dirty="0"/>
          </a:p>
        </p:txBody>
      </p:sp>
      <p:sp>
        <p:nvSpPr>
          <p:cNvPr id="3" name="Title 2"/>
          <p:cNvSpPr>
            <a:spLocks noGrp="1"/>
          </p:cNvSpPr>
          <p:nvPr>
            <p:ph type="title"/>
          </p:nvPr>
        </p:nvSpPr>
        <p:spPr>
          <a:xfrm>
            <a:off x="765175" y="312738"/>
            <a:ext cx="10967913" cy="2592959"/>
          </a:xfrm>
        </p:spPr>
        <p:txBody>
          <a:bodyPr/>
          <a:lstStyle/>
          <a:p>
            <a:pPr>
              <a:lnSpc>
                <a:spcPct val="100000"/>
              </a:lnSpc>
            </a:pPr>
            <a:r>
              <a:rPr lang="en-US" dirty="0" smtClean="0"/>
              <a:t>Summary</a:t>
            </a:r>
            <a:r>
              <a:rPr lang="en-US" sz="2000" dirty="0" smtClean="0"/>
              <a:t/>
            </a:r>
            <a:br>
              <a:rPr lang="en-US" sz="2000" dirty="0" smtClean="0"/>
            </a:br>
            <a:r>
              <a:rPr lang="en-US" sz="2000" dirty="0" smtClean="0"/>
              <a:t/>
            </a:r>
            <a:br>
              <a:rPr lang="en-US" sz="2000" dirty="0" smtClean="0"/>
            </a:br>
            <a:r>
              <a:rPr lang="en-US" sz="2400" dirty="0" smtClean="0">
                <a:solidFill>
                  <a:schemeClr val="bg2"/>
                </a:solidFill>
              </a:rPr>
              <a:t>Disparities potentially exist, but investigation must precede action.</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R is a great tool for automating analyses addressing organizational gaps.</a:t>
            </a:r>
            <a:endParaRPr lang="en-US" dirty="0">
              <a:solidFill>
                <a:schemeClr val="bg2"/>
              </a:solidFill>
            </a:endParaRPr>
          </a:p>
        </p:txBody>
      </p:sp>
      <p:sp>
        <p:nvSpPr>
          <p:cNvPr id="4" name="AutoShape 16" descr="https://github.com/r-lib/devtools/raw/master/man/figures/logo.svg?sanitize=true"/>
          <p:cNvSpPr>
            <a:spLocks noChangeAspect="1" noChangeArrowheads="1"/>
          </p:cNvSpPr>
          <p:nvPr/>
        </p:nvSpPr>
        <p:spPr bwMode="auto">
          <a:xfrm>
            <a:off x="155575" y="-144463"/>
            <a:ext cx="1282708" cy="12827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2" descr="Image result for github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4" descr="Image result for github logo"/>
          <p:cNvSpPr>
            <a:spLocks noChangeAspect="1" noChangeArrowheads="1"/>
          </p:cNvSpPr>
          <p:nvPr/>
        </p:nvSpPr>
        <p:spPr bwMode="auto">
          <a:xfrm>
            <a:off x="1489355" y="8838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6" descr="Image result for github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TextBox 13"/>
          <p:cNvSpPr txBox="1"/>
          <p:nvPr/>
        </p:nvSpPr>
        <p:spPr>
          <a:xfrm>
            <a:off x="765175" y="3319352"/>
            <a:ext cx="10866844" cy="3108543"/>
          </a:xfrm>
          <a:prstGeom prst="rect">
            <a:avLst/>
          </a:prstGeom>
          <a:noFill/>
        </p:spPr>
        <p:txBody>
          <a:bodyPr wrap="square" rtlCol="0">
            <a:spAutoFit/>
          </a:bodyPr>
          <a:lstStyle/>
          <a:p>
            <a:r>
              <a:rPr lang="en-US" sz="2000" dirty="0" smtClean="0">
                <a:solidFill>
                  <a:schemeClr val="bg2"/>
                </a:solidFill>
                <a:latin typeface="Arial" panose="020B0604020202020204" pitchFamily="34" charset="0"/>
                <a:cs typeface="Arial" panose="020B0604020202020204" pitchFamily="34" charset="0"/>
              </a:rPr>
              <a:t>Presenter Contact Information:</a:t>
            </a:r>
          </a:p>
          <a:p>
            <a:endParaRPr lang="en-US" sz="2000" dirty="0" smtClean="0">
              <a:solidFill>
                <a:schemeClr val="bg2"/>
              </a:solidFill>
              <a:latin typeface="Arial" panose="020B0604020202020204" pitchFamily="34" charset="0"/>
              <a:cs typeface="Arial" panose="020B0604020202020204" pitchFamily="34" charset="0"/>
            </a:endParaRPr>
          </a:p>
          <a:p>
            <a:r>
              <a:rPr lang="en-US" sz="2000" dirty="0" smtClean="0">
                <a:solidFill>
                  <a:schemeClr val="bg2"/>
                </a:solidFill>
                <a:latin typeface="Arial" panose="020B0604020202020204" pitchFamily="34" charset="0"/>
                <a:cs typeface="Arial" panose="020B0604020202020204" pitchFamily="34" charset="0"/>
              </a:rPr>
              <a:t>Nonye Madu, Senior Clinical Data Analyst – </a:t>
            </a:r>
            <a:r>
              <a:rPr lang="en-US" sz="2000" dirty="0" smtClean="0">
                <a:solidFill>
                  <a:schemeClr val="bg2"/>
                </a:solidFill>
                <a:latin typeface="Arial" panose="020B0604020202020204" pitchFamily="34" charset="0"/>
                <a:cs typeface="Arial" panose="020B0604020202020204" pitchFamily="34" charset="0"/>
                <a:hlinkClick r:id="rId2"/>
              </a:rPr>
              <a:t>maduc@email.chop.edu</a:t>
            </a:r>
            <a:endParaRPr lang="en-US" sz="2000" dirty="0" smtClean="0">
              <a:solidFill>
                <a:schemeClr val="bg2"/>
              </a:solidFill>
              <a:latin typeface="Arial" panose="020B0604020202020204" pitchFamily="34" charset="0"/>
              <a:cs typeface="Arial" panose="020B0604020202020204" pitchFamily="34" charset="0"/>
            </a:endParaRPr>
          </a:p>
          <a:p>
            <a:r>
              <a:rPr lang="en-US" sz="2000" dirty="0" smtClean="0">
                <a:solidFill>
                  <a:schemeClr val="bg2"/>
                </a:solidFill>
                <a:latin typeface="Arial" panose="020B0604020202020204" pitchFamily="34" charset="0"/>
                <a:cs typeface="Arial" panose="020B0604020202020204" pitchFamily="34" charset="0"/>
              </a:rPr>
              <a:t>Paul Wildenhain, Clinical Data Analyst II – </a:t>
            </a:r>
            <a:r>
              <a:rPr lang="en-US" sz="2000" dirty="0" smtClean="0">
                <a:solidFill>
                  <a:schemeClr val="bg2"/>
                </a:solidFill>
                <a:latin typeface="Arial" panose="020B0604020202020204" pitchFamily="34" charset="0"/>
                <a:cs typeface="Arial" panose="020B0604020202020204" pitchFamily="34" charset="0"/>
                <a:hlinkClick r:id="rId3"/>
              </a:rPr>
              <a:t>wildenhaip@email.chop.edu</a:t>
            </a:r>
            <a:endParaRPr lang="en-US" sz="2000" dirty="0" smtClean="0">
              <a:solidFill>
                <a:schemeClr val="bg2"/>
              </a:solidFill>
              <a:latin typeface="Arial" panose="020B0604020202020204" pitchFamily="34" charset="0"/>
              <a:cs typeface="Arial" panose="020B0604020202020204" pitchFamily="34" charset="0"/>
            </a:endParaRPr>
          </a:p>
          <a:p>
            <a:endParaRPr lang="en-US" sz="2000" dirty="0">
              <a:solidFill>
                <a:schemeClr val="bg2"/>
              </a:solidFill>
              <a:latin typeface="Arial" panose="020B0604020202020204" pitchFamily="34" charset="0"/>
              <a:cs typeface="Arial" panose="020B0604020202020204" pitchFamily="34" charset="0"/>
            </a:endParaRPr>
          </a:p>
          <a:p>
            <a:r>
              <a:rPr lang="en-US" sz="2000" dirty="0">
                <a:solidFill>
                  <a:schemeClr val="bg2"/>
                </a:solidFill>
                <a:latin typeface="Arial" panose="020B0604020202020204" pitchFamily="34" charset="0"/>
                <a:cs typeface="Arial" panose="020B0604020202020204" pitchFamily="34" charset="0"/>
              </a:rPr>
              <a:t>GitHub mirror: </a:t>
            </a:r>
            <a:r>
              <a:rPr lang="en-US" sz="2000" dirty="0">
                <a:solidFill>
                  <a:schemeClr val="bg2"/>
                </a:solidFill>
                <a:latin typeface="Arial" panose="020B0604020202020204" pitchFamily="34" charset="0"/>
                <a:cs typeface="Arial" panose="020B0604020202020204" pitchFamily="34" charset="0"/>
                <a:hlinkClick r:id="rId4"/>
              </a:rPr>
              <a:t>https://</a:t>
            </a:r>
            <a:r>
              <a:rPr lang="en-US" sz="2000" dirty="0" smtClean="0">
                <a:solidFill>
                  <a:schemeClr val="bg2"/>
                </a:solidFill>
                <a:latin typeface="Arial" panose="020B0604020202020204" pitchFamily="34" charset="0"/>
                <a:cs typeface="Arial" panose="020B0604020202020204" pitchFamily="34" charset="0"/>
                <a:hlinkClick r:id="rId4"/>
              </a:rPr>
              <a:t>github.com/chop-analytics/demographics</a:t>
            </a:r>
            <a:endParaRPr lang="en-US" sz="2000" dirty="0" smtClean="0">
              <a:solidFill>
                <a:schemeClr val="bg2"/>
              </a:solidFill>
              <a:latin typeface="Arial" panose="020B0604020202020204" pitchFamily="34" charset="0"/>
              <a:cs typeface="Arial" panose="020B0604020202020204" pitchFamily="34" charset="0"/>
            </a:endParaRPr>
          </a:p>
          <a:p>
            <a:endParaRPr lang="en-US" sz="2000" dirty="0" smtClean="0">
              <a:solidFill>
                <a:schemeClr val="bg2"/>
              </a:solidFill>
              <a:latin typeface="Arial" panose="020B0604020202020204" pitchFamily="34" charset="0"/>
              <a:cs typeface="Arial" panose="020B0604020202020204" pitchFamily="34" charset="0"/>
            </a:endParaRPr>
          </a:p>
          <a:p>
            <a:r>
              <a:rPr lang="en-US" sz="2000" dirty="0" smtClean="0">
                <a:solidFill>
                  <a:schemeClr val="bg2"/>
                </a:solidFill>
                <a:latin typeface="Arial" panose="020B0604020202020204" pitchFamily="34" charset="0"/>
                <a:cs typeface="Arial" panose="020B0604020202020204" pitchFamily="34" charset="0"/>
              </a:rPr>
              <a:t>CHOP’s QI Program: </a:t>
            </a:r>
            <a:r>
              <a:rPr lang="en-US" sz="2000" dirty="0">
                <a:solidFill>
                  <a:schemeClr val="bg2"/>
                </a:solidFill>
                <a:latin typeface="Arial" panose="020B0604020202020204" pitchFamily="34" charset="0"/>
                <a:cs typeface="Arial" panose="020B0604020202020204" pitchFamily="34" charset="0"/>
                <a:hlinkClick r:id="rId5"/>
              </a:rPr>
              <a:t>https://</a:t>
            </a:r>
            <a:r>
              <a:rPr lang="en-US" sz="2000" dirty="0" smtClean="0">
                <a:solidFill>
                  <a:schemeClr val="bg2"/>
                </a:solidFill>
                <a:latin typeface="Arial" panose="020B0604020202020204" pitchFamily="34" charset="0"/>
                <a:cs typeface="Arial" panose="020B0604020202020204" pitchFamily="34" charset="0"/>
                <a:hlinkClick r:id="rId5"/>
              </a:rPr>
              <a:t>www.chop.edu/centers-programs/quality-and-patient-safety</a:t>
            </a:r>
            <a:endParaRPr lang="en-US" sz="2000" dirty="0" smtClean="0">
              <a:solidFill>
                <a:schemeClr val="bg2"/>
              </a:solidFill>
              <a:latin typeface="Arial" panose="020B0604020202020204" pitchFamily="34" charset="0"/>
              <a:cs typeface="Arial" panose="020B0604020202020204" pitchFamily="34" charset="0"/>
            </a:endParaRPr>
          </a:p>
          <a:p>
            <a:endParaRPr lang="en-US" i="1" dirty="0" smtClean="0">
              <a:solidFill>
                <a:schemeClr val="bg2"/>
              </a:solidFill>
              <a:latin typeface="Arial" panose="020B0604020202020204" pitchFamily="34" charset="0"/>
              <a:cs typeface="Arial" panose="020B0604020202020204" pitchFamily="34" charset="0"/>
            </a:endParaRPr>
          </a:p>
          <a:p>
            <a:r>
              <a:rPr lang="en-US" i="1" dirty="0" smtClean="0">
                <a:solidFill>
                  <a:schemeClr val="bg2"/>
                </a:solidFill>
                <a:latin typeface="Arial" panose="020B0604020202020204" pitchFamily="34" charset="0"/>
                <a:cs typeface="Arial" panose="020B0604020202020204" pitchFamily="34" charset="0"/>
              </a:rPr>
              <a:t>Also, we’re hiring! Contact us for more information if interested!</a:t>
            </a:r>
          </a:p>
        </p:txBody>
      </p:sp>
    </p:spTree>
    <p:extLst>
      <p:ext uri="{BB962C8B-B14F-4D97-AF65-F5344CB8AC3E}">
        <p14:creationId xmlns:p14="http://schemas.microsoft.com/office/powerpoint/2010/main" val="3310247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us news honor ro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6993" y="1684385"/>
            <a:ext cx="2095500" cy="2095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Who we are and who we serve</a:t>
            </a:r>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t>3</a:t>
            </a:fld>
            <a:endParaRPr lang="en-US" dirty="0"/>
          </a:p>
        </p:txBody>
      </p:sp>
      <p:sp>
        <p:nvSpPr>
          <p:cNvPr id="3" name="Content Placeholder 2"/>
          <p:cNvSpPr>
            <a:spLocks noGrp="1"/>
          </p:cNvSpPr>
          <p:nvPr>
            <p:ph idx="1"/>
          </p:nvPr>
        </p:nvSpPr>
        <p:spPr>
          <a:xfrm>
            <a:off x="759018" y="1548714"/>
            <a:ext cx="6297033" cy="4408741"/>
          </a:xfrm>
        </p:spPr>
        <p:txBody>
          <a:bodyPr>
            <a:normAutofit/>
          </a:bodyPr>
          <a:lstStyle/>
          <a:p>
            <a:pPr marL="0" indent="0">
              <a:buNone/>
            </a:pPr>
            <a:r>
              <a:rPr lang="en-US" sz="2400" b="1" dirty="0" smtClean="0"/>
              <a:t>CHOP Facts</a:t>
            </a:r>
          </a:p>
          <a:p>
            <a:r>
              <a:rPr lang="en-US" sz="2400" dirty="0" smtClean="0"/>
              <a:t>The nation’s first pediatric hospital</a:t>
            </a:r>
            <a:endParaRPr lang="en-US" sz="2400" dirty="0"/>
          </a:p>
          <a:p>
            <a:r>
              <a:rPr lang="en-US" sz="2400" dirty="0" smtClean="0"/>
              <a:t>546 beds, &gt;1 million inpatient and outpatient visits per year</a:t>
            </a:r>
          </a:p>
          <a:p>
            <a:r>
              <a:rPr lang="en-US" sz="2400" dirty="0" smtClean="0"/>
              <a:t>250 active international patients per month</a:t>
            </a:r>
          </a:p>
          <a:p>
            <a:r>
              <a:rPr lang="en-US" sz="2400" dirty="0"/>
              <a:t>R</a:t>
            </a:r>
            <a:r>
              <a:rPr lang="en-US" sz="2400" dirty="0" smtClean="0"/>
              <a:t>obust quality improvement program</a:t>
            </a:r>
          </a:p>
          <a:p>
            <a:endParaRPr lang="en-US" sz="2400" dirty="0"/>
          </a:p>
        </p:txBody>
      </p:sp>
      <p:pic>
        <p:nvPicPr>
          <p:cNvPr id="6" name="Picture 5"/>
          <p:cNvPicPr>
            <a:picLocks noChangeAspect="1"/>
          </p:cNvPicPr>
          <p:nvPr/>
        </p:nvPicPr>
        <p:blipFill>
          <a:blip r:embed="rId4"/>
          <a:stretch>
            <a:fillRect/>
          </a:stretch>
        </p:blipFill>
        <p:spPr>
          <a:xfrm>
            <a:off x="759018" y="4284920"/>
            <a:ext cx="7799355" cy="2194457"/>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4291213756"/>
              </p:ext>
            </p:extLst>
          </p:nvPr>
        </p:nvGraphicFramePr>
        <p:xfrm>
          <a:off x="8906452" y="2379409"/>
          <a:ext cx="3042393" cy="3002739"/>
        </p:xfrm>
        <a:graphic>
          <a:graphicData uri="http://schemas.openxmlformats.org/drawingml/2006/table">
            <a:tbl>
              <a:tblPr firstRow="1" bandRow="1">
                <a:tableStyleId>{5C22544A-7EE6-4342-B048-85BDC9FD1C3A}</a:tableStyleId>
              </a:tblPr>
              <a:tblGrid>
                <a:gridCol w="3042393"/>
              </a:tblGrid>
              <a:tr h="8106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dirty="0" smtClean="0"/>
                        <a:t>2017 Philadelphia Population Estimates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r>
              <a:tr h="2192107">
                <a:tc>
                  <a:txBody>
                    <a:bodyPr/>
                    <a:lstStyle/>
                    <a:p>
                      <a:r>
                        <a:rPr lang="en-US" sz="2400" b="1" dirty="0" smtClean="0"/>
                        <a:t>1,580,863 people</a:t>
                      </a:r>
                    </a:p>
                    <a:p>
                      <a:pPr marL="0" lvl="0" indent="0">
                        <a:buFont typeface="Arial" panose="020B0604020202020204" pitchFamily="34" charset="0"/>
                        <a:buNone/>
                      </a:pPr>
                      <a:r>
                        <a:rPr lang="en-US" sz="1800" b="1" dirty="0" smtClean="0"/>
                        <a:t>White</a:t>
                      </a:r>
                      <a:r>
                        <a:rPr lang="en-US" sz="1800" b="0" dirty="0" smtClean="0"/>
                        <a:t>:</a:t>
                      </a:r>
                      <a:r>
                        <a:rPr lang="en-US" sz="1800" dirty="0" smtClean="0"/>
                        <a:t> 44.8%</a:t>
                      </a:r>
                    </a:p>
                    <a:p>
                      <a:pPr marL="0" lvl="0" indent="0">
                        <a:buFont typeface="Arial" panose="020B0604020202020204" pitchFamily="34" charset="0"/>
                        <a:buNone/>
                      </a:pPr>
                      <a:r>
                        <a:rPr lang="en-US" sz="1800" b="1" dirty="0" smtClean="0"/>
                        <a:t>Black</a:t>
                      </a:r>
                      <a:r>
                        <a:rPr lang="en-US" sz="1800" b="0" dirty="0" smtClean="0"/>
                        <a:t>:</a:t>
                      </a:r>
                      <a:r>
                        <a:rPr lang="en-US" sz="1800" b="0" baseline="0" dirty="0" smtClean="0"/>
                        <a:t> </a:t>
                      </a:r>
                      <a:r>
                        <a:rPr lang="en-US" sz="1800" dirty="0" smtClean="0"/>
                        <a:t>43.9%</a:t>
                      </a:r>
                    </a:p>
                    <a:p>
                      <a:pPr marL="0" lvl="0" indent="0">
                        <a:buFont typeface="Arial" panose="020B0604020202020204" pitchFamily="34" charset="0"/>
                        <a:buNone/>
                      </a:pPr>
                      <a:r>
                        <a:rPr lang="en-US" sz="1800" b="1" dirty="0" smtClean="0"/>
                        <a:t>Hispanic or Latino:</a:t>
                      </a:r>
                      <a:r>
                        <a:rPr lang="en-US" sz="1800" b="1" baseline="0" dirty="0" smtClean="0"/>
                        <a:t> </a:t>
                      </a:r>
                      <a:r>
                        <a:rPr lang="en-US" sz="1800" dirty="0" smtClean="0"/>
                        <a:t>14.8%</a:t>
                      </a:r>
                    </a:p>
                    <a:p>
                      <a:pPr marL="0" lvl="0" indent="0">
                        <a:buFont typeface="Arial" panose="020B0604020202020204" pitchFamily="34" charset="0"/>
                        <a:buNone/>
                      </a:pPr>
                      <a:r>
                        <a:rPr lang="en-US" sz="1800" b="1" dirty="0" smtClean="0"/>
                        <a:t>Asian</a:t>
                      </a:r>
                      <a:r>
                        <a:rPr lang="en-US" sz="1800" b="0" dirty="0" smtClean="0"/>
                        <a:t>:</a:t>
                      </a:r>
                      <a:r>
                        <a:rPr lang="en-US" sz="1800" b="0" baseline="0" dirty="0" smtClean="0"/>
                        <a:t> </a:t>
                      </a:r>
                      <a:r>
                        <a:rPr lang="en-US" sz="1800" dirty="0" smtClean="0"/>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72922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purpose of quality improvement?</a:t>
            </a:r>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t>4</a:t>
            </a:fld>
            <a:endParaRPr lang="en-US" dirty="0"/>
          </a:p>
        </p:txBody>
      </p:sp>
      <p:sp>
        <p:nvSpPr>
          <p:cNvPr id="3" name="Content Placeholder 2"/>
          <p:cNvSpPr>
            <a:spLocks noGrp="1"/>
          </p:cNvSpPr>
          <p:nvPr>
            <p:ph idx="1"/>
          </p:nvPr>
        </p:nvSpPr>
        <p:spPr>
          <a:xfrm>
            <a:off x="759019" y="1301577"/>
            <a:ext cx="10958060" cy="5360363"/>
          </a:xfrm>
        </p:spPr>
        <p:txBody>
          <a:bodyPr>
            <a:normAutofit/>
          </a:bodyPr>
          <a:lstStyle/>
          <a:p>
            <a:r>
              <a:rPr lang="en-US" dirty="0" smtClean="0"/>
              <a:t>Incorporating </a:t>
            </a:r>
            <a:r>
              <a:rPr lang="en-US" dirty="0"/>
              <a:t>evidence-based care </a:t>
            </a:r>
            <a:r>
              <a:rPr lang="en-US" dirty="0" smtClean="0"/>
              <a:t>into practice with </a:t>
            </a:r>
            <a:r>
              <a:rPr lang="en-US" dirty="0"/>
              <a:t>the goal </a:t>
            </a:r>
            <a:r>
              <a:rPr lang="en-US" dirty="0" smtClean="0"/>
              <a:t>of… </a:t>
            </a:r>
          </a:p>
          <a:p>
            <a:pPr lvl="1"/>
            <a:r>
              <a:rPr lang="en-US" dirty="0"/>
              <a:t>Standardizing/reducing variation</a:t>
            </a:r>
          </a:p>
          <a:p>
            <a:pPr lvl="1"/>
            <a:r>
              <a:rPr lang="en-US" dirty="0"/>
              <a:t>Increasing efficiency/reducing waste</a:t>
            </a:r>
          </a:p>
          <a:p>
            <a:pPr lvl="1"/>
            <a:r>
              <a:rPr lang="en-US" dirty="0"/>
              <a:t>Improving outcomes/minimizing </a:t>
            </a:r>
            <a:r>
              <a:rPr lang="en-US" dirty="0" smtClean="0"/>
              <a:t>harm</a:t>
            </a:r>
          </a:p>
          <a:p>
            <a:pPr lvl="1"/>
            <a:endParaRPr lang="en-US" dirty="0"/>
          </a:p>
          <a:p>
            <a:r>
              <a:rPr lang="en-US" dirty="0"/>
              <a:t>CHOP’s Office of Clinical Quality Improvement (OCQI) partners with clinical teams to help pinpoint issues, identify driving factors, test changes, and sustain progress</a:t>
            </a:r>
          </a:p>
          <a:p>
            <a:pPr lvl="1"/>
            <a:endParaRPr lang="en-US" dirty="0" smtClean="0"/>
          </a:p>
        </p:txBody>
      </p:sp>
      <p:pic>
        <p:nvPicPr>
          <p:cNvPr id="5" name="Picture 4"/>
          <p:cNvPicPr>
            <a:picLocks noChangeAspect="1"/>
          </p:cNvPicPr>
          <p:nvPr/>
        </p:nvPicPr>
        <p:blipFill rotWithShape="1">
          <a:blip r:embed="rId3"/>
          <a:srcRect t="12486" b="14257"/>
          <a:stretch/>
        </p:blipFill>
        <p:spPr>
          <a:xfrm>
            <a:off x="904583" y="5004230"/>
            <a:ext cx="10666932" cy="975330"/>
          </a:xfrm>
          <a:prstGeom prst="rect">
            <a:avLst/>
          </a:prstGeom>
        </p:spPr>
      </p:pic>
    </p:spTree>
    <p:extLst>
      <p:ext uri="{BB962C8B-B14F-4D97-AF65-F5344CB8AC3E}">
        <p14:creationId xmlns:p14="http://schemas.microsoft.com/office/powerpoint/2010/main" val="3747017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141089" y="1218866"/>
            <a:ext cx="10111475" cy="4916120"/>
          </a:xfrm>
          <a:prstGeom prst="rect">
            <a:avLst/>
          </a:prstGeom>
          <a:ln>
            <a:solidFill>
              <a:schemeClr val="bg2"/>
            </a:solidFill>
          </a:ln>
        </p:spPr>
      </p:pic>
      <p:sp>
        <p:nvSpPr>
          <p:cNvPr id="7" name="Down Arrow 6"/>
          <p:cNvSpPr/>
          <p:nvPr/>
        </p:nvSpPr>
        <p:spPr>
          <a:xfrm>
            <a:off x="10453308" y="3389093"/>
            <a:ext cx="274283" cy="630451"/>
          </a:xfrm>
          <a:prstGeom prst="downArrow">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276065" y="2815149"/>
            <a:ext cx="1678550" cy="523220"/>
          </a:xfrm>
          <a:prstGeom prst="rect">
            <a:avLst/>
          </a:prstGeom>
          <a:noFill/>
        </p:spPr>
        <p:txBody>
          <a:bodyPr wrap="square" rtlCol="0">
            <a:spAutoFit/>
          </a:bodyPr>
          <a:lstStyle/>
          <a:p>
            <a:pPr algn="r"/>
            <a:r>
              <a:rPr lang="en-US" sz="1400" b="1" dirty="0"/>
              <a:t>Desired Metric Direction</a:t>
            </a:r>
          </a:p>
        </p:txBody>
      </p:sp>
      <p:sp>
        <p:nvSpPr>
          <p:cNvPr id="10" name="Title 1"/>
          <p:cNvSpPr>
            <a:spLocks noGrp="1"/>
          </p:cNvSpPr>
          <p:nvPr>
            <p:ph type="title"/>
          </p:nvPr>
        </p:nvSpPr>
        <p:spPr>
          <a:xfrm>
            <a:off x="759019" y="296616"/>
            <a:ext cx="10691531" cy="1004962"/>
          </a:xfrm>
        </p:spPr>
        <p:txBody>
          <a:bodyPr/>
          <a:lstStyle/>
          <a:p>
            <a:r>
              <a:rPr lang="en-US" dirty="0" smtClean="0"/>
              <a:t>Reducing X-Ray Use: A successful QI initiative</a:t>
            </a:r>
            <a:endParaRPr lang="en-US" dirty="0"/>
          </a:p>
        </p:txBody>
      </p:sp>
      <p:cxnSp>
        <p:nvCxnSpPr>
          <p:cNvPr id="3" name="Straight Connector 2"/>
          <p:cNvCxnSpPr/>
          <p:nvPr/>
        </p:nvCxnSpPr>
        <p:spPr>
          <a:xfrm flipV="1">
            <a:off x="5548045" y="2095928"/>
            <a:ext cx="10274" cy="269182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408790" y="1849707"/>
            <a:ext cx="1576072" cy="246221"/>
          </a:xfrm>
          <a:prstGeom prst="rect">
            <a:avLst/>
          </a:prstGeom>
          <a:noFill/>
        </p:spPr>
        <p:txBody>
          <a:bodyPr wrap="none" rtlCol="0">
            <a:spAutoFit/>
          </a:bodyPr>
          <a:lstStyle/>
          <a:p>
            <a:r>
              <a:rPr lang="en-US" sz="1000" b="1" dirty="0" smtClean="0">
                <a:solidFill>
                  <a:srgbClr val="C00000"/>
                </a:solidFill>
              </a:rPr>
              <a:t>AAP Pathway Revision</a:t>
            </a:r>
            <a:endParaRPr lang="en-US" sz="1000" b="1" dirty="0">
              <a:solidFill>
                <a:srgbClr val="C00000"/>
              </a:solidFill>
            </a:endParaRPr>
          </a:p>
        </p:txBody>
      </p:sp>
    </p:spTree>
    <p:extLst>
      <p:ext uri="{BB962C8B-B14F-4D97-AF65-F5344CB8AC3E}">
        <p14:creationId xmlns:p14="http://schemas.microsoft.com/office/powerpoint/2010/main" val="398753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1133014" y="1139038"/>
            <a:ext cx="10317536" cy="5038478"/>
          </a:xfrm>
          <a:prstGeom prst="rect">
            <a:avLst/>
          </a:prstGeom>
          <a:ln>
            <a:solidFill>
              <a:schemeClr val="bg2"/>
            </a:solidFill>
          </a:ln>
        </p:spPr>
      </p:pic>
      <p:sp>
        <p:nvSpPr>
          <p:cNvPr id="7" name="Down Arrow 6"/>
          <p:cNvSpPr/>
          <p:nvPr/>
        </p:nvSpPr>
        <p:spPr>
          <a:xfrm>
            <a:off x="10803211" y="3203576"/>
            <a:ext cx="274283" cy="630451"/>
          </a:xfrm>
          <a:prstGeom prst="downArrow">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625968" y="2629632"/>
            <a:ext cx="1678550" cy="523220"/>
          </a:xfrm>
          <a:prstGeom prst="rect">
            <a:avLst/>
          </a:prstGeom>
          <a:noFill/>
        </p:spPr>
        <p:txBody>
          <a:bodyPr wrap="square" rtlCol="0">
            <a:spAutoFit/>
          </a:bodyPr>
          <a:lstStyle/>
          <a:p>
            <a:pPr algn="r"/>
            <a:r>
              <a:rPr lang="en-US" sz="1400" b="1" dirty="0"/>
              <a:t>Desired Metric Direction</a:t>
            </a:r>
          </a:p>
        </p:txBody>
      </p:sp>
      <p:sp>
        <p:nvSpPr>
          <p:cNvPr id="9" name="Title 1"/>
          <p:cNvSpPr>
            <a:spLocks noGrp="1"/>
          </p:cNvSpPr>
          <p:nvPr>
            <p:ph type="title"/>
          </p:nvPr>
        </p:nvSpPr>
        <p:spPr>
          <a:xfrm>
            <a:off x="759019" y="296616"/>
            <a:ext cx="10691531" cy="1004962"/>
          </a:xfrm>
        </p:spPr>
        <p:txBody>
          <a:bodyPr/>
          <a:lstStyle/>
          <a:p>
            <a:r>
              <a:rPr lang="en-US" dirty="0" smtClean="0"/>
              <a:t>But what if we examine the data differently?</a:t>
            </a:r>
            <a:endParaRPr lang="en-US" dirty="0"/>
          </a:p>
        </p:txBody>
      </p:sp>
      <p:sp>
        <p:nvSpPr>
          <p:cNvPr id="6" name="Up-Down Arrow 5"/>
          <p:cNvSpPr/>
          <p:nvPr/>
        </p:nvSpPr>
        <p:spPr>
          <a:xfrm>
            <a:off x="9115605" y="3530009"/>
            <a:ext cx="166618" cy="560786"/>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0" name="Straight Connector 9"/>
          <p:cNvCxnSpPr/>
          <p:nvPr/>
        </p:nvCxnSpPr>
        <p:spPr>
          <a:xfrm flipV="1">
            <a:off x="5630237" y="2095928"/>
            <a:ext cx="10274" cy="269182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90982" y="1849707"/>
            <a:ext cx="1576072" cy="246221"/>
          </a:xfrm>
          <a:prstGeom prst="rect">
            <a:avLst/>
          </a:prstGeom>
          <a:noFill/>
        </p:spPr>
        <p:txBody>
          <a:bodyPr wrap="none" rtlCol="0">
            <a:spAutoFit/>
          </a:bodyPr>
          <a:lstStyle/>
          <a:p>
            <a:r>
              <a:rPr lang="en-US" sz="1000" b="1" dirty="0" smtClean="0">
                <a:solidFill>
                  <a:srgbClr val="C00000"/>
                </a:solidFill>
              </a:rPr>
              <a:t>AAP Pathway Revision</a:t>
            </a:r>
            <a:endParaRPr lang="en-US" sz="1000" b="1" dirty="0">
              <a:solidFill>
                <a:srgbClr val="C00000"/>
              </a:solidFill>
            </a:endParaRPr>
          </a:p>
        </p:txBody>
      </p:sp>
    </p:spTree>
    <p:extLst>
      <p:ext uri="{BB962C8B-B14F-4D97-AF65-F5344CB8AC3E}">
        <p14:creationId xmlns:p14="http://schemas.microsoft.com/office/powerpoint/2010/main" val="170792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154" y="2180926"/>
            <a:ext cx="10708499" cy="1050989"/>
          </a:xfrm>
        </p:spPr>
        <p:txBody>
          <a:bodyPr/>
          <a:lstStyle/>
          <a:p>
            <a:r>
              <a:rPr lang="en-US" sz="4000" dirty="0" smtClean="0"/>
              <a:t>You won’t know if something might be happening unless you look.</a:t>
            </a:r>
            <a:endParaRPr lang="en-US" sz="4000" dirty="0"/>
          </a:p>
        </p:txBody>
      </p:sp>
      <p:sp>
        <p:nvSpPr>
          <p:cNvPr id="3" name="Slide Number Placeholder 2"/>
          <p:cNvSpPr>
            <a:spLocks noGrp="1"/>
          </p:cNvSpPr>
          <p:nvPr>
            <p:ph type="sldNum" sz="quarter" idx="12"/>
          </p:nvPr>
        </p:nvSpPr>
        <p:spPr/>
        <p:txBody>
          <a:bodyPr/>
          <a:lstStyle/>
          <a:p>
            <a:fld id="{AD40181A-01B0-4CB8-8614-1473649F6741}" type="slidenum">
              <a:rPr lang="en-US" smtClean="0"/>
              <a:pPr/>
              <a:t>7</a:t>
            </a:fld>
            <a:endParaRPr lang="en-US" dirty="0"/>
          </a:p>
        </p:txBody>
      </p:sp>
    </p:spTree>
    <p:extLst>
      <p:ext uri="{BB962C8B-B14F-4D97-AF65-F5344CB8AC3E}">
        <p14:creationId xmlns:p14="http://schemas.microsoft.com/office/powerpoint/2010/main" val="822261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have </a:t>
            </a:r>
            <a:r>
              <a:rPr lang="en-US" i="1" dirty="0" smtClean="0"/>
              <a:t>not</a:t>
            </a:r>
            <a:r>
              <a:rPr lang="en-US" dirty="0" smtClean="0"/>
              <a:t> been looking and need to start</a:t>
            </a:r>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t>8</a:t>
            </a:fld>
            <a:endParaRPr lang="en-US" dirty="0"/>
          </a:p>
        </p:txBody>
      </p:sp>
      <p:pic>
        <p:nvPicPr>
          <p:cNvPr id="6" name="Content Placeholder 6"/>
          <p:cNvPicPr>
            <a:picLocks noChangeAspect="1"/>
          </p:cNvPicPr>
          <p:nvPr/>
        </p:nvPicPr>
        <p:blipFill>
          <a:blip r:embed="rId3"/>
          <a:stretch>
            <a:fillRect/>
          </a:stretch>
        </p:blipFill>
        <p:spPr>
          <a:xfrm>
            <a:off x="6862031" y="1308755"/>
            <a:ext cx="4707964" cy="4627486"/>
          </a:xfrm>
          <a:prstGeom prst="rect">
            <a:avLst/>
          </a:prstGeom>
        </p:spPr>
      </p:pic>
      <p:sp>
        <p:nvSpPr>
          <p:cNvPr id="7" name="Freeform 6"/>
          <p:cNvSpPr/>
          <p:nvPr/>
        </p:nvSpPr>
        <p:spPr>
          <a:xfrm>
            <a:off x="6832638" y="1340694"/>
            <a:ext cx="4766751" cy="4822246"/>
          </a:xfrm>
          <a:custGeom>
            <a:avLst/>
            <a:gdLst>
              <a:gd name="connsiteX0" fmla="*/ 2383019 w 4766751"/>
              <a:gd name="connsiteY0" fmla="*/ 309 h 4822246"/>
              <a:gd name="connsiteX1" fmla="*/ 468494 w 4766751"/>
              <a:gd name="connsiteY1" fmla="*/ 619434 h 4822246"/>
              <a:gd name="connsiteX2" fmla="*/ 1769 w 4766751"/>
              <a:gd name="connsiteY2" fmla="*/ 2295834 h 4822246"/>
              <a:gd name="connsiteX3" fmla="*/ 325619 w 4766751"/>
              <a:gd name="connsiteY3" fmla="*/ 3638859 h 4822246"/>
              <a:gd name="connsiteX4" fmla="*/ 754244 w 4766751"/>
              <a:gd name="connsiteY4" fmla="*/ 3953184 h 4822246"/>
              <a:gd name="connsiteX5" fmla="*/ 1335269 w 4766751"/>
              <a:gd name="connsiteY5" fmla="*/ 3781734 h 4822246"/>
              <a:gd name="connsiteX6" fmla="*/ 1573394 w 4766751"/>
              <a:gd name="connsiteY6" fmla="*/ 3315009 h 4822246"/>
              <a:gd name="connsiteX7" fmla="*/ 2116319 w 4766751"/>
              <a:gd name="connsiteY7" fmla="*/ 2714934 h 4822246"/>
              <a:gd name="connsiteX8" fmla="*/ 2354444 w 4766751"/>
              <a:gd name="connsiteY8" fmla="*/ 2791134 h 4822246"/>
              <a:gd name="connsiteX9" fmla="*/ 2373494 w 4766751"/>
              <a:gd name="connsiteY9" fmla="*/ 4505634 h 4822246"/>
              <a:gd name="connsiteX10" fmla="*/ 3545069 w 4766751"/>
              <a:gd name="connsiteY10" fmla="*/ 4715184 h 4822246"/>
              <a:gd name="connsiteX11" fmla="*/ 4573769 w 4766751"/>
              <a:gd name="connsiteY11" fmla="*/ 3295959 h 4822246"/>
              <a:gd name="connsiteX12" fmla="*/ 4716644 w 4766751"/>
              <a:gd name="connsiteY12" fmla="*/ 1638609 h 4822246"/>
              <a:gd name="connsiteX13" fmla="*/ 3983219 w 4766751"/>
              <a:gd name="connsiteY13" fmla="*/ 552759 h 4822246"/>
              <a:gd name="connsiteX14" fmla="*/ 2383019 w 4766751"/>
              <a:gd name="connsiteY14" fmla="*/ 309 h 482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66751" h="4822246">
                <a:moveTo>
                  <a:pt x="2383019" y="309"/>
                </a:moveTo>
                <a:cubicBezTo>
                  <a:pt x="1797232" y="11421"/>
                  <a:pt x="865369" y="236847"/>
                  <a:pt x="468494" y="619434"/>
                </a:cubicBezTo>
                <a:cubicBezTo>
                  <a:pt x="71619" y="1002021"/>
                  <a:pt x="25581" y="1792597"/>
                  <a:pt x="1769" y="2295834"/>
                </a:cubicBezTo>
                <a:cubicBezTo>
                  <a:pt x="-22043" y="2799071"/>
                  <a:pt x="200206" y="3362634"/>
                  <a:pt x="325619" y="3638859"/>
                </a:cubicBezTo>
                <a:cubicBezTo>
                  <a:pt x="451031" y="3915084"/>
                  <a:pt x="585969" y="3929372"/>
                  <a:pt x="754244" y="3953184"/>
                </a:cubicBezTo>
                <a:cubicBezTo>
                  <a:pt x="922519" y="3976996"/>
                  <a:pt x="1198744" y="3888096"/>
                  <a:pt x="1335269" y="3781734"/>
                </a:cubicBezTo>
                <a:cubicBezTo>
                  <a:pt x="1471794" y="3675372"/>
                  <a:pt x="1443219" y="3492809"/>
                  <a:pt x="1573394" y="3315009"/>
                </a:cubicBezTo>
                <a:cubicBezTo>
                  <a:pt x="1703569" y="3137209"/>
                  <a:pt x="1986144" y="2802247"/>
                  <a:pt x="2116319" y="2714934"/>
                </a:cubicBezTo>
                <a:cubicBezTo>
                  <a:pt x="2246494" y="2627622"/>
                  <a:pt x="2311581" y="2492684"/>
                  <a:pt x="2354444" y="2791134"/>
                </a:cubicBezTo>
                <a:cubicBezTo>
                  <a:pt x="2397307" y="3089584"/>
                  <a:pt x="2175056" y="4184959"/>
                  <a:pt x="2373494" y="4505634"/>
                </a:cubicBezTo>
                <a:cubicBezTo>
                  <a:pt x="2571932" y="4826309"/>
                  <a:pt x="3178357" y="4916796"/>
                  <a:pt x="3545069" y="4715184"/>
                </a:cubicBezTo>
                <a:cubicBezTo>
                  <a:pt x="3911781" y="4513572"/>
                  <a:pt x="4378507" y="3808721"/>
                  <a:pt x="4573769" y="3295959"/>
                </a:cubicBezTo>
                <a:cubicBezTo>
                  <a:pt x="4769031" y="2783197"/>
                  <a:pt x="4815069" y="2095809"/>
                  <a:pt x="4716644" y="1638609"/>
                </a:cubicBezTo>
                <a:cubicBezTo>
                  <a:pt x="4618219" y="1181409"/>
                  <a:pt x="4364219" y="825809"/>
                  <a:pt x="3983219" y="552759"/>
                </a:cubicBezTo>
                <a:cubicBezTo>
                  <a:pt x="3602219" y="279709"/>
                  <a:pt x="2968806" y="-10803"/>
                  <a:pt x="2383019" y="309"/>
                </a:cubicBezTo>
                <a:close/>
              </a:path>
            </a:pathLst>
          </a:custGeom>
          <a:solidFill>
            <a:schemeClr val="bg1">
              <a:alpha val="6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accent3"/>
              </a:solidFill>
            </a:endParaRPr>
          </a:p>
        </p:txBody>
      </p:sp>
      <p:sp>
        <p:nvSpPr>
          <p:cNvPr id="8" name="Content Placeholder 5"/>
          <p:cNvSpPr>
            <a:spLocks noGrp="1"/>
          </p:cNvSpPr>
          <p:nvPr>
            <p:ph idx="1"/>
          </p:nvPr>
        </p:nvSpPr>
        <p:spPr>
          <a:xfrm>
            <a:off x="759020" y="1295335"/>
            <a:ext cx="5789838" cy="5366606"/>
          </a:xfrm>
        </p:spPr>
        <p:txBody>
          <a:bodyPr>
            <a:normAutofit/>
          </a:bodyPr>
          <a:lstStyle/>
          <a:p>
            <a:pPr marL="0" indent="0">
              <a:buNone/>
            </a:pPr>
            <a:r>
              <a:rPr lang="en-US" dirty="0" smtClean="0"/>
              <a:t>Total QI initiatives worked on by OCQI (completed or in progress) since July 2013</a:t>
            </a:r>
            <a:r>
              <a:rPr lang="en-US" b="1" dirty="0" smtClean="0"/>
              <a:t>: 159</a:t>
            </a:r>
          </a:p>
          <a:p>
            <a:pPr marL="0" indent="0">
              <a:buNone/>
            </a:pPr>
            <a:endParaRPr lang="en-US" b="1" dirty="0"/>
          </a:p>
          <a:p>
            <a:pPr marL="0" indent="0">
              <a:buNone/>
            </a:pPr>
            <a:endParaRPr lang="en-US" b="1" dirty="0" smtClean="0"/>
          </a:p>
          <a:p>
            <a:pPr marL="0" indent="0">
              <a:buNone/>
            </a:pPr>
            <a:r>
              <a:rPr lang="en-US" sz="2600" dirty="0" smtClean="0"/>
              <a:t>Barriers to implementing a blanket disparities screen:</a:t>
            </a:r>
          </a:p>
          <a:p>
            <a:r>
              <a:rPr lang="en-US" sz="2200" dirty="0">
                <a:latin typeface="Arial" panose="020B0604020202020204" pitchFamily="34" charset="0"/>
                <a:cs typeface="Arial" panose="020B0604020202020204" pitchFamily="34" charset="0"/>
              </a:rPr>
              <a:t>Manual work to add in demographic data fields and generate stratified visualizations </a:t>
            </a:r>
            <a:r>
              <a:rPr lang="en-US" sz="2200" dirty="0" smtClean="0">
                <a:latin typeface="Arial" panose="020B0604020202020204" pitchFamily="34" charset="0"/>
                <a:cs typeface="Arial" panose="020B0604020202020204" pitchFamily="34" charset="0"/>
              </a:rPr>
              <a:t>is time consuming</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Manual analysis = tougher implementation of a standardized screening protocol</a:t>
            </a:r>
          </a:p>
          <a:p>
            <a:pPr marL="0" indent="0">
              <a:buNone/>
            </a:pPr>
            <a:endParaRPr lang="en-US" dirty="0" smtClean="0"/>
          </a:p>
          <a:p>
            <a:pPr marL="0" indent="0">
              <a:buNone/>
            </a:pPr>
            <a:endParaRPr lang="en-US" dirty="0" smtClean="0"/>
          </a:p>
          <a:p>
            <a:pPr lvl="4"/>
            <a:endParaRPr lang="en-US" dirty="0" smtClean="0"/>
          </a:p>
          <a:p>
            <a:pPr lvl="4"/>
            <a:endParaRPr lang="en-US" dirty="0"/>
          </a:p>
        </p:txBody>
      </p:sp>
      <p:sp>
        <p:nvSpPr>
          <p:cNvPr id="9" name="TextBox 8"/>
          <p:cNvSpPr txBox="1"/>
          <p:nvPr/>
        </p:nvSpPr>
        <p:spPr>
          <a:xfrm>
            <a:off x="6505946" y="3157030"/>
            <a:ext cx="441146" cy="369332"/>
          </a:xfrm>
          <a:prstGeom prst="rect">
            <a:avLst/>
          </a:prstGeom>
          <a:noFill/>
        </p:spPr>
        <p:txBody>
          <a:bodyPr wrap="none" rtlCol="0">
            <a:spAutoFit/>
          </a:bodyPr>
          <a:lstStyle/>
          <a:p>
            <a:r>
              <a:rPr lang="en-US" b="1" dirty="0" smtClean="0">
                <a:solidFill>
                  <a:schemeClr val="accent3"/>
                </a:solidFill>
              </a:rPr>
              <a:t>35</a:t>
            </a:r>
            <a:endParaRPr lang="en-US" b="1" dirty="0">
              <a:solidFill>
                <a:schemeClr val="accent3"/>
              </a:solidFill>
            </a:endParaRPr>
          </a:p>
        </p:txBody>
      </p:sp>
      <p:sp>
        <p:nvSpPr>
          <p:cNvPr id="10" name="TextBox 9"/>
          <p:cNvSpPr txBox="1"/>
          <p:nvPr/>
        </p:nvSpPr>
        <p:spPr>
          <a:xfrm>
            <a:off x="10815676" y="1822756"/>
            <a:ext cx="441146" cy="369332"/>
          </a:xfrm>
          <a:prstGeom prst="rect">
            <a:avLst/>
          </a:prstGeom>
          <a:noFill/>
        </p:spPr>
        <p:txBody>
          <a:bodyPr wrap="none" rtlCol="0">
            <a:spAutoFit/>
          </a:bodyPr>
          <a:lstStyle/>
          <a:p>
            <a:r>
              <a:rPr lang="en-US" b="1" dirty="0" smtClean="0">
                <a:solidFill>
                  <a:schemeClr val="accent3"/>
                </a:solidFill>
              </a:rPr>
              <a:t>24</a:t>
            </a:r>
            <a:endParaRPr lang="en-US" b="1" dirty="0">
              <a:solidFill>
                <a:schemeClr val="accent3"/>
              </a:solidFill>
            </a:endParaRPr>
          </a:p>
        </p:txBody>
      </p:sp>
      <p:sp>
        <p:nvSpPr>
          <p:cNvPr id="11" name="TextBox 10"/>
          <p:cNvSpPr txBox="1"/>
          <p:nvPr/>
        </p:nvSpPr>
        <p:spPr>
          <a:xfrm>
            <a:off x="7373535" y="1606191"/>
            <a:ext cx="441146" cy="369332"/>
          </a:xfrm>
          <a:prstGeom prst="rect">
            <a:avLst/>
          </a:prstGeom>
          <a:noFill/>
        </p:spPr>
        <p:txBody>
          <a:bodyPr wrap="none" rtlCol="0">
            <a:spAutoFit/>
          </a:bodyPr>
          <a:lstStyle/>
          <a:p>
            <a:r>
              <a:rPr lang="en-US" b="1" dirty="0" smtClean="0">
                <a:solidFill>
                  <a:schemeClr val="accent3"/>
                </a:solidFill>
              </a:rPr>
              <a:t>20</a:t>
            </a:r>
            <a:endParaRPr lang="en-US" b="1" dirty="0">
              <a:solidFill>
                <a:schemeClr val="accent3"/>
              </a:solidFill>
            </a:endParaRPr>
          </a:p>
        </p:txBody>
      </p:sp>
      <p:sp>
        <p:nvSpPr>
          <p:cNvPr id="12" name="TextBox 11"/>
          <p:cNvSpPr txBox="1"/>
          <p:nvPr/>
        </p:nvSpPr>
        <p:spPr>
          <a:xfrm>
            <a:off x="11484935" y="3157030"/>
            <a:ext cx="441146" cy="369332"/>
          </a:xfrm>
          <a:prstGeom prst="rect">
            <a:avLst/>
          </a:prstGeom>
          <a:noFill/>
        </p:spPr>
        <p:txBody>
          <a:bodyPr wrap="none" rtlCol="0">
            <a:spAutoFit/>
          </a:bodyPr>
          <a:lstStyle/>
          <a:p>
            <a:r>
              <a:rPr lang="en-US" b="1" dirty="0" smtClean="0">
                <a:solidFill>
                  <a:schemeClr val="accent3"/>
                </a:solidFill>
              </a:rPr>
              <a:t>16</a:t>
            </a:r>
            <a:endParaRPr lang="en-US" b="1" dirty="0">
              <a:solidFill>
                <a:schemeClr val="accent3"/>
              </a:solidFill>
            </a:endParaRPr>
          </a:p>
        </p:txBody>
      </p:sp>
      <p:sp>
        <p:nvSpPr>
          <p:cNvPr id="13" name="TextBox 12"/>
          <p:cNvSpPr txBox="1"/>
          <p:nvPr/>
        </p:nvSpPr>
        <p:spPr>
          <a:xfrm>
            <a:off x="11202721" y="4659985"/>
            <a:ext cx="441146" cy="369332"/>
          </a:xfrm>
          <a:prstGeom prst="rect">
            <a:avLst/>
          </a:prstGeom>
          <a:noFill/>
        </p:spPr>
        <p:txBody>
          <a:bodyPr wrap="none" rtlCol="0">
            <a:spAutoFit/>
          </a:bodyPr>
          <a:lstStyle/>
          <a:p>
            <a:r>
              <a:rPr lang="en-US" b="1" dirty="0" smtClean="0">
                <a:solidFill>
                  <a:schemeClr val="accent3"/>
                </a:solidFill>
              </a:rPr>
              <a:t>14</a:t>
            </a:r>
            <a:endParaRPr lang="en-US" b="1" dirty="0">
              <a:solidFill>
                <a:schemeClr val="accent3"/>
              </a:solidFill>
            </a:endParaRPr>
          </a:p>
        </p:txBody>
      </p:sp>
      <p:sp>
        <p:nvSpPr>
          <p:cNvPr id="14" name="TextBox 13"/>
          <p:cNvSpPr txBox="1"/>
          <p:nvPr/>
        </p:nvSpPr>
        <p:spPr>
          <a:xfrm>
            <a:off x="8995440" y="1012133"/>
            <a:ext cx="441146" cy="369332"/>
          </a:xfrm>
          <a:prstGeom prst="rect">
            <a:avLst/>
          </a:prstGeom>
          <a:noFill/>
        </p:spPr>
        <p:txBody>
          <a:bodyPr wrap="none" rtlCol="0">
            <a:spAutoFit/>
          </a:bodyPr>
          <a:lstStyle/>
          <a:p>
            <a:r>
              <a:rPr lang="en-US" b="1" dirty="0" smtClean="0">
                <a:solidFill>
                  <a:schemeClr val="accent3"/>
                </a:solidFill>
              </a:rPr>
              <a:t>10</a:t>
            </a:r>
            <a:endParaRPr lang="en-US" b="1" dirty="0">
              <a:solidFill>
                <a:schemeClr val="accent3"/>
              </a:solidFill>
            </a:endParaRPr>
          </a:p>
        </p:txBody>
      </p:sp>
      <p:sp>
        <p:nvSpPr>
          <p:cNvPr id="15" name="TextBox 14"/>
          <p:cNvSpPr txBox="1"/>
          <p:nvPr/>
        </p:nvSpPr>
        <p:spPr>
          <a:xfrm>
            <a:off x="9806260" y="5864925"/>
            <a:ext cx="312906" cy="369332"/>
          </a:xfrm>
          <a:prstGeom prst="rect">
            <a:avLst/>
          </a:prstGeom>
          <a:noFill/>
        </p:spPr>
        <p:txBody>
          <a:bodyPr wrap="none" rtlCol="0">
            <a:spAutoFit/>
          </a:bodyPr>
          <a:lstStyle/>
          <a:p>
            <a:r>
              <a:rPr lang="en-US" b="1" dirty="0">
                <a:solidFill>
                  <a:schemeClr val="accent3"/>
                </a:solidFill>
              </a:rPr>
              <a:t>7</a:t>
            </a:r>
          </a:p>
        </p:txBody>
      </p:sp>
      <p:sp>
        <p:nvSpPr>
          <p:cNvPr id="17" name="TextBox 16"/>
          <p:cNvSpPr txBox="1"/>
          <p:nvPr/>
        </p:nvSpPr>
        <p:spPr>
          <a:xfrm>
            <a:off x="6726519" y="4659985"/>
            <a:ext cx="312906" cy="369332"/>
          </a:xfrm>
          <a:prstGeom prst="rect">
            <a:avLst/>
          </a:prstGeom>
          <a:noFill/>
        </p:spPr>
        <p:txBody>
          <a:bodyPr wrap="none" rtlCol="0">
            <a:spAutoFit/>
          </a:bodyPr>
          <a:lstStyle/>
          <a:p>
            <a:r>
              <a:rPr lang="en-US" b="1" dirty="0">
                <a:solidFill>
                  <a:schemeClr val="accent3"/>
                </a:solidFill>
              </a:rPr>
              <a:t>6</a:t>
            </a:r>
          </a:p>
        </p:txBody>
      </p:sp>
      <p:sp>
        <p:nvSpPr>
          <p:cNvPr id="18" name="TextBox 17"/>
          <p:cNvSpPr txBox="1"/>
          <p:nvPr/>
        </p:nvSpPr>
        <p:spPr>
          <a:xfrm>
            <a:off x="8355431" y="5864925"/>
            <a:ext cx="31290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Tree>
    <p:extLst>
      <p:ext uri="{BB962C8B-B14F-4D97-AF65-F5344CB8AC3E}">
        <p14:creationId xmlns:p14="http://schemas.microsoft.com/office/powerpoint/2010/main" val="13795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uiExpand="1" build="p"/>
      <p:bldP spid="9" grpId="0"/>
      <p:bldP spid="10" grpId="0"/>
      <p:bldP spid="11" grpId="0"/>
      <p:bldP spid="12" grpId="0"/>
      <p:bldP spid="13" grpId="0"/>
      <p:bldP spid="14" grpId="0"/>
      <p:bldP spid="15"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019" y="2715184"/>
            <a:ext cx="10708499" cy="1050989"/>
          </a:xfrm>
        </p:spPr>
        <p:txBody>
          <a:bodyPr/>
          <a:lstStyle/>
          <a:p>
            <a:r>
              <a:rPr lang="en-US" dirty="0"/>
              <a:t>The need for simple, </a:t>
            </a:r>
            <a:r>
              <a:rPr lang="en-US" dirty="0" smtClean="0"/>
              <a:t>systematic approach to screening for potential disparities </a:t>
            </a:r>
            <a:r>
              <a:rPr lang="en-US" dirty="0"/>
              <a:t>led to the creation of the </a:t>
            </a:r>
            <a:r>
              <a:rPr lang="en-US" dirty="0" smtClean="0"/>
              <a:t>internal </a:t>
            </a:r>
            <a:r>
              <a:rPr lang="en-US" i="1" dirty="0" smtClean="0"/>
              <a:t>demographics </a:t>
            </a:r>
            <a:r>
              <a:rPr lang="en-US" dirty="0"/>
              <a:t>package.</a:t>
            </a:r>
            <a:br>
              <a:rPr lang="en-US" dirty="0"/>
            </a:br>
            <a:endParaRPr lang="en-US" dirty="0"/>
          </a:p>
        </p:txBody>
      </p:sp>
      <p:sp>
        <p:nvSpPr>
          <p:cNvPr id="3" name="Slide Number Placeholder 2"/>
          <p:cNvSpPr>
            <a:spLocks noGrp="1"/>
          </p:cNvSpPr>
          <p:nvPr>
            <p:ph type="sldNum" sz="quarter" idx="12"/>
          </p:nvPr>
        </p:nvSpPr>
        <p:spPr/>
        <p:txBody>
          <a:bodyPr/>
          <a:lstStyle/>
          <a:p>
            <a:fld id="{AD40181A-01B0-4CB8-8614-1473649F6741}" type="slidenum">
              <a:rPr lang="en-US" smtClean="0"/>
              <a:pPr/>
              <a:t>9</a:t>
            </a:fld>
            <a:endParaRPr lang="en-US" dirty="0"/>
          </a:p>
        </p:txBody>
      </p:sp>
    </p:spTree>
    <p:extLst>
      <p:ext uri="{BB962C8B-B14F-4D97-AF65-F5344CB8AC3E}">
        <p14:creationId xmlns:p14="http://schemas.microsoft.com/office/powerpoint/2010/main" val="3028480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CHOP Green Patient Theme">
  <a:themeElements>
    <a:clrScheme name="Custom 5">
      <a:dk1>
        <a:srgbClr val="080808"/>
      </a:dk1>
      <a:lt1>
        <a:srgbClr val="FFFFFE"/>
      </a:lt1>
      <a:dk2>
        <a:srgbClr val="FFFFFE"/>
      </a:dk2>
      <a:lt2>
        <a:srgbClr val="584B3D"/>
      </a:lt2>
      <a:accent1>
        <a:srgbClr val="3E9CC9"/>
      </a:accent1>
      <a:accent2>
        <a:srgbClr val="080808"/>
      </a:accent2>
      <a:accent3>
        <a:srgbClr val="5C8D29"/>
      </a:accent3>
      <a:accent4>
        <a:srgbClr val="97C5DF"/>
      </a:accent4>
      <a:accent5>
        <a:srgbClr val="E5849B"/>
      </a:accent5>
      <a:accent6>
        <a:srgbClr val="9FBE7E"/>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OPMasterSlides_Blue Template with Patient16x9.pptx" id="{54C90AA2-D93D-43AB-88CC-4D1EF3BA408A}" vid="{193C0831-7799-4B6B-84C7-275E1D8A29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CHOPMasterSlides_Blue Template with Patient16x9</Template>
  <TotalTime>5775</TotalTime>
  <Words>1848</Words>
  <Application>Microsoft Office PowerPoint</Application>
  <PresentationFormat>Widescreen</PresentationFormat>
  <Paragraphs>256</Paragraphs>
  <Slides>21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Courier New</vt:lpstr>
      <vt:lpstr>CHOP Green Patient Theme</vt:lpstr>
      <vt:lpstr>Using R to Automate the Investigation of POTENTIAL Pediatric Health Disparities</vt:lpstr>
      <vt:lpstr>CHOP is using R to jumpstart the investigation of potential pediatric health disparities</vt:lpstr>
      <vt:lpstr>Who we are and who we serve</vt:lpstr>
      <vt:lpstr>What is the purpose of quality improvement?</vt:lpstr>
      <vt:lpstr>Reducing X-Ray Use: A successful QI initiative</vt:lpstr>
      <vt:lpstr>But what if we examine the data differently?</vt:lpstr>
      <vt:lpstr>You won’t know if something might be happening unless you look.</vt:lpstr>
      <vt:lpstr>We have not been looking and need to start</vt:lpstr>
      <vt:lpstr>The need for simple, systematic approach to screening for potential disparities led to the creation of the internal demographics package. </vt:lpstr>
      <vt:lpstr>The internal demographics package was the right solution</vt:lpstr>
      <vt:lpstr>The demographics package automatically generates stratified charts</vt:lpstr>
      <vt:lpstr>The demographics package automatically generates stratified charts</vt:lpstr>
      <vt:lpstr>The demographics package automatically generates stratified charts</vt:lpstr>
      <vt:lpstr>How has the demographics package been used to identify potential disparities?</vt:lpstr>
      <vt:lpstr>Case study #1: AKI in the ICU</vt:lpstr>
      <vt:lpstr>Case study #1: AKI in the ICU</vt:lpstr>
      <vt:lpstr>Case study #2: NPO Clear Fluid Fasting Time</vt:lpstr>
      <vt:lpstr>Case study #2: NPO Clear Fluid Fasting Time</vt:lpstr>
      <vt:lpstr>Case study #2: NPO Clear Fluid Fasting Time</vt:lpstr>
      <vt:lpstr>Moving Forward</vt:lpstr>
      <vt:lpstr>Summary  Disparities potentially exist, but investigation must precede action.  R is a great tool for automating analyses addressing organizational gaps.</vt:lpstr>
    </vt:vector>
  </TitlesOfParts>
  <Company>The Children's Hospital of Philadelphia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English, Rachel A</dc:creator>
  <cp:lastModifiedBy>Madu, Chinonyerem R</cp:lastModifiedBy>
  <cp:revision>181</cp:revision>
  <dcterms:created xsi:type="dcterms:W3CDTF">2017-09-14T00:59:17Z</dcterms:created>
  <dcterms:modified xsi:type="dcterms:W3CDTF">2018-09-08T11:58:07Z</dcterms:modified>
</cp:coreProperties>
</file>