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8" r:id="rId4"/>
    <p:sldId id="272" r:id="rId5"/>
    <p:sldId id="259" r:id="rId6"/>
    <p:sldId id="273" r:id="rId7"/>
    <p:sldId id="274" r:id="rId8"/>
    <p:sldId id="278" r:id="rId9"/>
    <p:sldId id="262" r:id="rId10"/>
    <p:sldId id="276" r:id="rId11"/>
    <p:sldId id="277" r:id="rId12"/>
    <p:sldId id="264" r:id="rId13"/>
    <p:sldId id="280" r:id="rId14"/>
    <p:sldId id="266" r:id="rId15"/>
    <p:sldId id="28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7" autoAdjust="0"/>
    <p:restoredTop sz="94660"/>
  </p:normalViewPr>
  <p:slideViewPr>
    <p:cSldViewPr snapToGrid="0">
      <p:cViewPr varScale="1">
        <p:scale>
          <a:sx n="74" d="100"/>
          <a:sy n="74" d="100"/>
        </p:scale>
        <p:origin x="5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A5BF58-9D5C-4C2F-A446-5B36F647F13E}" type="datetimeFigureOut">
              <a:rPr lang="en-US" smtClean="0"/>
              <a:t>9/16/2018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9A356F-D8BC-4DF0-99FC-FFF78AAADD04}" type="slidenum">
              <a:rPr lang="en-US" smtClean="0"/>
              <a:t>‹#›</a:t>
            </a:fld>
            <a:endParaRPr lang="en-US" dirty="0"/>
          </a:p>
        </p:txBody>
      </p:sp>
    </p:spTree>
    <p:extLst>
      <p:ext uri="{BB962C8B-B14F-4D97-AF65-F5344CB8AC3E}">
        <p14:creationId xmlns:p14="http://schemas.microsoft.com/office/powerpoint/2010/main" val="1393378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A5BF58-9D5C-4C2F-A446-5B36F647F13E}" type="datetimeFigureOut">
              <a:rPr lang="en-US" smtClean="0"/>
              <a:t>9/16/2018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9A356F-D8BC-4DF0-99FC-FFF78AAADD04}" type="slidenum">
              <a:rPr lang="en-US" smtClean="0"/>
              <a:t>‹#›</a:t>
            </a:fld>
            <a:endParaRPr lang="en-US" dirty="0"/>
          </a:p>
        </p:txBody>
      </p:sp>
    </p:spTree>
    <p:extLst>
      <p:ext uri="{BB962C8B-B14F-4D97-AF65-F5344CB8AC3E}">
        <p14:creationId xmlns:p14="http://schemas.microsoft.com/office/powerpoint/2010/main" val="27066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A5BF58-9D5C-4C2F-A446-5B36F647F13E}" type="datetimeFigureOut">
              <a:rPr lang="en-US" smtClean="0"/>
              <a:t>9/16/2018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9A356F-D8BC-4DF0-99FC-FFF78AAADD04}" type="slidenum">
              <a:rPr lang="en-US" smtClean="0"/>
              <a:t>‹#›</a:t>
            </a:fld>
            <a:endParaRPr lang="en-US" dirty="0"/>
          </a:p>
        </p:txBody>
      </p:sp>
    </p:spTree>
    <p:extLst>
      <p:ext uri="{BB962C8B-B14F-4D97-AF65-F5344CB8AC3E}">
        <p14:creationId xmlns:p14="http://schemas.microsoft.com/office/powerpoint/2010/main" val="3571753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A5BF58-9D5C-4C2F-A446-5B36F647F13E}" type="datetimeFigureOut">
              <a:rPr lang="en-US" smtClean="0"/>
              <a:t>9/16/2018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9A356F-D8BC-4DF0-99FC-FFF78AAADD04}" type="slidenum">
              <a:rPr lang="en-US" smtClean="0"/>
              <a:t>‹#›</a:t>
            </a:fld>
            <a:endParaRPr lang="en-US" dirty="0"/>
          </a:p>
        </p:txBody>
      </p:sp>
    </p:spTree>
    <p:extLst>
      <p:ext uri="{BB962C8B-B14F-4D97-AF65-F5344CB8AC3E}">
        <p14:creationId xmlns:p14="http://schemas.microsoft.com/office/powerpoint/2010/main" val="4067782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A5BF58-9D5C-4C2F-A446-5B36F647F13E}" type="datetimeFigureOut">
              <a:rPr lang="en-US" smtClean="0"/>
              <a:t>9/16/2018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9A356F-D8BC-4DF0-99FC-FFF78AAADD04}" type="slidenum">
              <a:rPr lang="en-US" smtClean="0"/>
              <a:t>‹#›</a:t>
            </a:fld>
            <a:endParaRPr lang="en-US" dirty="0"/>
          </a:p>
        </p:txBody>
      </p:sp>
    </p:spTree>
    <p:extLst>
      <p:ext uri="{BB962C8B-B14F-4D97-AF65-F5344CB8AC3E}">
        <p14:creationId xmlns:p14="http://schemas.microsoft.com/office/powerpoint/2010/main" val="205322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A5BF58-9D5C-4C2F-A446-5B36F647F13E}" type="datetimeFigureOut">
              <a:rPr lang="en-US" smtClean="0"/>
              <a:t>9/16/2018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9A356F-D8BC-4DF0-99FC-FFF78AAADD04}" type="slidenum">
              <a:rPr lang="en-US" smtClean="0"/>
              <a:t>‹#›</a:t>
            </a:fld>
            <a:endParaRPr lang="en-US" dirty="0"/>
          </a:p>
        </p:txBody>
      </p:sp>
    </p:spTree>
    <p:extLst>
      <p:ext uri="{BB962C8B-B14F-4D97-AF65-F5344CB8AC3E}">
        <p14:creationId xmlns:p14="http://schemas.microsoft.com/office/powerpoint/2010/main" val="1025951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A5BF58-9D5C-4C2F-A446-5B36F647F13E}" type="datetimeFigureOut">
              <a:rPr lang="en-US" smtClean="0"/>
              <a:t>9/16/2018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F9A356F-D8BC-4DF0-99FC-FFF78AAADD04}" type="slidenum">
              <a:rPr lang="en-US" smtClean="0"/>
              <a:t>‹#›</a:t>
            </a:fld>
            <a:endParaRPr lang="en-US" dirty="0"/>
          </a:p>
        </p:txBody>
      </p:sp>
    </p:spTree>
    <p:extLst>
      <p:ext uri="{BB962C8B-B14F-4D97-AF65-F5344CB8AC3E}">
        <p14:creationId xmlns:p14="http://schemas.microsoft.com/office/powerpoint/2010/main" val="3739774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A5BF58-9D5C-4C2F-A446-5B36F647F13E}" type="datetimeFigureOut">
              <a:rPr lang="en-US" smtClean="0"/>
              <a:t>9/16/2018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F9A356F-D8BC-4DF0-99FC-FFF78AAADD04}" type="slidenum">
              <a:rPr lang="en-US" smtClean="0"/>
              <a:t>‹#›</a:t>
            </a:fld>
            <a:endParaRPr lang="en-US" dirty="0"/>
          </a:p>
        </p:txBody>
      </p:sp>
    </p:spTree>
    <p:extLst>
      <p:ext uri="{BB962C8B-B14F-4D97-AF65-F5344CB8AC3E}">
        <p14:creationId xmlns:p14="http://schemas.microsoft.com/office/powerpoint/2010/main" val="108307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5BF58-9D5C-4C2F-A446-5B36F647F13E}" type="datetimeFigureOut">
              <a:rPr lang="en-US" smtClean="0"/>
              <a:t>9/16/2018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F9A356F-D8BC-4DF0-99FC-FFF78AAADD04}" type="slidenum">
              <a:rPr lang="en-US" smtClean="0"/>
              <a:t>‹#›</a:t>
            </a:fld>
            <a:endParaRPr lang="en-US" dirty="0"/>
          </a:p>
        </p:txBody>
      </p:sp>
    </p:spTree>
    <p:extLst>
      <p:ext uri="{BB962C8B-B14F-4D97-AF65-F5344CB8AC3E}">
        <p14:creationId xmlns:p14="http://schemas.microsoft.com/office/powerpoint/2010/main" val="1355233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A5BF58-9D5C-4C2F-A446-5B36F647F13E}" type="datetimeFigureOut">
              <a:rPr lang="en-US" smtClean="0"/>
              <a:t>9/16/2018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9A356F-D8BC-4DF0-99FC-FFF78AAADD04}" type="slidenum">
              <a:rPr lang="en-US" smtClean="0"/>
              <a:t>‹#›</a:t>
            </a:fld>
            <a:endParaRPr lang="en-US" dirty="0"/>
          </a:p>
        </p:txBody>
      </p:sp>
    </p:spTree>
    <p:extLst>
      <p:ext uri="{BB962C8B-B14F-4D97-AF65-F5344CB8AC3E}">
        <p14:creationId xmlns:p14="http://schemas.microsoft.com/office/powerpoint/2010/main" val="678235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A5BF58-9D5C-4C2F-A446-5B36F647F13E}" type="datetimeFigureOut">
              <a:rPr lang="en-US" smtClean="0"/>
              <a:t>9/16/2018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9A356F-D8BC-4DF0-99FC-FFF78AAADD04}" type="slidenum">
              <a:rPr lang="en-US" smtClean="0"/>
              <a:t>‹#›</a:t>
            </a:fld>
            <a:endParaRPr lang="en-US" dirty="0"/>
          </a:p>
        </p:txBody>
      </p:sp>
    </p:spTree>
    <p:extLst>
      <p:ext uri="{BB962C8B-B14F-4D97-AF65-F5344CB8AC3E}">
        <p14:creationId xmlns:p14="http://schemas.microsoft.com/office/powerpoint/2010/main" val="1118608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5BF58-9D5C-4C2F-A446-5B36F647F13E}" type="datetimeFigureOut">
              <a:rPr lang="en-US" smtClean="0"/>
              <a:t>9/16/2018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A356F-D8BC-4DF0-99FC-FFF78AAADD04}" type="slidenum">
              <a:rPr lang="en-US" smtClean="0"/>
              <a:t>‹#›</a:t>
            </a:fld>
            <a:endParaRPr lang="en-US" dirty="0"/>
          </a:p>
        </p:txBody>
      </p:sp>
    </p:spTree>
    <p:extLst>
      <p:ext uri="{BB962C8B-B14F-4D97-AF65-F5344CB8AC3E}">
        <p14:creationId xmlns:p14="http://schemas.microsoft.com/office/powerpoint/2010/main" val="600866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18.217.10.93/pcori-pag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eproducibility" TargetMode="External"/><Relationship Id="rId2" Type="http://schemas.openxmlformats.org/officeDocument/2006/relationships/hyperlink" Target="https://psychcentral.com/encyclopedia/replicabilit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Reproducible Clinical Trial Design for Patient Centered Outcomes Research (PCORI)</a:t>
            </a:r>
            <a:br>
              <a:rPr lang="en-US" dirty="0"/>
            </a:br>
            <a:endParaRPr lang="en-US" dirty="0"/>
          </a:p>
        </p:txBody>
      </p:sp>
      <p:sp>
        <p:nvSpPr>
          <p:cNvPr id="3" name="Subtitle 2"/>
          <p:cNvSpPr>
            <a:spLocks noGrp="1"/>
          </p:cNvSpPr>
          <p:nvPr>
            <p:ph type="subTitle" idx="1"/>
          </p:nvPr>
        </p:nvSpPr>
        <p:spPr/>
        <p:txBody>
          <a:bodyPr>
            <a:normAutofit lnSpcReduction="10000"/>
          </a:bodyPr>
          <a:lstStyle/>
          <a:p>
            <a:r>
              <a:rPr lang="en-US" dirty="0" smtClean="0"/>
              <a:t>Denise Esserman, PhD</a:t>
            </a:r>
          </a:p>
          <a:p>
            <a:r>
              <a:rPr lang="en-US" dirty="0" smtClean="0"/>
              <a:t>Department of Biostatistics, Yale University</a:t>
            </a:r>
          </a:p>
          <a:p>
            <a:r>
              <a:rPr lang="en-US" dirty="0" smtClean="0"/>
              <a:t>In collaboration with Michael Kane, PhD, </a:t>
            </a:r>
          </a:p>
          <a:p>
            <a:r>
              <a:rPr lang="en-US" dirty="0" smtClean="0"/>
              <a:t>Briana Cameron, PhD, Peter Peduzzi, PhD</a:t>
            </a:r>
            <a:endParaRPr lang="en-US" dirty="0"/>
          </a:p>
        </p:txBody>
      </p:sp>
    </p:spTree>
    <p:extLst>
      <p:ext uri="{BB962C8B-B14F-4D97-AF65-F5344CB8AC3E}">
        <p14:creationId xmlns:p14="http://schemas.microsoft.com/office/powerpoint/2010/main" val="1083993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effects</a:t>
            </a:r>
            <a:br>
              <a:rPr lang="en-US" dirty="0" smtClean="0"/>
            </a:br>
            <a:endParaRPr lang="en-US" dirty="0"/>
          </a:p>
        </p:txBody>
      </p:sp>
      <p:sp>
        <p:nvSpPr>
          <p:cNvPr id="3" name="Content Placeholder 2"/>
          <p:cNvSpPr>
            <a:spLocks noGrp="1"/>
          </p:cNvSpPr>
          <p:nvPr>
            <p:ph idx="1"/>
          </p:nvPr>
        </p:nvSpPr>
        <p:spPr/>
        <p:txBody>
          <a:bodyPr>
            <a:normAutofit/>
          </a:bodyPr>
          <a:lstStyle/>
          <a:p>
            <a:r>
              <a:rPr lang="en-US" i="1" dirty="0" smtClean="0"/>
              <a:t>Treatment Effect</a:t>
            </a:r>
            <a:r>
              <a:rPr lang="en-US" dirty="0"/>
              <a:t>: The average </a:t>
            </a:r>
            <a:r>
              <a:rPr lang="en-US" dirty="0" smtClean="0"/>
              <a:t>effect </a:t>
            </a:r>
            <a:r>
              <a:rPr lang="en-US" dirty="0"/>
              <a:t>a particular treatment will </a:t>
            </a:r>
            <a:r>
              <a:rPr lang="en-US" dirty="0" smtClean="0"/>
              <a:t>have in </a:t>
            </a:r>
            <a:r>
              <a:rPr lang="en-US" dirty="0"/>
              <a:t>a </a:t>
            </a:r>
            <a:r>
              <a:rPr lang="en-US" dirty="0" smtClean="0"/>
              <a:t>specified population</a:t>
            </a:r>
          </a:p>
          <a:p>
            <a:endParaRPr lang="en-US" dirty="0"/>
          </a:p>
          <a:p>
            <a:r>
              <a:rPr lang="en-US" i="1" dirty="0"/>
              <a:t>Selection </a:t>
            </a:r>
            <a:r>
              <a:rPr lang="en-US" i="1" dirty="0" smtClean="0"/>
              <a:t>Effect</a:t>
            </a:r>
            <a:r>
              <a:rPr lang="en-US" dirty="0"/>
              <a:t>: The </a:t>
            </a:r>
            <a:r>
              <a:rPr lang="en-US" dirty="0" smtClean="0"/>
              <a:t>difference </a:t>
            </a:r>
            <a:r>
              <a:rPr lang="en-US" dirty="0"/>
              <a:t>in treatment </a:t>
            </a:r>
            <a:r>
              <a:rPr lang="en-US" dirty="0" smtClean="0"/>
              <a:t>effect influenced by self-selection </a:t>
            </a:r>
            <a:r>
              <a:rPr lang="en-US" dirty="0"/>
              <a:t>of a given treatment by </a:t>
            </a:r>
            <a:r>
              <a:rPr lang="en-US" dirty="0" smtClean="0"/>
              <a:t>patients</a:t>
            </a:r>
          </a:p>
          <a:p>
            <a:endParaRPr lang="en-US" dirty="0"/>
          </a:p>
          <a:p>
            <a:r>
              <a:rPr lang="en-US" i="1" dirty="0"/>
              <a:t>Preference </a:t>
            </a:r>
            <a:r>
              <a:rPr lang="en-US" i="1" dirty="0" smtClean="0"/>
              <a:t>Effect</a:t>
            </a:r>
            <a:r>
              <a:rPr lang="en-US" dirty="0"/>
              <a:t>: The change in outcome resulting from </a:t>
            </a:r>
            <a:r>
              <a:rPr lang="en-US" dirty="0" smtClean="0"/>
              <a:t>the interaction </a:t>
            </a:r>
            <a:r>
              <a:rPr lang="en-US" dirty="0"/>
              <a:t>between a patient's preferred treatment and the </a:t>
            </a:r>
            <a:r>
              <a:rPr lang="en-US" dirty="0" smtClean="0"/>
              <a:t>treatment actually </a:t>
            </a:r>
            <a:r>
              <a:rPr lang="en-US" dirty="0"/>
              <a:t>received</a:t>
            </a:r>
          </a:p>
        </p:txBody>
      </p:sp>
    </p:spTree>
    <p:extLst>
      <p:ext uri="{BB962C8B-B14F-4D97-AF65-F5344CB8AC3E}">
        <p14:creationId xmlns:p14="http://schemas.microsoft.com/office/powerpoint/2010/main" val="3686188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Development</a:t>
            </a:r>
            <a:endParaRPr lang="en-US" dirty="0"/>
          </a:p>
        </p:txBody>
      </p:sp>
      <p:sp>
        <p:nvSpPr>
          <p:cNvPr id="3" name="Content Placeholder 2"/>
          <p:cNvSpPr>
            <a:spLocks noGrp="1"/>
          </p:cNvSpPr>
          <p:nvPr>
            <p:ph idx="1"/>
          </p:nvPr>
        </p:nvSpPr>
        <p:spPr/>
        <p:txBody>
          <a:bodyPr/>
          <a:lstStyle/>
          <a:p>
            <a:r>
              <a:rPr lang="en-US" dirty="0" smtClean="0"/>
              <a:t>Expansion to allow for stratification </a:t>
            </a:r>
          </a:p>
          <a:p>
            <a:endParaRPr lang="en-US" dirty="0" smtClean="0"/>
          </a:p>
          <a:p>
            <a:r>
              <a:rPr lang="en-US" dirty="0" smtClean="0"/>
              <a:t>Binomial/Count outcomes </a:t>
            </a:r>
          </a:p>
          <a:p>
            <a:pPr marL="0" indent="0">
              <a:buNone/>
            </a:pPr>
            <a:endParaRPr lang="en-US" dirty="0" smtClean="0"/>
          </a:p>
          <a:p>
            <a:r>
              <a:rPr lang="en-US" dirty="0" smtClean="0"/>
              <a:t>Estimation of optimal allocation </a:t>
            </a:r>
          </a:p>
          <a:p>
            <a:endParaRPr lang="en-US" dirty="0"/>
          </a:p>
          <a:p>
            <a:r>
              <a:rPr lang="en-US" dirty="0"/>
              <a:t>Undecideds </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8158054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Shiny app: design</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smtClean="0">
                <a:hlinkClick r:id="rId2"/>
              </a:rPr>
              <a:t>http://18.217.10.93/pcori-page/</a:t>
            </a:r>
            <a:endParaRPr lang="en-US" dirty="0" smtClean="0"/>
          </a:p>
          <a:p>
            <a:pPr marL="0" indent="0">
              <a:buNone/>
            </a:pPr>
            <a:endParaRPr lang="en-US" dirty="0"/>
          </a:p>
        </p:txBody>
      </p:sp>
    </p:spTree>
    <p:extLst>
      <p:ext uri="{BB962C8B-B14F-4D97-AF65-F5344CB8AC3E}">
        <p14:creationId xmlns:p14="http://schemas.microsoft.com/office/powerpoint/2010/main" val="1262272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package: </a:t>
            </a:r>
            <a:r>
              <a:rPr lang="en-US" i="1" dirty="0" smtClean="0"/>
              <a:t>preference</a:t>
            </a:r>
            <a:endParaRPr lang="en-US" i="1" dirty="0"/>
          </a:p>
        </p:txBody>
      </p:sp>
      <p:sp>
        <p:nvSpPr>
          <p:cNvPr id="4" name="Content Placeholder 3"/>
          <p:cNvSpPr>
            <a:spLocks noGrp="1"/>
          </p:cNvSpPr>
          <p:nvPr>
            <p:ph idx="1"/>
          </p:nvPr>
        </p:nvSpPr>
        <p:spPr/>
        <p:txBody>
          <a:bodyPr>
            <a:normAutofit/>
          </a:bodyPr>
          <a:lstStyle/>
          <a:p>
            <a:endParaRPr lang="en-US" dirty="0" smtClean="0"/>
          </a:p>
          <a:p>
            <a:r>
              <a:rPr lang="en-US" dirty="0" smtClean="0"/>
              <a:t>Design (more in depth options)</a:t>
            </a:r>
          </a:p>
          <a:p>
            <a:pPr marL="457200" lvl="1" indent="0">
              <a:buNone/>
            </a:pPr>
            <a:endParaRPr lang="en-US" dirty="0" smtClean="0"/>
          </a:p>
          <a:p>
            <a:r>
              <a:rPr lang="en-US" dirty="0" smtClean="0"/>
              <a:t>Analysis</a:t>
            </a:r>
          </a:p>
          <a:p>
            <a:endParaRPr lang="en-US" dirty="0" smtClean="0"/>
          </a:p>
          <a:p>
            <a:r>
              <a:rPr lang="en-US" dirty="0" smtClean="0"/>
              <a:t>Extra functions </a:t>
            </a:r>
            <a:endParaRPr lang="en-US" dirty="0"/>
          </a:p>
        </p:txBody>
      </p:sp>
    </p:spTree>
    <p:extLst>
      <p:ext uri="{BB962C8B-B14F-4D97-AF65-F5344CB8AC3E}">
        <p14:creationId xmlns:p14="http://schemas.microsoft.com/office/powerpoint/2010/main" val="13138898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directions</a:t>
            </a:r>
            <a:endParaRPr lang="en-US" dirty="0"/>
          </a:p>
        </p:txBody>
      </p:sp>
      <p:sp>
        <p:nvSpPr>
          <p:cNvPr id="3" name="Content Placeholder 2"/>
          <p:cNvSpPr>
            <a:spLocks noGrp="1"/>
          </p:cNvSpPr>
          <p:nvPr>
            <p:ph idx="1"/>
          </p:nvPr>
        </p:nvSpPr>
        <p:spPr/>
        <p:txBody>
          <a:bodyPr/>
          <a:lstStyle/>
          <a:p>
            <a:r>
              <a:rPr lang="en-US" dirty="0" smtClean="0"/>
              <a:t>Expansion – other trial designs</a:t>
            </a:r>
          </a:p>
          <a:p>
            <a:pPr lvl="1"/>
            <a:r>
              <a:rPr lang="en-US" dirty="0" smtClean="0"/>
              <a:t>Curtailed samples (e.g. Simon two-stage, stopped negative binomial)</a:t>
            </a:r>
          </a:p>
          <a:p>
            <a:pPr lvl="2"/>
            <a:r>
              <a:rPr lang="en-US" dirty="0" smtClean="0"/>
              <a:t>Getting R package completed</a:t>
            </a:r>
          </a:p>
          <a:p>
            <a:pPr lvl="2"/>
            <a:r>
              <a:rPr lang="en-US" dirty="0" smtClean="0"/>
              <a:t>Incorporate into web application</a:t>
            </a:r>
          </a:p>
          <a:p>
            <a:pPr marL="457200" lvl="1" indent="0">
              <a:buNone/>
            </a:pPr>
            <a:endParaRPr lang="en-US" dirty="0" smtClean="0"/>
          </a:p>
          <a:p>
            <a:r>
              <a:rPr lang="en-US" dirty="0" smtClean="0"/>
              <a:t>Expansion beyond design so </a:t>
            </a:r>
            <a:r>
              <a:rPr lang="en-US" dirty="0"/>
              <a:t>that we don’t just have reproducible components, but that we can have a reproducible </a:t>
            </a:r>
            <a:r>
              <a:rPr lang="en-US" dirty="0" smtClean="0"/>
              <a:t>trial – start to finish.</a:t>
            </a:r>
          </a:p>
          <a:p>
            <a:pPr marL="457200" lvl="1" indent="0">
              <a:buNone/>
            </a:pPr>
            <a:endParaRPr lang="en-US" dirty="0" smtClean="0"/>
          </a:p>
        </p:txBody>
      </p:sp>
    </p:spTree>
    <p:extLst>
      <p:ext uri="{BB962C8B-B14F-4D97-AF65-F5344CB8AC3E}">
        <p14:creationId xmlns:p14="http://schemas.microsoft.com/office/powerpoint/2010/main" val="947610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Reproducible code	</a:t>
            </a:r>
            <a:endParaRPr lang="en-US" dirty="0"/>
          </a:p>
        </p:txBody>
      </p:sp>
      <p:sp>
        <p:nvSpPr>
          <p:cNvPr id="3" name="Content Placeholder 2"/>
          <p:cNvSpPr>
            <a:spLocks noGrp="1"/>
          </p:cNvSpPr>
          <p:nvPr>
            <p:ph idx="1"/>
          </p:nvPr>
        </p:nvSpPr>
        <p:spPr/>
        <p:txBody>
          <a:bodyPr/>
          <a:lstStyle/>
          <a:p>
            <a:r>
              <a:rPr lang="en-US" dirty="0" smtClean="0"/>
              <a:t>To make all of this work, we have to make sure that we do our part.  </a:t>
            </a:r>
            <a:endParaRPr lang="en-US" dirty="0"/>
          </a:p>
          <a:p>
            <a:endParaRPr lang="en-US" dirty="0" smtClean="0"/>
          </a:p>
          <a:p>
            <a:r>
              <a:rPr lang="en-US" dirty="0" smtClean="0"/>
              <a:t>How do we ensure that the code is reproducible as versions of R change and packages are altered?</a:t>
            </a:r>
          </a:p>
          <a:p>
            <a:pPr lvl="1"/>
            <a:r>
              <a:rPr lang="en-US" dirty="0"/>
              <a:t>p</a:t>
            </a:r>
            <a:r>
              <a:rPr lang="en-US" dirty="0" smtClean="0"/>
              <a:t>ackrat</a:t>
            </a:r>
          </a:p>
          <a:p>
            <a:pPr lvl="1"/>
            <a:r>
              <a:rPr lang="en-US" dirty="0" err="1" smtClean="0"/>
              <a:t>switchR</a:t>
            </a:r>
            <a:endParaRPr lang="en-US" dirty="0" smtClean="0"/>
          </a:p>
          <a:p>
            <a:pPr lvl="1"/>
            <a:r>
              <a:rPr lang="en-US" dirty="0" smtClean="0"/>
              <a:t>Major changes – could allow downloading of packages used to generate (large files </a:t>
            </a:r>
            <a:r>
              <a:rPr lang="en-US" smtClean="0"/>
              <a:t>to download)</a:t>
            </a:r>
            <a:endParaRPr lang="en-US" dirty="0"/>
          </a:p>
        </p:txBody>
      </p:sp>
    </p:spTree>
    <p:extLst>
      <p:ext uri="{BB962C8B-B14F-4D97-AF65-F5344CB8AC3E}">
        <p14:creationId xmlns:p14="http://schemas.microsoft.com/office/powerpoint/2010/main" val="3668221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Michael Kane</a:t>
            </a:r>
          </a:p>
          <a:p>
            <a:pPr marL="0" indent="0">
              <a:buNone/>
            </a:pPr>
            <a:r>
              <a:rPr lang="en-US" dirty="0" smtClean="0"/>
              <a:t>Peter Peduzzi</a:t>
            </a:r>
          </a:p>
          <a:p>
            <a:pPr marL="0" indent="0">
              <a:buNone/>
            </a:pPr>
            <a:r>
              <a:rPr lang="en-US" dirty="0" smtClean="0"/>
              <a:t>Briana Cameron</a:t>
            </a:r>
          </a:p>
          <a:p>
            <a:pPr marL="0" indent="0">
              <a:buNone/>
            </a:pPr>
            <a:r>
              <a:rPr lang="en-US" dirty="0" smtClean="0"/>
              <a:t>Yu Shi,</a:t>
            </a:r>
          </a:p>
          <a:p>
            <a:pPr marL="0" indent="0">
              <a:buNone/>
            </a:pPr>
            <a:r>
              <a:rPr lang="en-US" dirty="0" smtClean="0"/>
              <a:t>Xian Gu</a:t>
            </a:r>
            <a:endParaRPr lang="en-US" dirty="0"/>
          </a:p>
          <a:p>
            <a:pPr marL="0" indent="0">
              <a:buNone/>
            </a:pPr>
            <a:endParaRPr lang="en-US" dirty="0" smtClean="0"/>
          </a:p>
          <a:p>
            <a:pPr marL="0" indent="0">
              <a:buNone/>
            </a:pPr>
            <a:r>
              <a:rPr lang="en-US" dirty="0" smtClean="0"/>
              <a:t>Funding: This </a:t>
            </a:r>
            <a:r>
              <a:rPr lang="en-US" dirty="0"/>
              <a:t>work was partially supported through </a:t>
            </a:r>
            <a:r>
              <a:rPr lang="en-US" dirty="0" smtClean="0"/>
              <a:t>a Patient-Centered </a:t>
            </a:r>
            <a:r>
              <a:rPr lang="en-US" dirty="0"/>
              <a:t>Outcomes Research Institute (PCORI) Award and </a:t>
            </a:r>
            <a:r>
              <a:rPr lang="en-US" dirty="0" smtClean="0"/>
              <a:t>Yale's CTSA </a:t>
            </a:r>
            <a:r>
              <a:rPr lang="en-US" dirty="0"/>
              <a:t>Award.</a:t>
            </a:r>
          </a:p>
          <a:p>
            <a:pPr marL="0" indent="0">
              <a:buNone/>
            </a:pPr>
            <a:r>
              <a:rPr lang="en-US" dirty="0"/>
              <a:t>Disclaimer: All statements in this report, including its </a:t>
            </a:r>
            <a:r>
              <a:rPr lang="en-US" dirty="0" smtClean="0"/>
              <a:t>findings and conclusions</a:t>
            </a:r>
            <a:r>
              <a:rPr lang="en-US" dirty="0"/>
              <a:t>, are solely those of the author and do not necessarily </a:t>
            </a:r>
            <a:r>
              <a:rPr lang="en-US" dirty="0" smtClean="0"/>
              <a:t>represent the </a:t>
            </a:r>
            <a:r>
              <a:rPr lang="en-US" dirty="0"/>
              <a:t>views of the Patient-Centered Outcomes Research Institute (PCORI</a:t>
            </a:r>
            <a:r>
              <a:rPr lang="en-US" dirty="0" smtClean="0"/>
              <a:t>),its </a:t>
            </a:r>
            <a:r>
              <a:rPr lang="en-US" dirty="0"/>
              <a:t>Board of Governors of Methodology </a:t>
            </a:r>
            <a:r>
              <a:rPr lang="en-US" dirty="0" smtClean="0"/>
              <a:t>Committee</a:t>
            </a:r>
            <a:endParaRPr lang="en-US" dirty="0"/>
          </a:p>
        </p:txBody>
      </p:sp>
    </p:spTree>
    <p:extLst>
      <p:ext uri="{BB962C8B-B14F-4D97-AF65-F5344CB8AC3E}">
        <p14:creationId xmlns:p14="http://schemas.microsoft.com/office/powerpoint/2010/main" val="1818377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Reproducibility is essential in clinical research</a:t>
            </a:r>
            <a:r>
              <a:rPr lang="en-US" dirty="0" smtClean="0"/>
              <a:t>.</a:t>
            </a:r>
          </a:p>
          <a:p>
            <a:r>
              <a:rPr lang="en-US" dirty="0" smtClean="0"/>
              <a:t>It </a:t>
            </a:r>
            <a:r>
              <a:rPr lang="en-US" dirty="0"/>
              <a:t>puts the field on sound scientific footing, it allows other members of the community to interrogate current results, and it facilitates discovery. </a:t>
            </a:r>
            <a:endParaRPr lang="en-US" dirty="0" smtClean="0"/>
          </a:p>
          <a:p>
            <a:r>
              <a:rPr lang="en-US" dirty="0" smtClean="0"/>
              <a:t>For </a:t>
            </a:r>
            <a:r>
              <a:rPr lang="en-US" dirty="0"/>
              <a:t>example, it is not generally distinguished from replicability (in lay terms). </a:t>
            </a:r>
            <a:endParaRPr lang="en-US" dirty="0" smtClean="0"/>
          </a:p>
          <a:p>
            <a:r>
              <a:rPr lang="en-US" dirty="0" smtClean="0"/>
              <a:t>However</a:t>
            </a:r>
            <a:r>
              <a:rPr lang="en-US" dirty="0"/>
              <a:t>, there currently isn’t consensus on the definition and implementation of reproducibility. </a:t>
            </a:r>
            <a:endParaRPr lang="en-US" dirty="0" smtClean="0"/>
          </a:p>
          <a:p>
            <a:r>
              <a:rPr lang="en-US" dirty="0" smtClean="0"/>
              <a:t>Furthermore</a:t>
            </a:r>
            <a:r>
              <a:rPr lang="en-US" dirty="0"/>
              <a:t>, we as a community, have not clearly defined reproducibility in the context </a:t>
            </a:r>
            <a:r>
              <a:rPr lang="en-US" dirty="0" smtClean="0"/>
              <a:t>of </a:t>
            </a:r>
            <a:r>
              <a:rPr lang="en-US" dirty="0"/>
              <a:t>clinical trials</a:t>
            </a:r>
            <a:r>
              <a:rPr lang="en-US" dirty="0" smtClean="0"/>
              <a:t>. </a:t>
            </a:r>
          </a:p>
          <a:p>
            <a:endParaRPr lang="en-US" dirty="0"/>
          </a:p>
        </p:txBody>
      </p:sp>
    </p:spTree>
    <p:extLst>
      <p:ext uri="{BB962C8B-B14F-4D97-AF65-F5344CB8AC3E}">
        <p14:creationId xmlns:p14="http://schemas.microsoft.com/office/powerpoint/2010/main" val="3278436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Replicability versus Reproducibility</a:t>
            </a:r>
            <a:endParaRPr lang="en-US" dirty="0"/>
          </a:p>
        </p:txBody>
      </p:sp>
      <p:sp>
        <p:nvSpPr>
          <p:cNvPr id="3" name="Content Placeholder 2"/>
          <p:cNvSpPr>
            <a:spLocks noGrp="1"/>
          </p:cNvSpPr>
          <p:nvPr>
            <p:ph idx="1"/>
          </p:nvPr>
        </p:nvSpPr>
        <p:spPr/>
        <p:txBody>
          <a:bodyPr>
            <a:normAutofit/>
          </a:bodyPr>
          <a:lstStyle/>
          <a:p>
            <a:r>
              <a:rPr lang="en-US" b="1" dirty="0"/>
              <a:t>Replicability</a:t>
            </a:r>
            <a:r>
              <a:rPr lang="en-US" dirty="0"/>
              <a:t>. </a:t>
            </a:r>
            <a:r>
              <a:rPr lang="en-US" dirty="0" smtClean="0"/>
              <a:t>“Scientific </a:t>
            </a:r>
            <a:r>
              <a:rPr lang="en-US" dirty="0"/>
              <a:t>studies ought to be </a:t>
            </a:r>
            <a:r>
              <a:rPr lang="en-US" b="1" dirty="0"/>
              <a:t>replicable</a:t>
            </a:r>
            <a:r>
              <a:rPr lang="en-US" dirty="0"/>
              <a:t>, </a:t>
            </a:r>
            <a:r>
              <a:rPr lang="en-US" b="1" dirty="0" smtClean="0"/>
              <a:t>meaning </a:t>
            </a:r>
            <a:r>
              <a:rPr lang="en-US" dirty="0" smtClean="0"/>
              <a:t>that </a:t>
            </a:r>
            <a:r>
              <a:rPr lang="en-US" dirty="0"/>
              <a:t>a study should produce the same results if </a:t>
            </a:r>
            <a:r>
              <a:rPr lang="en-US" dirty="0" smtClean="0"/>
              <a:t>repeated exactly</a:t>
            </a:r>
            <a:r>
              <a:rPr lang="en-US" dirty="0"/>
              <a:t>. </a:t>
            </a:r>
            <a:r>
              <a:rPr lang="en-US" b="1" dirty="0"/>
              <a:t>Replicability</a:t>
            </a:r>
            <a:r>
              <a:rPr lang="en-US" dirty="0"/>
              <a:t> can be increased by doing in-depth research on other </a:t>
            </a:r>
            <a:r>
              <a:rPr lang="en-US" dirty="0" smtClean="0"/>
              <a:t>similar </a:t>
            </a:r>
            <a:r>
              <a:rPr lang="en-US" dirty="0"/>
              <a:t>experiments and ruling out variables you may not have thought of originally</a:t>
            </a:r>
            <a:r>
              <a:rPr lang="en-US" dirty="0" smtClean="0"/>
              <a:t>.”</a:t>
            </a:r>
            <a:r>
              <a:rPr lang="en-US" baseline="30000" dirty="0" smtClean="0"/>
              <a:t>1</a:t>
            </a:r>
          </a:p>
          <a:p>
            <a:endParaRPr lang="en-US" baseline="30000" dirty="0" smtClean="0"/>
          </a:p>
          <a:p>
            <a:r>
              <a:rPr lang="en-US" b="1" dirty="0" smtClean="0"/>
              <a:t>Reproducibility. </a:t>
            </a:r>
            <a:r>
              <a:rPr lang="en-US" dirty="0"/>
              <a:t> </a:t>
            </a:r>
            <a:r>
              <a:rPr lang="en-US" dirty="0" smtClean="0"/>
              <a:t>”The </a:t>
            </a:r>
            <a:r>
              <a:rPr lang="en-US" dirty="0"/>
              <a:t>closeness of the agreement between the results of </a:t>
            </a:r>
            <a:r>
              <a:rPr lang="en-US" dirty="0" smtClean="0"/>
              <a:t>measurements of </a:t>
            </a:r>
            <a:r>
              <a:rPr lang="en-US" dirty="0"/>
              <a:t>the same </a:t>
            </a:r>
            <a:r>
              <a:rPr lang="en-US" dirty="0" smtClean="0"/>
              <a:t>measurand</a:t>
            </a:r>
            <a:r>
              <a:rPr lang="en-US" dirty="0"/>
              <a:t> carried out with same methodology described in the corresponding scientific evidence (e.g. a publication in a peer-reviewed journal</a:t>
            </a:r>
            <a:r>
              <a:rPr lang="en-US" dirty="0" smtClean="0"/>
              <a:t>).”</a:t>
            </a:r>
            <a:r>
              <a:rPr lang="en-US" baseline="30000" dirty="0" smtClean="0"/>
              <a:t>2</a:t>
            </a:r>
          </a:p>
          <a:p>
            <a:endParaRPr lang="en-US" baseline="30000" dirty="0" smtClean="0"/>
          </a:p>
          <a:p>
            <a:pPr marL="0" indent="0">
              <a:buNone/>
            </a:pPr>
            <a:endParaRPr lang="en-US" dirty="0"/>
          </a:p>
        </p:txBody>
      </p:sp>
      <p:sp>
        <p:nvSpPr>
          <p:cNvPr id="4" name="TextBox 3"/>
          <p:cNvSpPr txBox="1"/>
          <p:nvPr/>
        </p:nvSpPr>
        <p:spPr>
          <a:xfrm>
            <a:off x="313386" y="6311900"/>
            <a:ext cx="11565227" cy="553998"/>
          </a:xfrm>
          <a:prstGeom prst="rect">
            <a:avLst/>
          </a:prstGeom>
          <a:noFill/>
        </p:spPr>
        <p:txBody>
          <a:bodyPr wrap="square" rtlCol="0">
            <a:spAutoFit/>
          </a:bodyPr>
          <a:lstStyle/>
          <a:p>
            <a:r>
              <a:rPr lang="en-US" sz="1200" baseline="30000" dirty="0" smtClean="0">
                <a:hlinkClick r:id="rId2"/>
              </a:rPr>
              <a:t>1</a:t>
            </a:r>
            <a:r>
              <a:rPr lang="en-US" sz="1200" dirty="0" smtClean="0">
                <a:hlinkClick r:id="rId2"/>
              </a:rPr>
              <a:t>https</a:t>
            </a:r>
            <a:r>
              <a:rPr lang="en-US" sz="1200" dirty="0">
                <a:hlinkClick r:id="rId2"/>
              </a:rPr>
              <a:t>://</a:t>
            </a:r>
            <a:r>
              <a:rPr lang="en-US" sz="1200" dirty="0" smtClean="0">
                <a:hlinkClick r:id="rId2"/>
              </a:rPr>
              <a:t>psychcentral.com/encyclopedia/replicability/</a:t>
            </a:r>
            <a:r>
              <a:rPr lang="en-US" sz="1200" dirty="0" smtClean="0"/>
              <a:t>; </a:t>
            </a:r>
            <a:r>
              <a:rPr lang="en-US" sz="1200" baseline="30000" dirty="0" smtClean="0"/>
              <a:t>2</a:t>
            </a:r>
            <a:r>
              <a:rPr lang="en-US" sz="1200" dirty="0" smtClean="0">
                <a:hlinkClick r:id="rId3"/>
              </a:rPr>
              <a:t>https</a:t>
            </a:r>
            <a:r>
              <a:rPr lang="en-US" sz="1200" dirty="0">
                <a:hlinkClick r:id="rId3"/>
              </a:rPr>
              <a:t>://en.wikipedia.org/wiki/Reproducibility</a:t>
            </a:r>
            <a:endParaRPr lang="en-US" sz="1200" dirty="0"/>
          </a:p>
          <a:p>
            <a:endParaRPr lang="en-US" dirty="0"/>
          </a:p>
        </p:txBody>
      </p:sp>
    </p:spTree>
    <p:extLst>
      <p:ext uri="{BB962C8B-B14F-4D97-AF65-F5344CB8AC3E}">
        <p14:creationId xmlns:p14="http://schemas.microsoft.com/office/powerpoint/2010/main" val="895295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 NIH says…</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a:t>Two of the cornerstones of science advancement are </a:t>
            </a:r>
            <a:r>
              <a:rPr lang="en-US" b="1" dirty="0"/>
              <a:t>rigor</a:t>
            </a:r>
            <a:r>
              <a:rPr lang="en-US" dirty="0"/>
              <a:t> in designing and performing scientific research and the ability to </a:t>
            </a:r>
            <a:r>
              <a:rPr lang="en-US" b="1" dirty="0"/>
              <a:t>reproduce</a:t>
            </a:r>
            <a:r>
              <a:rPr lang="en-US" dirty="0"/>
              <a:t> biomedical research findings. The application of rigor ensures robust and unbiased experimental design, methodology, analysis, interpretation, and reporting of results. When a result can be </a:t>
            </a:r>
            <a:r>
              <a:rPr lang="en-US" b="1" dirty="0"/>
              <a:t>reproduced</a:t>
            </a:r>
            <a:r>
              <a:rPr lang="en-US" dirty="0"/>
              <a:t> by multiple scientists, it validates the original results and readiness to progress to the next phase of research. This is especially important for clinical trials in humans, which are built on studies that have demonstrated a particular effect or outcome</a:t>
            </a:r>
            <a:r>
              <a:rPr lang="en-US" dirty="0" smtClean="0"/>
              <a:t>.”</a:t>
            </a:r>
            <a:endParaRPr lang="en-US" dirty="0"/>
          </a:p>
        </p:txBody>
      </p:sp>
      <p:sp>
        <p:nvSpPr>
          <p:cNvPr id="4" name="TextBox 3"/>
          <p:cNvSpPr txBox="1"/>
          <p:nvPr/>
        </p:nvSpPr>
        <p:spPr>
          <a:xfrm>
            <a:off x="838200" y="6362163"/>
            <a:ext cx="7932313" cy="276999"/>
          </a:xfrm>
          <a:prstGeom prst="rect">
            <a:avLst/>
          </a:prstGeom>
          <a:noFill/>
        </p:spPr>
        <p:txBody>
          <a:bodyPr wrap="square" rtlCol="0">
            <a:spAutoFit/>
          </a:bodyPr>
          <a:lstStyle/>
          <a:p>
            <a:r>
              <a:rPr lang="en-US" sz="1200" dirty="0"/>
              <a:t>https://www.nih.gov/research-training/rigor-reproducibility</a:t>
            </a:r>
          </a:p>
        </p:txBody>
      </p:sp>
    </p:spTree>
    <p:extLst>
      <p:ext uri="{BB962C8B-B14F-4D97-AF65-F5344CB8AC3E}">
        <p14:creationId xmlns:p14="http://schemas.microsoft.com/office/powerpoint/2010/main" val="1131001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 FDA says…</a:t>
            </a:r>
            <a:endParaRPr lang="en-US" dirty="0"/>
          </a:p>
        </p:txBody>
      </p:sp>
      <p:sp>
        <p:nvSpPr>
          <p:cNvPr id="3" name="Content Placeholder 2"/>
          <p:cNvSpPr>
            <a:spLocks noGrp="1"/>
          </p:cNvSpPr>
          <p:nvPr>
            <p:ph idx="1"/>
          </p:nvPr>
        </p:nvSpPr>
        <p:spPr>
          <a:xfrm>
            <a:off x="838200" y="1786989"/>
            <a:ext cx="10515600" cy="4351338"/>
          </a:xfrm>
        </p:spPr>
        <p:txBody>
          <a:bodyPr>
            <a:normAutofit fontScale="92500"/>
          </a:bodyPr>
          <a:lstStyle/>
          <a:p>
            <a:pPr marL="0" indent="0">
              <a:buNone/>
            </a:pPr>
            <a:r>
              <a:rPr lang="en-US" dirty="0" smtClean="0"/>
              <a:t>“</a:t>
            </a:r>
            <a:r>
              <a:rPr lang="en-US" dirty="0"/>
              <a:t>Making research findings and the digital data supporting those findings accessible and analyzable promotes robust and open communication with the scientific community thereby bolstering the credibility of scientific findings and the regulatory decision-making based upon those findings. </a:t>
            </a:r>
            <a:r>
              <a:rPr lang="en-US" dirty="0" smtClean="0"/>
              <a:t>”</a:t>
            </a:r>
            <a:r>
              <a:rPr lang="en-US" baseline="30000" dirty="0" smtClean="0"/>
              <a:t>1</a:t>
            </a:r>
            <a:endParaRPr lang="en-US" dirty="0" smtClean="0"/>
          </a:p>
          <a:p>
            <a:pPr marL="0" indent="0">
              <a:buNone/>
            </a:pPr>
            <a:endParaRPr lang="en-US" dirty="0"/>
          </a:p>
          <a:p>
            <a:pPr marL="0" indent="0">
              <a:buNone/>
            </a:pPr>
            <a:r>
              <a:rPr lang="en-US" dirty="0"/>
              <a:t>“The usual requirement for more than one adequate and well-controlled investigation reflects the need for independent substantiation of experimental results. A single clinical experimental finding of efficacy, unsupported by other independent evidence, has not usually been considered adequate scientific support for a conclusion of effectiveness</a:t>
            </a:r>
            <a:r>
              <a:rPr lang="en-US" dirty="0" smtClean="0"/>
              <a:t>.”</a:t>
            </a:r>
            <a:r>
              <a:rPr lang="en-US" baseline="30000" dirty="0" smtClean="0"/>
              <a:t>2</a:t>
            </a:r>
            <a:endParaRPr lang="en-US" dirty="0"/>
          </a:p>
          <a:p>
            <a:pPr marL="0" indent="0">
              <a:buNone/>
            </a:pPr>
            <a:endParaRPr lang="en-US" dirty="0"/>
          </a:p>
        </p:txBody>
      </p:sp>
      <p:sp>
        <p:nvSpPr>
          <p:cNvPr id="4" name="TextBox 3"/>
          <p:cNvSpPr txBox="1"/>
          <p:nvPr/>
        </p:nvSpPr>
        <p:spPr>
          <a:xfrm>
            <a:off x="218940" y="6349284"/>
            <a:ext cx="11973060" cy="646331"/>
          </a:xfrm>
          <a:prstGeom prst="rect">
            <a:avLst/>
          </a:prstGeom>
          <a:noFill/>
        </p:spPr>
        <p:txBody>
          <a:bodyPr wrap="square" rtlCol="0">
            <a:spAutoFit/>
          </a:bodyPr>
          <a:lstStyle/>
          <a:p>
            <a:r>
              <a:rPr lang="en-US" sz="1200" baseline="30000" dirty="0"/>
              <a:t>1</a:t>
            </a:r>
            <a:r>
              <a:rPr lang="en-US" sz="1200" dirty="0" smtClean="0"/>
              <a:t>https</a:t>
            </a:r>
            <a:r>
              <a:rPr lang="en-US" sz="1200" dirty="0"/>
              <a:t>://www.fda.gov/scienceresearch/aboutscienceresearchatfda/ucm433459.htm; </a:t>
            </a:r>
            <a:r>
              <a:rPr lang="en-US" sz="1200" baseline="30000" dirty="0" smtClean="0"/>
              <a:t>2</a:t>
            </a:r>
            <a:r>
              <a:rPr lang="en-US" sz="1200" dirty="0" smtClean="0"/>
              <a:t>https</a:t>
            </a:r>
            <a:r>
              <a:rPr lang="en-US" sz="1200" dirty="0"/>
              <a:t>://www.fda.gov/downloads/Drugs/GuidanceComplianceRegulatoryInformation/Guidances/ucm072008.pdf</a:t>
            </a:r>
          </a:p>
          <a:p>
            <a:r>
              <a:rPr lang="en-US" sz="1200" dirty="0" smtClean="0"/>
              <a:t> </a:t>
            </a:r>
            <a:endParaRPr lang="en-US" sz="1200" dirty="0"/>
          </a:p>
        </p:txBody>
      </p:sp>
    </p:spTree>
    <p:extLst>
      <p:ext uri="{BB962C8B-B14F-4D97-AF65-F5344CB8AC3E}">
        <p14:creationId xmlns:p14="http://schemas.microsoft.com/office/powerpoint/2010/main" val="1587985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1340"/>
            <a:ext cx="10515600" cy="1325563"/>
          </a:xfrm>
        </p:spPr>
        <p:txBody>
          <a:bodyPr>
            <a:normAutofit fontScale="90000"/>
          </a:bodyPr>
          <a:lstStyle/>
          <a:p>
            <a:r>
              <a:rPr lang="en-US" dirty="0"/>
              <a:t>How can we replicate results if we can’t even reproduce them?</a:t>
            </a:r>
            <a:br>
              <a:rPr lang="en-US" dirty="0"/>
            </a:br>
            <a:endParaRPr lang="en-US" dirty="0"/>
          </a:p>
        </p:txBody>
      </p:sp>
      <p:sp>
        <p:nvSpPr>
          <p:cNvPr id="3" name="Content Placeholder 2"/>
          <p:cNvSpPr>
            <a:spLocks noGrp="1"/>
          </p:cNvSpPr>
          <p:nvPr>
            <p:ph idx="1"/>
          </p:nvPr>
        </p:nvSpPr>
        <p:spPr/>
        <p:txBody>
          <a:bodyPr/>
          <a:lstStyle/>
          <a:p>
            <a:endParaRPr lang="en-US" dirty="0" smtClean="0"/>
          </a:p>
          <a:p>
            <a:r>
              <a:rPr lang="en-US" dirty="0" smtClean="0"/>
              <a:t>Lack of reproducibility is currently a big problem in clinical trials</a:t>
            </a:r>
          </a:p>
          <a:p>
            <a:pPr marL="0" indent="0">
              <a:buNone/>
            </a:pPr>
            <a:endParaRPr lang="en-US" dirty="0"/>
          </a:p>
          <a:p>
            <a:r>
              <a:rPr lang="en-US" dirty="0" smtClean="0"/>
              <a:t>E. Shanil et al. (2014) put an </a:t>
            </a:r>
            <a:r>
              <a:rPr lang="en-US" dirty="0"/>
              <a:t>u</a:t>
            </a:r>
            <a:r>
              <a:rPr lang="en-US" dirty="0" smtClean="0"/>
              <a:t>pper bound on the final </a:t>
            </a:r>
            <a:r>
              <a:rPr lang="en-US" u="sng" dirty="0" smtClean="0"/>
              <a:t>analysis</a:t>
            </a:r>
            <a:r>
              <a:rPr lang="en-US" dirty="0" smtClean="0"/>
              <a:t> published from a set of 37 publications at 35%.</a:t>
            </a:r>
            <a:endParaRPr lang="en-US" baseline="30000" dirty="0" smtClean="0"/>
          </a:p>
          <a:p>
            <a:pPr marL="0" indent="0">
              <a:buNone/>
            </a:pPr>
            <a:endParaRPr lang="en-US" i="1" baseline="30000" dirty="0"/>
          </a:p>
          <a:p>
            <a:r>
              <a:rPr lang="en-US" dirty="0" smtClean="0"/>
              <a:t>Need to also be concerned about the study </a:t>
            </a:r>
            <a:r>
              <a:rPr lang="en-US" u="sng" dirty="0" smtClean="0"/>
              <a:t>design</a:t>
            </a:r>
            <a:r>
              <a:rPr lang="en-US" dirty="0" smtClean="0"/>
              <a:t>. </a:t>
            </a:r>
          </a:p>
          <a:p>
            <a:pPr marL="0" indent="0">
              <a:buNone/>
            </a:pPr>
            <a:r>
              <a:rPr lang="en-US" dirty="0"/>
              <a:t>	</a:t>
            </a:r>
            <a:endParaRPr lang="en-US" dirty="0" smtClean="0"/>
          </a:p>
        </p:txBody>
      </p:sp>
      <p:sp>
        <p:nvSpPr>
          <p:cNvPr id="4" name="TextBox 3"/>
          <p:cNvSpPr txBox="1"/>
          <p:nvPr/>
        </p:nvSpPr>
        <p:spPr>
          <a:xfrm>
            <a:off x="838200" y="6447419"/>
            <a:ext cx="9362940" cy="553998"/>
          </a:xfrm>
          <a:prstGeom prst="rect">
            <a:avLst/>
          </a:prstGeom>
          <a:noFill/>
        </p:spPr>
        <p:txBody>
          <a:bodyPr wrap="square" rtlCol="0">
            <a:spAutoFit/>
          </a:bodyPr>
          <a:lstStyle/>
          <a:p>
            <a:r>
              <a:rPr lang="en-US" sz="1200" dirty="0"/>
              <a:t>Ebrahim S, Sohani ZN, Montoya L, et al. Reanalyses of randomized clinical trial data. </a:t>
            </a:r>
            <a:r>
              <a:rPr lang="en-US" sz="1200" i="1" dirty="0"/>
              <a:t>JAMA. </a:t>
            </a:r>
            <a:r>
              <a:rPr lang="en-US" sz="1200" dirty="0"/>
              <a:t>2014;312(10):1024-1032.</a:t>
            </a:r>
          </a:p>
          <a:p>
            <a:endParaRPr lang="en-US" dirty="0"/>
          </a:p>
        </p:txBody>
      </p:sp>
    </p:spTree>
    <p:extLst>
      <p:ext uri="{BB962C8B-B14F-4D97-AF65-F5344CB8AC3E}">
        <p14:creationId xmlns:p14="http://schemas.microsoft.com/office/powerpoint/2010/main" val="3829541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reproducibility difficult in clinical medicine?</a:t>
            </a:r>
            <a:endParaRPr lang="en-US" dirty="0"/>
          </a:p>
        </p:txBody>
      </p:sp>
      <p:sp>
        <p:nvSpPr>
          <p:cNvPr id="3" name="Content Placeholder 2"/>
          <p:cNvSpPr>
            <a:spLocks noGrp="1"/>
          </p:cNvSpPr>
          <p:nvPr>
            <p:ph idx="1"/>
          </p:nvPr>
        </p:nvSpPr>
        <p:spPr>
          <a:xfrm>
            <a:off x="709412" y="2173354"/>
            <a:ext cx="10515600" cy="4351338"/>
          </a:xfrm>
        </p:spPr>
        <p:txBody>
          <a:bodyPr/>
          <a:lstStyle/>
          <a:p>
            <a:r>
              <a:rPr lang="en-US" dirty="0" smtClean="0"/>
              <a:t>Clinicians often not aware of what we mean by reproducible.</a:t>
            </a:r>
          </a:p>
          <a:p>
            <a:endParaRPr lang="en-US" dirty="0"/>
          </a:p>
          <a:p>
            <a:r>
              <a:rPr lang="en-US" dirty="0" smtClean="0"/>
              <a:t>Large number of clinicians do not have a solid understanding of what the statistician is doing – or even their role in the study.</a:t>
            </a:r>
          </a:p>
          <a:p>
            <a:endParaRPr lang="en-US" dirty="0"/>
          </a:p>
          <a:p>
            <a:r>
              <a:rPr lang="en-US" dirty="0" smtClean="0"/>
              <a:t>A fully reproducible analysis may increase liability</a:t>
            </a:r>
            <a:r>
              <a:rPr lang="en-US" baseline="30000" dirty="0" smtClean="0"/>
              <a:t>1</a:t>
            </a:r>
            <a:endParaRPr lang="en-US" dirty="0"/>
          </a:p>
        </p:txBody>
      </p:sp>
      <p:sp>
        <p:nvSpPr>
          <p:cNvPr id="4" name="TextBox 3"/>
          <p:cNvSpPr txBox="1"/>
          <p:nvPr/>
        </p:nvSpPr>
        <p:spPr>
          <a:xfrm>
            <a:off x="609599" y="6293859"/>
            <a:ext cx="10972801" cy="461665"/>
          </a:xfrm>
          <a:prstGeom prst="rect">
            <a:avLst/>
          </a:prstGeom>
          <a:noFill/>
        </p:spPr>
        <p:txBody>
          <a:bodyPr wrap="square" rtlCol="0">
            <a:spAutoFit/>
          </a:bodyPr>
          <a:lstStyle/>
          <a:p>
            <a:r>
              <a:rPr lang="en-US" sz="1200" baseline="30000" dirty="0"/>
              <a:t>1</a:t>
            </a:r>
            <a:r>
              <a:rPr lang="en-US" sz="1200" dirty="0" smtClean="0"/>
              <a:t>Baggerly KA, Coombes KR. Deriving chemosensitivity from cell lines: forensic bioinformatios and reproducible research in high-throughput biology. </a:t>
            </a:r>
            <a:r>
              <a:rPr lang="en-US" sz="1200" i="1" dirty="0" smtClean="0"/>
              <a:t>The Annals of Applied Statistics</a:t>
            </a:r>
            <a:r>
              <a:rPr lang="en-US" sz="1200" dirty="0" smtClean="0"/>
              <a:t>. 2009.3(4): 1309-1334. </a:t>
            </a:r>
            <a:endParaRPr lang="en-US" sz="1200" dirty="0"/>
          </a:p>
        </p:txBody>
      </p:sp>
    </p:spTree>
    <p:extLst>
      <p:ext uri="{BB962C8B-B14F-4D97-AF65-F5344CB8AC3E}">
        <p14:creationId xmlns:p14="http://schemas.microsoft.com/office/powerpoint/2010/main" val="146386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Motivating Example: Two-stage clinical trial design</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Need to understand how a patient’s preference for a certain treatment over others affects his/her outcome response</a:t>
            </a:r>
          </a:p>
          <a:p>
            <a:endParaRPr lang="en-US" dirty="0"/>
          </a:p>
          <a:p>
            <a:r>
              <a:rPr lang="en-US" dirty="0"/>
              <a:t>May be influenced through improved adherence or an additional psychological </a:t>
            </a:r>
            <a:r>
              <a:rPr lang="en-US" dirty="0" smtClean="0"/>
              <a:t>response</a:t>
            </a:r>
          </a:p>
          <a:p>
            <a:endParaRPr lang="en-US" dirty="0"/>
          </a:p>
          <a:p>
            <a:r>
              <a:rPr lang="en-US" dirty="0" smtClean="0"/>
              <a:t>Especially important in unblinded studies and/or behavioral interventions</a:t>
            </a:r>
            <a:endParaRPr lang="en-US" dirty="0"/>
          </a:p>
          <a:p>
            <a:endParaRPr lang="en-US" dirty="0"/>
          </a:p>
          <a:p>
            <a:endParaRPr lang="en-US" dirty="0" smtClean="0"/>
          </a:p>
        </p:txBody>
      </p:sp>
    </p:spTree>
    <p:extLst>
      <p:ext uri="{BB962C8B-B14F-4D97-AF65-F5344CB8AC3E}">
        <p14:creationId xmlns:p14="http://schemas.microsoft.com/office/powerpoint/2010/main" val="1025899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Two-stage design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453" y="1285003"/>
            <a:ext cx="10803093" cy="5572997"/>
          </a:xfrm>
        </p:spPr>
      </p:pic>
    </p:spTree>
    <p:extLst>
      <p:ext uri="{BB962C8B-B14F-4D97-AF65-F5344CB8AC3E}">
        <p14:creationId xmlns:p14="http://schemas.microsoft.com/office/powerpoint/2010/main" val="2001699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840</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Reproducible Clinical Trial Design for Patient Centered Outcomes Research (PCORI) </vt:lpstr>
      <vt:lpstr>Introduction</vt:lpstr>
      <vt:lpstr>Replicability versus Reproducibility</vt:lpstr>
      <vt:lpstr>What the NIH says…</vt:lpstr>
      <vt:lpstr>What the FDA says…</vt:lpstr>
      <vt:lpstr>How can we replicate results if we can’t even reproduce them? </vt:lpstr>
      <vt:lpstr>Why is reproducibility difficult in clinical medicine?</vt:lpstr>
      <vt:lpstr>Motivating Example: Two-stage clinical trial design </vt:lpstr>
      <vt:lpstr>Two-stage design</vt:lpstr>
      <vt:lpstr>Definition of effects </vt:lpstr>
      <vt:lpstr>Methods Development</vt:lpstr>
      <vt:lpstr>Shiny app: design</vt:lpstr>
      <vt:lpstr>R package: preference</vt:lpstr>
      <vt:lpstr>Future directions</vt:lpstr>
      <vt:lpstr>Reproducible code </vt:lpstr>
      <vt:lpstr>Acknowledgements</vt:lpstr>
    </vt:vector>
  </TitlesOfParts>
  <Company>Yale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Esserman, Denise</dc:creator>
  <cp:lastModifiedBy>Esserman, Denise</cp:lastModifiedBy>
  <cp:revision>80</cp:revision>
  <dcterms:created xsi:type="dcterms:W3CDTF">2018-08-29T01:07:50Z</dcterms:created>
  <dcterms:modified xsi:type="dcterms:W3CDTF">2018-09-16T20:23:27Z</dcterms:modified>
</cp:coreProperties>
</file>