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257" r:id="rId5"/>
    <p:sldId id="258" r:id="rId6"/>
    <p:sldId id="282" r:id="rId7"/>
    <p:sldId id="318" r:id="rId8"/>
    <p:sldId id="295" r:id="rId9"/>
    <p:sldId id="293" r:id="rId10"/>
    <p:sldId id="319" r:id="rId11"/>
    <p:sldId id="294" r:id="rId12"/>
    <p:sldId id="328" r:id="rId13"/>
    <p:sldId id="297" r:id="rId14"/>
    <p:sldId id="326" r:id="rId15"/>
    <p:sldId id="327" r:id="rId16"/>
    <p:sldId id="312" r:id="rId17"/>
    <p:sldId id="278" r:id="rId18"/>
    <p:sldId id="308" r:id="rId19"/>
    <p:sldId id="325" r:id="rId20"/>
    <p:sldId id="303" r:id="rId21"/>
    <p:sldId id="323" r:id="rId22"/>
    <p:sldId id="324" r:id="rId23"/>
    <p:sldId id="313" r:id="rId24"/>
    <p:sldId id="316" r:id="rId25"/>
    <p:sldId id="314" r:id="rId26"/>
    <p:sldId id="315" r:id="rId27"/>
    <p:sldId id="320" r:id="rId28"/>
    <p:sldId id="322" r:id="rId29"/>
    <p:sldId id="304" r:id="rId30"/>
    <p:sldId id="306" r:id="rId31"/>
    <p:sldId id="311" r:id="rId32"/>
    <p:sldId id="305" r:id="rId33"/>
    <p:sldId id="307" r:id="rId34"/>
    <p:sldId id="321" r:id="rId35"/>
    <p:sldId id="356" r:id="rId36"/>
    <p:sldId id="274" r:id="rId37"/>
    <p:sldId id="317" r:id="rId38"/>
    <p:sldId id="290" r:id="rId39"/>
    <p:sldId id="283" r:id="rId40"/>
    <p:sldId id="27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196FED-56D3-41F9-A547-2F0AFFA8300D}">
          <p14:sldIdLst>
            <p14:sldId id="256"/>
            <p14:sldId id="257"/>
            <p14:sldId id="258"/>
            <p14:sldId id="282"/>
            <p14:sldId id="318"/>
            <p14:sldId id="295"/>
            <p14:sldId id="293"/>
            <p14:sldId id="319"/>
            <p14:sldId id="294"/>
            <p14:sldId id="328"/>
            <p14:sldId id="297"/>
            <p14:sldId id="326"/>
            <p14:sldId id="327"/>
            <p14:sldId id="312"/>
            <p14:sldId id="278"/>
            <p14:sldId id="308"/>
            <p14:sldId id="325"/>
            <p14:sldId id="303"/>
            <p14:sldId id="323"/>
            <p14:sldId id="324"/>
            <p14:sldId id="313"/>
            <p14:sldId id="316"/>
            <p14:sldId id="314"/>
            <p14:sldId id="315"/>
            <p14:sldId id="320"/>
            <p14:sldId id="322"/>
            <p14:sldId id="304"/>
            <p14:sldId id="306"/>
            <p14:sldId id="311"/>
            <p14:sldId id="305"/>
            <p14:sldId id="307"/>
            <p14:sldId id="321"/>
            <p14:sldId id="356"/>
            <p14:sldId id="274"/>
            <p14:sldId id="317"/>
            <p14:sldId id="290"/>
            <p14:sldId id="28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80D48"/>
    <a:srgbClr val="2B6A6C"/>
    <a:srgbClr val="BF255A"/>
    <a:srgbClr val="F8F8F8"/>
    <a:srgbClr val="41719C"/>
    <a:srgbClr val="F29724"/>
    <a:srgbClr val="DDDDDD"/>
    <a:srgbClr val="EAEAEA"/>
    <a:srgbClr val="0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7670" autoAdjust="0"/>
  </p:normalViewPr>
  <p:slideViewPr>
    <p:cSldViewPr snapToGrid="0" showGuides="1">
      <p:cViewPr varScale="1">
        <p:scale>
          <a:sx n="68" d="100"/>
          <a:sy n="68" d="100"/>
        </p:scale>
        <p:origin x="678" y="72"/>
      </p:cViewPr>
      <p:guideLst>
        <p:guide orient="horz" pos="2151"/>
        <p:guide pos="3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customXml" Target="../customXml/item3.xml"/><Relationship Id="rId47" Type="http://schemas.openxmlformats.org/officeDocument/2006/relationships/customXml" Target="../customXml/item2.xml"/><Relationship Id="rId46" Type="http://schemas.openxmlformats.org/officeDocument/2006/relationships/customXml" Target="../customXml/item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Thesis_Project\gan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3665785997358"/>
          <c:y val="0.155853771402129"/>
          <c:w val="0.464919088507266"/>
          <c:h val="0.83720499768625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'[gant chart.xlsx]Sheet1'!$B$1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'[gant chart.xlsx]Sheet1'!$A$2:$A$8</c:f>
              <c:strCache>
                <c:ptCount val="7"/>
                <c:pt idx="0">
                  <c:v>Related Field Work, Data Collection and Existing Work Information </c:v>
                </c:pt>
                <c:pt idx="1">
                  <c:v>Develop Project Plan</c:v>
                </c:pt>
                <c:pt idx="2">
                  <c:v>Requirements Analysis</c:v>
                </c:pt>
                <c:pt idx="3">
                  <c:v>Network Design and Implementation</c:v>
                </c:pt>
                <c:pt idx="4">
                  <c:v>Test Network</c:v>
                </c:pt>
                <c:pt idx="5">
                  <c:v>Report Writing </c:v>
                </c:pt>
                <c:pt idx="6">
                  <c:v>Project Review and Closeout</c:v>
                </c:pt>
              </c:strCache>
            </c:strRef>
          </c:cat>
          <c:val>
            <c:numRef>
              <c:f>'[gant chart.xlsx]Sheet1'!$B$2:$B$8</c:f>
              <c:numCache>
                <c:formatCode>[$-409]d\-mmm\-yy;@</c:formatCode>
                <c:ptCount val="7"/>
                <c:pt idx="0">
                  <c:v>44986</c:v>
                </c:pt>
                <c:pt idx="1">
                  <c:v>45014</c:v>
                </c:pt>
                <c:pt idx="2">
                  <c:v>45047</c:v>
                </c:pt>
                <c:pt idx="3">
                  <c:v>45108</c:v>
                </c:pt>
                <c:pt idx="4">
                  <c:v>45127</c:v>
                </c:pt>
                <c:pt idx="5">
                  <c:v>45036</c:v>
                </c:pt>
                <c:pt idx="6">
                  <c:v>45301</c:v>
                </c:pt>
              </c:numCache>
            </c:numRef>
          </c:val>
        </c:ser>
        <c:ser>
          <c:idx val="1"/>
          <c:order val="1"/>
          <c:tx>
            <c:strRef>
              <c:f>'[gant chart.xlsx]Sheet1'!$D$1</c:f>
              <c:strCache>
                <c:ptCount val="1"/>
                <c:pt idx="0">
                  <c:v>Duration </c:v>
                </c:pt>
              </c:strCache>
            </c:strRef>
          </c:tx>
          <c:spPr>
            <a:solidFill>
              <a:srgbClr val="9F2A2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elete val="1"/>
          </c:dLbls>
          <c:cat>
            <c:strRef>
              <c:f>'[gant chart.xlsx]Sheet1'!$A$2:$A$8</c:f>
              <c:strCache>
                <c:ptCount val="7"/>
                <c:pt idx="0">
                  <c:v>Related Field Work, Data Collection and Existing Work Information </c:v>
                </c:pt>
                <c:pt idx="1">
                  <c:v>Develop Project Plan</c:v>
                </c:pt>
                <c:pt idx="2">
                  <c:v>Requirements Analysis</c:v>
                </c:pt>
                <c:pt idx="3">
                  <c:v>Network Design and Implementation</c:v>
                </c:pt>
                <c:pt idx="4">
                  <c:v>Test Network</c:v>
                </c:pt>
                <c:pt idx="5">
                  <c:v>Report Writing </c:v>
                </c:pt>
                <c:pt idx="6">
                  <c:v>Project Review and Closeout</c:v>
                </c:pt>
              </c:strCache>
            </c:strRef>
          </c:cat>
          <c:val>
            <c:numRef>
              <c:f>'[gant chart.xlsx]Sheet1'!$D$2:$D$8</c:f>
              <c:numCache>
                <c:formatCode>General</c:formatCode>
                <c:ptCount val="7"/>
                <c:pt idx="0">
                  <c:v>34</c:v>
                </c:pt>
                <c:pt idx="1">
                  <c:v>30</c:v>
                </c:pt>
                <c:pt idx="2">
                  <c:v>61</c:v>
                </c:pt>
                <c:pt idx="3">
                  <c:v>153</c:v>
                </c:pt>
                <c:pt idx="4">
                  <c:v>168</c:v>
                </c:pt>
                <c:pt idx="5">
                  <c:v>270</c:v>
                </c:pt>
                <c:pt idx="6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0298144"/>
        <c:axId val="590289984"/>
      </c:barChart>
      <c:catAx>
        <c:axId val="5902981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1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</a:p>
        </c:txPr>
        <c:crossAx val="590289984"/>
        <c:crosses val="autoZero"/>
        <c:auto val="1"/>
        <c:lblAlgn val="ctr"/>
        <c:lblOffset val="100"/>
        <c:noMultiLvlLbl val="0"/>
      </c:catAx>
      <c:valAx>
        <c:axId val="590289984"/>
        <c:scaling>
          <c:orientation val="minMax"/>
          <c:max val="45370"/>
          <c:min val="44986"/>
        </c:scaling>
        <c:delete val="0"/>
        <c:axPos val="t"/>
        <c:majorGridlines>
          <c:spPr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</c:majorGridlines>
        <c:numFmt formatCode="[$-409]d\-mmm\-yy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</a:p>
        </c:txPr>
        <c:crossAx val="59029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7818-9FD1-4A4A-BBB8-A8F7A885158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95B5C-AE81-486B-8299-C690ADF087B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8347-4327-4298-850E-31E39F309FB1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674" y="1327759"/>
            <a:ext cx="4989628" cy="1929505"/>
          </a:xfrm>
          <a:prstGeom prst="rect">
            <a:avLst/>
          </a:prstGeom>
        </p:spPr>
        <p:txBody>
          <a:bodyPr anchor="b"/>
          <a:lstStyle>
            <a:lvl1pPr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38934" y="3257264"/>
            <a:ext cx="4989628" cy="816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4588" y="2483531"/>
            <a:ext cx="4347411" cy="4374469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1623" y="2210810"/>
            <a:ext cx="4579970" cy="53803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1034661" y="2747550"/>
            <a:ext cx="5309918" cy="28720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 hasCustomPrompt="1"/>
          </p:nvPr>
        </p:nvSpPr>
        <p:spPr>
          <a:xfrm>
            <a:off x="8092216" y="3529008"/>
            <a:ext cx="1648093" cy="1618398"/>
          </a:xfrm>
          <a:prstGeom prst="ellipse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20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9"/>
          <p:cNvSpPr>
            <a:spLocks noGrp="1"/>
          </p:cNvSpPr>
          <p:nvPr>
            <p:ph type="pic" sz="quarter" idx="14" hasCustomPrompt="1"/>
          </p:nvPr>
        </p:nvSpPr>
        <p:spPr>
          <a:xfrm>
            <a:off x="1170170" y="3529008"/>
            <a:ext cx="1648093" cy="1618398"/>
          </a:xfrm>
          <a:prstGeom prst="ellipse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3" name="Picture Placeholder 29"/>
          <p:cNvSpPr>
            <a:spLocks noGrp="1"/>
          </p:cNvSpPr>
          <p:nvPr>
            <p:ph type="pic" sz="quarter" idx="15" hasCustomPrompt="1"/>
          </p:nvPr>
        </p:nvSpPr>
        <p:spPr>
          <a:xfrm>
            <a:off x="3810786" y="3529008"/>
            <a:ext cx="1648093" cy="1618398"/>
          </a:xfrm>
          <a:prstGeom prst="ellipse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87069" y="695093"/>
            <a:ext cx="4919354" cy="66749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199594" y="1873815"/>
            <a:ext cx="2556579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199595" y="2178444"/>
            <a:ext cx="2556579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38997" y="1873815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538997" y="2178444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199595" y="4071261"/>
            <a:ext cx="2556577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199596" y="4383943"/>
            <a:ext cx="2556577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7538997" y="4071261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7538997" y="4375890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1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17390" y="3496251"/>
            <a:ext cx="3351321" cy="3372180"/>
          </a:xfrm>
          <a:prstGeom prst="rect">
            <a:avLst/>
          </a:prstGeom>
        </p:spPr>
      </p:pic>
      <p:sp>
        <p:nvSpPr>
          <p:cNvPr id="21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23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672555" y="1823626"/>
            <a:ext cx="4569572" cy="580029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956595" y="2807310"/>
            <a:ext cx="5824073" cy="194014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8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380465" y="5889919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11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294345" y="1158710"/>
            <a:ext cx="5611660" cy="677782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1833290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5053332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197008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462028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691306" y="4704558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7834982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18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4107" y="501519"/>
            <a:ext cx="10515600" cy="49202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1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11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965511" y="760406"/>
            <a:ext cx="5424988" cy="57924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65511" y="3417877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965511" y="3766050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520" y="3400925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14520" y="3749098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063529" y="3400925"/>
            <a:ext cx="269224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063529" y="3749098"/>
            <a:ext cx="269224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0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21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9441" y="1259911"/>
            <a:ext cx="5124189" cy="492302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679441" y="1752212"/>
            <a:ext cx="4856479" cy="24133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3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11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2949" y="527542"/>
            <a:ext cx="6922876" cy="687834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93738" y="1128713"/>
            <a:ext cx="7654925" cy="5068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2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Date Placeholder 14"/>
          <p:cNvSpPr txBox="1"/>
          <p:nvPr userDrawn="1"/>
        </p:nvSpPr>
        <p:spPr>
          <a:xfrm>
            <a:off x="10772140" y="6386195"/>
            <a:ext cx="133731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20E5BB-6C9F-4D74-A3AC-EBE6644A1BE2}" type="datetime5">
              <a:rPr lang="en-US" sz="1200" cap="all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200" cap="al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850" y="563671"/>
            <a:ext cx="4989629" cy="2387771"/>
          </a:xfrm>
          <a:prstGeom prst="rect">
            <a:avLst/>
          </a:prstGeom>
        </p:spPr>
        <p:txBody>
          <a:bodyPr anchor="b"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26852" y="3531676"/>
            <a:ext cx="4989628" cy="1756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2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9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509716" y="1823625"/>
            <a:ext cx="4719884" cy="58003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79005" y="4230943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9005" y="4546458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237502" y="4234631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37503" y="4550146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8946967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946967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20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408479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4266976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972085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7109232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22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091850" y="1091852"/>
            <a:ext cx="5282360" cy="3098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5440" y="2741026"/>
            <a:ext cx="5002478" cy="2357066"/>
          </a:xfrm>
          <a:prstGeom prst="rect">
            <a:avLst/>
          </a:prstGeom>
        </p:spPr>
        <p:txBody>
          <a:bodyPr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8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9799" y="1377876"/>
            <a:ext cx="5097428" cy="918377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35012" y="272404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267209" y="2930881"/>
            <a:ext cx="3639904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267209" y="3282057"/>
            <a:ext cx="3639904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535012" y="388211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267209" y="4097257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9" y="4448433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535012" y="5046627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4258730" y="5267189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4258730" y="5618365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21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993864" y="4692622"/>
            <a:ext cx="2729574" cy="1601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0295" y="-15964"/>
            <a:ext cx="2261794" cy="2322261"/>
          </a:xfrm>
          <a:prstGeom prst="rect">
            <a:avLst/>
          </a:prstGeom>
        </p:spPr>
      </p:pic>
      <p:sp>
        <p:nvSpPr>
          <p:cNvPr id="19" name="Slide Number Placeholder 16"/>
          <p:cNvSpPr txBox="1"/>
          <p:nvPr userDrawn="1"/>
        </p:nvSpPr>
        <p:spPr>
          <a:xfrm>
            <a:off x="0" y="3208655"/>
            <a:ext cx="545911" cy="58002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20" name="Date Placeholder 14"/>
          <p:cNvSpPr txBox="1"/>
          <p:nvPr userDrawn="1"/>
        </p:nvSpPr>
        <p:spPr>
          <a:xfrm>
            <a:off x="272955" y="6319470"/>
            <a:ext cx="1236132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2679286" y="18864"/>
            <a:ext cx="6534288" cy="2179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4082" y="2232234"/>
            <a:ext cx="7323836" cy="743753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1469369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1469369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6672448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672448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21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12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0FA169EF-1C17-49D6-AD7B-C7E09BCDCCC9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6975" y="1144939"/>
            <a:ext cx="5473874" cy="687833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63991" y="2822318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32"/>
          </p:nvPr>
        </p:nvSpPr>
        <p:spPr>
          <a:xfrm>
            <a:off x="866775" y="3333750"/>
            <a:ext cx="4352925" cy="2636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5983159" y="3186346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5983159" y="3699738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5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5983159" y="4213130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5983159" y="4726522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5983159" y="5239913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82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5983158" y="5757105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79875" y="2829932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6756287" y="5930807"/>
            <a:ext cx="68083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7583623" y="5930807"/>
            <a:ext cx="71794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8418590" y="5929991"/>
            <a:ext cx="68846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9244388" y="5929991"/>
            <a:ext cx="680835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10072728" y="5929991"/>
            <a:ext cx="71794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US" dirty="0"/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6593151" y="3356785"/>
            <a:ext cx="4296522" cy="2583500"/>
            <a:chOff x="6593151" y="3356785"/>
            <a:chExt cx="4296522" cy="2583500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6593151" y="387397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6593151" y="33567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6593151" y="59402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6593151" y="5417240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6593151" y="4908361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6593151" y="439362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 userDrawn="1"/>
        </p:nvSpPr>
        <p:spPr>
          <a:xfrm>
            <a:off x="6756287" y="5431011"/>
            <a:ext cx="680833" cy="50136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586167" y="4913817"/>
            <a:ext cx="680834" cy="101855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416048" y="4396625"/>
            <a:ext cx="680835" cy="1534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9244388" y="3879433"/>
            <a:ext cx="680835" cy="205212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0075270" y="3362241"/>
            <a:ext cx="680836" cy="256931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992" y="-10791"/>
            <a:ext cx="4219472" cy="2475164"/>
          </a:xfrm>
          <a:prstGeom prst="rect">
            <a:avLst/>
          </a:prstGeom>
        </p:spPr>
      </p:pic>
      <p:sp>
        <p:nvSpPr>
          <p:cNvPr id="36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37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 userDrawn="1"/>
        </p:nvGrpSpPr>
        <p:grpSpPr>
          <a:xfrm>
            <a:off x="2010137" y="2689356"/>
            <a:ext cx="8510121" cy="0"/>
            <a:chOff x="1504814" y="2488864"/>
            <a:chExt cx="8510121" cy="0"/>
          </a:xfrm>
        </p:grpSpPr>
        <p:cxnSp>
          <p:nvCxnSpPr>
            <p:cNvPr id="79" name="Straight Connector 78"/>
            <p:cNvCxnSpPr/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698" y="512299"/>
            <a:ext cx="10515600" cy="72738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199242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2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4360668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830774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3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505322" y="2436036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  <a:endParaRPr 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67540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46481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25423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04364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83306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562247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41189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720130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99072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878013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2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956955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3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10358963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46" hasCustomPrompt="1"/>
          </p:nvPr>
        </p:nvSpPr>
        <p:spPr>
          <a:xfrm>
            <a:off x="199242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5939498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988657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4" name="Text Placeholder 14"/>
          <p:cNvSpPr>
            <a:spLocks noGrp="1"/>
          </p:cNvSpPr>
          <p:nvPr>
            <p:ph type="body" sz="quarter" idx="42" hasCustomPrompt="1"/>
          </p:nvPr>
        </p:nvSpPr>
        <p:spPr>
          <a:xfrm>
            <a:off x="505322" y="4134112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  <a:endParaRPr lang="en-US" dirty="0"/>
          </a:p>
        </p:txBody>
      </p:sp>
      <p:sp>
        <p:nvSpPr>
          <p:cNvPr id="66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167540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7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246481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8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325423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69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404364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0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483306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1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562247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2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1189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3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20130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4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99072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878013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956955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7" name="Text Placeholder 14"/>
          <p:cNvSpPr>
            <a:spLocks noGrp="1"/>
          </p:cNvSpPr>
          <p:nvPr>
            <p:ph type="body" sz="quarter" idx="40" hasCustomPrompt="1"/>
          </p:nvPr>
        </p:nvSpPr>
        <p:spPr>
          <a:xfrm>
            <a:off x="10358963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2010137" y="4391183"/>
            <a:ext cx="8510121" cy="0"/>
            <a:chOff x="1504814" y="2488864"/>
            <a:chExt cx="8510121" cy="0"/>
          </a:xfrm>
        </p:grpSpPr>
        <p:cxnSp>
          <p:nvCxnSpPr>
            <p:cNvPr id="102" name="Straight Connector 101"/>
            <p:cNvCxnSpPr/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1283" y="4392976"/>
            <a:ext cx="7389915" cy="2465024"/>
          </a:xfrm>
          <a:prstGeom prst="rect">
            <a:avLst/>
          </a:prstGeom>
        </p:spPr>
      </p:pic>
      <p:sp>
        <p:nvSpPr>
          <p:cNvPr id="6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78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9993864" y="4692622"/>
            <a:ext cx="2729574" cy="1601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0295" y="-15964"/>
            <a:ext cx="2261794" cy="23222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858" y="2377440"/>
            <a:ext cx="1939480" cy="2115505"/>
          </a:xfrm>
          <a:prstGeom prst="rect">
            <a:avLst/>
          </a:prstGeom>
        </p:spPr>
        <p:txBody>
          <a:bodyPr anchor="ctr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3088220" y="2599422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5190425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7291629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9387443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8" name="Oval 17"/>
          <p:cNvSpPr/>
          <p:nvPr userDrawn="1"/>
        </p:nvSpPr>
        <p:spPr>
          <a:xfrm>
            <a:off x="2975041" y="2486242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5077246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7178450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 userDrawn="1"/>
        </p:nvSpPr>
        <p:spPr>
          <a:xfrm>
            <a:off x="9274264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443575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39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6936" y="-22605"/>
            <a:ext cx="2758608" cy="2832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216" y="2375820"/>
            <a:ext cx="1939480" cy="211226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3136339" y="1326925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81" name="Picture Placeholder 9"/>
          <p:cNvSpPr>
            <a:spLocks noGrp="1"/>
          </p:cNvSpPr>
          <p:nvPr>
            <p:ph type="pic" sz="quarter" idx="39" hasCustomPrompt="1"/>
          </p:nvPr>
        </p:nvSpPr>
        <p:spPr>
          <a:xfrm>
            <a:off x="5209991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85" name="Picture Placeholder 9"/>
          <p:cNvSpPr>
            <a:spLocks noGrp="1"/>
          </p:cNvSpPr>
          <p:nvPr>
            <p:ph type="pic" sz="quarter" idx="40" hasCustomPrompt="1"/>
          </p:nvPr>
        </p:nvSpPr>
        <p:spPr>
          <a:xfrm>
            <a:off x="7305041" y="133575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87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9384248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3031536" y="1222122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45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2972538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46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47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97" name="Picture Placeholder 9"/>
          <p:cNvSpPr>
            <a:spLocks noGrp="1"/>
          </p:cNvSpPr>
          <p:nvPr>
            <p:ph type="pic" sz="quarter" idx="42" hasCustomPrompt="1"/>
          </p:nvPr>
        </p:nvSpPr>
        <p:spPr>
          <a:xfrm>
            <a:off x="3136338" y="3967833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99" name="Picture Placeholder 9"/>
          <p:cNvSpPr>
            <a:spLocks noGrp="1"/>
          </p:cNvSpPr>
          <p:nvPr>
            <p:ph type="pic" sz="quarter" idx="43" hasCustomPrompt="1"/>
          </p:nvPr>
        </p:nvSpPr>
        <p:spPr>
          <a:xfrm>
            <a:off x="5209990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01" name="Picture Placeholder 9"/>
          <p:cNvSpPr>
            <a:spLocks noGrp="1"/>
          </p:cNvSpPr>
          <p:nvPr>
            <p:ph type="pic" sz="quarter" idx="44" hasCustomPrompt="1"/>
          </p:nvPr>
        </p:nvSpPr>
        <p:spPr>
          <a:xfrm>
            <a:off x="7305040" y="397666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103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9384247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  <a:endParaRPr lang="en-US" dirty="0"/>
          </a:p>
        </p:txBody>
      </p:sp>
      <p:sp>
        <p:nvSpPr>
          <p:cNvPr id="73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2796727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74" name="Text Placeholder 14"/>
          <p:cNvSpPr>
            <a:spLocks noGrp="1"/>
          </p:cNvSpPr>
          <p:nvPr>
            <p:ph type="body" sz="quarter" idx="32" hasCustomPrompt="1"/>
          </p:nvPr>
        </p:nvSpPr>
        <p:spPr>
          <a:xfrm>
            <a:off x="2896865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75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4898932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76" name="Text Placeholder 14"/>
          <p:cNvSpPr>
            <a:spLocks noGrp="1"/>
          </p:cNvSpPr>
          <p:nvPr>
            <p:ph type="body" sz="quarter" idx="34" hasCustomPrompt="1"/>
          </p:nvPr>
        </p:nvSpPr>
        <p:spPr>
          <a:xfrm>
            <a:off x="4999070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77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7000136" y="5587475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78" name="Text Placeholder 14"/>
          <p:cNvSpPr>
            <a:spLocks noGrp="1"/>
          </p:cNvSpPr>
          <p:nvPr>
            <p:ph type="body" sz="quarter" idx="36" hasCustomPrompt="1"/>
          </p:nvPr>
        </p:nvSpPr>
        <p:spPr>
          <a:xfrm>
            <a:off x="7100274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79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9095950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  <a:endParaRPr lang="en-US" dirty="0"/>
          </a:p>
        </p:txBody>
      </p:sp>
      <p:sp>
        <p:nvSpPr>
          <p:cNvPr id="80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9192018" y="5813275"/>
            <a:ext cx="1885515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82" name="Oval 81"/>
          <p:cNvSpPr/>
          <p:nvPr userDrawn="1"/>
        </p:nvSpPr>
        <p:spPr>
          <a:xfrm>
            <a:off x="5105188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 userDrawn="1"/>
        </p:nvSpPr>
        <p:spPr>
          <a:xfrm>
            <a:off x="7200238" y="123094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 userDrawn="1"/>
        </p:nvSpPr>
        <p:spPr>
          <a:xfrm>
            <a:off x="9279445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 userDrawn="1"/>
        </p:nvSpPr>
        <p:spPr>
          <a:xfrm>
            <a:off x="3031535" y="3863030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 userDrawn="1"/>
        </p:nvSpPr>
        <p:spPr>
          <a:xfrm>
            <a:off x="5105187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 userDrawn="1"/>
        </p:nvSpPr>
        <p:spPr>
          <a:xfrm>
            <a:off x="7200237" y="387185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 userDrawn="1"/>
        </p:nvSpPr>
        <p:spPr>
          <a:xfrm>
            <a:off x="9279444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993864" y="4692622"/>
            <a:ext cx="2729574" cy="1601182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>
          <a:xfrm>
            <a:off x="4844354" y="6480311"/>
            <a:ext cx="278680" cy="238753"/>
          </a:xfrm>
          <a:prstGeom prst="rect">
            <a:avLst/>
          </a:prstGeom>
          <a:solidFill>
            <a:srgbClr val="B80D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5267163" y="6480311"/>
            <a:ext cx="278680" cy="238753"/>
          </a:xfrm>
          <a:prstGeom prst="rect">
            <a:avLst/>
          </a:prstGeom>
          <a:solidFill>
            <a:srgbClr val="F297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 userDrawn="1"/>
        </p:nvSpPr>
        <p:spPr>
          <a:xfrm>
            <a:off x="6112781" y="6480310"/>
            <a:ext cx="278680" cy="238753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5689972" y="6480309"/>
            <a:ext cx="278680" cy="238753"/>
          </a:xfrm>
          <a:prstGeom prst="rect">
            <a:avLst/>
          </a:prstGeom>
          <a:solidFill>
            <a:srgbClr val="2B6A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16"/>
          <p:cNvSpPr txBox="1"/>
          <p:nvPr userDrawn="1"/>
        </p:nvSpPr>
        <p:spPr>
          <a:xfrm>
            <a:off x="0" y="3208655"/>
            <a:ext cx="545911" cy="58002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55" name="Date Placeholder 14"/>
          <p:cNvSpPr txBox="1"/>
          <p:nvPr userDrawn="1"/>
        </p:nvSpPr>
        <p:spPr>
          <a:xfrm>
            <a:off x="272955" y="6319470"/>
            <a:ext cx="1236132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1283" y="4392976"/>
            <a:ext cx="7389915" cy="2465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1507" y="412356"/>
            <a:ext cx="5561556" cy="56767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30273" y="2216292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cap="all" spc="4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613801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297329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8980856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  <a:endParaRPr 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5026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45026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8554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8554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912082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5912082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595609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8595609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2" name="Footer Placeholder 15"/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844354" y="6480311"/>
            <a:ext cx="278680" cy="238753"/>
          </a:xfrm>
          <a:prstGeom prst="rect">
            <a:avLst/>
          </a:prstGeom>
          <a:solidFill>
            <a:srgbClr val="B80D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5267163" y="6480311"/>
            <a:ext cx="278680" cy="238753"/>
          </a:xfrm>
          <a:prstGeom prst="rect">
            <a:avLst/>
          </a:prstGeom>
          <a:solidFill>
            <a:srgbClr val="F297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112781" y="6480310"/>
            <a:ext cx="278680" cy="238753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689972" y="6480309"/>
            <a:ext cx="278680" cy="238753"/>
          </a:xfrm>
          <a:prstGeom prst="rect">
            <a:avLst/>
          </a:prstGeom>
          <a:solidFill>
            <a:srgbClr val="2B6A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effectLst/>
        </p:spPr>
        <p:txBody>
          <a:bodyPr anchor="ctr"/>
          <a:lstStyle>
            <a:lvl1pPr algn="r">
              <a:defRPr sz="1600" b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26" name="Date Placeholder 14"/>
          <p:cNvSpPr>
            <a:spLocks noGrp="1"/>
          </p:cNvSpPr>
          <p:nvPr>
            <p:ph type="dt" sz="half" idx="2"/>
          </p:nvPr>
        </p:nvSpPr>
        <p:spPr>
          <a:xfrm>
            <a:off x="10872807" y="6287386"/>
            <a:ext cx="1236132" cy="365125"/>
          </a:xfrm>
          <a:prstGeom prst="rect">
            <a:avLst/>
          </a:prstGeom>
          <a:effectLst/>
        </p:spPr>
        <p:txBody>
          <a:bodyPr anchor="ctr"/>
          <a:lstStyle>
            <a:lvl1pPr>
              <a:defRPr sz="1000" b="1" spc="400" baseline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9720E5BB-6C9F-4D74-A3AC-EBE6644A1BE2}" type="datetime5">
              <a:rPr lang="en-US" cap="all" smtClean="0"/>
            </a:fld>
            <a:endParaRPr lang="en-US" cap="al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BBE81B-A182-4C1B-AE3C-DF5246D859B4}" type="datetime5">
              <a:rPr lang="en-US" cap="all" smtClean="0"/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jpe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jpe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3.jpe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jpe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jpe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jpe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jpe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1.jpe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hyperlink" Target="https://www.cisco.com/c/en/us/support/docs/security/asa-5500-x-series-next-generation-firewalls/118962-configure-asa-00.html" TargetMode="Externa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hyperlink" Target="https://www.cisco.com/c/en/us/td/docs/ios-xml/ios/sec_usr_ssh/configuration/15-mt/sec-usr-ssh-15-mt-book/sec-usr-ssh-sec-shell.html" TargetMode="External"/><Relationship Id="rId1" Type="http://schemas.openxmlformats.org/officeDocument/2006/relationships/hyperlink" Target="https://www.cisco.com/c/en/us/support/docs/lan-switching/etherchannel/12023-4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738612"/>
            <a:ext cx="11223523" cy="2419643"/>
          </a:xfrm>
          <a:effectLst/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cap="none" spc="0" dirty="0">
                <a:solidFill>
                  <a:srgbClr val="2B6A6C"/>
                </a:solidFill>
                <a:latin typeface="Gill Sans MT" panose="020B0502020104020203" pitchFamily="34" charset="0"/>
                <a:ea typeface="Montserrat" panose="00000500000000000000"/>
                <a:cs typeface="Latha" panose="020B0502040204020203" pitchFamily="34" charset="0"/>
                <a:sym typeface="Montserrat" panose="00000500000000000000"/>
              </a:rPr>
              <a:t>Designing an Organizational Network System</a:t>
            </a:r>
            <a:br>
              <a:rPr lang="en-US" sz="3200" b="1" cap="none" spc="0" dirty="0">
                <a:solidFill>
                  <a:srgbClr val="2B6A6C"/>
                </a:solidFill>
                <a:latin typeface="Gill Sans MT" panose="020B0502020104020203" pitchFamily="34" charset="0"/>
                <a:ea typeface="Montserrat" panose="00000500000000000000"/>
                <a:cs typeface="Latha" panose="020B0502040204020203" pitchFamily="34" charset="0"/>
                <a:sym typeface="Montserrat" panose="00000500000000000000"/>
              </a:rPr>
            </a:br>
            <a:r>
              <a:rPr lang="en-US" sz="3200" b="1" cap="none" spc="0" dirty="0">
                <a:solidFill>
                  <a:srgbClr val="2B6A6C"/>
                </a:solidFill>
                <a:latin typeface="Gill Sans MT" panose="020B0502020104020203" pitchFamily="34" charset="0"/>
                <a:ea typeface="Montserrat" panose="00000500000000000000"/>
                <a:cs typeface="Latha" panose="020B0502040204020203" pitchFamily="34" charset="0"/>
                <a:sym typeface="Montserrat" panose="00000500000000000000"/>
              </a:rPr>
              <a:t>Applying Advanced Security Features with</a:t>
            </a:r>
            <a:br>
              <a:rPr lang="en-US" sz="3200" b="1" cap="none" spc="0" dirty="0">
                <a:solidFill>
                  <a:srgbClr val="2B6A6C"/>
                </a:solidFill>
                <a:latin typeface="Gill Sans MT" panose="020B0502020104020203" pitchFamily="34" charset="0"/>
                <a:ea typeface="Montserrat" panose="00000500000000000000"/>
                <a:cs typeface="Latha" panose="020B0502040204020203" pitchFamily="34" charset="0"/>
                <a:sym typeface="Montserrat" panose="00000500000000000000"/>
              </a:rPr>
            </a:br>
            <a:r>
              <a:rPr lang="en-US" sz="3200" b="1" cap="none" spc="0" dirty="0">
                <a:solidFill>
                  <a:srgbClr val="2B6A6C"/>
                </a:solidFill>
                <a:latin typeface="Gill Sans MT" panose="020B0502020104020203" pitchFamily="34" charset="0"/>
                <a:ea typeface="Montserrat" panose="00000500000000000000"/>
                <a:cs typeface="Latha" panose="020B0502040204020203" pitchFamily="34" charset="0"/>
                <a:sym typeface="Montserrat" panose="00000500000000000000"/>
              </a:rPr>
              <a:t>EtherChannel and Load-balancing</a:t>
            </a:r>
            <a:endParaRPr lang="en-US" sz="3200" spc="0" dirty="0">
              <a:solidFill>
                <a:srgbClr val="2B6A6C"/>
              </a:solidFill>
              <a:latin typeface="Gill Sans MT" panose="020B0502020104020203" pitchFamily="34" charset="0"/>
              <a:cs typeface="Latha" panose="020B0502040204020203" pitchFamily="34" charset="0"/>
            </a:endParaRPr>
          </a:p>
        </p:txBody>
      </p:sp>
      <p:pic>
        <p:nvPicPr>
          <p:cNvPr id="6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10614025" y="6287135"/>
            <a:ext cx="1495425" cy="365125"/>
          </a:xfrm>
        </p:spPr>
        <p:txBody>
          <a:bodyPr/>
          <a:lstStyle/>
          <a:p>
            <a:pPr>
              <a:defRPr/>
            </a:pPr>
            <a:fld id="{9720E5BB-6C9F-4D74-A3AC-EBE6644A1BE2}" type="datetime5">
              <a:rPr lang="en-US" sz="1200" cap="all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200" cap="al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14" name="Rectangle 13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Applications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288" y="1733510"/>
            <a:ext cx="8849424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Montserrat" panose="00000500000000000000" pitchFamily="2" charset="0"/>
              </a:rPr>
              <a:t> Network Recovery and Data-flow Continuity</a:t>
            </a:r>
            <a:endParaRPr lang="en-US" sz="2400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Montserrat" panose="00000500000000000000" pitchFamily="2" charset="0"/>
              </a:rPr>
              <a:t> Secure Remote Access</a:t>
            </a:r>
            <a:endParaRPr lang="en-US" sz="2400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Montserrat" panose="00000500000000000000" pitchFamily="2" charset="0"/>
              </a:rPr>
              <a:t> Secure and reliable network connectivity for Large Organization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2" name="Slide Number Placeholder 10"/>
          <p:cNvSpPr>
            <a:spLocks noGrp="1"/>
          </p:cNvSpPr>
          <p:nvPr/>
        </p:nvSpPr>
        <p:spPr>
          <a:xfrm>
            <a:off x="5711091" y="6337268"/>
            <a:ext cx="769819" cy="58002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87526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b="1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F5BC9DC5-9A4E-4E98-A8B8-2E16F97F48EF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518850"/>
            <a:chOff x="2416279" y="1386348"/>
            <a:chExt cx="1135626" cy="1135626"/>
          </a:xfrm>
        </p:grpSpPr>
        <p:sp>
          <p:nvSpPr>
            <p:cNvPr id="5" name="Rectangle 4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39"/>
          <p:cNvSpPr txBox="1"/>
          <p:nvPr/>
        </p:nvSpPr>
        <p:spPr>
          <a:xfrm>
            <a:off x="734714" y="323658"/>
            <a:ext cx="5007464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Related work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9420" y="1534490"/>
          <a:ext cx="10154103" cy="44839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schemeClr val="accent2">
                      <a:alpha val="40000"/>
                    </a:schemeClr>
                  </a:outerShdw>
                </a:effectLst>
                <a:tableStyleId>{7DF18680-E054-41AD-8BC1-D1AEF772440D}</a:tableStyleId>
              </a:tblPr>
              <a:tblGrid>
                <a:gridCol w="647085"/>
                <a:gridCol w="2534653"/>
                <a:gridCol w="3314765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ontserrat Medium" panose="00000600000000000000" pitchFamily="50" charset="0"/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ontserrat Medium" panose="00000600000000000000" pitchFamily="50" charset="0"/>
                        </a:rPr>
                        <a:t>Paper </a:t>
                      </a:r>
                      <a:endParaRPr lang="en-US" sz="20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ontserrat Medium" panose="00000600000000000000" pitchFamily="50" charset="0"/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Montserrat Medium" panose="00000600000000000000" pitchFamily="50" charset="0"/>
                        </a:rPr>
                        <a:t>Limitation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</a:tr>
              <a:tr h="1242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Montserrat Medium" panose="00000600000000000000" pitchFamily="50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Montserrat Medium" panose="00000600000000000000" pitchFamily="50" charset="0"/>
                        </a:rPr>
                        <a:t>Design and simulation of a banking network system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Montserrat Medium" panose="00000600000000000000" pitchFamily="50" charset="0"/>
                        </a:rPr>
                        <a:t>[1]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includes an online banking system, ATM network, mobile banking system, and point-of-sale system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Security system not upgraded</a:t>
                      </a:r>
                      <a:endParaRPr lang="en-US" sz="1400" dirty="0">
                        <a:latin typeface="Montserrat Medium" panose="00000600000000000000" pitchFamily="50" charset="0"/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not user friendly</a:t>
                      </a:r>
                      <a:endParaRPr lang="en-US" sz="1400" dirty="0">
                        <a:latin typeface="Montserrat Medium" panose="00000600000000000000" pitchFamily="50" charset="0"/>
                      </a:endParaRP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time based transmission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</a:tr>
              <a:tr h="1326952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Medium" panose="00000600000000000000" pitchFamily="50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Cyber security threats, vulnerabilities, and security solutions models in banking</a:t>
                      </a:r>
                      <a:r>
                        <a:rPr lang="en-US" sz="1400" b="1" dirty="0">
                          <a:latin typeface="Montserrat Medium" panose="00000600000000000000" pitchFamily="50" charset="0"/>
                        </a:rPr>
                        <a:t>[2]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network infrastructure, including potential threats and solutions to improve network security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management  of big  data becomes  more  critical</a:t>
                      </a:r>
                      <a:endParaRPr lang="en-US" sz="1400" dirty="0">
                        <a:latin typeface="Montserrat Medium" panose="00000600000000000000" pitchFamily="50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1200" dirty="0">
                          <a:effectLst/>
                          <a:latin typeface="Montserrat Medium" panose="00000600000000000000" pitchFamily="50" charset="0"/>
                        </a:rPr>
                        <a:t>Risks and threats should be contextualized</a:t>
                      </a:r>
                      <a:r>
                        <a:rPr lang="en-US" sz="1800" kern="1200" dirty="0">
                          <a:effectLst/>
                          <a:latin typeface="Montserrat Medium" panose="00000600000000000000" pitchFamily="50" charset="0"/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</a:tr>
              <a:tr h="1308307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 Medium" panose="00000600000000000000" pitchFamily="50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Security problems and countermeasures with commercial banking computer networks</a:t>
                      </a:r>
                      <a:r>
                        <a:rPr lang="en-US" sz="1400" b="1" dirty="0">
                          <a:latin typeface="Montserrat Medium" panose="00000600000000000000" pitchFamily="50" charset="0"/>
                        </a:rPr>
                        <a:t>[3]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dirty="0">
                          <a:latin typeface="Montserrat Medium" panose="00000600000000000000" pitchFamily="50" charset="0"/>
                        </a:rPr>
                        <a:t>Security problems and challenges that commercial banks face</a:t>
                      </a:r>
                      <a:endParaRPr lang="en-US" sz="14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1200" dirty="0">
                          <a:effectLst/>
                          <a:latin typeface="Montserrat Medium" panose="00000600000000000000" pitchFamily="50" charset="0"/>
                        </a:rPr>
                        <a:t>should have awareness of security</a:t>
                      </a:r>
                      <a:endParaRPr lang="en-US" sz="1400" kern="1200" dirty="0">
                        <a:effectLst/>
                        <a:latin typeface="Montserrat Medium" panose="00000600000000000000" pitchFamily="50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1200" dirty="0">
                          <a:effectLst/>
                          <a:latin typeface="Montserrat Medium" panose="00000600000000000000" pitchFamily="50" charset="0"/>
                        </a:rPr>
                        <a:t>major issue of commercial banks</a:t>
                      </a:r>
                      <a:r>
                        <a:rPr lang="en-US" sz="1400" kern="1200" baseline="0" dirty="0">
                          <a:effectLst/>
                          <a:latin typeface="Montserrat Medium" panose="00000600000000000000" pitchFamily="50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latin typeface="Montserrat Medium" panose="00000600000000000000" pitchFamily="5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68" y="5514318"/>
            <a:ext cx="1339514" cy="1347851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34345" y="6287135"/>
            <a:ext cx="1475105" cy="365125"/>
          </a:xfrm>
        </p:spPr>
        <p:txBody>
          <a:bodyPr/>
          <a:lstStyle/>
          <a:p>
            <a:pPr>
              <a:defRPr/>
            </a:pPr>
            <a:fld id="{9720E5BB-6C9F-4D74-A3AC-EBE6644A1BE2}" type="datetime5">
              <a:rPr lang="en-US" sz="1200" cap="all" smtClean="0">
                <a:solidFill>
                  <a:schemeClr val="tx1">
                    <a:lumMod val="75000"/>
                    <a:lumOff val="25000"/>
                  </a:schemeClr>
                </a:solidFill>
              </a:rPr>
            </a:fld>
            <a:endParaRPr lang="en-US" sz="1200" cap="al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5922" y="0"/>
            <a:ext cx="1871002" cy="1518850"/>
            <a:chOff x="2416279" y="1386348"/>
            <a:chExt cx="1135626" cy="1135626"/>
          </a:xfrm>
        </p:grpSpPr>
        <p:sp>
          <p:nvSpPr>
            <p:cNvPr id="6" name="Rectangle 5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39"/>
          <p:cNvSpPr txBox="1"/>
          <p:nvPr/>
        </p:nvSpPr>
        <p:spPr>
          <a:xfrm>
            <a:off x="734713" y="323658"/>
            <a:ext cx="634133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Existing work [1/2]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4447" y="1466730"/>
            <a:ext cx="72002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Montserrat" panose="00000500000000000000" pitchFamily="2" charset="0"/>
              </a:rPr>
              <a:t>Information Security in an Organization</a:t>
            </a:r>
            <a:r>
              <a:rPr lang="en-US" sz="2400" dirty="0">
                <a:latin typeface="Montserrat" panose="00000500000000000000" pitchFamily="2" charset="0"/>
              </a:rPr>
              <a:t>[8]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7524" y="1943584"/>
            <a:ext cx="9177651" cy="12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" panose="00000500000000000000" pitchFamily="2" charset="0"/>
              </a:rPr>
              <a:t>Categorized Security Measures</a:t>
            </a:r>
            <a:endParaRPr lang="en-US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" panose="00000500000000000000" pitchFamily="2" charset="0"/>
              </a:rPr>
              <a:t>Describes various attacks and their nature of breaking network system</a:t>
            </a:r>
            <a:endParaRPr lang="en-US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Montserrat" panose="00000500000000000000" pitchFamily="2" charset="0"/>
              </a:rPr>
              <a:t>Lacks the core design of an improved network system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4447" y="3622397"/>
            <a:ext cx="7909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Montserrat" panose="00000500000000000000" pitchFamily="2" charset="0"/>
              </a:rPr>
              <a:t>Bank System Network Design</a:t>
            </a:r>
            <a:r>
              <a:rPr lang="en-US" sz="2400" dirty="0">
                <a:latin typeface="Montserrat" panose="00000500000000000000" pitchFamily="2" charset="0"/>
              </a:rPr>
              <a:t>[9]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7524" y="4116629"/>
            <a:ext cx="7393371" cy="129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" panose="00000500000000000000" pitchFamily="2" charset="0"/>
              </a:rPr>
              <a:t>Build a network system which is useful for data redundancy</a:t>
            </a:r>
            <a:endParaRPr lang="en-US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" panose="00000500000000000000" pitchFamily="2" charset="0"/>
              </a:rPr>
              <a:t>L</a:t>
            </a:r>
            <a:r>
              <a:rPr lang="en-US" dirty="0">
                <a:effectLst/>
                <a:latin typeface="Montserrat" panose="00000500000000000000" pitchFamily="2" charset="0"/>
              </a:rPr>
              <a:t>acks to cover the firewall security measures</a:t>
            </a:r>
            <a:endParaRPr lang="en-US" dirty="0">
              <a:effectLst/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Montserrat" panose="00000500000000000000" pitchFamily="2" charset="0"/>
              </a:rPr>
              <a:t>E</a:t>
            </a:r>
            <a:r>
              <a:rPr lang="en-US" dirty="0">
                <a:effectLst/>
                <a:latin typeface="Montserrat" panose="00000500000000000000" pitchFamily="2" charset="0"/>
              </a:rPr>
              <a:t>ffective in small organizations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" name="Slide Number Placeholder 10"/>
          <p:cNvSpPr>
            <a:spLocks noGrp="1"/>
          </p:cNvSpPr>
          <p:nvPr/>
        </p:nvSpPr>
        <p:spPr>
          <a:xfrm>
            <a:off x="5711091" y="6337268"/>
            <a:ext cx="769819" cy="58002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D1FC6F8-0BCD-47E9-9C64-690771D9C143}" type="slidenum">
              <a:rPr lang="en-US" smtClean="0"/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87990" y="6287135"/>
            <a:ext cx="1521460" cy="365125"/>
          </a:xfrm>
        </p:spPr>
        <p:txBody>
          <a:bodyPr/>
          <a:lstStyle/>
          <a:p>
            <a:pPr>
              <a:defRPr/>
            </a:pPr>
            <a:fld id="{9720E5BB-6C9F-4D74-A3AC-EBE6644A1BE2}" type="datetime5">
              <a:rPr lang="en-US" sz="1200" cap="all" smtClean="0"/>
            </a:fld>
            <a:endParaRPr lang="en-US" sz="1200" cap="al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-5922" y="0"/>
            <a:ext cx="1871002" cy="1518850"/>
            <a:chOff x="2416279" y="1386348"/>
            <a:chExt cx="1135626" cy="1135626"/>
          </a:xfrm>
        </p:grpSpPr>
        <p:sp>
          <p:nvSpPr>
            <p:cNvPr id="6" name="Rectangle 5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39"/>
          <p:cNvSpPr txBox="1"/>
          <p:nvPr/>
        </p:nvSpPr>
        <p:spPr>
          <a:xfrm>
            <a:off x="734713" y="323658"/>
            <a:ext cx="672116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Existing work [2/2]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3897" y="1518850"/>
            <a:ext cx="96689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Montserrat" panose="00000500000000000000" pitchFamily="2" charset="0"/>
              </a:rPr>
              <a:t>An Internet of Things Model for Process Management</a:t>
            </a:r>
            <a:r>
              <a:rPr lang="en-US" sz="2400" dirty="0">
                <a:latin typeface="Montserrat" panose="00000500000000000000" pitchFamily="2" charset="0"/>
              </a:rPr>
              <a:t>[10]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2979" y="2004576"/>
            <a:ext cx="9124614" cy="3079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Highlights the use of IoT devices in layer based approach</a:t>
            </a:r>
            <a:endParaRPr lang="en-US" sz="2000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System does not applicable due organizations centralized data infrastructure</a:t>
            </a:r>
            <a:endParaRPr lang="en-US" sz="2000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Lack of consideration of the method of data redundancy and seamless data flow.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3" name="Slide Number Placeholder 10"/>
          <p:cNvSpPr>
            <a:spLocks noGrp="1"/>
          </p:cNvSpPr>
          <p:nvPr/>
        </p:nvSpPr>
        <p:spPr>
          <a:xfrm>
            <a:off x="5711091" y="6189313"/>
            <a:ext cx="769819" cy="580029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82352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b="1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F5BC9DC5-9A4E-4E98-A8B8-2E16F97F48EF}" type="datetime5">
              <a:rPr lang="en-US" sz="1200" cap="all" smtClean="0"/>
            </a:fld>
            <a:endParaRPr lang="en-US" sz="1200" cap="all" dirty="0"/>
          </a:p>
        </p:txBody>
      </p:sp>
      <p:sp>
        <p:nvSpPr>
          <p:cNvPr id="17" name="Google Shape;34;p11"/>
          <p:cNvSpPr/>
          <p:nvPr/>
        </p:nvSpPr>
        <p:spPr>
          <a:xfrm flipH="1">
            <a:off x="1773276" y="5664366"/>
            <a:ext cx="1396916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40;p11"/>
          <p:cNvSpPr/>
          <p:nvPr/>
        </p:nvSpPr>
        <p:spPr>
          <a:xfrm>
            <a:off x="2873653" y="5664366"/>
            <a:ext cx="6946207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38;p11"/>
          <p:cNvSpPr/>
          <p:nvPr/>
        </p:nvSpPr>
        <p:spPr>
          <a:xfrm>
            <a:off x="2873653" y="5009298"/>
            <a:ext cx="6694417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33;p11"/>
          <p:cNvSpPr/>
          <p:nvPr/>
        </p:nvSpPr>
        <p:spPr>
          <a:xfrm flipH="1">
            <a:off x="1773274" y="5009298"/>
            <a:ext cx="1317355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33;p11"/>
          <p:cNvSpPr/>
          <p:nvPr/>
        </p:nvSpPr>
        <p:spPr>
          <a:xfrm flipH="1">
            <a:off x="1773274" y="1861808"/>
            <a:ext cx="1317355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34;p11"/>
          <p:cNvSpPr/>
          <p:nvPr/>
        </p:nvSpPr>
        <p:spPr>
          <a:xfrm flipH="1">
            <a:off x="1773276" y="2516876"/>
            <a:ext cx="1396916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35;p11"/>
          <p:cNvSpPr/>
          <p:nvPr/>
        </p:nvSpPr>
        <p:spPr>
          <a:xfrm flipH="1">
            <a:off x="1773274" y="3159017"/>
            <a:ext cx="1476478" cy="387866"/>
          </a:xfrm>
          <a:prstGeom prst="homePlate">
            <a:avLst>
              <a:gd name="adj" fmla="val 4619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36;p11"/>
          <p:cNvSpPr/>
          <p:nvPr/>
        </p:nvSpPr>
        <p:spPr>
          <a:xfrm flipH="1">
            <a:off x="1773273" y="3761987"/>
            <a:ext cx="1556040" cy="387866"/>
          </a:xfrm>
          <a:prstGeom prst="homePlate">
            <a:avLst>
              <a:gd name="adj" fmla="val 4619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37;p11"/>
          <p:cNvSpPr/>
          <p:nvPr/>
        </p:nvSpPr>
        <p:spPr>
          <a:xfrm flipH="1">
            <a:off x="1773272" y="4376517"/>
            <a:ext cx="1635601" cy="387866"/>
          </a:xfrm>
          <a:prstGeom prst="homePlate">
            <a:avLst>
              <a:gd name="adj" fmla="val 46197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38;p11"/>
          <p:cNvSpPr/>
          <p:nvPr/>
        </p:nvSpPr>
        <p:spPr>
          <a:xfrm>
            <a:off x="2873654" y="1861808"/>
            <a:ext cx="5093362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39;p11"/>
          <p:cNvSpPr txBox="1"/>
          <p:nvPr/>
        </p:nvSpPr>
        <p:spPr>
          <a:xfrm>
            <a:off x="3393187" y="1825893"/>
            <a:ext cx="4404475" cy="43624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Virtual Router Redundancy Protocol (VRRP)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Google Shape;40;p11"/>
          <p:cNvSpPr/>
          <p:nvPr/>
        </p:nvSpPr>
        <p:spPr>
          <a:xfrm>
            <a:off x="2873654" y="2516876"/>
            <a:ext cx="5461963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41;p11"/>
          <p:cNvSpPr txBox="1"/>
          <p:nvPr/>
        </p:nvSpPr>
        <p:spPr>
          <a:xfrm>
            <a:off x="3390800" y="2483916"/>
            <a:ext cx="4043670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Port-Channel load-Balance </a:t>
            </a:r>
            <a:r>
              <a:rPr lang="en-US" sz="15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Src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-</a:t>
            </a:r>
            <a:r>
              <a:rPr lang="en-US" sz="15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Dst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-Mac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Google Shape;42;p11"/>
          <p:cNvSpPr/>
          <p:nvPr/>
        </p:nvSpPr>
        <p:spPr>
          <a:xfrm>
            <a:off x="2873652" y="3159017"/>
            <a:ext cx="5882420" cy="387866"/>
          </a:xfrm>
          <a:prstGeom prst="homePlate">
            <a:avLst>
              <a:gd name="adj" fmla="val 4619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43;p11"/>
          <p:cNvSpPr txBox="1"/>
          <p:nvPr/>
        </p:nvSpPr>
        <p:spPr>
          <a:xfrm>
            <a:off x="3423952" y="3093543"/>
            <a:ext cx="5161982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Internet Protocol Service Level Agreement 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(IP SLA)</a:t>
            </a:r>
            <a:endParaRPr lang="en-US" sz="15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Google Shape;44;p11"/>
          <p:cNvSpPr/>
          <p:nvPr/>
        </p:nvSpPr>
        <p:spPr>
          <a:xfrm>
            <a:off x="2873652" y="3761987"/>
            <a:ext cx="6201076" cy="387866"/>
          </a:xfrm>
          <a:prstGeom prst="homePlate">
            <a:avLst>
              <a:gd name="adj" fmla="val 4619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45;p11"/>
          <p:cNvSpPr txBox="1"/>
          <p:nvPr/>
        </p:nvSpPr>
        <p:spPr>
          <a:xfrm>
            <a:off x="3423952" y="3713888"/>
            <a:ext cx="3822007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Routing Protocol 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OSPF</a:t>
            </a:r>
            <a:endParaRPr lang="en-US" sz="15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Google Shape;46;p11"/>
          <p:cNvSpPr/>
          <p:nvPr/>
        </p:nvSpPr>
        <p:spPr>
          <a:xfrm>
            <a:off x="2873651" y="4376517"/>
            <a:ext cx="6455879" cy="387866"/>
          </a:xfrm>
          <a:prstGeom prst="homePlate">
            <a:avLst>
              <a:gd name="adj" fmla="val 46197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47;p11"/>
          <p:cNvSpPr txBox="1"/>
          <p:nvPr/>
        </p:nvSpPr>
        <p:spPr>
          <a:xfrm>
            <a:off x="3442974" y="4316014"/>
            <a:ext cx="4184828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Rapid Per VLAN Spanning Tree (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RPVST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) 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Google Shape;48;p11"/>
          <p:cNvSpPr/>
          <p:nvPr/>
        </p:nvSpPr>
        <p:spPr>
          <a:xfrm>
            <a:off x="2499420" y="1428495"/>
            <a:ext cx="606875" cy="4939450"/>
          </a:xfrm>
          <a:prstGeom prst="roundRect">
            <a:avLst>
              <a:gd name="adj" fmla="val 24328"/>
            </a:avLst>
          </a:prstGeom>
          <a:gradFill>
            <a:gsLst>
              <a:gs pos="0">
                <a:srgbClr val="D8D8D8"/>
              </a:gs>
              <a:gs pos="13000">
                <a:srgbClr val="D8D8D8"/>
              </a:gs>
              <a:gs pos="36000">
                <a:srgbClr val="A5A5A5"/>
              </a:gs>
              <a:gs pos="63000">
                <a:srgbClr val="A5A5A5"/>
              </a:gs>
              <a:gs pos="87000">
                <a:srgbClr val="D8D8D8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49;p11"/>
          <p:cNvSpPr/>
          <p:nvPr/>
        </p:nvSpPr>
        <p:spPr>
          <a:xfrm rot="16200000">
            <a:off x="2200558" y="1830646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50;p11"/>
          <p:cNvSpPr/>
          <p:nvPr/>
        </p:nvSpPr>
        <p:spPr>
          <a:xfrm rot="5400000" flipH="1">
            <a:off x="2997304" y="1830646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51;p11"/>
          <p:cNvSpPr/>
          <p:nvPr/>
        </p:nvSpPr>
        <p:spPr>
          <a:xfrm rot="5400000" flipH="1">
            <a:off x="2997304" y="2486432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52;p11"/>
          <p:cNvSpPr/>
          <p:nvPr/>
        </p:nvSpPr>
        <p:spPr>
          <a:xfrm rot="16200000">
            <a:off x="2200558" y="2486432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98582" y="9536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53;p11"/>
          <p:cNvSpPr/>
          <p:nvPr/>
        </p:nvSpPr>
        <p:spPr>
          <a:xfrm rot="16200000">
            <a:off x="2200948" y="3130158"/>
            <a:ext cx="438972" cy="190429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49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54;p11"/>
          <p:cNvSpPr/>
          <p:nvPr/>
        </p:nvSpPr>
        <p:spPr>
          <a:xfrm rot="5400000" flipH="1">
            <a:off x="2997303" y="3129872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49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4" name="Google Shape;55;p11"/>
          <p:cNvGrpSpPr/>
          <p:nvPr/>
        </p:nvGrpSpPr>
        <p:grpSpPr>
          <a:xfrm>
            <a:off x="2325219" y="1686061"/>
            <a:ext cx="987175" cy="405265"/>
            <a:chOff x="3551073" y="1162972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Google Shape;56;p11"/>
            <p:cNvSpPr/>
            <p:nvPr/>
          </p:nvSpPr>
          <p:spPr>
            <a:xfrm rot="10800000" flipH="1">
              <a:off x="3551073" y="1162972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0070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57;p11"/>
            <p:cNvSpPr/>
            <p:nvPr/>
          </p:nvSpPr>
          <p:spPr>
            <a:xfrm rot="10800000">
              <a:off x="3686622" y="1169749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7" name="Google Shape;58;p11"/>
          <p:cNvSpPr txBox="1"/>
          <p:nvPr/>
        </p:nvSpPr>
        <p:spPr>
          <a:xfrm>
            <a:off x="2596630" y="1636376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01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8" name="Google Shape;59;p11"/>
          <p:cNvGrpSpPr/>
          <p:nvPr/>
        </p:nvGrpSpPr>
        <p:grpSpPr>
          <a:xfrm>
            <a:off x="2325219" y="2345963"/>
            <a:ext cx="987175" cy="405265"/>
            <a:chOff x="3551073" y="2274874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Google Shape;60;p11"/>
            <p:cNvSpPr/>
            <p:nvPr/>
          </p:nvSpPr>
          <p:spPr>
            <a:xfrm rot="10800000" flipH="1">
              <a:off x="3551073" y="2274874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BF1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61;p11"/>
            <p:cNvSpPr/>
            <p:nvPr/>
          </p:nvSpPr>
          <p:spPr>
            <a:xfrm rot="10800000">
              <a:off x="3686623" y="2281651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" name="Google Shape;62;p11"/>
          <p:cNvSpPr txBox="1"/>
          <p:nvPr/>
        </p:nvSpPr>
        <p:spPr>
          <a:xfrm>
            <a:off x="2581418" y="2310699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2" name="Google Shape;63;p11"/>
          <p:cNvGrpSpPr/>
          <p:nvPr/>
        </p:nvGrpSpPr>
        <p:grpSpPr>
          <a:xfrm>
            <a:off x="2325218" y="2988980"/>
            <a:ext cx="987175" cy="405265"/>
            <a:chOff x="3551073" y="3380842"/>
            <a:chExt cx="987175" cy="7024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Google Shape;64;p11"/>
            <p:cNvSpPr/>
            <p:nvPr/>
          </p:nvSpPr>
          <p:spPr>
            <a:xfrm rot="10800000" flipH="1">
              <a:off x="3551073" y="3380843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BF6E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65;p11"/>
            <p:cNvSpPr/>
            <p:nvPr/>
          </p:nvSpPr>
          <p:spPr>
            <a:xfrm rot="10800000">
              <a:off x="3697516" y="3380842"/>
              <a:ext cx="707095" cy="575416"/>
            </a:xfrm>
            <a:prstGeom prst="trapezoid">
              <a:avLst>
                <a:gd name="adj" fmla="val 208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5" name="Google Shape;66;p11"/>
          <p:cNvSpPr txBox="1"/>
          <p:nvPr/>
        </p:nvSpPr>
        <p:spPr>
          <a:xfrm>
            <a:off x="2603031" y="2942178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03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" name="Google Shape;67;p11"/>
          <p:cNvSpPr/>
          <p:nvPr/>
        </p:nvSpPr>
        <p:spPr>
          <a:xfrm rot="16200000">
            <a:off x="2200948" y="3736173"/>
            <a:ext cx="438972" cy="190429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49711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Google Shape;68;p11"/>
          <p:cNvSpPr/>
          <p:nvPr/>
        </p:nvSpPr>
        <p:spPr>
          <a:xfrm rot="5400000" flipH="1">
            <a:off x="2997303" y="3735887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49711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8" name="Google Shape;69;p11"/>
          <p:cNvGrpSpPr/>
          <p:nvPr/>
        </p:nvGrpSpPr>
        <p:grpSpPr>
          <a:xfrm>
            <a:off x="2325218" y="3594995"/>
            <a:ext cx="987175" cy="405265"/>
            <a:chOff x="3551073" y="4489512"/>
            <a:chExt cx="987175" cy="70247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9" name="Google Shape;70;p11"/>
            <p:cNvSpPr/>
            <p:nvPr/>
          </p:nvSpPr>
          <p:spPr>
            <a:xfrm rot="10800000" flipH="1">
              <a:off x="3551073" y="4489512"/>
              <a:ext cx="987175" cy="702470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6DAA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71;p11"/>
            <p:cNvSpPr/>
            <p:nvPr/>
          </p:nvSpPr>
          <p:spPr>
            <a:xfrm rot="10800000">
              <a:off x="3697516" y="4489514"/>
              <a:ext cx="707095" cy="575416"/>
            </a:xfrm>
            <a:prstGeom prst="trapezoid">
              <a:avLst>
                <a:gd name="adj" fmla="val 2086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72;p11"/>
          <p:cNvSpPr txBox="1"/>
          <p:nvPr/>
        </p:nvSpPr>
        <p:spPr>
          <a:xfrm>
            <a:off x="2603031" y="3570957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04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73;p11"/>
          <p:cNvSpPr/>
          <p:nvPr/>
        </p:nvSpPr>
        <p:spPr>
          <a:xfrm rot="16200000">
            <a:off x="2200947" y="4347013"/>
            <a:ext cx="438972" cy="190429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222A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74;p11"/>
          <p:cNvSpPr/>
          <p:nvPr/>
        </p:nvSpPr>
        <p:spPr>
          <a:xfrm rot="5400000" flipH="1">
            <a:off x="2997302" y="4346727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222A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4" name="Google Shape;75;p11"/>
          <p:cNvGrpSpPr/>
          <p:nvPr/>
        </p:nvGrpSpPr>
        <p:grpSpPr>
          <a:xfrm>
            <a:off x="2325217" y="4205835"/>
            <a:ext cx="987175" cy="405265"/>
            <a:chOff x="3551073" y="5590462"/>
            <a:chExt cx="987175" cy="7024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5" name="Google Shape;76;p11"/>
            <p:cNvSpPr/>
            <p:nvPr/>
          </p:nvSpPr>
          <p:spPr>
            <a:xfrm rot="10800000" flipH="1">
              <a:off x="3551073" y="5590463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333F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77;p11"/>
            <p:cNvSpPr/>
            <p:nvPr/>
          </p:nvSpPr>
          <p:spPr>
            <a:xfrm rot="10800000">
              <a:off x="3697516" y="5590462"/>
              <a:ext cx="707095" cy="575416"/>
            </a:xfrm>
            <a:prstGeom prst="trapezoid">
              <a:avLst>
                <a:gd name="adj" fmla="val 2086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7" name="Google Shape;78;p11"/>
          <p:cNvSpPr txBox="1"/>
          <p:nvPr/>
        </p:nvSpPr>
        <p:spPr>
          <a:xfrm>
            <a:off x="2603031" y="4179166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05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Google Shape;39;p11"/>
          <p:cNvSpPr txBox="1"/>
          <p:nvPr/>
        </p:nvSpPr>
        <p:spPr>
          <a:xfrm>
            <a:off x="3408873" y="4974718"/>
            <a:ext cx="5177061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Authentication, Authorization and Accounting(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AAA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)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9" name="Google Shape;41;p11"/>
          <p:cNvSpPr txBox="1"/>
          <p:nvPr/>
        </p:nvSpPr>
        <p:spPr>
          <a:xfrm>
            <a:off x="3390800" y="5617327"/>
            <a:ext cx="3416912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Static and Dynamic 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PAT</a:t>
            </a:r>
            <a:endParaRPr lang="en-US" sz="15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0" name="Google Shape;49;p11"/>
          <p:cNvSpPr/>
          <p:nvPr/>
        </p:nvSpPr>
        <p:spPr>
          <a:xfrm rot="16200000">
            <a:off x="2200558" y="4978136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Google Shape;50;p11"/>
          <p:cNvSpPr/>
          <p:nvPr/>
        </p:nvSpPr>
        <p:spPr>
          <a:xfrm rot="5400000" flipH="1">
            <a:off x="2997304" y="4978136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Google Shape;51;p11"/>
          <p:cNvSpPr/>
          <p:nvPr/>
        </p:nvSpPr>
        <p:spPr>
          <a:xfrm rot="5400000" flipH="1">
            <a:off x="2997304" y="5633922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" name="Google Shape;52;p11"/>
          <p:cNvSpPr/>
          <p:nvPr/>
        </p:nvSpPr>
        <p:spPr>
          <a:xfrm rot="16200000">
            <a:off x="2200558" y="5633922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98582" y="9536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4" name="Google Shape;55;p11"/>
          <p:cNvGrpSpPr/>
          <p:nvPr/>
        </p:nvGrpSpPr>
        <p:grpSpPr>
          <a:xfrm>
            <a:off x="2325219" y="4833551"/>
            <a:ext cx="987175" cy="405265"/>
            <a:chOff x="3551073" y="1162972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5" name="Google Shape;56;p11"/>
            <p:cNvSpPr/>
            <p:nvPr/>
          </p:nvSpPr>
          <p:spPr>
            <a:xfrm rot="10800000" flipH="1">
              <a:off x="3551073" y="1162972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0070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57;p11"/>
            <p:cNvSpPr/>
            <p:nvPr/>
          </p:nvSpPr>
          <p:spPr>
            <a:xfrm rot="10800000">
              <a:off x="3686622" y="1169749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7" name="Google Shape;58;p11"/>
          <p:cNvSpPr txBox="1"/>
          <p:nvPr/>
        </p:nvSpPr>
        <p:spPr>
          <a:xfrm>
            <a:off x="2596630" y="4797478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06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" name="Google Shape;59;p11"/>
          <p:cNvGrpSpPr/>
          <p:nvPr/>
        </p:nvGrpSpPr>
        <p:grpSpPr>
          <a:xfrm>
            <a:off x="2325219" y="5493453"/>
            <a:ext cx="987175" cy="405265"/>
            <a:chOff x="3551073" y="2274874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9" name="Google Shape;60;p11"/>
            <p:cNvSpPr/>
            <p:nvPr/>
          </p:nvSpPr>
          <p:spPr>
            <a:xfrm rot="10800000" flipH="1">
              <a:off x="3551073" y="2274874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BF1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61;p11"/>
            <p:cNvSpPr/>
            <p:nvPr/>
          </p:nvSpPr>
          <p:spPr>
            <a:xfrm rot="10800000">
              <a:off x="3686623" y="2281651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1" name="Google Shape;62;p11"/>
          <p:cNvSpPr txBox="1"/>
          <p:nvPr/>
        </p:nvSpPr>
        <p:spPr>
          <a:xfrm>
            <a:off x="2582664" y="5458189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07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2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roup 82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84" name="Rectangle 83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itle 39"/>
          <p:cNvSpPr txBox="1"/>
          <p:nvPr/>
        </p:nvSpPr>
        <p:spPr>
          <a:xfrm>
            <a:off x="686588" y="315490"/>
            <a:ext cx="1055259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EXISTING PROTOCOL &amp; SERVICES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33;p11"/>
          <p:cNvSpPr/>
          <p:nvPr/>
        </p:nvSpPr>
        <p:spPr>
          <a:xfrm>
            <a:off x="9518060" y="5554546"/>
            <a:ext cx="1317355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462636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99E2F03D-A6E7-4A3E-B842-C3E6498CEFE6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39"/>
          <p:cNvSpPr txBox="1"/>
          <p:nvPr/>
        </p:nvSpPr>
        <p:spPr>
          <a:xfrm>
            <a:off x="797805" y="290820"/>
            <a:ext cx="828268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Requirement TOOLs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Google Shape;34;p11"/>
          <p:cNvSpPr/>
          <p:nvPr/>
        </p:nvSpPr>
        <p:spPr>
          <a:xfrm>
            <a:off x="9411262" y="4890619"/>
            <a:ext cx="1396916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33;p11"/>
          <p:cNvSpPr/>
          <p:nvPr/>
        </p:nvSpPr>
        <p:spPr>
          <a:xfrm>
            <a:off x="9490823" y="1744232"/>
            <a:ext cx="1317355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34;p11"/>
          <p:cNvSpPr/>
          <p:nvPr/>
        </p:nvSpPr>
        <p:spPr>
          <a:xfrm>
            <a:off x="9411262" y="2400589"/>
            <a:ext cx="1396916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35;p11"/>
          <p:cNvSpPr/>
          <p:nvPr/>
        </p:nvSpPr>
        <p:spPr>
          <a:xfrm>
            <a:off x="9331700" y="3041409"/>
            <a:ext cx="1476478" cy="387866"/>
          </a:xfrm>
          <a:prstGeom prst="homePlate">
            <a:avLst>
              <a:gd name="adj" fmla="val 4619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" name="Google Shape;36;p11"/>
          <p:cNvSpPr/>
          <p:nvPr/>
        </p:nvSpPr>
        <p:spPr>
          <a:xfrm>
            <a:off x="9252138" y="3631225"/>
            <a:ext cx="1556040" cy="387866"/>
          </a:xfrm>
          <a:prstGeom prst="homePlate">
            <a:avLst>
              <a:gd name="adj" fmla="val 4619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40;p11"/>
          <p:cNvSpPr/>
          <p:nvPr/>
        </p:nvSpPr>
        <p:spPr>
          <a:xfrm rot="10800000">
            <a:off x="3168545" y="4894718"/>
            <a:ext cx="6412032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7;p11"/>
          <p:cNvSpPr/>
          <p:nvPr/>
        </p:nvSpPr>
        <p:spPr>
          <a:xfrm>
            <a:off x="9177362" y="4257699"/>
            <a:ext cx="1635601" cy="387866"/>
          </a:xfrm>
          <a:prstGeom prst="homePlate">
            <a:avLst>
              <a:gd name="adj" fmla="val 46197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8;p11"/>
          <p:cNvSpPr/>
          <p:nvPr/>
        </p:nvSpPr>
        <p:spPr>
          <a:xfrm rot="10800000">
            <a:off x="3168545" y="1741519"/>
            <a:ext cx="6412033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Google Shape;39;p11"/>
          <p:cNvSpPr txBox="1"/>
          <p:nvPr/>
        </p:nvSpPr>
        <p:spPr>
          <a:xfrm>
            <a:off x="3714628" y="1693557"/>
            <a:ext cx="5730401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Emulated Virtual Environment Next. Generation (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EVE-NG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)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3" name="Google Shape;40;p11"/>
          <p:cNvSpPr/>
          <p:nvPr/>
        </p:nvSpPr>
        <p:spPr>
          <a:xfrm rot="10800000">
            <a:off x="3168545" y="2396587"/>
            <a:ext cx="6412032" cy="387866"/>
          </a:xfrm>
          <a:prstGeom prst="homePlate">
            <a:avLst>
              <a:gd name="adj" fmla="val 4619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41;p11"/>
          <p:cNvSpPr txBox="1"/>
          <p:nvPr/>
        </p:nvSpPr>
        <p:spPr>
          <a:xfrm>
            <a:off x="3714628" y="2379658"/>
            <a:ext cx="4407735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VMware Workstation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Google Shape;42;p11"/>
          <p:cNvSpPr/>
          <p:nvPr/>
        </p:nvSpPr>
        <p:spPr>
          <a:xfrm rot="10800000">
            <a:off x="3168544" y="3038728"/>
            <a:ext cx="6412034" cy="387866"/>
          </a:xfrm>
          <a:prstGeom prst="homePlate">
            <a:avLst>
              <a:gd name="adj" fmla="val 46197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43;p11"/>
          <p:cNvSpPr txBox="1"/>
          <p:nvPr/>
        </p:nvSpPr>
        <p:spPr>
          <a:xfrm>
            <a:off x="3666269" y="2999089"/>
            <a:ext cx="5626733" cy="43624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Wireshark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Google Shape;44;p11"/>
          <p:cNvSpPr/>
          <p:nvPr/>
        </p:nvSpPr>
        <p:spPr>
          <a:xfrm rot="10800000">
            <a:off x="3168543" y="3641698"/>
            <a:ext cx="6412033" cy="387866"/>
          </a:xfrm>
          <a:prstGeom prst="homePlate">
            <a:avLst>
              <a:gd name="adj" fmla="val 46197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45;p11"/>
          <p:cNvSpPr txBox="1"/>
          <p:nvPr/>
        </p:nvSpPr>
        <p:spPr>
          <a:xfrm>
            <a:off x="3714628" y="3580550"/>
            <a:ext cx="5498720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 Cisco Adaptive Security Device Manager (</a:t>
            </a:r>
            <a:r>
              <a:rPr lang="en-US" sz="1500" b="1" dirty="0">
                <a:solidFill>
                  <a:schemeClr val="bg1"/>
                </a:solidFill>
                <a:latin typeface="Montserrat" panose="00000500000000000000" pitchFamily="2" charset="0"/>
              </a:rPr>
              <a:t>ASDM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)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Google Shape;46;p11"/>
          <p:cNvSpPr/>
          <p:nvPr/>
        </p:nvSpPr>
        <p:spPr>
          <a:xfrm rot="10800000">
            <a:off x="3168543" y="4256228"/>
            <a:ext cx="6412034" cy="387866"/>
          </a:xfrm>
          <a:prstGeom prst="homePlate">
            <a:avLst>
              <a:gd name="adj" fmla="val 46197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47;p11"/>
          <p:cNvSpPr txBox="1"/>
          <p:nvPr/>
        </p:nvSpPr>
        <p:spPr>
          <a:xfrm>
            <a:off x="3767271" y="4210715"/>
            <a:ext cx="4561602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Router, Switch and </a:t>
            </a:r>
            <a:r>
              <a:rPr lang="en-US" sz="1500" dirty="0" err="1">
                <a:solidFill>
                  <a:schemeClr val="bg1"/>
                </a:solidFill>
                <a:latin typeface="Montserrat" panose="00000500000000000000" pitchFamily="2" charset="0"/>
              </a:rPr>
              <a:t>FireWall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 IOS Images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1" name="Google Shape;48;p11"/>
          <p:cNvSpPr/>
          <p:nvPr/>
        </p:nvSpPr>
        <p:spPr>
          <a:xfrm>
            <a:off x="9661558" y="1442815"/>
            <a:ext cx="606875" cy="4879737"/>
          </a:xfrm>
          <a:prstGeom prst="roundRect">
            <a:avLst>
              <a:gd name="adj" fmla="val 24328"/>
            </a:avLst>
          </a:prstGeom>
          <a:gradFill>
            <a:gsLst>
              <a:gs pos="0">
                <a:srgbClr val="D8D8D8"/>
              </a:gs>
              <a:gs pos="13000">
                <a:srgbClr val="D8D8D8"/>
              </a:gs>
              <a:gs pos="36000">
                <a:srgbClr val="A5A5A5"/>
              </a:gs>
              <a:gs pos="63000">
                <a:srgbClr val="A5A5A5"/>
              </a:gs>
              <a:gs pos="87000">
                <a:srgbClr val="D8D8D8"/>
              </a:gs>
              <a:gs pos="100000">
                <a:srgbClr val="D8D8D8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9;p11"/>
          <p:cNvSpPr/>
          <p:nvPr/>
        </p:nvSpPr>
        <p:spPr>
          <a:xfrm rot="16200000">
            <a:off x="9361514" y="1713070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50;p11"/>
          <p:cNvSpPr/>
          <p:nvPr/>
        </p:nvSpPr>
        <p:spPr>
          <a:xfrm rot="5400000" flipH="1">
            <a:off x="10158260" y="1713070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Google Shape;51;p11"/>
          <p:cNvSpPr/>
          <p:nvPr/>
        </p:nvSpPr>
        <p:spPr>
          <a:xfrm rot="5400000" flipH="1">
            <a:off x="10158260" y="2368856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52;p11"/>
          <p:cNvSpPr/>
          <p:nvPr/>
        </p:nvSpPr>
        <p:spPr>
          <a:xfrm rot="16200000">
            <a:off x="9361514" y="2368856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98582" y="9536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53;p11"/>
          <p:cNvSpPr/>
          <p:nvPr/>
        </p:nvSpPr>
        <p:spPr>
          <a:xfrm rot="16200000">
            <a:off x="9361904" y="3012582"/>
            <a:ext cx="438972" cy="190429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49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" name="Google Shape;54;p11"/>
          <p:cNvSpPr/>
          <p:nvPr/>
        </p:nvSpPr>
        <p:spPr>
          <a:xfrm rot="5400000" flipH="1">
            <a:off x="10158259" y="3012296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49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8" name="Google Shape;55;p11"/>
          <p:cNvGrpSpPr/>
          <p:nvPr/>
        </p:nvGrpSpPr>
        <p:grpSpPr>
          <a:xfrm>
            <a:off x="9486175" y="1568485"/>
            <a:ext cx="987175" cy="405265"/>
            <a:chOff x="3551073" y="1162972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Google Shape;56;p11"/>
            <p:cNvSpPr/>
            <p:nvPr/>
          </p:nvSpPr>
          <p:spPr>
            <a:xfrm rot="10800000" flipH="1">
              <a:off x="3551073" y="1162972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0070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7;p11"/>
            <p:cNvSpPr/>
            <p:nvPr/>
          </p:nvSpPr>
          <p:spPr>
            <a:xfrm rot="10800000">
              <a:off x="3686622" y="1169749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" name="Google Shape;58;p11"/>
          <p:cNvSpPr txBox="1"/>
          <p:nvPr/>
        </p:nvSpPr>
        <p:spPr>
          <a:xfrm>
            <a:off x="9757586" y="1518800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01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2" name="Google Shape;59;p11"/>
          <p:cNvGrpSpPr/>
          <p:nvPr/>
        </p:nvGrpSpPr>
        <p:grpSpPr>
          <a:xfrm>
            <a:off x="9486175" y="2228387"/>
            <a:ext cx="987175" cy="405265"/>
            <a:chOff x="3551073" y="2274874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Google Shape;60;p11"/>
            <p:cNvSpPr/>
            <p:nvPr/>
          </p:nvSpPr>
          <p:spPr>
            <a:xfrm rot="10800000" flipH="1">
              <a:off x="3551073" y="2274874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BF1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61;p11"/>
            <p:cNvSpPr/>
            <p:nvPr/>
          </p:nvSpPr>
          <p:spPr>
            <a:xfrm rot="10800000">
              <a:off x="3686623" y="2281651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5" name="Google Shape;62;p11"/>
          <p:cNvSpPr txBox="1"/>
          <p:nvPr/>
        </p:nvSpPr>
        <p:spPr>
          <a:xfrm>
            <a:off x="9742374" y="2193123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6" name="Google Shape;63;p11"/>
          <p:cNvGrpSpPr/>
          <p:nvPr/>
        </p:nvGrpSpPr>
        <p:grpSpPr>
          <a:xfrm>
            <a:off x="9486174" y="2871404"/>
            <a:ext cx="987175" cy="405265"/>
            <a:chOff x="3551073" y="3380842"/>
            <a:chExt cx="987175" cy="7024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Google Shape;64;p11"/>
            <p:cNvSpPr/>
            <p:nvPr/>
          </p:nvSpPr>
          <p:spPr>
            <a:xfrm rot="10800000" flipH="1">
              <a:off x="3551073" y="3380843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BF6E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65;p11"/>
            <p:cNvSpPr/>
            <p:nvPr/>
          </p:nvSpPr>
          <p:spPr>
            <a:xfrm rot="10800000">
              <a:off x="3697516" y="3380842"/>
              <a:ext cx="707095" cy="575416"/>
            </a:xfrm>
            <a:prstGeom prst="trapezoid">
              <a:avLst>
                <a:gd name="adj" fmla="val 2086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9" name="Google Shape;66;p11"/>
          <p:cNvSpPr txBox="1"/>
          <p:nvPr/>
        </p:nvSpPr>
        <p:spPr>
          <a:xfrm>
            <a:off x="9763987" y="2824602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03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7;p11"/>
          <p:cNvSpPr/>
          <p:nvPr/>
        </p:nvSpPr>
        <p:spPr>
          <a:xfrm rot="16200000">
            <a:off x="9361904" y="3618597"/>
            <a:ext cx="438972" cy="190429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49711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" name="Google Shape;68;p11"/>
          <p:cNvSpPr/>
          <p:nvPr/>
        </p:nvSpPr>
        <p:spPr>
          <a:xfrm rot="5400000" flipH="1">
            <a:off x="10158259" y="3618311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49711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" name="Google Shape;69;p11"/>
          <p:cNvGrpSpPr/>
          <p:nvPr/>
        </p:nvGrpSpPr>
        <p:grpSpPr>
          <a:xfrm>
            <a:off x="9486174" y="3477419"/>
            <a:ext cx="987175" cy="405265"/>
            <a:chOff x="3551073" y="4489512"/>
            <a:chExt cx="987175" cy="70247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3" name="Google Shape;70;p11"/>
            <p:cNvSpPr/>
            <p:nvPr/>
          </p:nvSpPr>
          <p:spPr>
            <a:xfrm rot="10800000" flipH="1">
              <a:off x="3551073" y="4489512"/>
              <a:ext cx="987175" cy="702470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6DAA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71;p11"/>
            <p:cNvSpPr/>
            <p:nvPr/>
          </p:nvSpPr>
          <p:spPr>
            <a:xfrm rot="10800000">
              <a:off x="3697516" y="4489514"/>
              <a:ext cx="707095" cy="575416"/>
            </a:xfrm>
            <a:prstGeom prst="trapezoid">
              <a:avLst>
                <a:gd name="adj" fmla="val 2086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5" name="Google Shape;72;p11"/>
          <p:cNvSpPr txBox="1"/>
          <p:nvPr/>
        </p:nvSpPr>
        <p:spPr>
          <a:xfrm>
            <a:off x="9763987" y="3453381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04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73;p11"/>
          <p:cNvSpPr/>
          <p:nvPr/>
        </p:nvSpPr>
        <p:spPr>
          <a:xfrm rot="16200000">
            <a:off x="9361903" y="4229437"/>
            <a:ext cx="438972" cy="190429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222A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74;p11"/>
          <p:cNvSpPr/>
          <p:nvPr/>
        </p:nvSpPr>
        <p:spPr>
          <a:xfrm rot="5400000" flipH="1">
            <a:off x="10158258" y="4229151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222A3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8" name="Google Shape;75;p11"/>
          <p:cNvGrpSpPr/>
          <p:nvPr/>
        </p:nvGrpSpPr>
        <p:grpSpPr>
          <a:xfrm>
            <a:off x="9486173" y="4088259"/>
            <a:ext cx="987175" cy="405265"/>
            <a:chOff x="3551073" y="5590462"/>
            <a:chExt cx="987175" cy="7024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9" name="Google Shape;76;p11"/>
            <p:cNvSpPr/>
            <p:nvPr/>
          </p:nvSpPr>
          <p:spPr>
            <a:xfrm rot="10800000" flipH="1">
              <a:off x="3551073" y="5590463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333F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7;p11"/>
            <p:cNvSpPr/>
            <p:nvPr/>
          </p:nvSpPr>
          <p:spPr>
            <a:xfrm rot="10800000">
              <a:off x="3697516" y="5590462"/>
              <a:ext cx="707095" cy="575416"/>
            </a:xfrm>
            <a:prstGeom prst="trapezoid">
              <a:avLst>
                <a:gd name="adj" fmla="val 2086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1" name="Google Shape;78;p11"/>
          <p:cNvSpPr txBox="1"/>
          <p:nvPr/>
        </p:nvSpPr>
        <p:spPr>
          <a:xfrm>
            <a:off x="9763987" y="4061590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05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" name="Google Shape;41;p11"/>
          <p:cNvSpPr txBox="1"/>
          <p:nvPr/>
        </p:nvSpPr>
        <p:spPr>
          <a:xfrm>
            <a:off x="3907670" y="4847679"/>
            <a:ext cx="3724548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 Windows Secure Copy (</a:t>
            </a:r>
            <a:r>
              <a:rPr lang="en-US" sz="15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WinSCP</a:t>
            </a: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)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6" name="Google Shape;51;p11"/>
          <p:cNvSpPr/>
          <p:nvPr/>
        </p:nvSpPr>
        <p:spPr>
          <a:xfrm rot="5400000" flipH="1">
            <a:off x="10158260" y="4866987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Google Shape;52;p11"/>
          <p:cNvSpPr/>
          <p:nvPr/>
        </p:nvSpPr>
        <p:spPr>
          <a:xfrm rot="16200000">
            <a:off x="9361514" y="4866987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98582" y="9536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7F13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" name="Google Shape;59;p11"/>
          <p:cNvGrpSpPr/>
          <p:nvPr/>
        </p:nvGrpSpPr>
        <p:grpSpPr>
          <a:xfrm>
            <a:off x="9486175" y="4726518"/>
            <a:ext cx="987175" cy="405265"/>
            <a:chOff x="3551073" y="2274874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3" name="Google Shape;60;p11"/>
            <p:cNvSpPr/>
            <p:nvPr/>
          </p:nvSpPr>
          <p:spPr>
            <a:xfrm rot="10800000" flipH="1">
              <a:off x="3551073" y="2274874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BF1C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61;p11"/>
            <p:cNvSpPr/>
            <p:nvPr/>
          </p:nvSpPr>
          <p:spPr>
            <a:xfrm rot="10800000">
              <a:off x="3686623" y="2281651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5" name="Google Shape;62;p11"/>
          <p:cNvSpPr txBox="1"/>
          <p:nvPr/>
        </p:nvSpPr>
        <p:spPr>
          <a:xfrm>
            <a:off x="9743620" y="4691254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06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90" name="Google Shape;38;p11"/>
          <p:cNvSpPr/>
          <p:nvPr/>
        </p:nvSpPr>
        <p:spPr>
          <a:xfrm rot="10800000">
            <a:off x="3195782" y="5551833"/>
            <a:ext cx="6412033" cy="387866"/>
          </a:xfrm>
          <a:prstGeom prst="homePlate">
            <a:avLst>
              <a:gd name="adj" fmla="val 4619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39;p11"/>
          <p:cNvSpPr txBox="1"/>
          <p:nvPr/>
        </p:nvSpPr>
        <p:spPr>
          <a:xfrm>
            <a:off x="3741865" y="5503871"/>
            <a:ext cx="5730401" cy="4385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bg1"/>
                </a:solidFill>
                <a:latin typeface="Montserrat" panose="00000500000000000000" pitchFamily="2" charset="0"/>
              </a:rPr>
              <a:t>Cisco Packet Tracer</a:t>
            </a:r>
            <a:endParaRPr lang="en-US"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2" name="Google Shape;49;p11"/>
          <p:cNvSpPr/>
          <p:nvPr/>
        </p:nvSpPr>
        <p:spPr>
          <a:xfrm rot="16200000">
            <a:off x="9388751" y="5523384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50;p11"/>
          <p:cNvSpPr/>
          <p:nvPr/>
        </p:nvSpPr>
        <p:spPr>
          <a:xfrm rot="5400000" flipH="1">
            <a:off x="10185497" y="5523384"/>
            <a:ext cx="439752" cy="190428"/>
          </a:xfrm>
          <a:custGeom>
            <a:avLst/>
            <a:gdLst/>
            <a:ahLst/>
            <a:cxnLst/>
            <a:rect l="l" t="t" r="r" b="b"/>
            <a:pathLst>
              <a:path w="762251" h="216572" extrusionOk="0">
                <a:moveTo>
                  <a:pt x="0" y="216572"/>
                </a:moveTo>
                <a:lnTo>
                  <a:pt x="75575" y="0"/>
                </a:lnTo>
                <a:lnTo>
                  <a:pt x="689057" y="9530"/>
                </a:lnTo>
                <a:lnTo>
                  <a:pt x="762251" y="216572"/>
                </a:lnTo>
                <a:lnTo>
                  <a:pt x="0" y="216572"/>
                </a:lnTo>
                <a:close/>
              </a:path>
            </a:pathLst>
          </a:custGeom>
          <a:solidFill>
            <a:srgbClr val="004B7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4" name="Google Shape;55;p11"/>
          <p:cNvGrpSpPr/>
          <p:nvPr/>
        </p:nvGrpSpPr>
        <p:grpSpPr>
          <a:xfrm>
            <a:off x="9513412" y="5378799"/>
            <a:ext cx="987175" cy="405265"/>
            <a:chOff x="3551073" y="1162972"/>
            <a:chExt cx="987175" cy="70247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5" name="Google Shape;56;p11"/>
            <p:cNvSpPr/>
            <p:nvPr/>
          </p:nvSpPr>
          <p:spPr>
            <a:xfrm rot="10800000" flipH="1">
              <a:off x="3551073" y="1162972"/>
              <a:ext cx="987175" cy="702471"/>
            </a:xfrm>
            <a:custGeom>
              <a:avLst/>
              <a:gdLst/>
              <a:ahLst/>
              <a:cxnLst/>
              <a:rect l="l" t="t" r="r" b="b"/>
              <a:pathLst>
                <a:path w="1122707" h="702471" extrusionOk="0">
                  <a:moveTo>
                    <a:pt x="7853" y="623867"/>
                  </a:moveTo>
                  <a:lnTo>
                    <a:pt x="159423" y="702471"/>
                  </a:lnTo>
                  <a:lnTo>
                    <a:pt x="971490" y="702471"/>
                  </a:lnTo>
                  <a:lnTo>
                    <a:pt x="1115020" y="623867"/>
                  </a:lnTo>
                  <a:cubicBezTo>
                    <a:pt x="1117582" y="415911"/>
                    <a:pt x="1120145" y="207956"/>
                    <a:pt x="1122707" y="0"/>
                  </a:cubicBezTo>
                  <a:lnTo>
                    <a:pt x="850104" y="135844"/>
                  </a:lnTo>
                  <a:lnTo>
                    <a:pt x="284157" y="135730"/>
                  </a:lnTo>
                  <a:lnTo>
                    <a:pt x="0" y="0"/>
                  </a:lnTo>
                  <a:lnTo>
                    <a:pt x="7853" y="623867"/>
                  </a:lnTo>
                  <a:close/>
                </a:path>
              </a:pathLst>
            </a:custGeom>
            <a:solidFill>
              <a:srgbClr val="0070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57;p11"/>
            <p:cNvSpPr/>
            <p:nvPr/>
          </p:nvSpPr>
          <p:spPr>
            <a:xfrm rot="10800000">
              <a:off x="3686622" y="1169749"/>
              <a:ext cx="716076" cy="554925"/>
            </a:xfrm>
            <a:prstGeom prst="trapezoid">
              <a:avLst>
                <a:gd name="adj" fmla="val 2215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7" name="Google Shape;58;p11"/>
          <p:cNvSpPr txBox="1"/>
          <p:nvPr/>
        </p:nvSpPr>
        <p:spPr>
          <a:xfrm>
            <a:off x="9784823" y="5265614"/>
            <a:ext cx="44435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07</a:t>
            </a:r>
            <a:endParaRPr sz="2000" b="1" i="0" u="none" strike="noStrike" cap="none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668667" y="647910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99E2F03D-A6E7-4A3E-B842-C3E6498CEFE6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39"/>
          <p:cNvSpPr txBox="1"/>
          <p:nvPr/>
        </p:nvSpPr>
        <p:spPr>
          <a:xfrm>
            <a:off x="797805" y="290820"/>
            <a:ext cx="828268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workflow Diagram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4153" y="3429000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1: </a:t>
            </a:r>
            <a:r>
              <a:rPr lang="en-US" sz="1600" dirty="0">
                <a:latin typeface="Montserrat" panose="00000500000000000000" pitchFamily="2" charset="0"/>
              </a:rPr>
              <a:t>Workflow Diagram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69" y="1056006"/>
            <a:ext cx="4550784" cy="54230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7797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5F390925-700C-4DFB-825A-F892EC43212B}" type="datetime5">
              <a:rPr lang="en-US" sz="1200" cap="all" smtClean="0"/>
            </a:fld>
            <a:endParaRPr lang="en-US" sz="1200" cap="all" dirty="0"/>
          </a:p>
        </p:txBody>
      </p:sp>
      <p:sp>
        <p:nvSpPr>
          <p:cNvPr id="8" name="Title 39"/>
          <p:cNvSpPr txBox="1"/>
          <p:nvPr/>
        </p:nvSpPr>
        <p:spPr>
          <a:xfrm>
            <a:off x="3008707" y="2423705"/>
            <a:ext cx="6042062" cy="12189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B6A6C"/>
                </a:solidFill>
                <a:latin typeface="Montserrat" panose="00000500000000000000" pitchFamily="2" charset="0"/>
              </a:rPr>
              <a:t>Proposed method</a:t>
            </a:r>
            <a:endParaRPr lang="en-US" sz="36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9172">
            <a:off x="-54452" y="4445406"/>
            <a:ext cx="4998421" cy="2477532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24452" y="629120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2EBE2FC4-A086-454B-8DE4-4B30E7CA429F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5" name="Rectangle 4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39"/>
          <p:cNvSpPr txBox="1"/>
          <p:nvPr/>
        </p:nvSpPr>
        <p:spPr>
          <a:xfrm>
            <a:off x="686588" y="364023"/>
            <a:ext cx="6186591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Proposed method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235000" y="4336074"/>
            <a:ext cx="501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Montserrat" panose="00000500000000000000" pitchFamily="2" charset="0"/>
              </a:rPr>
              <a:t>Figure 2: </a:t>
            </a:r>
            <a:r>
              <a:rPr lang="en-US" sz="1600" dirty="0">
                <a:latin typeface="Montserrat" panose="00000500000000000000" pitchFamily="2" charset="0"/>
              </a:rPr>
              <a:t>Network </a:t>
            </a:r>
            <a:endParaRPr lang="en-US" sz="1600" dirty="0">
              <a:latin typeface="Montserrat" panose="00000500000000000000" pitchFamily="2" charset="0"/>
            </a:endParaRPr>
          </a:p>
          <a:p>
            <a:pPr algn="ctr"/>
            <a:r>
              <a:rPr lang="en-US" sz="1600" dirty="0">
                <a:latin typeface="Montserrat" panose="00000500000000000000" pitchFamily="2" charset="0"/>
              </a:rPr>
              <a:t>Tropology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35" y="1170940"/>
            <a:ext cx="7687310" cy="5120005"/>
          </a:xfrm>
          <a:prstGeom prst="rect">
            <a:avLst/>
          </a:prstGeom>
        </p:spPr>
      </p:pic>
      <p:sp>
        <p:nvSpPr>
          <p:cNvPr id="3" name="Rectangle 14"/>
          <p:cNvSpPr/>
          <p:nvPr/>
        </p:nvSpPr>
        <p:spPr>
          <a:xfrm>
            <a:off x="5833745" y="2131060"/>
            <a:ext cx="1687195" cy="1680210"/>
          </a:xfrm>
          <a:prstGeom prst="rect">
            <a:avLst/>
          </a:prstGeom>
          <a:noFill/>
          <a:ln w="38100"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096635" y="4309110"/>
            <a:ext cx="511175" cy="6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r>
              <a:rPr lang="en-US" sz="4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ontserrat" panose="00000500000000000000" pitchFamily="2" charset="0"/>
                <a:sym typeface="+mn-ea"/>
              </a:rPr>
              <a:t>1</a:t>
            </a:r>
            <a:endParaRPr lang="en-US" sz="44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Montserrat" panose="00000500000000000000" pitchFamily="2" charset="0"/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11185" y="2018030"/>
            <a:ext cx="511175" cy="6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r>
              <a:rPr lang="en-US" sz="4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ontserrat" panose="00000500000000000000" pitchFamily="2" charset="0"/>
                <a:sym typeface="+mn-ea"/>
              </a:rPr>
              <a:t>3</a:t>
            </a:r>
            <a:endParaRPr lang="en-US" sz="44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Montserrat" panose="00000500000000000000" pitchFamily="2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211185" y="4207510"/>
            <a:ext cx="511175" cy="6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r>
              <a:rPr lang="en-US" sz="4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ontserrat" panose="00000500000000000000" pitchFamily="2" charset="0"/>
                <a:sym typeface="+mn-ea"/>
              </a:rPr>
              <a:t>2</a:t>
            </a:r>
            <a:endParaRPr lang="en-US" sz="44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Montserrat" panose="00000500000000000000" pitchFamily="2" charset="0"/>
              <a:sym typeface="+mn-ea"/>
            </a:endParaRPr>
          </a:p>
        </p:txBody>
      </p:sp>
      <p:sp>
        <p:nvSpPr>
          <p:cNvPr id="16" name="Rectangle 14"/>
          <p:cNvSpPr/>
          <p:nvPr/>
        </p:nvSpPr>
        <p:spPr>
          <a:xfrm>
            <a:off x="2752090" y="1170940"/>
            <a:ext cx="2392045" cy="4817110"/>
          </a:xfrm>
          <a:prstGeom prst="round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8847959">
            <a:off x="6238763" y="1166661"/>
            <a:ext cx="876401" cy="44744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6" grpId="1" animBg="1"/>
      <p:bldP spid="10" grpId="0"/>
      <p:bldP spid="10" grpId="1"/>
      <p:bldP spid="13" grpId="0"/>
      <p:bldP spid="13" grpId="1"/>
      <p:bldP spid="12" grpId="0"/>
      <p:bldP spid="12" grpId="1"/>
      <p:bldP spid="3" grpId="0" animBg="1"/>
      <p:bldP spid="3" grpId="1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24452" y="629120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2EBE2FC4-A086-454B-8DE4-4B30E7CA429F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5" name="Rectangle 4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39"/>
          <p:cNvSpPr txBox="1"/>
          <p:nvPr/>
        </p:nvSpPr>
        <p:spPr>
          <a:xfrm>
            <a:off x="686588" y="364023"/>
            <a:ext cx="748495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Proposed method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0163" y="5651204"/>
            <a:ext cx="5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Montserrat" panose="00000500000000000000" pitchFamily="2" charset="0"/>
              </a:rPr>
              <a:t>Figure 3 : </a:t>
            </a:r>
            <a:r>
              <a:rPr lang="en-US" sz="1600" dirty="0">
                <a:latin typeface="Montserrat" panose="00000500000000000000" pitchFamily="2" charset="0"/>
              </a:rPr>
              <a:t>Sub-Branches  Network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20" y="1435100"/>
            <a:ext cx="9057005" cy="4135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4392533" y="3014669"/>
            <a:ext cx="3644657" cy="458719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29724"/>
                </a:solidFill>
                <a:latin typeface="Montserrat" panose="00000500000000000000" pitchFamily="2" charset="0"/>
              </a:rPr>
              <a:t>Presented By</a:t>
            </a:r>
            <a:endParaRPr lang="en-US" dirty="0">
              <a:solidFill>
                <a:srgbClr val="F29724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  <a:effectLst/>
        </p:spPr>
        <p:txBody>
          <a:bodyPr/>
          <a:lstStyle/>
          <a:p>
            <a:pPr>
              <a:defRPr/>
            </a:pPr>
            <a:fld id="{0FA08BC2-F995-4014-98FC-35B3DBCA6BD6}" type="datetime5">
              <a:rPr lang="en-US" sz="1200" b="1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b="1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 Placeholder 58"/>
          <p:cNvSpPr txBox="1"/>
          <p:nvPr/>
        </p:nvSpPr>
        <p:spPr>
          <a:xfrm>
            <a:off x="4835015" y="4115347"/>
            <a:ext cx="2523146" cy="837527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cap="all" dirty="0">
                <a:solidFill>
                  <a:schemeClr val="tx1"/>
                </a:solidFill>
                <a:latin typeface="Montserrat" panose="00000500000000000000" pitchFamily="2" charset="0"/>
              </a:rPr>
              <a:t>Md Badrul nasim</a:t>
            </a:r>
            <a:endParaRPr lang="en-US" b="1" cap="all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Id:201002189</a:t>
            </a:r>
            <a:endParaRPr lang="en-US" sz="1800" b="1" cap="all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43980" y="183082"/>
            <a:ext cx="8840102" cy="2052137"/>
            <a:chOff x="1935750" y="400558"/>
            <a:chExt cx="8320500" cy="1862573"/>
          </a:xfrm>
          <a:effectLst/>
        </p:grpSpPr>
        <p:sp>
          <p:nvSpPr>
            <p:cNvPr id="26" name="Google Shape;74;p15"/>
            <p:cNvSpPr txBox="1"/>
            <p:nvPr/>
          </p:nvSpPr>
          <p:spPr>
            <a:xfrm>
              <a:off x="1935750" y="1674831"/>
              <a:ext cx="83205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 panose="020B0604020202020204"/>
                <a:buNone/>
              </a:pPr>
              <a:r>
                <a:rPr lang="en-GB" sz="4000" b="1" i="0" u="none" cap="none" dirty="0">
                  <a:solidFill>
                    <a:srgbClr val="B80D48"/>
                  </a:solidFill>
                  <a:latin typeface="Montserrat" panose="00000500000000000000" pitchFamily="2" charset="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Green University of Bangladesh</a:t>
              </a:r>
              <a:endParaRPr sz="4000" b="1" i="0" u="none" cap="none" dirty="0">
                <a:solidFill>
                  <a:srgbClr val="B80D48"/>
                </a:solidFill>
                <a:latin typeface="Montserrat" panose="00000500000000000000" pitchFamily="2" charset="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</p:txBody>
        </p:sp>
        <p:pic>
          <p:nvPicPr>
            <p:cNvPr id="28" name="Google Shape;75;p1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5421734" y="400558"/>
              <a:ext cx="1348532" cy="1271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77971"/>
            <a:ext cx="769819" cy="580029"/>
          </a:xfrm>
          <a:effectLst/>
        </p:spPr>
        <p:txBody>
          <a:bodyPr/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2/38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1407795"/>
            <a:ext cx="7721600" cy="4279265"/>
          </a:xfrm>
          <a:prstGeom prst="rect">
            <a:avLst/>
          </a:prstGeom>
        </p:spPr>
      </p:pic>
      <p:pic>
        <p:nvPicPr>
          <p:cNvPr id="24" name="Google Shape;7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24452" y="629120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2EBE2FC4-A086-454B-8DE4-4B30E7CA429F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5" name="Rectangle 4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39"/>
          <p:cNvSpPr txBox="1"/>
          <p:nvPr/>
        </p:nvSpPr>
        <p:spPr>
          <a:xfrm>
            <a:off x="686588" y="364023"/>
            <a:ext cx="7572041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Proposed method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1919" y="5904952"/>
            <a:ext cx="5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Montserrat" panose="00000500000000000000" pitchFamily="2" charset="0"/>
              </a:rPr>
              <a:t>Figure 4 : </a:t>
            </a:r>
            <a:r>
              <a:rPr lang="en-US" sz="1600" dirty="0">
                <a:latin typeface="Montserrat" panose="00000500000000000000" pitchFamily="2" charset="0"/>
              </a:rPr>
              <a:t>Head office Tropology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21840" y="1435100"/>
            <a:ext cx="5448935" cy="3376295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617675" y="6280073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2EBE2FC4-A086-454B-8DE4-4B30E7CA429F}" type="datetime5">
              <a:rPr lang="en-US" sz="1200" cap="all" smtClean="0"/>
            </a:fld>
            <a:endParaRPr lang="en-US" sz="1200" cap="all" dirty="0"/>
          </a:p>
        </p:txBody>
      </p:sp>
      <p:sp>
        <p:nvSpPr>
          <p:cNvPr id="9" name="TextBox 8"/>
          <p:cNvSpPr txBox="1"/>
          <p:nvPr/>
        </p:nvSpPr>
        <p:spPr>
          <a:xfrm>
            <a:off x="1338186" y="5143301"/>
            <a:ext cx="267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ontserrat" panose="00000500000000000000" pitchFamily="2" charset="0"/>
              </a:rPr>
              <a:t>Figure 5 : </a:t>
            </a:r>
            <a:r>
              <a:rPr lang="en-US" sz="1600" dirty="0">
                <a:latin typeface="Montserrat" panose="00000500000000000000" pitchFamily="2" charset="0"/>
              </a:rPr>
              <a:t>Network Tropology  Head-Office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1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17" name="Rectangle 16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39"/>
          <p:cNvSpPr txBox="1"/>
          <p:nvPr/>
        </p:nvSpPr>
        <p:spPr>
          <a:xfrm>
            <a:off x="686588" y="364023"/>
            <a:ext cx="8426712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Implementation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217120"/>
            <a:ext cx="6279234" cy="4876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14674" y="2844225"/>
            <a:ext cx="324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Core network</a:t>
            </a:r>
            <a:endParaRPr lang="en-US" sz="1600" dirty="0"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EVENG </a:t>
            </a:r>
            <a:endParaRPr lang="en-US" sz="1600" dirty="0"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6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7797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2EBE2FC4-A086-454B-8DE4-4B30E7CA429F}" type="datetime5">
              <a:rPr lang="en-US" sz="1200" cap="all" smtClean="0"/>
            </a:fld>
            <a:endParaRPr lang="en-US" sz="1200" cap="all" dirty="0"/>
          </a:p>
        </p:txBody>
      </p:sp>
      <p:sp>
        <p:nvSpPr>
          <p:cNvPr id="9" name="TextBox 8"/>
          <p:cNvSpPr txBox="1"/>
          <p:nvPr/>
        </p:nvSpPr>
        <p:spPr>
          <a:xfrm>
            <a:off x="3740910" y="5651505"/>
            <a:ext cx="488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Montserrat" panose="00000500000000000000" pitchFamily="2" charset="0"/>
              </a:rPr>
              <a:t>Figure 6 : </a:t>
            </a:r>
            <a:r>
              <a:rPr lang="en-US" sz="1600" dirty="0">
                <a:latin typeface="Montserrat" panose="00000500000000000000" pitchFamily="2" charset="0"/>
              </a:rPr>
              <a:t>Network of Distribution Layer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1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17" name="Rectangle 16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39"/>
          <p:cNvSpPr txBox="1"/>
          <p:nvPr/>
        </p:nvSpPr>
        <p:spPr>
          <a:xfrm>
            <a:off x="686588" y="364023"/>
            <a:ext cx="7998469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Implementation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73" y="3322707"/>
            <a:ext cx="9092488" cy="224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417521" y="1886460"/>
            <a:ext cx="434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Dividing IPs for each department </a:t>
            </a:r>
            <a:endParaRPr lang="en-US" sz="16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80073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2EBE2FC4-A086-454B-8DE4-4B30E7CA429F}" type="datetime5">
              <a:rPr lang="en-US" sz="1200" cap="all" smtClean="0"/>
            </a:fld>
            <a:endParaRPr lang="en-US" sz="1200" cap="all" dirty="0"/>
          </a:p>
        </p:txBody>
      </p:sp>
      <p:sp>
        <p:nvSpPr>
          <p:cNvPr id="9" name="TextBox 8"/>
          <p:cNvSpPr txBox="1"/>
          <p:nvPr/>
        </p:nvSpPr>
        <p:spPr>
          <a:xfrm>
            <a:off x="5871135" y="4854985"/>
            <a:ext cx="448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Montserrat" panose="00000500000000000000" pitchFamily="2" charset="0"/>
              </a:rPr>
              <a:t>Figure 7 : </a:t>
            </a:r>
            <a:r>
              <a:rPr lang="en-US" sz="1600" dirty="0">
                <a:latin typeface="Montserrat" panose="00000500000000000000" pitchFamily="2" charset="0"/>
              </a:rPr>
              <a:t>Network of Core Layer</a:t>
            </a:r>
            <a:endParaRPr lang="en-US" sz="1600" dirty="0">
              <a:latin typeface="Montserrat" panose="00000500000000000000" pitchFamily="2" charset="0"/>
            </a:endParaRPr>
          </a:p>
        </p:txBody>
      </p:sp>
      <p:pic>
        <p:nvPicPr>
          <p:cNvPr id="1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17" name="Rectangle 16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39"/>
          <p:cNvSpPr txBox="1"/>
          <p:nvPr/>
        </p:nvSpPr>
        <p:spPr>
          <a:xfrm>
            <a:off x="686588" y="364023"/>
            <a:ext cx="7998469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implementation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776"/>
          <a:stretch>
            <a:fillRect/>
          </a:stretch>
        </p:blipFill>
        <p:spPr>
          <a:xfrm>
            <a:off x="5011077" y="1644389"/>
            <a:ext cx="5984090" cy="310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10281" y="2775018"/>
            <a:ext cx="387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Traffic controlling</a:t>
            </a:r>
            <a:endParaRPr lang="en-US" sz="1600" dirty="0"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Dynamic routing</a:t>
            </a:r>
            <a:endParaRPr lang="en-US" sz="1600" dirty="0"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Spanning tree</a:t>
            </a:r>
            <a:endParaRPr lang="en-US" sz="16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46944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2EBE2FC4-A086-454B-8DE4-4B30E7CA429F}" type="datetime5">
              <a:rPr lang="en-US" sz="1200" cap="all" smtClean="0"/>
            </a:fld>
            <a:endParaRPr lang="en-US" sz="1200" cap="all" dirty="0"/>
          </a:p>
        </p:txBody>
      </p:sp>
      <p:sp>
        <p:nvSpPr>
          <p:cNvPr id="9" name="TextBox 8"/>
          <p:cNvSpPr txBox="1"/>
          <p:nvPr/>
        </p:nvSpPr>
        <p:spPr>
          <a:xfrm>
            <a:off x="4088027" y="5720402"/>
            <a:ext cx="566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8 : </a:t>
            </a:r>
            <a:r>
              <a:rPr lang="en-US" sz="1600" dirty="0">
                <a:latin typeface="Montserrat" panose="00000500000000000000" pitchFamily="2" charset="0"/>
              </a:rPr>
              <a:t>Network of Security Layer and  Border Area</a:t>
            </a:r>
            <a:endParaRPr lang="en-US" sz="1600" dirty="0">
              <a:latin typeface="Montserrat" panose="00000500000000000000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48" y="0"/>
            <a:ext cx="1871002" cy="1434905"/>
            <a:chOff x="2416279" y="1386348"/>
            <a:chExt cx="1135626" cy="1135626"/>
          </a:xfrm>
        </p:grpSpPr>
        <p:sp>
          <p:nvSpPr>
            <p:cNvPr id="16" name="Rectangle 15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39"/>
          <p:cNvSpPr txBox="1"/>
          <p:nvPr/>
        </p:nvSpPr>
        <p:spPr>
          <a:xfrm>
            <a:off x="694958" y="364023"/>
            <a:ext cx="7998469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implementation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202"/>
          <a:stretch>
            <a:fillRect/>
          </a:stretch>
        </p:blipFill>
        <p:spPr>
          <a:xfrm>
            <a:off x="3305581" y="2363629"/>
            <a:ext cx="7664186" cy="3158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97764" y="2742505"/>
            <a:ext cx="3109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Traffic filtering</a:t>
            </a:r>
            <a:endParaRPr lang="en-US" sz="1600" dirty="0">
              <a:latin typeface="Montserrat" panose="000005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latin typeface="Montserrat" panose="00000500000000000000" pitchFamily="2" charset="0"/>
              </a:rPr>
              <a:t>ISP failure control</a:t>
            </a:r>
            <a:endParaRPr lang="en-US" sz="16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9"/>
          <p:cNvSpPr>
            <a:spLocks noGrp="1"/>
          </p:cNvSpPr>
          <p:nvPr>
            <p:ph type="title"/>
          </p:nvPr>
        </p:nvSpPr>
        <p:spPr>
          <a:xfrm>
            <a:off x="2492129" y="3114594"/>
            <a:ext cx="7176889" cy="6288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solidFill>
                  <a:srgbClr val="2B6A6C"/>
                </a:solidFill>
                <a:latin typeface="Montserrat" panose="00000500000000000000" pitchFamily="2" charset="0"/>
              </a:rPr>
              <a:t>Evaluation</a:t>
            </a:r>
            <a:endParaRPr lang="en-US" sz="36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80073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15B602E9-D519-4B4D-ACF9-1621D987D3C1}" type="datetime5">
              <a:rPr lang="en-US" sz="1200" cap="all" smtClean="0"/>
            </a:fld>
            <a:endParaRPr lang="en-US" sz="1200" cap="all" dirty="0"/>
          </a:p>
        </p:txBody>
      </p:sp>
      <p:pic>
        <p:nvPicPr>
          <p:cNvPr id="7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181646" y="101442"/>
            <a:ext cx="875482" cy="92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9172">
            <a:off x="-201531" y="4403318"/>
            <a:ext cx="4998421" cy="2477532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985" y="1470198"/>
            <a:ext cx="9243029" cy="4747525"/>
          </a:xfrm>
          <a:prstGeom prst="rect">
            <a:avLst/>
          </a:prstGeom>
        </p:spPr>
      </p:pic>
      <p:pic>
        <p:nvPicPr>
          <p:cNvPr id="5" name="Google Shape;7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324489" y="3013725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Evaluation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3907" y="6294942"/>
            <a:ext cx="566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9 : </a:t>
            </a:r>
            <a:r>
              <a:rPr lang="en-US" sz="1600" dirty="0">
                <a:latin typeface="Montserrat" panose="00000500000000000000" pitchFamily="2" charset="0"/>
              </a:rPr>
              <a:t>Checking Ether-Channel load balancing 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0200367" y="1498290"/>
            <a:ext cx="1122291" cy="583446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084607" y="1524194"/>
            <a:ext cx="1108536" cy="539205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e3/0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2076510" y="3258479"/>
            <a:ext cx="1082813" cy="542768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e3/2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0200367" y="3298140"/>
            <a:ext cx="1121647" cy="542768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e3/3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 rot="2787959">
            <a:off x="1890283" y="4956341"/>
            <a:ext cx="876401" cy="44744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86550" y="4099928"/>
            <a:ext cx="4155772" cy="304800"/>
          </a:xfrm>
          <a:prstGeom prst="rect">
            <a:avLst/>
          </a:prstGeom>
          <a:noFill/>
          <a:ln w="44450">
            <a:solidFill>
              <a:srgbClr val="BF255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84607" y="2499137"/>
            <a:ext cx="4200191" cy="288419"/>
          </a:xfrm>
          <a:prstGeom prst="rect">
            <a:avLst/>
          </a:prstGeom>
          <a:noFill/>
          <a:ln w="44450">
            <a:solidFill>
              <a:srgbClr val="BF255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854997" y="5040233"/>
            <a:ext cx="1451809" cy="270992"/>
          </a:xfrm>
          <a:prstGeom prst="wedgeRoundRectCallout">
            <a:avLst>
              <a:gd name="adj1" fmla="val -20833"/>
              <a:gd name="adj2" fmla="val 83650"/>
              <a:gd name="adj3" fmla="val 16667"/>
            </a:avLst>
          </a:prstGeom>
          <a:solidFill>
            <a:srgbClr val="DDDDDD"/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VPC1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7447" y="2063212"/>
            <a:ext cx="1885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latin typeface="Montserrat" panose="00000500000000000000" pitchFamily="2" charset="0"/>
              </a:rPr>
              <a:t>Ether-Channel </a:t>
            </a:r>
            <a:endParaRPr lang="en-US" sz="1600" dirty="0">
              <a:latin typeface="Montserrat" panose="00000500000000000000" pitchFamily="2" charset="0"/>
            </a:endParaRPr>
          </a:p>
          <a:p>
            <a:pPr algn="just"/>
            <a:r>
              <a:rPr lang="en-US" sz="1600" dirty="0">
                <a:latin typeface="Montserrat" panose="00000500000000000000" pitchFamily="2" charset="0"/>
              </a:rPr>
              <a:t>Load  balancing </a:t>
            </a:r>
            <a:endParaRPr lang="en-US" sz="1600" dirty="0">
              <a:latin typeface="Montserrat" panose="00000500000000000000" pitchFamily="2" charset="0"/>
            </a:endParaRPr>
          </a:p>
          <a:p>
            <a:pPr algn="just"/>
            <a:r>
              <a:rPr lang="en-US" sz="1600" b="1" dirty="0">
                <a:latin typeface="Montserrat" panose="00000500000000000000" pitchFamily="2" charset="0"/>
              </a:rPr>
              <a:t>Scenario 1 :</a:t>
            </a:r>
            <a:endParaRPr lang="en-US" sz="1600" b="1" dirty="0">
              <a:latin typeface="Montserrat" panose="000005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59324" y="5527964"/>
            <a:ext cx="1038604" cy="546940"/>
          </a:xfrm>
          <a:prstGeom prst="rect">
            <a:avLst/>
          </a:prstGeom>
          <a:noFill/>
          <a:ln w="44450">
            <a:solidFill>
              <a:srgbClr val="BF255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20" grpId="0" animBg="1"/>
      <p:bldP spid="21" grpId="0" animBg="1"/>
      <p:bldP spid="22" grpId="0" animBg="1"/>
      <p:bldP spid="8" grpId="0" animBg="1"/>
      <p:bldP spid="12" grpId="0" animBg="1"/>
      <p:bldP spid="23" grpId="0" animBg="1"/>
      <p:bldP spid="24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620" y="1446137"/>
            <a:ext cx="9282931" cy="4847911"/>
          </a:xfrm>
          <a:prstGeom prst="rect">
            <a:avLst/>
          </a:prstGeom>
        </p:spPr>
      </p:pic>
      <p:pic>
        <p:nvPicPr>
          <p:cNvPr id="5" name="Google Shape;7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276354" y="3427316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33168" y="1934667"/>
            <a:ext cx="1885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dirty="0">
                <a:latin typeface="Montserrat" panose="00000500000000000000" pitchFamily="2" charset="0"/>
              </a:rPr>
              <a:t>Ether-Channel </a:t>
            </a:r>
            <a:endParaRPr lang="en-US" sz="1600" dirty="0">
              <a:latin typeface="Montserrat" panose="00000500000000000000" pitchFamily="2" charset="0"/>
            </a:endParaRPr>
          </a:p>
          <a:p>
            <a:pPr algn="just"/>
            <a:r>
              <a:rPr lang="en-US" sz="1600" dirty="0">
                <a:latin typeface="Montserrat" panose="00000500000000000000" pitchFamily="2" charset="0"/>
              </a:rPr>
              <a:t>Load  balancing </a:t>
            </a:r>
            <a:endParaRPr lang="en-US" sz="1600" dirty="0">
              <a:latin typeface="Montserrat" panose="00000500000000000000" pitchFamily="2" charset="0"/>
            </a:endParaRPr>
          </a:p>
          <a:p>
            <a:pPr algn="just"/>
            <a:r>
              <a:rPr lang="en-US" sz="1600" b="1" dirty="0">
                <a:latin typeface="Montserrat" panose="00000500000000000000" pitchFamily="2" charset="0"/>
              </a:rPr>
              <a:t>Scenario 2 :</a:t>
            </a:r>
            <a:endParaRPr lang="en-US" sz="1600" b="1" dirty="0">
              <a:latin typeface="Montserrat" panose="00000500000000000000" pitchFamily="2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0334782" y="1467441"/>
            <a:ext cx="1066770" cy="513298"/>
          </a:xfrm>
          <a:prstGeom prst="wedgeRoundRectCallout">
            <a:avLst>
              <a:gd name="adj1" fmla="val -22038"/>
              <a:gd name="adj2" fmla="val 4605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118621" y="1465389"/>
            <a:ext cx="1092861" cy="474167"/>
          </a:xfrm>
          <a:prstGeom prst="wedgeRoundRectCallout">
            <a:avLst>
              <a:gd name="adj1" fmla="val -20833"/>
              <a:gd name="adj2" fmla="val 5075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e3/0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163703" y="3833541"/>
            <a:ext cx="1080278" cy="542768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e3/2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10316554" y="3307267"/>
            <a:ext cx="1084997" cy="542768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L3-SW-1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e3/3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8034547">
            <a:off x="4122494" y="5175757"/>
            <a:ext cx="875848" cy="44744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27273" y="2627408"/>
            <a:ext cx="4474279" cy="344875"/>
          </a:xfrm>
          <a:prstGeom prst="rect">
            <a:avLst/>
          </a:prstGeom>
          <a:noFill/>
          <a:ln w="44450">
            <a:solidFill>
              <a:srgbClr val="BF255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27273" y="4376309"/>
            <a:ext cx="4474279" cy="338424"/>
          </a:xfrm>
          <a:prstGeom prst="rect">
            <a:avLst/>
          </a:prstGeom>
          <a:noFill/>
          <a:ln w="44450">
            <a:solidFill>
              <a:srgbClr val="BF255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17701" y="6414097"/>
            <a:ext cx="5663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10 : </a:t>
            </a:r>
            <a:r>
              <a:rPr lang="en-US" sz="1600" dirty="0">
                <a:latin typeface="Montserrat" panose="00000500000000000000" pitchFamily="2" charset="0"/>
              </a:rPr>
              <a:t>Checking Ether-Channel load balancing 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823729" y="5192691"/>
            <a:ext cx="1451809" cy="270992"/>
          </a:xfrm>
          <a:prstGeom prst="wedgeRoundRectCallout">
            <a:avLst>
              <a:gd name="adj1" fmla="val -20833"/>
              <a:gd name="adj2" fmla="val 83650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VPC1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Evaluation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11481" y="5760947"/>
            <a:ext cx="1409195" cy="508188"/>
          </a:xfrm>
          <a:prstGeom prst="rect">
            <a:avLst/>
          </a:prstGeom>
          <a:noFill/>
          <a:ln w="44450">
            <a:solidFill>
              <a:srgbClr val="BF255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22" grpId="0" animBg="1"/>
      <p:bldP spid="23" grpId="0"/>
      <p:bldP spid="27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276354" y="3051206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/>
            </a:fld>
            <a:r>
              <a:rPr lang="en-US" sz="1400" b="1" dirty="0"/>
              <a:t>/38</a:t>
            </a:r>
            <a:endParaRPr lang="en-US" sz="1400" b="1" dirty="0"/>
          </a:p>
          <a:p>
            <a:endParaRPr lang="en-US" b="1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Evaluation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5" y="1655850"/>
            <a:ext cx="9315373" cy="4510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40555" y="6387525"/>
            <a:ext cx="356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11 : </a:t>
            </a:r>
            <a:r>
              <a:rPr lang="en-US" sz="1600" dirty="0">
                <a:latin typeface="Montserrat" panose="00000500000000000000" pitchFamily="2" charset="0"/>
              </a:rPr>
              <a:t>ISPs Failover Testing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031" y="1857787"/>
            <a:ext cx="153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ISPs Failover 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b="1" dirty="0">
                <a:latin typeface="Montserrat" panose="00000500000000000000" pitchFamily="2" charset="0"/>
              </a:rPr>
              <a:t>Scenario 1 : </a:t>
            </a:r>
            <a:endParaRPr lang="en-US" sz="1600" b="1" dirty="0">
              <a:latin typeface="Montserrat" panose="00000500000000000000" pitchFamily="2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1913205" y="1655850"/>
            <a:ext cx="3137766" cy="512383"/>
          </a:xfrm>
          <a:prstGeom prst="wedgeRoundRectCallout">
            <a:avLst>
              <a:gd name="adj1" fmla="val -20833"/>
              <a:gd name="adj2" fmla="val 50732"/>
              <a:gd name="adj3" fmla="val 16667"/>
            </a:avLst>
          </a:prstGeom>
          <a:solidFill>
            <a:schemeClr val="bg1">
              <a:lumMod val="95000"/>
            </a:schemeClr>
          </a:solidFill>
          <a:ln w="44450">
            <a:solidFill>
              <a:srgbClr val="B80D48">
                <a:alpha val="50000"/>
              </a:srgb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Firewall 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gi0/0 Connected to ISP1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171543" y="4276056"/>
            <a:ext cx="1806646" cy="474269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B80D48">
                <a:alpha val="50000"/>
              </a:srgb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Firewall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CLI Interface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2787959">
            <a:off x="1387345" y="4814727"/>
            <a:ext cx="875848" cy="447446"/>
          </a:xfrm>
          <a:prstGeom prst="rightArrow">
            <a:avLst/>
          </a:prstGeom>
          <a:solidFill>
            <a:srgbClr val="BF25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8097051" y="1655850"/>
            <a:ext cx="3088510" cy="557566"/>
          </a:xfrm>
          <a:prstGeom prst="wedgeRoundRectCallout">
            <a:avLst>
              <a:gd name="adj1" fmla="val -20833"/>
              <a:gd name="adj2" fmla="val 50732"/>
              <a:gd name="adj3" fmla="val 16667"/>
            </a:avLst>
          </a:prstGeom>
          <a:solidFill>
            <a:schemeClr val="bg1">
              <a:lumMod val="95000"/>
            </a:schemeClr>
          </a:solidFill>
          <a:ln w="44450">
            <a:solidFill>
              <a:srgbClr val="B80D48">
                <a:alpha val="50000"/>
              </a:srgb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Firewall 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gi0/1 Connected to ISP2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0891" y="5477666"/>
            <a:ext cx="4169208" cy="277204"/>
          </a:xfrm>
          <a:prstGeom prst="rect">
            <a:avLst/>
          </a:prstGeom>
          <a:noFill/>
          <a:ln w="444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13205" y="3020304"/>
            <a:ext cx="4169208" cy="364227"/>
          </a:xfrm>
          <a:prstGeom prst="rect">
            <a:avLst/>
          </a:prstGeom>
          <a:noFill/>
          <a:ln w="444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26794" y="3574108"/>
            <a:ext cx="4169208" cy="364227"/>
          </a:xfrm>
          <a:prstGeom prst="rect">
            <a:avLst/>
          </a:prstGeom>
          <a:noFill/>
          <a:ln w="44450"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1968922" y="4276057"/>
            <a:ext cx="1451809" cy="270992"/>
          </a:xfrm>
          <a:prstGeom prst="wedgeRoundRectCallout">
            <a:avLst>
              <a:gd name="adj1" fmla="val -20833"/>
              <a:gd name="adj2" fmla="val 83650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VPC1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223523" y="3331085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8" y="1638875"/>
            <a:ext cx="8657359" cy="4544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35502" y="2126233"/>
            <a:ext cx="15359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ISPs Failover 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b="1" dirty="0">
                <a:latin typeface="Montserrat" panose="00000500000000000000" pitchFamily="2" charset="0"/>
              </a:rPr>
              <a:t>Scenario 2 : </a:t>
            </a:r>
            <a:endParaRPr lang="en-US" sz="1600" b="1" dirty="0">
              <a:latin typeface="Montserrat" panose="00000500000000000000" pitchFamily="2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308128" y="1633287"/>
            <a:ext cx="3023992" cy="532638"/>
          </a:xfrm>
          <a:prstGeom prst="wedgeRoundRectCallout">
            <a:avLst>
              <a:gd name="adj1" fmla="val -19558"/>
              <a:gd name="adj2" fmla="val 44560"/>
              <a:gd name="adj3" fmla="val 16667"/>
            </a:avLst>
          </a:prstGeom>
          <a:solidFill>
            <a:schemeClr val="bg1">
              <a:lumMod val="95000"/>
            </a:schemeClr>
          </a:solidFill>
          <a:ln w="44450">
            <a:solidFill>
              <a:srgbClr val="B80D48">
                <a:alpha val="50000"/>
              </a:srgb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Firewall 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gi0/0 Connected to ISP1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490857" y="4264542"/>
            <a:ext cx="1487332" cy="485784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B80D48">
                <a:alpha val="50000"/>
              </a:srgb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Firewall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CLI Interface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1782597">
            <a:off x="1845662" y="5505554"/>
            <a:ext cx="875848" cy="447446"/>
          </a:xfrm>
          <a:prstGeom prst="rightArrow">
            <a:avLst/>
          </a:prstGeom>
          <a:solidFill>
            <a:srgbClr val="BF25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7993091" y="1633249"/>
            <a:ext cx="2972396" cy="517937"/>
          </a:xfrm>
          <a:prstGeom prst="wedgeRoundRectCallout">
            <a:avLst>
              <a:gd name="adj1" fmla="val -20408"/>
              <a:gd name="adj2" fmla="val 46618"/>
              <a:gd name="adj3" fmla="val 16667"/>
            </a:avLst>
          </a:prstGeom>
          <a:solidFill>
            <a:schemeClr val="bg1">
              <a:lumMod val="95000"/>
            </a:schemeClr>
          </a:solidFill>
          <a:ln w="44450">
            <a:solidFill>
              <a:srgbClr val="B80D48">
                <a:alpha val="50000"/>
              </a:srgb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Firewall 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Port gi0/1 Connected to ISP2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28363" y="5495783"/>
            <a:ext cx="3903805" cy="309288"/>
          </a:xfrm>
          <a:prstGeom prst="rect">
            <a:avLst/>
          </a:prstGeom>
          <a:noFill/>
          <a:ln w="444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02280" y="2479740"/>
            <a:ext cx="4323819" cy="779570"/>
          </a:xfrm>
          <a:prstGeom prst="rect">
            <a:avLst/>
          </a:prstGeom>
          <a:noFill/>
          <a:ln w="444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48153" y="2418621"/>
            <a:ext cx="3984015" cy="1681378"/>
          </a:xfrm>
          <a:prstGeom prst="rect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58063" y="3449052"/>
            <a:ext cx="962526" cy="758505"/>
          </a:xfrm>
          <a:prstGeom prst="rect">
            <a:avLst/>
          </a:prstGeom>
          <a:noFill/>
          <a:ln w="444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2578000" y="4324984"/>
            <a:ext cx="1585531" cy="415902"/>
          </a:xfrm>
          <a:prstGeom prst="wedgeRoundRectCallout">
            <a:avLst>
              <a:gd name="adj1" fmla="val -20833"/>
              <a:gd name="adj2" fmla="val 48401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B80D48">
                <a:alpha val="50000"/>
              </a:srgb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ISP1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CLI Interface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7222115">
            <a:off x="5772321" y="4664519"/>
            <a:ext cx="875848" cy="447446"/>
          </a:xfrm>
          <a:prstGeom prst="rightArrow">
            <a:avLst/>
          </a:prstGeom>
          <a:solidFill>
            <a:srgbClr val="BF25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30741" y="6338713"/>
            <a:ext cx="356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12 : </a:t>
            </a:r>
            <a:r>
              <a:rPr lang="en-US" sz="1600" dirty="0">
                <a:latin typeface="Montserrat" panose="00000500000000000000" pitchFamily="2" charset="0"/>
              </a:rPr>
              <a:t>ISPs Failover Testing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31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Evaluation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4881264" y="4362916"/>
            <a:ext cx="1272794" cy="238113"/>
          </a:xfrm>
          <a:prstGeom prst="wedgeRoundRectCallout">
            <a:avLst>
              <a:gd name="adj1" fmla="val -20833"/>
              <a:gd name="adj2" fmla="val 83650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  <a:effectLst>
            <a:outerShdw blurRad="50800" dist="38100" dir="5400000" algn="t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VPC1</a:t>
            </a:r>
            <a:endParaRPr lang="en-US" sz="14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18" grpId="0" animBg="1"/>
      <p:bldP spid="20" grpId="0" animBg="1"/>
      <p:bldP spid="21" grpId="0" bldLvl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734714" y="391747"/>
            <a:ext cx="5748290" cy="47883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2B6A6C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Content Outline</a:t>
            </a:r>
            <a:endParaRPr lang="en-US" sz="3600" dirty="0">
              <a:solidFill>
                <a:srgbClr val="2B6A6C"/>
              </a:solidFill>
            </a:endParaRPr>
          </a:p>
        </p:txBody>
      </p:sp>
      <p:sp>
        <p:nvSpPr>
          <p:cNvPr id="2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7797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96ECCFD9-E0BB-4978-97BD-DC40981E5210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030864" y="126148"/>
            <a:ext cx="918232" cy="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64479" y="2154431"/>
            <a:ext cx="424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Introduction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344" y="3260987"/>
            <a:ext cx="35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Objectives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0476" y="3794272"/>
            <a:ext cx="433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Related Work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6339" y="4352827"/>
            <a:ext cx="373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Requirements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2035" y="2247294"/>
            <a:ext cx="411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spc="300" dirty="0">
                <a:latin typeface="Montserrat" panose="00000500000000000000" pitchFamily="2" charset="0"/>
              </a:rPr>
              <a:t> Proposed Method</a:t>
            </a:r>
            <a:endParaRPr lang="en-GB" sz="2400" spc="300" dirty="0">
              <a:latin typeface="Montserrat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42443" y="3393858"/>
            <a:ext cx="467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Evaluation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1606" y="4515319"/>
            <a:ext cx="340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References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358" y="2835303"/>
            <a:ext cx="530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Implementation Tools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2825" y="3984199"/>
            <a:ext cx="2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Conclusion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04" y="0"/>
            <a:ext cx="1871002" cy="1518850"/>
            <a:chOff x="2416279" y="1386348"/>
            <a:chExt cx="1135626" cy="1135626"/>
          </a:xfrm>
        </p:grpSpPr>
        <p:sp>
          <p:nvSpPr>
            <p:cNvPr id="28" name="Rectangle 27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67732" y="2742440"/>
            <a:ext cx="353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pc="300" dirty="0">
                <a:latin typeface="Montserrat" panose="00000500000000000000" pitchFamily="2" charset="0"/>
              </a:rPr>
              <a:t> Motivation</a:t>
            </a:r>
            <a:endParaRPr lang="en-US" sz="2400" spc="3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8" grpId="0"/>
      <p:bldP spid="19" grpId="0"/>
      <p:bldP spid="20" grpId="0"/>
      <p:bldP spid="22" grpId="0"/>
      <p:bldP spid="26" grpId="0"/>
      <p:bldP spid="27" grpId="0"/>
      <p:bldP spid="2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276354" y="3137301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16" y="1352234"/>
            <a:ext cx="8920098" cy="486486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425584" y="6387526"/>
            <a:ext cx="486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13 : </a:t>
            </a:r>
            <a:r>
              <a:rPr lang="en-US" sz="1600" dirty="0">
                <a:latin typeface="Montserrat" panose="00000500000000000000" pitchFamily="2" charset="0"/>
              </a:rPr>
              <a:t>ASDM Firewall </a:t>
            </a:r>
            <a:r>
              <a:rPr lang="en-US" sz="1600" dirty="0" err="1">
                <a:latin typeface="Montserrat" panose="00000500000000000000" pitchFamily="2" charset="0"/>
              </a:rPr>
              <a:t>Managemet</a:t>
            </a:r>
            <a:r>
              <a:rPr lang="en-US" sz="1600" dirty="0">
                <a:latin typeface="Montserrat" panose="00000500000000000000" pitchFamily="2" charset="0"/>
              </a:rPr>
              <a:t> Tool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502" y="1857301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Monitoring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Firewall:</a:t>
            </a:r>
            <a:endParaRPr lang="en-US" sz="1600" b="1" dirty="0">
              <a:latin typeface="Montserrat" panose="00000500000000000000" pitchFamily="2" charset="0"/>
            </a:endParaRPr>
          </a:p>
        </p:txBody>
      </p:sp>
      <p:sp>
        <p:nvSpPr>
          <p:cNvPr id="15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Evaluation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329186" y="3213974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05" y="1532258"/>
            <a:ext cx="8383231" cy="437014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448647" y="6264214"/>
            <a:ext cx="486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14 : </a:t>
            </a:r>
            <a:r>
              <a:rPr lang="en-US" sz="1600" dirty="0">
                <a:latin typeface="Montserrat" panose="00000500000000000000" pitchFamily="2" charset="0"/>
              </a:rPr>
              <a:t>Remote Access  on Firewall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8094173">
            <a:off x="7665299" y="2251930"/>
            <a:ext cx="428454" cy="251859"/>
          </a:xfrm>
          <a:prstGeom prst="rightArrow">
            <a:avLst/>
          </a:prstGeom>
          <a:solidFill>
            <a:srgbClr val="BF25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094173">
            <a:off x="6117292" y="2733196"/>
            <a:ext cx="428454" cy="251859"/>
          </a:xfrm>
          <a:prstGeom prst="rightArrow">
            <a:avLst/>
          </a:prstGeom>
          <a:solidFill>
            <a:srgbClr val="BF25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8094173">
            <a:off x="6357713" y="2130754"/>
            <a:ext cx="428454" cy="251859"/>
          </a:xfrm>
          <a:prstGeom prst="rightArrow">
            <a:avLst/>
          </a:prstGeom>
          <a:solidFill>
            <a:srgbClr val="BF25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0135" y="1803848"/>
            <a:ext cx="2061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Devices Security:</a:t>
            </a:r>
            <a:endParaRPr lang="en-US" sz="1600" b="1" dirty="0">
              <a:latin typeface="Montserrat" panose="00000500000000000000" pitchFamily="2" charset="0"/>
            </a:endParaRPr>
          </a:p>
        </p:txBody>
      </p:sp>
      <p:sp>
        <p:nvSpPr>
          <p:cNvPr id="21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Evaluation (</a:t>
            </a:r>
            <a:r>
              <a:rPr lang="en-US" sz="32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.)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20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87526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9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7504" y="5874051"/>
            <a:ext cx="486176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16 : </a:t>
            </a:r>
            <a:r>
              <a:rPr lang="en-US" sz="1600" dirty="0">
                <a:latin typeface="Montserrat" panose="00000500000000000000" pitchFamily="2" charset="0"/>
              </a:rPr>
              <a:t>Firewall Failover  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8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Future work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0" y="1210945"/>
            <a:ext cx="6133465" cy="448691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46600" y="2075815"/>
            <a:ext cx="3077845" cy="735330"/>
          </a:xfrm>
          <a:prstGeom prst="rect">
            <a:avLst/>
          </a:prstGeom>
          <a:noFill/>
          <a:ln w="38100">
            <a:solidFill>
              <a:srgbClr val="B80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87526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04107BBD-16BD-4C7B-954E-02B5BD20A473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8" name="Rectangle 8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9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5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4287504" y="5698156"/>
            <a:ext cx="486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Montserrat" panose="00000500000000000000" pitchFamily="2" charset="0"/>
              </a:rPr>
              <a:t>Figure 15 : </a:t>
            </a:r>
            <a:r>
              <a:rPr lang="en-US" sz="1600" dirty="0">
                <a:latin typeface="Montserrat" panose="00000500000000000000" pitchFamily="2" charset="0"/>
              </a:rPr>
              <a:t>Gantt Chart of office Network 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7" name="Title 39"/>
          <p:cNvSpPr txBox="1"/>
          <p:nvPr/>
        </p:nvSpPr>
        <p:spPr>
          <a:xfrm>
            <a:off x="791883" y="336578"/>
            <a:ext cx="8849423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Gantt Chart 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0" name="Chart 19"/>
          <p:cNvGraphicFramePr/>
          <p:nvPr/>
        </p:nvGraphicFramePr>
        <p:xfrm>
          <a:off x="886460" y="1715135"/>
          <a:ext cx="10405745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9" name="Right Arrow 28"/>
          <p:cNvSpPr/>
          <p:nvPr/>
        </p:nvSpPr>
        <p:spPr>
          <a:xfrm rot="7222115">
            <a:off x="10208260" y="3921760"/>
            <a:ext cx="875665" cy="4349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1467059" y="2559121"/>
            <a:ext cx="9257882" cy="1739757"/>
          </a:xfrm>
        </p:spPr>
        <p:txBody>
          <a:bodyPr>
            <a:noAutofit/>
          </a:bodyPr>
          <a:lstStyle/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To implement the network system in real organization</a:t>
            </a:r>
            <a:endParaRPr lang="en-US" sz="20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To overcome the lack of the manual organization network systems</a:t>
            </a:r>
            <a:endParaRPr lang="en-US" sz="2000" dirty="0">
              <a:solidFill>
                <a:schemeClr val="tx1"/>
              </a:solidFill>
              <a:latin typeface="Montserrat" panose="00000500000000000000" pitchFamily="2" charset="0"/>
              <a:sym typeface="Montserrat" panose="00000500000000000000"/>
            </a:endParaRPr>
          </a:p>
          <a:p>
            <a:pPr marL="285750" lvl="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Security is a major issue regarding organization issues</a:t>
            </a:r>
            <a:endParaRPr lang="en-US" sz="2000" dirty="0">
              <a:solidFill>
                <a:schemeClr val="tx1"/>
              </a:solidFill>
              <a:latin typeface="Montserrat" panose="00000500000000000000" pitchFamily="2" charset="0"/>
              <a:sym typeface="Montserrat" panose="000005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80073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6" y="6387526"/>
            <a:ext cx="2647667" cy="365125"/>
          </a:xfrm>
        </p:spPr>
        <p:txBody>
          <a:bodyPr/>
          <a:lstStyle/>
          <a:p>
            <a:pPr>
              <a:defRPr/>
            </a:pPr>
            <a:fld id="{6D220880-6107-47B4-9552-5F30F9C80DDB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5" name="Rectangle 4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39"/>
          <p:cNvSpPr txBox="1"/>
          <p:nvPr/>
        </p:nvSpPr>
        <p:spPr>
          <a:xfrm>
            <a:off x="791883" y="352760"/>
            <a:ext cx="4330937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/>
              </a:rPr>
              <a:t>conclusion</a:t>
            </a:r>
            <a:endParaRPr lang="en-US" sz="3200" b="1" dirty="0">
              <a:solidFill>
                <a:srgbClr val="2B6A6C"/>
              </a:solidFill>
              <a:latin typeface="Montserrat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1"/>
          <p:cNvSpPr txBox="1"/>
          <p:nvPr/>
        </p:nvSpPr>
        <p:spPr>
          <a:xfrm>
            <a:off x="798298" y="1595088"/>
            <a:ext cx="10731786" cy="33882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20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Hannan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Abdul &amp; Bin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Bakkre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M. A.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Jobayer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&amp; Ray,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Rajib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Selim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Md. (2015). Design and Simulation of a Banking Network System. American Journal of Engineering Research (AJER). 4. 79-91.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[2]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Diptiben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Ghelani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Tan Kian Hua,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Surendra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Kumar Reddy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Koduru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 ”Cyber Security Threats, Vulnerabilities, and Security Solutions Models in Banking”. 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Authorea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 September 22, 2022.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[3]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Y. Liu, X. Sun and X.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Mao,"Security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Problems and Countermeasures with Commercial Banking Computer Networks," 2011 Seventh International Conference on Computational Intelligence and Security,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Sanya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China, 2011, pp. 821-825,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10.1109/CIS.2011.186.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[4]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Tood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Lammle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Cisco Certified Network Associated study Guide 640-802 (7</a:t>
            </a:r>
            <a:r>
              <a:rPr lang="en-US" sz="1800" baseline="30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edition).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[5]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Configure the ASA for Redundant or Backup ISP Links ---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1"/>
              </a:rPr>
              <a:t>cisco.com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chemeClr val="tx1"/>
              </a:solidFill>
              <a:latin typeface="Montserrat Medium" panose="00000600000000000000" pitchFamily="50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chemeClr val="tx1"/>
              </a:solidFill>
              <a:latin typeface="Montserrat Medium" panose="00000600000000000000" pitchFamily="50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chemeClr val="tx1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2" name="Google Shape;75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76065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95E99973-A214-4B09-A0DC-A29938C69B7A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15" name="Group 14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16" name="Rectangle 15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39"/>
          <p:cNvSpPr txBox="1"/>
          <p:nvPr/>
        </p:nvSpPr>
        <p:spPr>
          <a:xfrm>
            <a:off x="686588" y="367869"/>
            <a:ext cx="385135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reference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1"/>
          <p:cNvSpPr txBox="1"/>
          <p:nvPr/>
        </p:nvSpPr>
        <p:spPr>
          <a:xfrm>
            <a:off x="686588" y="1980067"/>
            <a:ext cx="10298470" cy="25201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none" spc="200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[6]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Understand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EtherChannel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Load Balance and Redundancy on Catalyst Switches ---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1"/>
              </a:rPr>
              <a:t> cisco.com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[7]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Secure Shell Configuration Guide.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hlinkClick r:id="rId2"/>
              </a:rPr>
              <a:t>cisco.com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[8]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Mohammed Alhassan and Alexander Adjei-Quaye. Information security in anorganization. International Journal of Computer (IJC):pp 100–116, 01 2017.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[9]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Bank System Network Design — dribbble.com. https://dribbble.com/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shots/21391333-Bank-System-Network-Design.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[10]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William Villegas, Xavier Palacios, and Milton Roman Ca ̃nizares. An internet of things model for improving process management on university campus. Future Internet, 12:162, 09 2020.</a:t>
            </a:r>
            <a:endParaRPr 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Google Shape;75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95397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21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95E99973-A214-4B09-A0DC-A29938C69B7A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16" name="Rectangle 15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39"/>
          <p:cNvSpPr txBox="1"/>
          <p:nvPr/>
        </p:nvSpPr>
        <p:spPr>
          <a:xfrm>
            <a:off x="686588" y="367869"/>
            <a:ext cx="6243601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Reference (</a:t>
            </a:r>
            <a:r>
              <a:rPr lang="en-US" sz="3200" cap="none" dirty="0">
                <a:solidFill>
                  <a:srgbClr val="2B6A6C"/>
                </a:solidFill>
                <a:latin typeface="Montserrat" panose="00000500000000000000" pitchFamily="2" charset="0"/>
              </a:rPr>
              <a:t>cont</a:t>
            </a:r>
            <a:r>
              <a:rPr lang="en-US" sz="3200" dirty="0">
                <a:solidFill>
                  <a:srgbClr val="2B6A6C"/>
                </a:solidFill>
                <a:latin typeface="Montserrat" panose="00000500000000000000" pitchFamily="2" charset="0"/>
              </a:rPr>
              <a:t>.</a:t>
            </a:r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)</a:t>
            </a:r>
            <a:r>
              <a:rPr lang="en-US" sz="3200" dirty="0">
                <a:solidFill>
                  <a:srgbClr val="2B6A6C"/>
                </a:solidFill>
                <a:latin typeface="Montserrat" panose="00000500000000000000" pitchFamily="2" charset="0"/>
              </a:rPr>
              <a:t> </a:t>
            </a:r>
            <a:endParaRPr lang="en-US" sz="3200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777140" y="2234953"/>
            <a:ext cx="9279988" cy="2504048"/>
          </a:xfrm>
        </p:spPr>
        <p:txBody>
          <a:bodyPr/>
          <a:lstStyle/>
          <a:p>
            <a:pPr algn="ctr"/>
            <a:r>
              <a:rPr lang="en-US" sz="48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Any</a:t>
            </a:r>
            <a:br>
              <a:rPr lang="en-US" sz="4800" b="1" cap="none" dirty="0">
                <a:solidFill>
                  <a:srgbClr val="2B6A6C"/>
                </a:solidFill>
                <a:latin typeface="Montserrat" panose="00000500000000000000" pitchFamily="2" charset="0"/>
              </a:rPr>
            </a:br>
            <a:r>
              <a:rPr lang="en-US" sz="4800" b="1" cap="none" dirty="0">
                <a:solidFill>
                  <a:srgbClr val="2B6A6C"/>
                </a:solidFill>
                <a:latin typeface="Montserrat" panose="00000500000000000000" pitchFamily="2" charset="0"/>
              </a:rPr>
              <a:t>Questions!!</a:t>
            </a:r>
            <a:endParaRPr lang="en-US" sz="4800" b="1" cap="none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5711091" y="6277971"/>
            <a:ext cx="769819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9172">
            <a:off x="276440" y="4289767"/>
            <a:ext cx="4998421" cy="2477532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30371" y="857630"/>
            <a:ext cx="7554442" cy="3260931"/>
          </a:xfrm>
        </p:spPr>
        <p:txBody>
          <a:bodyPr/>
          <a:lstStyle/>
          <a:p>
            <a:r>
              <a:rPr lang="en-US" sz="6000" b="1" dirty="0">
                <a:solidFill>
                  <a:srgbClr val="2B6A6C"/>
                </a:solidFill>
                <a:latin typeface="Montserrat" panose="00000500000000000000" pitchFamily="2" charset="0"/>
              </a:rPr>
              <a:t>Thank</a:t>
            </a:r>
            <a:br>
              <a:rPr lang="en-US" sz="6000" b="1" dirty="0">
                <a:solidFill>
                  <a:srgbClr val="2B6A6C"/>
                </a:solidFill>
                <a:latin typeface="Montserrat" panose="00000500000000000000" pitchFamily="2" charset="0"/>
              </a:rPr>
            </a:br>
            <a:r>
              <a:rPr lang="en-US" sz="6000" b="1" dirty="0">
                <a:solidFill>
                  <a:srgbClr val="2B6A6C"/>
                </a:solidFill>
                <a:latin typeface="Montserrat" panose="00000500000000000000" pitchFamily="2" charset="0"/>
              </a:rPr>
              <a:t>you!!!</a:t>
            </a:r>
            <a:endParaRPr lang="en-US" sz="60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679198" y="6277971"/>
            <a:ext cx="833605" cy="580029"/>
          </a:xfrm>
          <a:effectLst/>
        </p:spPr>
        <p:txBody>
          <a:bodyPr/>
          <a:lstStyle/>
          <a:p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fld id="{8D1FC6F8-0BCD-47E9-9C64-690771D9C143}" type="slidenum">
              <a:rPr lang="en-US" sz="1400">
                <a:solidFill>
                  <a:schemeClr val="bg2">
                    <a:lumMod val="25000"/>
                  </a:schemeClr>
                </a:solidFill>
              </a:rPr>
            </a:fld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83166" y="6353937"/>
            <a:ext cx="1515839" cy="365125"/>
          </a:xfrm>
          <a:noFill/>
        </p:spPr>
        <p:txBody>
          <a:bodyPr/>
          <a:lstStyle/>
          <a:p>
            <a:pPr>
              <a:defRPr/>
            </a:pPr>
            <a:fld id="{1F4F7889-EC42-4160-AF92-85D163880F52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9172">
            <a:off x="5308305" y="3073615"/>
            <a:ext cx="4998421" cy="2477532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9"/>
          <p:cNvSpPr>
            <a:spLocks noGrp="1"/>
          </p:cNvSpPr>
          <p:nvPr>
            <p:ph type="title"/>
          </p:nvPr>
        </p:nvSpPr>
        <p:spPr>
          <a:xfrm>
            <a:off x="2663674" y="2831663"/>
            <a:ext cx="7176889" cy="6288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3600" b="1" dirty="0">
                <a:solidFill>
                  <a:srgbClr val="2B6A6C"/>
                </a:solidFill>
                <a:latin typeface="Montserrat" panose="00000500000000000000" pitchFamily="2" charset="0"/>
              </a:rPr>
              <a:t>Introduction</a:t>
            </a:r>
            <a:endParaRPr lang="en-US" sz="36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80073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/>
            </a:fld>
            <a:r>
              <a:rPr lang="en-US" sz="1400" b="1" dirty="0"/>
              <a:t>/38</a:t>
            </a:r>
            <a:endParaRPr lang="en-US" sz="1400" b="1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15B602E9-D519-4B4D-ACF9-1621D987D3C1}" type="datetime5">
              <a:rPr lang="en-US" sz="1200" cap="all" smtClean="0"/>
            </a:fld>
            <a:endParaRPr lang="en-US" sz="1200" cap="all" dirty="0"/>
          </a:p>
        </p:txBody>
      </p:sp>
      <p:pic>
        <p:nvPicPr>
          <p:cNvPr id="7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181646" y="101442"/>
            <a:ext cx="875482" cy="92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9172">
            <a:off x="-201531" y="4403318"/>
            <a:ext cx="4998421" cy="2477532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09751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/>
            </a:fld>
            <a:r>
              <a:rPr lang="en-US" sz="1400" b="1" dirty="0"/>
              <a:t>/38</a:t>
            </a:r>
            <a:endParaRPr lang="en-US" sz="1400" b="1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15B602E9-D519-4B4D-ACF9-1621D987D3C1}" type="datetime5">
              <a:rPr lang="en-US" sz="1200" cap="all" smtClean="0"/>
            </a:fld>
            <a:endParaRPr lang="en-US" sz="1200" cap="all" dirty="0"/>
          </a:p>
        </p:txBody>
      </p:sp>
      <p:pic>
        <p:nvPicPr>
          <p:cNvPr id="7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181646" y="101442"/>
            <a:ext cx="875482" cy="92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-5922" y="0"/>
            <a:ext cx="1871002" cy="1434905"/>
            <a:chOff x="2416279" y="1386348"/>
            <a:chExt cx="1135626" cy="1135626"/>
          </a:xfrm>
        </p:grpSpPr>
        <p:sp>
          <p:nvSpPr>
            <p:cNvPr id="21" name="Rectangle 20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39"/>
          <p:cNvSpPr txBox="1"/>
          <p:nvPr/>
        </p:nvSpPr>
        <p:spPr>
          <a:xfrm>
            <a:off x="686588" y="364023"/>
            <a:ext cx="7998469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Introduction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12" name="TextBox 13"/>
          <p:cNvSpPr txBox="1"/>
          <p:nvPr/>
        </p:nvSpPr>
        <p:spPr>
          <a:xfrm>
            <a:off x="2966236" y="2286708"/>
            <a:ext cx="8653151" cy="246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 Security and performance are very critical concern</a:t>
            </a:r>
            <a:endParaRPr lang="en-US" sz="2000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 Implementation of </a:t>
            </a:r>
            <a:r>
              <a:rPr lang="en-US" sz="2000" b="1" dirty="0">
                <a:latin typeface="Montserrat" panose="00000500000000000000" pitchFamily="2" charset="0"/>
              </a:rPr>
              <a:t>EtherChannel</a:t>
            </a:r>
            <a:r>
              <a:rPr lang="en-US" sz="2000" dirty="0">
                <a:latin typeface="Montserrat" panose="00000500000000000000" pitchFamily="2" charset="0"/>
              </a:rPr>
              <a:t> and </a:t>
            </a:r>
            <a:r>
              <a:rPr lang="en-US" sz="2000" b="1" dirty="0">
                <a:latin typeface="Montserrat" panose="00000500000000000000" pitchFamily="2" charset="0"/>
              </a:rPr>
              <a:t>Load-Balancing</a:t>
            </a:r>
            <a:endParaRPr lang="en-US" sz="2000" b="1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 Distribute network traffic efficiently across multiple resources</a:t>
            </a:r>
            <a:endParaRPr lang="en-US" sz="2000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 Designing a state-of-the-art organizational network system</a:t>
            </a:r>
            <a:endParaRPr lang="en-US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734714" y="363499"/>
            <a:ext cx="5623883" cy="5800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Motivation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7797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F4246F23-5087-4697-B16A-6626959F5F4C}" type="datetime5">
              <a:rPr lang="en-US" sz="1200" cap="all" smtClean="0">
                <a:solidFill>
                  <a:schemeClr val="bg2">
                    <a:lumMod val="25000"/>
                  </a:schemeClr>
                </a:solidFill>
              </a:rPr>
            </a:fld>
            <a:endParaRPr lang="en-US" sz="1200" cap="all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5922" y="0"/>
            <a:ext cx="1871002" cy="1518850"/>
            <a:chOff x="2416279" y="1386348"/>
            <a:chExt cx="1135626" cy="1135626"/>
          </a:xfrm>
        </p:grpSpPr>
        <p:sp>
          <p:nvSpPr>
            <p:cNvPr id="3" name="Rectangle 2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66423" y="1518850"/>
            <a:ext cx="8384345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 pitchFamily="2" charset="0"/>
              </a:rPr>
              <a:t>Secure and reliable network</a:t>
            </a:r>
            <a:endParaRPr lang="en-US" dirty="0">
              <a:latin typeface="Montserrat" panose="00000500000000000000" pitchFamily="2" charset="0"/>
            </a:endParaRPr>
          </a:p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 pitchFamily="2" charset="0"/>
              </a:rPr>
              <a:t>Coupled with seamless customer experiences</a:t>
            </a:r>
            <a:endParaRPr lang="en-US" dirty="0">
              <a:latin typeface="Montserrat" panose="00000500000000000000" pitchFamily="2" charset="0"/>
            </a:endParaRPr>
          </a:p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Optimizing the network design for cost efficiency</a:t>
            </a:r>
            <a:endParaRPr lang="en-US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 pitchFamily="2" charset="0"/>
              </a:rPr>
              <a:t>Improving overall resource utilization</a:t>
            </a:r>
            <a:endParaRPr lang="en-US" dirty="0">
              <a:latin typeface="Montserrat" panose="00000500000000000000" pitchFamily="2" charset="0"/>
            </a:endParaRPr>
          </a:p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 pitchFamily="2" charset="0"/>
              </a:rPr>
              <a:t>Fast and reliable access to organization platforms</a:t>
            </a:r>
            <a:endParaRPr lang="en-US" dirty="0">
              <a:latin typeface="Montserrat" panose="00000500000000000000" pitchFamily="2" charset="0"/>
            </a:endParaRPr>
          </a:p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 pitchFamily="2" charset="0"/>
              </a:rPr>
              <a:t>Provides low latency.</a:t>
            </a:r>
            <a:endParaRPr lang="en-US" dirty="0">
              <a:latin typeface="Montserrat" panose="00000500000000000000" pitchFamily="2" charset="0"/>
            </a:endParaRPr>
          </a:p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 pitchFamily="2" charset="0"/>
              </a:rPr>
              <a:t>Safeguard sensitive information from unauthorized access</a:t>
            </a:r>
            <a:endParaRPr lang="en-US" dirty="0">
              <a:latin typeface="Montserrat" panose="00000500000000000000" pitchFamily="2" charset="0"/>
            </a:endParaRPr>
          </a:p>
          <a:p>
            <a:pPr marL="914400" lvl="1" indent="-304800" algn="just">
              <a:lnSpc>
                <a:spcPct val="150000"/>
              </a:lnSpc>
              <a:spcAft>
                <a:spcPts val="600"/>
              </a:spcAft>
              <a:buClr>
                <a:schemeClr val="tx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latin typeface="Montserrat" panose="00000500000000000000" pitchFamily="2" charset="0"/>
              </a:rPr>
              <a:t>Implementing robust security measures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26" y="3851412"/>
            <a:ext cx="2997262" cy="3015916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87526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00" b="1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5F390925-700C-4DFB-825A-F892EC43212B}" type="datetime5">
              <a:rPr lang="en-US" sz="1200" cap="all" smtClean="0"/>
            </a:fld>
            <a:endParaRPr lang="en-US" sz="1200" cap="all" dirty="0"/>
          </a:p>
        </p:txBody>
      </p:sp>
      <p:sp>
        <p:nvSpPr>
          <p:cNvPr id="8" name="Title 39"/>
          <p:cNvSpPr txBox="1"/>
          <p:nvPr/>
        </p:nvSpPr>
        <p:spPr>
          <a:xfrm>
            <a:off x="3592267" y="3066725"/>
            <a:ext cx="5007464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B6A6C"/>
                </a:solidFill>
                <a:latin typeface="Montserrat" panose="00000500000000000000" pitchFamily="2" charset="0"/>
              </a:rPr>
              <a:t>Objectives</a:t>
            </a:r>
            <a:endParaRPr lang="en-US" sz="36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9172">
            <a:off x="-54452" y="4445406"/>
            <a:ext cx="4998421" cy="2477532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23523" y="126148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277971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5F390925-700C-4DFB-825A-F892EC43212B}" type="datetime5">
              <a:rPr lang="en-US" sz="1200" cap="all" smtClean="0"/>
            </a:fld>
            <a:endParaRPr lang="en-US" sz="1200" cap="all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871002" cy="1434905"/>
            <a:chOff x="2416279" y="1386348"/>
            <a:chExt cx="1135626" cy="1135626"/>
          </a:xfrm>
        </p:grpSpPr>
        <p:sp>
          <p:nvSpPr>
            <p:cNvPr id="15" name="Rectangle 14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39"/>
          <p:cNvSpPr txBox="1"/>
          <p:nvPr/>
        </p:nvSpPr>
        <p:spPr>
          <a:xfrm>
            <a:off x="797805" y="290820"/>
            <a:ext cx="828268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Objectives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294967295"/>
          </p:nvPr>
        </p:nvSpPr>
        <p:spPr>
          <a:xfrm>
            <a:off x="2008807" y="1743749"/>
            <a:ext cx="8447234" cy="33705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 Deploy EtherChannel for High Availability</a:t>
            </a:r>
            <a:endParaRPr lang="en-US" sz="2000" dirty="0">
              <a:latin typeface="Montserrat" panose="00000500000000000000" pitchFamily="2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</a:rPr>
              <a:t> Setup Load-Balancing for Optimal Resource Utilization</a:t>
            </a:r>
            <a:endParaRPr lang="en-US" sz="2000" dirty="0"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Set up Redundancy and Failover Mechanisms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Ensuring Network device Monitoring and Logging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Montserrat" panose="00000500000000000000" pitchFamily="2" charset="0"/>
                <a:sym typeface="+mn-ea"/>
              </a:rPr>
              <a:t> Implement Advanced Security Measures</a:t>
            </a:r>
            <a:endParaRPr lang="en-US" sz="2000" dirty="0">
              <a:latin typeface="Montserrat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11091" y="6337268"/>
            <a:ext cx="769819" cy="580029"/>
          </a:xfrm>
          <a:effectLst/>
        </p:spPr>
        <p:txBody>
          <a:bodyPr/>
          <a:lstStyle/>
          <a:p>
            <a:pPr algn="ctr"/>
            <a:fld id="{8D1FC6F8-0BCD-47E9-9C64-690771D9C143}" type="slidenum">
              <a:rPr lang="en-US" sz="1400" b="1" smtClean="0">
                <a:solidFill>
                  <a:schemeClr val="bg2">
                    <a:lumMod val="25000"/>
                  </a:schemeClr>
                </a:solidFill>
              </a:rPr>
            </a:fld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/38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"/>
          </p:nvPr>
        </p:nvSpPr>
        <p:spPr>
          <a:xfrm>
            <a:off x="10868167" y="6387526"/>
            <a:ext cx="1323834" cy="365125"/>
          </a:xfrm>
        </p:spPr>
        <p:txBody>
          <a:bodyPr/>
          <a:lstStyle/>
          <a:p>
            <a:pPr>
              <a:defRPr/>
            </a:pPr>
            <a:fld id="{A42C747F-2FC9-47EF-AB1C-59C95F4F062E}" type="datetime5">
              <a:rPr lang="en-US" sz="1200" cap="all" smtClean="0"/>
            </a:fld>
            <a:endParaRPr lang="en-US" sz="1200" cap="all" dirty="0"/>
          </a:p>
        </p:txBody>
      </p:sp>
      <p:pic>
        <p:nvPicPr>
          <p:cNvPr id="7" name="Google Shape;7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181646" y="101442"/>
            <a:ext cx="875482" cy="9209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671157" y="1472374"/>
            <a:ext cx="8849686" cy="3913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0550" indent="-5143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Inadequate Security</a:t>
            </a:r>
            <a:endParaRPr lang="en-US" sz="2000" b="1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819150" lvl="1" indent="-2857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Lacks robust security and risks unauthorized access</a:t>
            </a:r>
            <a:endParaRPr lang="en-US" sz="1600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90550" indent="-5143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Reliability and Downtime</a:t>
            </a:r>
            <a:endParaRPr lang="en-US" sz="2000" b="1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819150" lvl="1" indent="-2857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Suffers frequent disruptions, failover mechanisms and backup systems</a:t>
            </a:r>
            <a:endParaRPr lang="en-US" sz="1600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90550" indent="-5143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Cost Inefficiency</a:t>
            </a:r>
            <a:endParaRPr lang="en-US" sz="2000" b="1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819150" lvl="1" indent="-2857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Unnecessary hardware, maintenance and operational expenses</a:t>
            </a:r>
            <a:endParaRPr lang="en-US" sz="1600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90550" indent="-5143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Limited Scalability</a:t>
            </a:r>
            <a:endParaRPr lang="en-US" sz="2000" b="1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819150" lvl="1" indent="-285750" algn="just">
              <a:lnSpc>
                <a:spcPct val="150000"/>
              </a:lnSpc>
              <a:spcAft>
                <a:spcPts val="60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Unable to Accommodate future growth and technological advancements</a:t>
            </a:r>
            <a:endParaRPr lang="en-US" sz="1600" dirty="0"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922" y="0"/>
            <a:ext cx="1871002" cy="1518850"/>
            <a:chOff x="2416279" y="1386348"/>
            <a:chExt cx="1135626" cy="1135626"/>
          </a:xfrm>
        </p:grpSpPr>
        <p:sp>
          <p:nvSpPr>
            <p:cNvPr id="10" name="Rectangle 9"/>
            <p:cNvSpPr/>
            <p:nvPr/>
          </p:nvSpPr>
          <p:spPr>
            <a:xfrm>
              <a:off x="2654710" y="1386348"/>
              <a:ext cx="58993" cy="11356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954595" y="1553497"/>
              <a:ext cx="58993" cy="11356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77613" y="1386348"/>
              <a:ext cx="58993" cy="11356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2" y="4855406"/>
            <a:ext cx="1996382" cy="200880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21" name="Title 39"/>
          <p:cNvSpPr txBox="1"/>
          <p:nvPr/>
        </p:nvSpPr>
        <p:spPr>
          <a:xfrm>
            <a:off x="686588" y="364023"/>
            <a:ext cx="9548275" cy="5758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2B6A6C"/>
                </a:solidFill>
                <a:latin typeface="Montserrat" panose="00000500000000000000" pitchFamily="2" charset="0"/>
              </a:rPr>
              <a:t>Problem statement</a:t>
            </a:r>
            <a:endParaRPr lang="en-US" sz="3200" b="1" dirty="0">
              <a:solidFill>
                <a:srgbClr val="2B6A6C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0 "   m a : c o n t e n t T y p e D e s c r i p t i o n = " C r e a t e   a   n e w   d o c u m e n t . "   m a : c o n t e n t T y p e S c o p e = " "   m a : v e r s i o n I D = " 1 2 6 7 0 9 7 e e 5 f 5 8 7 4 a d f c c 4 0 8 0 4 1 a e 2 5 2 e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9 5 8 9 1 a 9 3 d f 6 5 b 1 4 7 2 7 7 5 0 f 2 c 0 6 c 3 0 6 c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2 : I m a g e "   m i n O c c u r s = " 0 " / >  
 < x s d : e l e m e n t   r e f = " n s 4 : T a x C a t c h A l l "   m i n O c c u r s = " 0 " / >  
 < x s d : e l e m e n t   r e f = " n s 2 : I m a g e T a g s T a x H T F i e l d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2 2 "   n i l l a b l e = " t r u e "   m a : d i s p l a y N a m e = " I m a g e "   m a : f o r m a t = " I m a g e "   m a : i n t e r n a l N a m e = " I m a g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4C3B034D-ACEF-4C52-A048-622E130B9A24}">
  <ds:schemaRefs/>
</ds:datastoreItem>
</file>

<file path=customXml/itemProps2.xml><?xml version="1.0" encoding="utf-8"?>
<ds:datastoreItem xmlns:ds="http://schemas.openxmlformats.org/officeDocument/2006/customXml" ds:itemID="{B3089DF1-5746-46EC-AE4D-E0FEEFA364EF}">
  <ds:schemaRefs/>
</ds:datastoreItem>
</file>

<file path=customXml/itemProps3.xml><?xml version="1.0" encoding="utf-8"?>
<ds:datastoreItem xmlns:ds="http://schemas.openxmlformats.org/officeDocument/2006/customXml" ds:itemID="{08D07AFA-56ED-494E-AC96-7D874BD7F8D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6930</Words>
  <Application>WPS Presentation</Application>
  <PresentationFormat>Widescreen</PresentationFormat>
  <Paragraphs>558</Paragraphs>
  <Slides>38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SimSun</vt:lpstr>
      <vt:lpstr>Wingdings</vt:lpstr>
      <vt:lpstr>Courier New</vt:lpstr>
      <vt:lpstr>Gill Sans MT</vt:lpstr>
      <vt:lpstr>Montserrat</vt:lpstr>
      <vt:lpstr>Latha</vt:lpstr>
      <vt:lpstr>Segoe UI Symbol</vt:lpstr>
      <vt:lpstr>Montserrat</vt:lpstr>
      <vt:lpstr>Consolas</vt:lpstr>
      <vt:lpstr>Arial</vt:lpstr>
      <vt:lpstr>Microsoft YaHei</vt:lpstr>
      <vt:lpstr>Arial Unicode MS</vt:lpstr>
      <vt:lpstr>Calibri Light</vt:lpstr>
      <vt:lpstr>Calibri</vt:lpstr>
      <vt:lpstr>Montserrat Medium</vt:lpstr>
      <vt:lpstr>Calibri</vt:lpstr>
      <vt:lpstr>Times New Roman</vt:lpstr>
      <vt:lpstr>Office Theme</vt:lpstr>
      <vt:lpstr>Designing an Organizational Network System Applying Advanced Security Features with EtherChannel and Load-balancing</vt:lpstr>
      <vt:lpstr>Presented By</vt:lpstr>
      <vt:lpstr>Content Outline</vt:lpstr>
      <vt:lpstr>Introduction</vt:lpstr>
      <vt:lpstr>PowerPoint 演示文稿</vt:lpstr>
      <vt:lpstr>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Any Questions!!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MD Badrul Nasim</cp:lastModifiedBy>
  <cp:revision>21</cp:revision>
  <dcterms:created xsi:type="dcterms:W3CDTF">2021-05-30T19:37:00Z</dcterms:created>
  <dcterms:modified xsi:type="dcterms:W3CDTF">2024-08-04T03:34:53Z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462D9E79B110476D98707DA868155F3A_13</vt:lpwstr>
  </property>
  <property fmtid="{D5CDD505-2E9C-101B-9397-08002B2CF9AE}" pid="4" name="KSOProductBuildVer">
    <vt:lpwstr>1033-12.2.0.17153</vt:lpwstr>
  </property>
</Properties>
</file>