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804201-1CCC-4311-845A-E5E3E4F878C3}">
  <a:tblStyle styleId="{13804201-1CCC-4311-845A-E5E3E4F878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b2a81e2d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b2a81e2d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b2a81e2d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b2a81e2d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b2a81e2d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b2a81e2d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b2a81e2d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b2a81e2d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b2a81e2d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b2a81e2d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b2a81e2d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b2a81e2d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b2a81e2db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b2a81e2db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b2a81e2d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b2a81e2db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b2a81e2db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b2a81e2db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b2a81e2db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b2a81e2db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b2a81e2d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b2a81e2d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b2a81e2d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b2a81e2d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b2a81e2db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b2a81e2db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b2a81e2db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b2a81e2db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b2a81e2db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b2a81e2db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b2a81e2db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b2a81e2db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b2a81e2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b2a81e2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b2a81e2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b2a81e2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b2a81e2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b2a81e2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b2a81e2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b2a81e2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b2a81e2d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b2a81e2d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b2a81e2d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b2a81e2d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b2a81e2d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b2a81e2d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colab.research.google.com/drive/1le1emKWg3kDgibay0SIrE6v0-VB460UZ?usp=sharing" TargetMode="External"/><Relationship Id="rId4" Type="http://schemas.openxmlformats.org/officeDocument/2006/relationships/hyperlink" Target="https://docs.google.com/presentation/d/1bchwCkkt2tYCuIVC7vNqV2exXWL7l7Q15mca6QOwx_8/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DS Growth Case Study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Bijan Seyednasrollah</a:t>
            </a:r>
            <a:br>
              <a:rPr lang="en"/>
            </a:br>
            <a:r>
              <a:rPr lang="en"/>
              <a:t>Nov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Preprocessing- Incorporating Date/Time</a:t>
            </a:r>
            <a:endParaRPr/>
          </a:p>
          <a:p>
            <a:pPr indent="0" lvl="0" marL="0" rtl="0" algn="l">
              <a:spcBef>
                <a:spcPts val="0"/>
              </a:spcBef>
              <a:spcAft>
                <a:spcPts val="0"/>
              </a:spcAft>
              <a:buNone/>
            </a:pPr>
            <a:r>
              <a:t/>
            </a:r>
            <a:endParaRPr/>
          </a:p>
        </p:txBody>
      </p:sp>
      <p:sp>
        <p:nvSpPr>
          <p:cNvPr id="135" name="Google Shape;13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date column (created_date) in the dataset that include information about the time of the application. However there are 32 unique values across the entire over 94,000 observations. </a:t>
            </a:r>
            <a:endParaRPr/>
          </a:p>
          <a:p>
            <a:pPr indent="0" lvl="0" marL="0" rtl="0" algn="l">
              <a:spcBef>
                <a:spcPts val="1600"/>
              </a:spcBef>
              <a:spcAft>
                <a:spcPts val="0"/>
              </a:spcAft>
              <a:buNone/>
            </a:pPr>
            <a:r>
              <a:rPr lang="en"/>
              <a:t>I used datetime data represented in two different formats:</a:t>
            </a:r>
            <a:endParaRPr/>
          </a:p>
          <a:p>
            <a:pPr indent="0" lvl="0" marL="0" rtl="0" algn="l">
              <a:spcBef>
                <a:spcPts val="1600"/>
              </a:spcBef>
              <a:spcAft>
                <a:spcPts val="0"/>
              </a:spcAft>
              <a:buNone/>
            </a:pPr>
            <a:r>
              <a:rPr lang="en"/>
              <a:t>1- As a categorical variable: </a:t>
            </a:r>
            <a:br>
              <a:rPr lang="en"/>
            </a:br>
            <a:r>
              <a:rPr lang="en"/>
              <a:t>	I will later explain how to handle categorical data</a:t>
            </a:r>
            <a:endParaRPr/>
          </a:p>
          <a:p>
            <a:pPr indent="0" lvl="0" marL="0" rtl="0" algn="l">
              <a:spcBef>
                <a:spcPts val="1600"/>
              </a:spcBef>
              <a:spcAft>
                <a:spcPts val="1600"/>
              </a:spcAft>
              <a:buNone/>
            </a:pPr>
            <a:r>
              <a:rPr lang="en"/>
              <a:t>2- As a continuous number from 0 to 1 (named as ‘time_index’): </a:t>
            </a:r>
            <a:br>
              <a:rPr lang="en"/>
            </a:br>
            <a:r>
              <a:rPr lang="en"/>
              <a:t>	First converting to seconds, then scaling between 0 and 1.</a:t>
            </a:r>
            <a:endParaRPr/>
          </a:p>
        </p:txBody>
      </p:sp>
      <p:pic>
        <p:nvPicPr>
          <p:cNvPr id="136" name="Google Shape;136;p22"/>
          <p:cNvPicPr preferRelativeResize="0"/>
          <p:nvPr/>
        </p:nvPicPr>
        <p:blipFill>
          <a:blip r:embed="rId3">
            <a:alphaModFix/>
          </a:blip>
          <a:stretch>
            <a:fillRect/>
          </a:stretch>
        </p:blipFill>
        <p:spPr>
          <a:xfrm>
            <a:off x="521350" y="4359325"/>
            <a:ext cx="7977472" cy="64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Preprocessing- Multi-datatype</a:t>
            </a:r>
            <a:endParaRPr/>
          </a:p>
        </p:txBody>
      </p:sp>
      <p:sp>
        <p:nvSpPr>
          <p:cNvPr id="142" name="Google Shape;142;p23"/>
          <p:cNvSpPr txBox="1"/>
          <p:nvPr>
            <p:ph idx="1" type="body"/>
          </p:nvPr>
        </p:nvSpPr>
        <p:spPr>
          <a:xfrm>
            <a:off x="311700" y="1152475"/>
            <a:ext cx="868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features include numerical, binary and categorical data we need to make the ready for our model. </a:t>
            </a:r>
            <a:endParaRPr/>
          </a:p>
          <a:p>
            <a:pPr indent="0" lvl="0" marL="0" rtl="0" algn="l">
              <a:spcBef>
                <a:spcPts val="1600"/>
              </a:spcBef>
              <a:spcAft>
                <a:spcPts val="0"/>
              </a:spcAft>
              <a:buNone/>
            </a:pPr>
            <a:r>
              <a:rPr lang="en"/>
              <a:t>To accomplish this, I used the feature_column module from tensorflow and converted all variables either to numerical vectors, multi-dimensional embedded matrices, and crossed hashed data, as follows:</a:t>
            </a:r>
            <a:endParaRPr/>
          </a:p>
          <a:p>
            <a:pPr indent="-342900" lvl="0" marL="457200" rtl="0" algn="l">
              <a:spcBef>
                <a:spcPts val="1600"/>
              </a:spcBef>
              <a:spcAft>
                <a:spcPts val="0"/>
              </a:spcAft>
              <a:buSzPts val="1800"/>
              <a:buChar char="●"/>
            </a:pPr>
            <a:r>
              <a:rPr lang="en"/>
              <a:t>Vectors: for numeric variables: </a:t>
            </a:r>
            <a:r>
              <a:rPr lang="en" sz="1050">
                <a:solidFill>
                  <a:srgbClr val="A31515"/>
                </a:solidFill>
                <a:highlight>
                  <a:srgbClr val="FFFFFE"/>
                </a:highlight>
                <a:latin typeface="Courier New"/>
                <a:ea typeface="Courier New"/>
                <a:cs typeface="Courier New"/>
                <a:sym typeface="Courier New"/>
              </a:rPr>
              <a:t>'in_city'</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'is_prime'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'is_hardship'</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'time_index'</a:t>
            </a:r>
            <a:endParaRPr sz="1050">
              <a:solidFill>
                <a:srgbClr val="A31515"/>
              </a:solidFill>
              <a:highlight>
                <a:srgbClr val="FFFFFE"/>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Categorical matrics: for multicategorical variables: </a:t>
            </a:r>
            <a:r>
              <a:rPr lang="en" sz="1050">
                <a:solidFill>
                  <a:srgbClr val="A31515"/>
                </a:solidFill>
                <a:highlight>
                  <a:srgbClr val="FFFFFE"/>
                </a:highlight>
                <a:latin typeface="Courier New"/>
                <a:ea typeface="Courier New"/>
                <a:cs typeface="Courier New"/>
                <a:sym typeface="Courier New"/>
              </a:rPr>
              <a:t>platform'</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'category_debt_type'</a:t>
            </a:r>
            <a:endParaRPr sz="1050">
              <a:solidFill>
                <a:srgbClr val="A31515"/>
              </a:solidFill>
              <a:highlight>
                <a:srgbClr val="FFFFFE"/>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Embedded matrices: for hyper-categorical variables: </a:t>
            </a:r>
            <a:r>
              <a:rPr lang="en" sz="1050">
                <a:solidFill>
                  <a:srgbClr val="A31515"/>
                </a:solidFill>
                <a:highlight>
                  <a:srgbClr val="FFFFFE"/>
                </a:highlight>
                <a:latin typeface="Courier New"/>
                <a:ea typeface="Courier New"/>
                <a:cs typeface="Courier New"/>
                <a:sym typeface="Courier New"/>
              </a:rPr>
              <a:t>'created_date'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'campaign_state'</a:t>
            </a:r>
            <a:endParaRPr sz="1050">
              <a:solidFill>
                <a:srgbClr val="A31515"/>
              </a:solidFill>
              <a:highlight>
                <a:srgbClr val="FFFFFE"/>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Crossed columns: for combination of </a:t>
            </a:r>
            <a:r>
              <a:rPr lang="en" sz="1050">
                <a:solidFill>
                  <a:srgbClr val="A31515"/>
                </a:solidFill>
                <a:highlight>
                  <a:srgbClr val="FFFFFE"/>
                </a:highlight>
                <a:latin typeface="Courier New"/>
                <a:ea typeface="Courier New"/>
                <a:cs typeface="Courier New"/>
                <a:sym typeface="Courier New"/>
              </a:rPr>
              <a:t>'campaign_state' and ‘location_in_query’</a:t>
            </a:r>
            <a:endParaRPr sz="1050">
              <a:solidFill>
                <a:srgbClr val="A31515"/>
              </a:solidFill>
              <a:highlight>
                <a:srgbClr val="FFFFFE"/>
              </a:highlight>
              <a:latin typeface="Courier New"/>
              <a:ea typeface="Courier New"/>
              <a:cs typeface="Courier New"/>
              <a:sym typeface="Courier New"/>
            </a:endParaRPr>
          </a:p>
          <a:p>
            <a:pPr indent="0" lvl="0" marL="457200" rtl="0" algn="l">
              <a:spcBef>
                <a:spcPts val="1600"/>
              </a:spcBef>
              <a:spcAft>
                <a:spcPts val="1600"/>
              </a:spcAft>
              <a:buNone/>
            </a:pPr>
            <a:r>
              <a:t/>
            </a:r>
            <a:endParaRPr sz="1050">
              <a:solidFill>
                <a:srgbClr val="A31515"/>
              </a:solidFill>
              <a:highlight>
                <a:srgbClr val="FFFFFE"/>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Multi-datatype (Code)</a:t>
            </a:r>
            <a:endParaRPr/>
          </a:p>
        </p:txBody>
      </p:sp>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4"/>
          <p:cNvPicPr preferRelativeResize="0"/>
          <p:nvPr/>
        </p:nvPicPr>
        <p:blipFill>
          <a:blip r:embed="rId3">
            <a:alphaModFix/>
          </a:blip>
          <a:stretch>
            <a:fillRect/>
          </a:stretch>
        </p:blipFill>
        <p:spPr>
          <a:xfrm>
            <a:off x="424950" y="1149852"/>
            <a:ext cx="7526550" cy="3676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 Train-Validation-Test Split</a:t>
            </a:r>
            <a:endParaRPr/>
          </a:p>
        </p:txBody>
      </p:sp>
      <p:sp>
        <p:nvSpPr>
          <p:cNvPr id="155" name="Google Shape;15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important to split the data into three parts: </a:t>
            </a:r>
            <a:endParaRPr/>
          </a:p>
          <a:p>
            <a:pPr indent="-342900" lvl="0" marL="457200" rtl="0" algn="l">
              <a:spcBef>
                <a:spcPts val="1600"/>
              </a:spcBef>
              <a:spcAft>
                <a:spcPts val="0"/>
              </a:spcAft>
              <a:buSzPts val="1800"/>
              <a:buAutoNum type="arabicPeriod"/>
            </a:pPr>
            <a:r>
              <a:rPr lang="en"/>
              <a:t>Training data: used to train the model</a:t>
            </a:r>
            <a:endParaRPr/>
          </a:p>
          <a:p>
            <a:pPr indent="-342900" lvl="0" marL="457200" rtl="0" algn="l">
              <a:spcBef>
                <a:spcPts val="0"/>
              </a:spcBef>
              <a:spcAft>
                <a:spcPts val="0"/>
              </a:spcAft>
              <a:buSzPts val="1800"/>
              <a:buAutoNum type="arabicPeriod"/>
            </a:pPr>
            <a:r>
              <a:rPr lang="en"/>
              <a:t>Validation data: used to validate the model on the fly</a:t>
            </a:r>
            <a:endParaRPr/>
          </a:p>
          <a:p>
            <a:pPr indent="-342900" lvl="0" marL="457200" rtl="0" algn="l">
              <a:spcBef>
                <a:spcPts val="0"/>
              </a:spcBef>
              <a:spcAft>
                <a:spcPts val="0"/>
              </a:spcAft>
              <a:buSzPts val="1800"/>
              <a:buAutoNum type="arabicPeriod"/>
            </a:pPr>
            <a:r>
              <a:rPr lang="en"/>
              <a:t>Test data: used to evaluate the model after it is fitted.</a:t>
            </a:r>
            <a:endParaRPr/>
          </a:p>
          <a:p>
            <a:pPr indent="0" lvl="0" marL="0" rtl="0" algn="l">
              <a:spcBef>
                <a:spcPts val="1600"/>
              </a:spcBef>
              <a:spcAft>
                <a:spcPts val="1600"/>
              </a:spcAft>
              <a:buNone/>
            </a:pPr>
            <a:r>
              <a:t/>
            </a:r>
            <a:endParaRPr/>
          </a:p>
        </p:txBody>
      </p:sp>
      <p:pic>
        <p:nvPicPr>
          <p:cNvPr id="156" name="Google Shape;156;p25"/>
          <p:cNvPicPr preferRelativeResize="0"/>
          <p:nvPr/>
        </p:nvPicPr>
        <p:blipFill>
          <a:blip r:embed="rId3">
            <a:alphaModFix/>
          </a:blip>
          <a:stretch>
            <a:fillRect/>
          </a:stretch>
        </p:blipFill>
        <p:spPr>
          <a:xfrm>
            <a:off x="707175" y="2774275"/>
            <a:ext cx="6729875" cy="222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TensorFlow Ready Datasets </a:t>
            </a:r>
            <a:endParaRPr/>
          </a:p>
        </p:txBody>
      </p:sp>
      <p:sp>
        <p:nvSpPr>
          <p:cNvPr id="162" name="Google Shape;16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prepare the input data for the TensorFlow data pipeline, we need to put to in sliced batches of tensors.</a:t>
            </a:r>
            <a:endParaRPr/>
          </a:p>
        </p:txBody>
      </p:sp>
      <p:pic>
        <p:nvPicPr>
          <p:cNvPr id="163" name="Google Shape;163;p26"/>
          <p:cNvPicPr preferRelativeResize="0"/>
          <p:nvPr/>
        </p:nvPicPr>
        <p:blipFill>
          <a:blip r:embed="rId3">
            <a:alphaModFix/>
          </a:blip>
          <a:stretch>
            <a:fillRect/>
          </a:stretch>
        </p:blipFill>
        <p:spPr>
          <a:xfrm>
            <a:off x="595296" y="2040624"/>
            <a:ext cx="5056928" cy="280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Model Structure</a:t>
            </a:r>
            <a:endParaRPr/>
          </a:p>
        </p:txBody>
      </p:sp>
      <p:sp>
        <p:nvSpPr>
          <p:cNvPr id="169" name="Google Shape;16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a neural network model with four main layers:</a:t>
            </a:r>
            <a:endParaRPr/>
          </a:p>
          <a:p>
            <a:pPr indent="-342900" lvl="0" marL="457200" rtl="0" algn="l">
              <a:spcBef>
                <a:spcPts val="1600"/>
              </a:spcBef>
              <a:spcAft>
                <a:spcPts val="0"/>
              </a:spcAft>
              <a:buSzPts val="1800"/>
              <a:buChar char="-"/>
            </a:pPr>
            <a:r>
              <a:rPr lang="en"/>
              <a:t>An input layer of all features</a:t>
            </a:r>
            <a:endParaRPr/>
          </a:p>
          <a:p>
            <a:pPr indent="-342900" lvl="0" marL="457200" rtl="0" algn="l">
              <a:spcBef>
                <a:spcPts val="0"/>
              </a:spcBef>
              <a:spcAft>
                <a:spcPts val="0"/>
              </a:spcAft>
              <a:buSzPts val="1800"/>
              <a:buChar char="-"/>
            </a:pPr>
            <a:r>
              <a:rPr lang="en"/>
              <a:t>A dense layer of 1024 neurons with 50% dropout and ‘ReLU’ activation</a:t>
            </a:r>
            <a:endParaRPr/>
          </a:p>
          <a:p>
            <a:pPr indent="-342900" lvl="0" marL="457200" rtl="0" algn="l">
              <a:spcBef>
                <a:spcPts val="0"/>
              </a:spcBef>
              <a:spcAft>
                <a:spcPts val="0"/>
              </a:spcAft>
              <a:buSzPts val="1800"/>
              <a:buChar char="-"/>
            </a:pPr>
            <a:r>
              <a:rPr lang="en"/>
              <a:t>A dense layer of 128 neurons with 50% dropout and ‘ReLU’ activation</a:t>
            </a:r>
            <a:endParaRPr/>
          </a:p>
          <a:p>
            <a:pPr indent="-342900" lvl="0" marL="457200" rtl="0" algn="l">
              <a:spcBef>
                <a:spcPts val="0"/>
              </a:spcBef>
              <a:spcAft>
                <a:spcPts val="0"/>
              </a:spcAft>
              <a:buSzPts val="1800"/>
              <a:buChar char="-"/>
            </a:pPr>
            <a:r>
              <a:rPr lang="en"/>
              <a:t>A final single neuron layer of outputs with ‘sigmoid’ activation</a:t>
            </a:r>
            <a:endParaRPr/>
          </a:p>
          <a:p>
            <a:pPr indent="0" lvl="0" marL="457200" rtl="0" algn="l">
              <a:spcBef>
                <a:spcPts val="1600"/>
              </a:spcBef>
              <a:spcAft>
                <a:spcPts val="1600"/>
              </a:spcAft>
              <a:buNone/>
            </a:pPr>
            <a:r>
              <a:t/>
            </a:r>
            <a:endParaRPr/>
          </a:p>
        </p:txBody>
      </p:sp>
      <p:pic>
        <p:nvPicPr>
          <p:cNvPr id="170" name="Google Shape;170;p27"/>
          <p:cNvPicPr preferRelativeResize="0"/>
          <p:nvPr/>
        </p:nvPicPr>
        <p:blipFill>
          <a:blip r:embed="rId3">
            <a:alphaModFix/>
          </a:blip>
          <a:stretch>
            <a:fillRect/>
          </a:stretch>
        </p:blipFill>
        <p:spPr>
          <a:xfrm>
            <a:off x="929450" y="3030200"/>
            <a:ext cx="3800025" cy="1912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Model Evaluation</a:t>
            </a:r>
            <a:endParaRPr/>
          </a:p>
        </p:txBody>
      </p:sp>
      <p:sp>
        <p:nvSpPr>
          <p:cNvPr id="176" name="Google Shape;17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four main evaluation metrics to monitor the model performance:</a:t>
            </a:r>
            <a:endParaRPr/>
          </a:p>
          <a:p>
            <a:pPr indent="-342900" lvl="0" marL="457200" rtl="0" algn="l">
              <a:spcBef>
                <a:spcPts val="1600"/>
              </a:spcBef>
              <a:spcAft>
                <a:spcPts val="0"/>
              </a:spcAft>
              <a:buSzPts val="1800"/>
              <a:buChar char="-"/>
            </a:pPr>
            <a:r>
              <a:rPr lang="en"/>
              <a:t>Accuracy: To observe the overall accuracy of the model</a:t>
            </a:r>
            <a:endParaRPr/>
          </a:p>
          <a:p>
            <a:pPr indent="-342900" lvl="0" marL="457200" rtl="0" algn="l">
              <a:spcBef>
                <a:spcPts val="0"/>
              </a:spcBef>
              <a:spcAft>
                <a:spcPts val="0"/>
              </a:spcAft>
              <a:buSzPts val="1800"/>
              <a:buChar char="-"/>
            </a:pPr>
            <a:r>
              <a:rPr lang="en"/>
              <a:t>AUC: To evaluate the classification of the model</a:t>
            </a:r>
            <a:endParaRPr/>
          </a:p>
          <a:p>
            <a:pPr indent="-342900" lvl="0" marL="457200" rtl="0" algn="l">
              <a:spcBef>
                <a:spcPts val="0"/>
              </a:spcBef>
              <a:spcAft>
                <a:spcPts val="0"/>
              </a:spcAft>
              <a:buSzPts val="1800"/>
              <a:buChar char="-"/>
            </a:pPr>
            <a:r>
              <a:rPr lang="en"/>
              <a:t>Precision: To evaluate True-Positive vs False-Negative</a:t>
            </a:r>
            <a:endParaRPr/>
          </a:p>
          <a:p>
            <a:pPr indent="-342900" lvl="0" marL="457200" rtl="0" algn="l">
              <a:spcBef>
                <a:spcPts val="0"/>
              </a:spcBef>
              <a:spcAft>
                <a:spcPts val="0"/>
              </a:spcAft>
              <a:buSzPts val="1800"/>
              <a:buChar char="-"/>
            </a:pPr>
            <a:r>
              <a:rPr lang="en"/>
              <a:t>Recall: To evaluate how the model performed in identifying relevant class.</a:t>
            </a:r>
            <a:endParaRPr/>
          </a:p>
        </p:txBody>
      </p:sp>
      <p:pic>
        <p:nvPicPr>
          <p:cNvPr id="177" name="Google Shape;177;p28"/>
          <p:cNvPicPr preferRelativeResize="0"/>
          <p:nvPr/>
        </p:nvPicPr>
        <p:blipFill>
          <a:blip r:embed="rId3">
            <a:alphaModFix/>
          </a:blip>
          <a:stretch>
            <a:fillRect/>
          </a:stretch>
        </p:blipFill>
        <p:spPr>
          <a:xfrm>
            <a:off x="644963" y="3350725"/>
            <a:ext cx="5743575" cy="162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Modeling Approach</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used the binary cross entropy function as my loss function that should be optimized.</a:t>
            </a:r>
            <a:br>
              <a:rPr lang="en"/>
            </a:br>
            <a:endParaRPr/>
          </a:p>
          <a:p>
            <a:pPr indent="-342900" lvl="0" marL="457200" rtl="0" algn="l">
              <a:spcBef>
                <a:spcPts val="0"/>
              </a:spcBef>
              <a:spcAft>
                <a:spcPts val="0"/>
              </a:spcAft>
              <a:buSzPts val="1800"/>
              <a:buChar char="●"/>
            </a:pPr>
            <a:r>
              <a:rPr lang="en"/>
              <a:t>Because this is a binary classification, the Adam (Adaptive Moment Estimation) optimizer function should perform better than the generic SGD (Stochastic Gradient Descent).</a:t>
            </a:r>
            <a:br>
              <a:rPr lang="en"/>
            </a:br>
            <a:endParaRPr/>
          </a:p>
          <a:p>
            <a:pPr indent="-342900" lvl="0" marL="457200" rtl="0" algn="l">
              <a:spcBef>
                <a:spcPts val="0"/>
              </a:spcBef>
              <a:spcAft>
                <a:spcPts val="0"/>
              </a:spcAft>
              <a:buSzPts val="1800"/>
              <a:buChar char="●"/>
            </a:pPr>
            <a:r>
              <a:rPr lang="en"/>
              <a:t>After tuning the 0.001 learning rate showed a reasonable performance</a:t>
            </a:r>
            <a:endParaRPr/>
          </a:p>
        </p:txBody>
      </p:sp>
      <p:pic>
        <p:nvPicPr>
          <p:cNvPr id="184" name="Google Shape;184;p29"/>
          <p:cNvPicPr preferRelativeResize="0"/>
          <p:nvPr/>
        </p:nvPicPr>
        <p:blipFill>
          <a:blip r:embed="rId3">
            <a:alphaModFix/>
          </a:blip>
          <a:stretch>
            <a:fillRect/>
          </a:stretch>
        </p:blipFill>
        <p:spPr>
          <a:xfrm>
            <a:off x="889513" y="3954638"/>
            <a:ext cx="6143625" cy="80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Model fitting</a:t>
            </a:r>
            <a:endParaRPr/>
          </a:p>
        </p:txBody>
      </p:sp>
      <p:sp>
        <p:nvSpPr>
          <p:cNvPr id="190" name="Google Shape;19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used class weights to give more importance to `recall` over precision. This helps the model to start with higher recall and then it converges to higher </a:t>
            </a:r>
            <a:r>
              <a:rPr lang="en"/>
              <a:t>precision</a:t>
            </a:r>
            <a:r>
              <a:rPr lang="en"/>
              <a:t>.  </a:t>
            </a:r>
            <a:endParaRPr/>
          </a:p>
        </p:txBody>
      </p:sp>
      <p:pic>
        <p:nvPicPr>
          <p:cNvPr id="191" name="Google Shape;191;p30"/>
          <p:cNvPicPr preferRelativeResize="0"/>
          <p:nvPr/>
        </p:nvPicPr>
        <p:blipFill>
          <a:blip r:embed="rId3">
            <a:alphaModFix/>
          </a:blip>
          <a:stretch>
            <a:fillRect/>
          </a:stretch>
        </p:blipFill>
        <p:spPr>
          <a:xfrm>
            <a:off x="461238" y="2160575"/>
            <a:ext cx="4600575" cy="1400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Overfitting</a:t>
            </a:r>
            <a:endParaRPr/>
          </a:p>
        </p:txBody>
      </p:sp>
      <p:sp>
        <p:nvSpPr>
          <p:cNvPr id="197" name="Google Shape;19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One of the main challenges with ANN models is overfitting. To avoid overfitting, I took several steps:</a:t>
            </a:r>
            <a:endParaRPr/>
          </a:p>
          <a:p>
            <a:pPr indent="-342900" lvl="0" marL="457200" rtl="0" algn="l">
              <a:lnSpc>
                <a:spcPct val="100000"/>
              </a:lnSpc>
              <a:spcBef>
                <a:spcPts val="1600"/>
              </a:spcBef>
              <a:spcAft>
                <a:spcPts val="0"/>
              </a:spcAft>
              <a:buSzPts val="1800"/>
              <a:buChar char="-"/>
            </a:pPr>
            <a:r>
              <a:rPr b="1" lang="en"/>
              <a:t>Carefully monitoring validation convergence:</a:t>
            </a:r>
            <a:br>
              <a:rPr lang="en"/>
            </a:br>
            <a:r>
              <a:rPr lang="en"/>
              <a:t>The final model showed great performance on both training and validation data</a:t>
            </a:r>
            <a:br>
              <a:rPr lang="en"/>
            </a:br>
            <a:endParaRPr/>
          </a:p>
          <a:p>
            <a:pPr indent="-342900" lvl="0" marL="457200" rtl="0" algn="l">
              <a:lnSpc>
                <a:spcPct val="100000"/>
              </a:lnSpc>
              <a:spcBef>
                <a:spcPts val="0"/>
              </a:spcBef>
              <a:spcAft>
                <a:spcPts val="0"/>
              </a:spcAft>
              <a:buSzPts val="1800"/>
              <a:buChar char="-"/>
            </a:pPr>
            <a:r>
              <a:rPr b="1" lang="en"/>
              <a:t>Applying DropOut layers after large dense layers:</a:t>
            </a:r>
            <a:br>
              <a:rPr b="1" lang="en"/>
            </a:br>
            <a:r>
              <a:rPr lang="en"/>
              <a:t>I used 50% drop out rate that helped a lot with over-fitting</a:t>
            </a:r>
            <a:br>
              <a:rPr lang="en"/>
            </a:br>
            <a:endParaRPr/>
          </a:p>
          <a:p>
            <a:pPr indent="-342900" lvl="0" marL="457200" rtl="0" algn="l">
              <a:lnSpc>
                <a:spcPct val="100000"/>
              </a:lnSpc>
              <a:spcBef>
                <a:spcPts val="0"/>
              </a:spcBef>
              <a:spcAft>
                <a:spcPts val="0"/>
              </a:spcAft>
              <a:buSzPts val="1800"/>
              <a:buChar char="-"/>
            </a:pPr>
            <a:r>
              <a:rPr b="1" lang="en"/>
              <a:t>Using multi-metric evaluation:</a:t>
            </a:r>
            <a:br>
              <a:rPr b="1" lang="en"/>
            </a:br>
            <a:r>
              <a:rPr lang="en"/>
              <a:t>Instead of just relying on the loss and accuracy values, I also quantified recall, precision and AUC to make sure the model is on the right track.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Workflow</a:t>
            </a:r>
            <a:endParaRPr/>
          </a:p>
          <a:p>
            <a:pPr indent="-342900" lvl="0" marL="457200" rtl="0" algn="l">
              <a:spcBef>
                <a:spcPts val="0"/>
              </a:spcBef>
              <a:spcAft>
                <a:spcPts val="0"/>
              </a:spcAft>
              <a:buSzPts val="1800"/>
              <a:buChar char="-"/>
            </a:pPr>
            <a:r>
              <a:rPr lang="en"/>
              <a:t>Preprocessing</a:t>
            </a:r>
            <a:endParaRPr/>
          </a:p>
          <a:p>
            <a:pPr indent="-342900" lvl="0" marL="457200" rtl="0" algn="l">
              <a:spcBef>
                <a:spcPts val="0"/>
              </a:spcBef>
              <a:spcAft>
                <a:spcPts val="0"/>
              </a:spcAft>
              <a:buSzPts val="1800"/>
              <a:buChar char="-"/>
            </a:pPr>
            <a:r>
              <a:rPr lang="en"/>
              <a:t>Processing</a:t>
            </a:r>
            <a:endParaRPr/>
          </a:p>
          <a:p>
            <a:pPr indent="-342900" lvl="0" marL="457200" rtl="0" algn="l">
              <a:spcBef>
                <a:spcPts val="0"/>
              </a:spcBef>
              <a:spcAft>
                <a:spcPts val="0"/>
              </a:spcAft>
              <a:buSzPts val="1800"/>
              <a:buChar char="-"/>
            </a:pPr>
            <a:r>
              <a:rPr lang="en"/>
              <a:t>Post-processing</a:t>
            </a:r>
            <a:endParaRPr/>
          </a:p>
          <a:p>
            <a:pPr indent="-342900" lvl="0" marL="457200" rtl="0" algn="l">
              <a:spcBef>
                <a:spcPts val="0"/>
              </a:spcBef>
              <a:spcAft>
                <a:spcPts val="0"/>
              </a:spcAft>
              <a:buSzPts val="1800"/>
              <a:buChar char="-"/>
            </a:pPr>
            <a:r>
              <a:rPr lang="en"/>
              <a:t>Engineering Architecture and Trade-Offs:</a:t>
            </a:r>
            <a:endParaRPr/>
          </a:p>
          <a:p>
            <a:pPr indent="-342900" lvl="0" marL="457200" rtl="0" algn="l">
              <a:spcBef>
                <a:spcPts val="0"/>
              </a:spcBef>
              <a:spcAft>
                <a:spcPts val="0"/>
              </a:spcAft>
              <a:buSzPts val="1800"/>
              <a:buChar char="-"/>
            </a:pPr>
            <a:r>
              <a:rPr lang="en"/>
              <a:t>Business Performance and ROI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Post-processing: Initial Performance</a:t>
            </a:r>
            <a:endParaRPr/>
          </a:p>
        </p:txBody>
      </p:sp>
      <p:sp>
        <p:nvSpPr>
          <p:cNvPr id="203" name="Google Shape;20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Only with 20 epochs the tuned model was already on a satisfying trajectory.</a:t>
            </a:r>
            <a:endParaRPr/>
          </a:p>
        </p:txBody>
      </p:sp>
      <p:pic>
        <p:nvPicPr>
          <p:cNvPr id="204" name="Google Shape;204;p32"/>
          <p:cNvPicPr preferRelativeResize="0"/>
          <p:nvPr/>
        </p:nvPicPr>
        <p:blipFill>
          <a:blip r:embed="rId3">
            <a:alphaModFix/>
          </a:blip>
          <a:stretch>
            <a:fillRect/>
          </a:stretch>
        </p:blipFill>
        <p:spPr>
          <a:xfrm>
            <a:off x="720175" y="2189201"/>
            <a:ext cx="7378449" cy="2579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Post-processing: Initial Performance</a:t>
            </a:r>
            <a:endParaRPr/>
          </a:p>
          <a:p>
            <a:pPr indent="0" lvl="0" marL="0" rtl="0" algn="l">
              <a:spcBef>
                <a:spcPts val="0"/>
              </a:spcBef>
              <a:spcAft>
                <a:spcPts val="0"/>
              </a:spcAft>
              <a:buNone/>
            </a:pPr>
            <a:r>
              <a:t/>
            </a:r>
            <a:endParaRPr/>
          </a:p>
        </p:txBody>
      </p:sp>
      <p:sp>
        <p:nvSpPr>
          <p:cNvPr id="210" name="Google Shape;21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I ran the model for a total of 200 epochs. The model run is relatively fast.</a:t>
            </a:r>
            <a:endParaRPr/>
          </a:p>
        </p:txBody>
      </p:sp>
      <p:graphicFrame>
        <p:nvGraphicFramePr>
          <p:cNvPr id="211" name="Google Shape;211;p33"/>
          <p:cNvGraphicFramePr/>
          <p:nvPr/>
        </p:nvGraphicFramePr>
        <p:xfrm>
          <a:off x="952500" y="1809750"/>
          <a:ext cx="3000000" cy="3000000"/>
        </p:xfrm>
        <a:graphic>
          <a:graphicData uri="http://schemas.openxmlformats.org/drawingml/2006/table">
            <a:tbl>
              <a:tblPr>
                <a:noFill/>
                <a:tableStyleId>{13804201-1CCC-4311-845A-E5E3E4F878C3}</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a:t>Data</a:t>
                      </a:r>
                      <a:endParaRPr b="1"/>
                    </a:p>
                  </a:txBody>
                  <a:tcPr marT="91425" marB="91425" marR="91425" marL="91425"/>
                </a:tc>
                <a:tc>
                  <a:txBody>
                    <a:bodyPr/>
                    <a:lstStyle/>
                    <a:p>
                      <a:pPr indent="0" lvl="0" marL="0" rtl="0" algn="l">
                        <a:spcBef>
                          <a:spcPts val="0"/>
                        </a:spcBef>
                        <a:spcAft>
                          <a:spcPts val="0"/>
                        </a:spcAft>
                        <a:buNone/>
                      </a:pPr>
                      <a:r>
                        <a:rPr b="1" lang="en"/>
                        <a:t>Accuracy</a:t>
                      </a:r>
                      <a:endParaRPr b="1"/>
                    </a:p>
                  </a:txBody>
                  <a:tcPr marT="91425" marB="91425" marR="91425" marL="91425"/>
                </a:tc>
                <a:tc>
                  <a:txBody>
                    <a:bodyPr/>
                    <a:lstStyle/>
                    <a:p>
                      <a:pPr indent="0" lvl="0" marL="0" rtl="0" algn="l">
                        <a:spcBef>
                          <a:spcPts val="0"/>
                        </a:spcBef>
                        <a:spcAft>
                          <a:spcPts val="0"/>
                        </a:spcAft>
                        <a:buNone/>
                      </a:pPr>
                      <a:r>
                        <a:rPr b="1" lang="en"/>
                        <a:t>AUC</a:t>
                      </a:r>
                      <a:endParaRPr b="1"/>
                    </a:p>
                  </a:txBody>
                  <a:tcPr marT="91425" marB="91425" marR="91425" marL="91425"/>
                </a:tc>
                <a:tc>
                  <a:txBody>
                    <a:bodyPr/>
                    <a:lstStyle/>
                    <a:p>
                      <a:pPr indent="0" lvl="0" marL="0" rtl="0" algn="l">
                        <a:spcBef>
                          <a:spcPts val="0"/>
                        </a:spcBef>
                        <a:spcAft>
                          <a:spcPts val="0"/>
                        </a:spcAft>
                        <a:buNone/>
                      </a:pPr>
                      <a:r>
                        <a:rPr b="1" lang="en"/>
                        <a:t>Recall</a:t>
                      </a:r>
                      <a:endParaRPr b="1"/>
                    </a:p>
                  </a:txBody>
                  <a:tcPr marT="91425" marB="91425" marR="91425" marL="91425"/>
                </a:tc>
                <a:tc>
                  <a:txBody>
                    <a:bodyPr/>
                    <a:lstStyle/>
                    <a:p>
                      <a:pPr indent="0" lvl="0" marL="0" rtl="0" algn="l">
                        <a:spcBef>
                          <a:spcPts val="0"/>
                        </a:spcBef>
                        <a:spcAft>
                          <a:spcPts val="0"/>
                        </a:spcAft>
                        <a:buNone/>
                      </a:pPr>
                      <a:r>
                        <a:rPr b="1" lang="en"/>
                        <a:t>Precision</a:t>
                      </a:r>
                      <a:endParaRPr b="1"/>
                    </a:p>
                  </a:txBody>
                  <a:tcPr marT="91425" marB="91425" marR="91425" marL="91425"/>
                </a:tc>
              </a:tr>
              <a:tr h="381000">
                <a:tc>
                  <a:txBody>
                    <a:bodyPr/>
                    <a:lstStyle/>
                    <a:p>
                      <a:pPr indent="0" lvl="0" marL="0" rtl="0" algn="l">
                        <a:spcBef>
                          <a:spcPts val="0"/>
                        </a:spcBef>
                        <a:spcAft>
                          <a:spcPts val="0"/>
                        </a:spcAft>
                        <a:buNone/>
                      </a:pPr>
                      <a:r>
                        <a:rPr b="1" lang="en"/>
                        <a:t>Training</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b="1" lang="en"/>
                        <a:t>Validation</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b="1" lang="en"/>
                        <a:t>Test</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chemeClr val="dk2"/>
                </a:solidFill>
              </a:rPr>
              <a:t>E</a:t>
            </a:r>
            <a:r>
              <a:rPr b="1" lang="en" sz="1800">
                <a:solidFill>
                  <a:schemeClr val="dk2"/>
                </a:solidFill>
              </a:rPr>
              <a:t>ngineering Architecture and Trade-Offs:</a:t>
            </a:r>
            <a:endParaRPr b="1"/>
          </a:p>
        </p:txBody>
      </p:sp>
      <p:sp>
        <p:nvSpPr>
          <p:cNvPr id="217" name="Google Shape;217;p34"/>
          <p:cNvSpPr txBox="1"/>
          <p:nvPr>
            <p:ph idx="1" type="body"/>
          </p:nvPr>
        </p:nvSpPr>
        <p:spPr>
          <a:xfrm>
            <a:off x="311700" y="818100"/>
            <a:ext cx="8520600" cy="3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rPr>
              <a:t>Question:</a:t>
            </a:r>
            <a:r>
              <a:rPr b="1" lang="en"/>
              <a:t> </a:t>
            </a:r>
            <a:r>
              <a:rPr lang="en"/>
              <a:t>What does the engineering architecture to productionize one of the solutions looks like? What trade-offs would you use to productionize promising algorithms faster?</a:t>
            </a:r>
            <a:endParaRPr/>
          </a:p>
          <a:p>
            <a:pPr indent="0" lvl="0" marL="0" rtl="0" algn="l">
              <a:spcBef>
                <a:spcPts val="1600"/>
              </a:spcBef>
              <a:spcAft>
                <a:spcPts val="0"/>
              </a:spcAft>
              <a:buClr>
                <a:schemeClr val="dk1"/>
              </a:buClr>
              <a:buSzPts val="1100"/>
              <a:buFont typeface="Arial"/>
              <a:buNone/>
            </a:pPr>
            <a:r>
              <a:rPr b="1" lang="en">
                <a:solidFill>
                  <a:schemeClr val="accent4"/>
                </a:solidFill>
              </a:rPr>
              <a:t>Answer:</a:t>
            </a:r>
            <a:endParaRPr b="1">
              <a:solidFill>
                <a:schemeClr val="accent4"/>
              </a:solidFil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chemeClr val="dk2"/>
                </a:solidFill>
              </a:rPr>
              <a:t>B</a:t>
            </a:r>
            <a:r>
              <a:rPr b="1" lang="en" sz="1800">
                <a:solidFill>
                  <a:schemeClr val="dk2"/>
                </a:solidFill>
              </a:rPr>
              <a:t>usiness Performance and ROI</a:t>
            </a:r>
            <a:endParaRPr b="1"/>
          </a:p>
        </p:txBody>
      </p:sp>
      <p:sp>
        <p:nvSpPr>
          <p:cNvPr id="223" name="Google Shape;223;p35"/>
          <p:cNvSpPr txBox="1"/>
          <p:nvPr>
            <p:ph idx="1" type="body"/>
          </p:nvPr>
        </p:nvSpPr>
        <p:spPr>
          <a:xfrm>
            <a:off x="311700" y="757500"/>
            <a:ext cx="8520600" cy="38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Question:</a:t>
            </a:r>
            <a:r>
              <a:rPr b="1" lang="en"/>
              <a:t> </a:t>
            </a:r>
            <a:r>
              <a:rPr lang="en"/>
              <a:t>Discuss how will you analyze the business performance of the algorithm once in production using metrics such as marketing ROI etc.?</a:t>
            </a:r>
            <a:endParaRPr/>
          </a:p>
          <a:p>
            <a:pPr indent="0" lvl="0" marL="0" rtl="0" algn="l">
              <a:spcBef>
                <a:spcPts val="1600"/>
              </a:spcBef>
              <a:spcAft>
                <a:spcPts val="0"/>
              </a:spcAft>
              <a:buNone/>
            </a:pPr>
            <a:r>
              <a:rPr b="1" lang="en">
                <a:solidFill>
                  <a:schemeClr val="accent1"/>
                </a:solidFill>
              </a:rPr>
              <a:t>Answer:</a:t>
            </a:r>
            <a:endParaRPr b="1">
              <a:solidFill>
                <a:schemeClr val="accent1"/>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Code: </a:t>
            </a:r>
            <a:r>
              <a:rPr lang="en" sz="1400"/>
              <a:t>The code and a self explanatory Jupyter Notebook is available from here:</a:t>
            </a:r>
            <a:endParaRPr sz="1400"/>
          </a:p>
          <a:p>
            <a:pPr indent="0" lvl="0" marL="0" rtl="0" algn="l">
              <a:lnSpc>
                <a:spcPct val="100000"/>
              </a:lnSpc>
              <a:spcBef>
                <a:spcPts val="1600"/>
              </a:spcBef>
              <a:spcAft>
                <a:spcPts val="0"/>
              </a:spcAft>
              <a:buNone/>
            </a:pPr>
            <a:r>
              <a:rPr lang="en" sz="1400" u="sng">
                <a:solidFill>
                  <a:schemeClr val="hlink"/>
                </a:solidFill>
                <a:hlinkClick r:id="rId3"/>
              </a:rPr>
              <a:t>https://colab.research.google.com/drive/1le1emKWg3kDgibay0SIrE6v0-VB460UZ?usp=sharing</a:t>
            </a:r>
            <a:r>
              <a:rPr lang="en" sz="1400"/>
              <a:t> </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0"/>
              </a:spcAft>
              <a:buNone/>
            </a:pPr>
            <a:r>
              <a:rPr b="1" lang="en" sz="1400"/>
              <a:t>Presentation: </a:t>
            </a:r>
            <a:r>
              <a:rPr lang="en" sz="1400"/>
              <a:t>This presentation can be found from the following link:</a:t>
            </a:r>
            <a:endParaRPr sz="1400"/>
          </a:p>
          <a:p>
            <a:pPr indent="0" lvl="0" marL="0" rtl="0" algn="l">
              <a:lnSpc>
                <a:spcPct val="100000"/>
              </a:lnSpc>
              <a:spcBef>
                <a:spcPts val="1600"/>
              </a:spcBef>
              <a:spcAft>
                <a:spcPts val="0"/>
              </a:spcAft>
              <a:buNone/>
            </a:pPr>
            <a:r>
              <a:rPr lang="en" sz="1400" u="sng">
                <a:solidFill>
                  <a:schemeClr val="hlink"/>
                </a:solidFill>
                <a:hlinkClick r:id="rId4"/>
              </a:rPr>
              <a:t>https://docs.google.com/presentation/d/1bchwCkkt2tYCuIVC7vNqV2exXWL7l7Q15mca6QOwx_8/edit?usp=sharing</a:t>
            </a:r>
            <a:br>
              <a:rPr lang="en" sz="1400"/>
            </a:br>
            <a:endParaRPr sz="1400"/>
          </a:p>
          <a:p>
            <a:pPr indent="0" lvl="0" marL="0" rtl="0" algn="l">
              <a:lnSpc>
                <a:spcPct val="100000"/>
              </a:lnSpc>
              <a:spcBef>
                <a:spcPts val="1600"/>
              </a:spcBef>
              <a:spcAft>
                <a:spcPts val="0"/>
              </a:spcAft>
              <a:buNone/>
            </a:pPr>
            <a:r>
              <a:rPr b="1" lang="en" sz="1400"/>
              <a:t>Repository:</a:t>
            </a:r>
            <a:r>
              <a:rPr lang="en" sz="1400"/>
              <a:t> All the data and codes can be found from the following repository:</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1600"/>
              </a:spcAft>
              <a:buNone/>
            </a:pPr>
            <a:r>
              <a:t/>
            </a:r>
            <a:endParaRPr sz="1400"/>
          </a:p>
        </p:txBody>
      </p:sp>
      <p:sp>
        <p:nvSpPr>
          <p:cNvPr id="229" name="Google Shape;22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Presentation and Repository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predict the </a:t>
            </a:r>
            <a:r>
              <a:rPr lang="en"/>
              <a:t>probability</a:t>
            </a:r>
            <a:r>
              <a:rPr lang="en"/>
              <a:t> of “activation” based on the following data per click using data from Google Adwords.</a:t>
            </a:r>
            <a:endParaRPr/>
          </a:p>
          <a:p>
            <a:pPr indent="0" lvl="0" marL="0" rtl="0" algn="l">
              <a:lnSpc>
                <a:spcPct val="135714"/>
              </a:lnSpc>
              <a:spcBef>
                <a:spcPts val="160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1.  </a:t>
            </a:r>
            <a:r>
              <a:rPr b="1" lang="en" sz="1050">
                <a:solidFill>
                  <a:schemeClr val="dk1"/>
                </a:solidFill>
                <a:highlight>
                  <a:srgbClr val="FFFFFE"/>
                </a:highlight>
                <a:latin typeface="Courier New"/>
                <a:ea typeface="Courier New"/>
                <a:cs typeface="Courier New"/>
                <a:sym typeface="Courier New"/>
              </a:rPr>
              <a:t>created_date</a:t>
            </a:r>
            <a:r>
              <a:rPr lang="en" sz="1050">
                <a:solidFill>
                  <a:schemeClr val="dk1"/>
                </a:solidFill>
                <a:highlight>
                  <a:srgbClr val="FFFFFE"/>
                </a:highlight>
                <a:latin typeface="Courier New"/>
                <a:ea typeface="Courier New"/>
                <a:cs typeface="Courier New"/>
                <a:sym typeface="Courier New"/>
              </a:rPr>
              <a:t> - date on which the click was recorded</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2.  </a:t>
            </a:r>
            <a:r>
              <a:rPr b="1" lang="en" sz="1050">
                <a:solidFill>
                  <a:schemeClr val="dk1"/>
                </a:solidFill>
                <a:highlight>
                  <a:srgbClr val="FFFFFE"/>
                </a:highlight>
                <a:latin typeface="Courier New"/>
                <a:ea typeface="Courier New"/>
                <a:cs typeface="Courier New"/>
                <a:sym typeface="Courier New"/>
              </a:rPr>
              <a:t>location_in_query</a:t>
            </a:r>
            <a:r>
              <a:rPr lang="en" sz="1050">
                <a:solidFill>
                  <a:schemeClr val="dk1"/>
                </a:solidFill>
                <a:highlight>
                  <a:srgbClr val="FFFFFE"/>
                </a:highlight>
                <a:latin typeface="Courier New"/>
                <a:ea typeface="Courier New"/>
                <a:cs typeface="Courier New"/>
                <a:sym typeface="Courier New"/>
              </a:rPr>
              <a:t> - city name that appeared in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3.  </a:t>
            </a:r>
            <a:r>
              <a:rPr b="1" lang="en" sz="1050">
                <a:solidFill>
                  <a:schemeClr val="dk1"/>
                </a:solidFill>
                <a:highlight>
                  <a:srgbClr val="FFFFFE"/>
                </a:highlight>
                <a:latin typeface="Courier New"/>
                <a:ea typeface="Courier New"/>
                <a:cs typeface="Courier New"/>
                <a:sym typeface="Courier New"/>
              </a:rPr>
              <a:t>platform</a:t>
            </a:r>
            <a:r>
              <a:rPr lang="en" sz="1050">
                <a:solidFill>
                  <a:schemeClr val="dk1"/>
                </a:solidFill>
                <a:highlight>
                  <a:srgbClr val="FFFFFE"/>
                </a:highlight>
                <a:latin typeface="Courier New"/>
                <a:ea typeface="Courier New"/>
                <a:cs typeface="Courier New"/>
                <a:sym typeface="Courier New"/>
              </a:rPr>
              <a:t> - platform such as web/mobile</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4.  </a:t>
            </a:r>
            <a:r>
              <a:rPr b="1" lang="en" sz="1050">
                <a:solidFill>
                  <a:schemeClr val="dk1"/>
                </a:solidFill>
                <a:highlight>
                  <a:srgbClr val="FFFFFE"/>
                </a:highlight>
                <a:latin typeface="Courier New"/>
                <a:ea typeface="Courier New"/>
                <a:cs typeface="Courier New"/>
                <a:sym typeface="Courier New"/>
              </a:rPr>
              <a:t>campaign_state</a:t>
            </a:r>
            <a:r>
              <a:rPr lang="en" sz="1050">
                <a:solidFill>
                  <a:schemeClr val="dk1"/>
                </a:solidFill>
                <a:highlight>
                  <a:srgbClr val="FFFFFE"/>
                </a:highlight>
                <a:latin typeface="Courier New"/>
                <a:ea typeface="Courier New"/>
                <a:cs typeface="Courier New"/>
                <a:sym typeface="Courier New"/>
              </a:rPr>
              <a:t> - US state where the ad campaign was run</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5.  </a:t>
            </a:r>
            <a:r>
              <a:rPr b="1" lang="en" sz="1050">
                <a:solidFill>
                  <a:schemeClr val="dk1"/>
                </a:solidFill>
                <a:highlight>
                  <a:srgbClr val="FFFFFE"/>
                </a:highlight>
                <a:latin typeface="Courier New"/>
                <a:ea typeface="Courier New"/>
                <a:cs typeface="Courier New"/>
                <a:sym typeface="Courier New"/>
              </a:rPr>
              <a:t>in_city</a:t>
            </a:r>
            <a:r>
              <a:rPr lang="en" sz="1050">
                <a:solidFill>
                  <a:schemeClr val="dk1"/>
                </a:solidFill>
                <a:highlight>
                  <a:srgbClr val="FFFFFE"/>
                </a:highlight>
                <a:latin typeface="Courier New"/>
                <a:ea typeface="Courier New"/>
                <a:cs typeface="Courier New"/>
                <a:sym typeface="Courier New"/>
              </a:rPr>
              <a:t> - whether the ad campaign was run in a city or not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6.  </a:t>
            </a:r>
            <a:r>
              <a:rPr b="1" lang="en" sz="1050">
                <a:solidFill>
                  <a:schemeClr val="dk1"/>
                </a:solidFill>
                <a:highlight>
                  <a:srgbClr val="FFFFFE"/>
                </a:highlight>
                <a:latin typeface="Courier New"/>
                <a:ea typeface="Courier New"/>
                <a:cs typeface="Courier New"/>
                <a:sym typeface="Courier New"/>
              </a:rPr>
              <a:t>is_prime</a:t>
            </a:r>
            <a:r>
              <a:rPr lang="en" sz="1050">
                <a:solidFill>
                  <a:schemeClr val="dk1"/>
                </a:solidFill>
                <a:highlight>
                  <a:srgbClr val="FFFFFE"/>
                </a:highlight>
                <a:latin typeface="Courier New"/>
                <a:ea typeface="Courier New"/>
                <a:cs typeface="Courier New"/>
                <a:sym typeface="Courier New"/>
              </a:rPr>
              <a:t> - whether the word fico prime appeared in the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7.  </a:t>
            </a:r>
            <a:r>
              <a:rPr b="1" lang="en" sz="1050">
                <a:solidFill>
                  <a:schemeClr val="dk1"/>
                </a:solidFill>
                <a:highlight>
                  <a:srgbClr val="FFFFFE"/>
                </a:highlight>
                <a:latin typeface="Courier New"/>
                <a:ea typeface="Courier New"/>
                <a:cs typeface="Courier New"/>
                <a:sym typeface="Courier New"/>
              </a:rPr>
              <a:t>is_hardship</a:t>
            </a:r>
            <a:r>
              <a:rPr lang="en" sz="1050">
                <a:solidFill>
                  <a:schemeClr val="dk1"/>
                </a:solidFill>
                <a:highlight>
                  <a:srgbClr val="FFFFFE"/>
                </a:highlight>
                <a:latin typeface="Courier New"/>
                <a:ea typeface="Courier New"/>
                <a:cs typeface="Courier New"/>
                <a:sym typeface="Courier New"/>
              </a:rPr>
              <a:t> - whether the word hardship appeared in the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8.  </a:t>
            </a:r>
            <a:r>
              <a:rPr b="1" lang="en" sz="1050">
                <a:solidFill>
                  <a:schemeClr val="dk1"/>
                </a:solidFill>
                <a:highlight>
                  <a:srgbClr val="FFFFFE"/>
                </a:highlight>
                <a:latin typeface="Courier New"/>
                <a:ea typeface="Courier New"/>
                <a:cs typeface="Courier New"/>
                <a:sym typeface="Courier New"/>
              </a:rPr>
              <a:t>category_debt_type</a:t>
            </a:r>
            <a:r>
              <a:rPr lang="en" sz="1050">
                <a:solidFill>
                  <a:schemeClr val="dk1"/>
                </a:solidFill>
                <a:highlight>
                  <a:srgbClr val="FFFFFE"/>
                </a:highlight>
                <a:latin typeface="Courier New"/>
                <a:ea typeface="Courier New"/>
                <a:cs typeface="Courier New"/>
                <a:sym typeface="Courier New"/>
              </a:rPr>
              <a:t> - type of debt solution that appeared in the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9.  </a:t>
            </a:r>
            <a:r>
              <a:rPr b="1" lang="en" sz="1050">
                <a:solidFill>
                  <a:schemeClr val="dk1"/>
                </a:solidFill>
                <a:highlight>
                  <a:srgbClr val="FFFFFE"/>
                </a:highlight>
                <a:latin typeface="Courier New"/>
                <a:ea typeface="Courier New"/>
                <a:cs typeface="Courier New"/>
                <a:sym typeface="Courier New"/>
              </a:rPr>
              <a:t>is_activated</a:t>
            </a:r>
            <a:r>
              <a:rPr lang="en" sz="1050">
                <a:solidFill>
                  <a:srgbClr val="A31515"/>
                </a:solidFill>
                <a:highlight>
                  <a:srgbClr val="FFFFFE"/>
                </a:highlight>
                <a:latin typeface="Courier New"/>
                <a:ea typeface="Courier New"/>
                <a:cs typeface="Courier New"/>
                <a:sym typeface="Courier New"/>
              </a:rPr>
              <a:t>[TARGET]</a:t>
            </a:r>
            <a:r>
              <a:rPr lang="en" sz="1050">
                <a:solidFill>
                  <a:schemeClr val="dk1"/>
                </a:solidFill>
                <a:highlight>
                  <a:srgbClr val="FFFFFE"/>
                </a:highlight>
                <a:latin typeface="Courier New"/>
                <a:ea typeface="Courier New"/>
                <a:cs typeface="Courier New"/>
                <a:sym typeface="Courier New"/>
              </a:rPr>
              <a:t> </a:t>
            </a:r>
            <a:r>
              <a:rPr b="1" lang="en" sz="1050">
                <a:solidFill>
                  <a:schemeClr val="dk1"/>
                </a:solidFill>
                <a:highlight>
                  <a:srgbClr val="FFFFFE"/>
                </a:highlight>
                <a:latin typeface="Courier New"/>
                <a:ea typeface="Courier New"/>
                <a:cs typeface="Courier New"/>
                <a:sym typeface="Courier New"/>
              </a:rPr>
              <a:t> </a:t>
            </a:r>
            <a:r>
              <a:rPr lang="en" sz="1050">
                <a:solidFill>
                  <a:schemeClr val="dk1"/>
                </a:solidFill>
                <a:highlight>
                  <a:srgbClr val="FFFFFE"/>
                </a:highlight>
                <a:latin typeface="Courier New"/>
                <a:ea typeface="Courier New"/>
                <a:cs typeface="Courier New"/>
                <a:sym typeface="Courier New"/>
              </a:rPr>
              <a:t> – whether the user talked to FFN call center or not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84700" y="116225"/>
            <a:ext cx="7740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 developed the workflow in TensorFlow, summarized below.</a:t>
            </a:r>
            <a:endParaRPr sz="2200"/>
          </a:p>
        </p:txBody>
      </p:sp>
      <p:grpSp>
        <p:nvGrpSpPr>
          <p:cNvPr id="73" name="Google Shape;73;p16"/>
          <p:cNvGrpSpPr/>
          <p:nvPr/>
        </p:nvGrpSpPr>
        <p:grpSpPr>
          <a:xfrm>
            <a:off x="3232200" y="809975"/>
            <a:ext cx="4140100" cy="3850843"/>
            <a:chOff x="641400" y="1190975"/>
            <a:chExt cx="4140100" cy="3850843"/>
          </a:xfrm>
        </p:grpSpPr>
        <p:sp>
          <p:nvSpPr>
            <p:cNvPr id="74" name="Google Shape;74;p16"/>
            <p:cNvSpPr/>
            <p:nvPr/>
          </p:nvSpPr>
          <p:spPr>
            <a:xfrm>
              <a:off x="1209300" y="1190975"/>
              <a:ext cx="1425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Raw data</a:t>
              </a:r>
              <a:endParaRPr/>
            </a:p>
          </p:txBody>
        </p:sp>
        <p:sp>
          <p:nvSpPr>
            <p:cNvPr id="75" name="Google Shape;75;p16"/>
            <p:cNvSpPr/>
            <p:nvPr/>
          </p:nvSpPr>
          <p:spPr>
            <a:xfrm>
              <a:off x="641400" y="1701929"/>
              <a:ext cx="25611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Cleaned and organized</a:t>
              </a:r>
              <a:r>
                <a:rPr lang="en"/>
                <a:t> </a:t>
              </a:r>
              <a:r>
                <a:rPr lang="en"/>
                <a:t>data</a:t>
              </a:r>
              <a:endParaRPr/>
            </a:p>
          </p:txBody>
        </p:sp>
        <p:sp>
          <p:nvSpPr>
            <p:cNvPr id="76" name="Google Shape;76;p16"/>
            <p:cNvSpPr/>
            <p:nvPr/>
          </p:nvSpPr>
          <p:spPr>
            <a:xfrm>
              <a:off x="1138800" y="2212884"/>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Model-ready data</a:t>
              </a:r>
              <a:endParaRPr/>
            </a:p>
          </p:txBody>
        </p:sp>
        <p:sp>
          <p:nvSpPr>
            <p:cNvPr id="77" name="Google Shape;77;p16"/>
            <p:cNvSpPr/>
            <p:nvPr/>
          </p:nvSpPr>
          <p:spPr>
            <a:xfrm>
              <a:off x="1138800" y="2723825"/>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78" name="Google Shape;78;p16"/>
            <p:cNvSpPr/>
            <p:nvPr/>
          </p:nvSpPr>
          <p:spPr>
            <a:xfrm>
              <a:off x="3215200" y="2723821"/>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a:t>
              </a:r>
              <a:endParaRPr/>
            </a:p>
          </p:txBody>
        </p:sp>
        <p:sp>
          <p:nvSpPr>
            <p:cNvPr id="79" name="Google Shape;79;p16"/>
            <p:cNvSpPr/>
            <p:nvPr/>
          </p:nvSpPr>
          <p:spPr>
            <a:xfrm>
              <a:off x="1138800" y="3234768"/>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Tuning</a:t>
              </a:r>
              <a:endParaRPr/>
            </a:p>
          </p:txBody>
        </p:sp>
        <p:sp>
          <p:nvSpPr>
            <p:cNvPr id="80" name="Google Shape;80;p16"/>
            <p:cNvSpPr/>
            <p:nvPr/>
          </p:nvSpPr>
          <p:spPr>
            <a:xfrm>
              <a:off x="1138800" y="3720193"/>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endParaRPr/>
            </a:p>
          </p:txBody>
        </p:sp>
        <p:sp>
          <p:nvSpPr>
            <p:cNvPr id="81" name="Google Shape;81;p16"/>
            <p:cNvSpPr/>
            <p:nvPr/>
          </p:nvSpPr>
          <p:spPr>
            <a:xfrm>
              <a:off x="1138800" y="4242816"/>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Post-processing</a:t>
              </a:r>
              <a:endParaRPr/>
            </a:p>
          </p:txBody>
        </p:sp>
        <p:sp>
          <p:nvSpPr>
            <p:cNvPr id="82" name="Google Shape;82;p16"/>
            <p:cNvSpPr/>
            <p:nvPr/>
          </p:nvSpPr>
          <p:spPr>
            <a:xfrm>
              <a:off x="1138800" y="4767618"/>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a:t>
              </a:r>
              <a:endParaRPr/>
            </a:p>
          </p:txBody>
        </p:sp>
        <p:cxnSp>
          <p:nvCxnSpPr>
            <p:cNvPr id="83" name="Google Shape;83;p16"/>
            <p:cNvCxnSpPr/>
            <p:nvPr/>
          </p:nvCxnSpPr>
          <p:spPr>
            <a:xfrm>
              <a:off x="1917450" y="1482700"/>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4" name="Google Shape;84;p16"/>
            <p:cNvCxnSpPr/>
            <p:nvPr/>
          </p:nvCxnSpPr>
          <p:spPr>
            <a:xfrm>
              <a:off x="1917450" y="1993392"/>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5" name="Google Shape;85;p16"/>
            <p:cNvCxnSpPr/>
            <p:nvPr/>
          </p:nvCxnSpPr>
          <p:spPr>
            <a:xfrm>
              <a:off x="1917450" y="2487142"/>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6" name="Google Shape;86;p16"/>
            <p:cNvCxnSpPr/>
            <p:nvPr/>
          </p:nvCxnSpPr>
          <p:spPr>
            <a:xfrm>
              <a:off x="1917450" y="2998017"/>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7" name="Google Shape;87;p16"/>
            <p:cNvCxnSpPr/>
            <p:nvPr/>
          </p:nvCxnSpPr>
          <p:spPr>
            <a:xfrm>
              <a:off x="1917450" y="3508967"/>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8" name="Google Shape;88;p16"/>
            <p:cNvCxnSpPr/>
            <p:nvPr/>
          </p:nvCxnSpPr>
          <p:spPr>
            <a:xfrm>
              <a:off x="1917450" y="3994392"/>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9" name="Google Shape;89;p16"/>
            <p:cNvCxnSpPr/>
            <p:nvPr/>
          </p:nvCxnSpPr>
          <p:spPr>
            <a:xfrm>
              <a:off x="1917450" y="4530867"/>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90" name="Google Shape;90;p16"/>
            <p:cNvCxnSpPr/>
            <p:nvPr/>
          </p:nvCxnSpPr>
          <p:spPr>
            <a:xfrm flipH="1">
              <a:off x="2705100" y="2856425"/>
              <a:ext cx="494100" cy="9000"/>
            </a:xfrm>
            <a:prstGeom prst="straightConnector1">
              <a:avLst/>
            </a:prstGeom>
            <a:noFill/>
            <a:ln cap="flat" cmpd="sng" w="19050">
              <a:solidFill>
                <a:schemeClr val="accent4"/>
              </a:solidFill>
              <a:prstDash val="solid"/>
              <a:round/>
              <a:headEnd len="med" w="med" type="triangle"/>
              <a:tailEnd len="med" w="med" type="triangle"/>
            </a:ln>
          </p:spPr>
        </p:cxnSp>
      </p:grpSp>
      <p:sp>
        <p:nvSpPr>
          <p:cNvPr id="91" name="Google Shape;91;p16"/>
          <p:cNvSpPr/>
          <p:nvPr/>
        </p:nvSpPr>
        <p:spPr>
          <a:xfrm flipH="1">
            <a:off x="3427525" y="2413000"/>
            <a:ext cx="577200" cy="647700"/>
          </a:xfrm>
          <a:prstGeom prst="arc">
            <a:avLst>
              <a:gd fmla="val 16039460" name="adj1"/>
              <a:gd fmla="val 5013079" name="adj2"/>
            </a:avLst>
          </a:prstGeom>
          <a:noFill/>
          <a:ln cap="flat" cmpd="sng" w="28575">
            <a:solidFill>
              <a:schemeClr val="dk2"/>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flipH="1">
            <a:off x="3365425" y="2570975"/>
            <a:ext cx="639300" cy="900300"/>
          </a:xfrm>
          <a:prstGeom prst="arc">
            <a:avLst>
              <a:gd fmla="val 16039460" name="adj1"/>
              <a:gd fmla="val 5258047" name="adj2"/>
            </a:avLst>
          </a:prstGeom>
          <a:noFill/>
          <a:ln cap="flat" cmpd="sng" w="28575">
            <a:solidFill>
              <a:schemeClr val="dk2"/>
            </a:solidFill>
            <a:prstDash val="dash"/>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2901250" y="670275"/>
            <a:ext cx="3224400" cy="1488600"/>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2901250" y="2271900"/>
            <a:ext cx="4662300" cy="1432200"/>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1460500" y="1250250"/>
            <a:ext cx="15027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rPr>
              <a:t>Preprocessing</a:t>
            </a:r>
            <a:endParaRPr b="1">
              <a:solidFill>
                <a:schemeClr val="accent4"/>
              </a:solidFill>
            </a:endParaRPr>
          </a:p>
        </p:txBody>
      </p:sp>
      <p:sp>
        <p:nvSpPr>
          <p:cNvPr id="96" name="Google Shape;96;p16"/>
          <p:cNvSpPr txBox="1"/>
          <p:nvPr/>
        </p:nvSpPr>
        <p:spPr>
          <a:xfrm>
            <a:off x="1642525" y="2721300"/>
            <a:ext cx="15027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rPr>
              <a:t>Processing</a:t>
            </a:r>
            <a:endParaRPr b="1">
              <a:solidFill>
                <a:schemeClr val="accent4"/>
              </a:solidFill>
            </a:endParaRPr>
          </a:p>
        </p:txBody>
      </p:sp>
      <p:sp>
        <p:nvSpPr>
          <p:cNvPr id="97" name="Google Shape;97;p16"/>
          <p:cNvSpPr txBox="1"/>
          <p:nvPr/>
        </p:nvSpPr>
        <p:spPr>
          <a:xfrm>
            <a:off x="1340550" y="4122550"/>
            <a:ext cx="16524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rPr>
              <a:t>Post-processing</a:t>
            </a:r>
            <a:endParaRPr b="1">
              <a:solidFill>
                <a:schemeClr val="accent4"/>
              </a:solidFill>
            </a:endParaRPr>
          </a:p>
        </p:txBody>
      </p:sp>
      <p:sp>
        <p:nvSpPr>
          <p:cNvPr id="98" name="Google Shape;98;p16"/>
          <p:cNvSpPr/>
          <p:nvPr/>
        </p:nvSpPr>
        <p:spPr>
          <a:xfrm>
            <a:off x="2901250" y="3794475"/>
            <a:ext cx="3224400" cy="960900"/>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04" name="Google Shape;10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There are several challenges regarding the dataset that should be properly addressed before feeding it into the model:</a:t>
            </a:r>
            <a:endParaRPr/>
          </a:p>
          <a:p>
            <a:pPr indent="-342900" lvl="0" marL="457200" rtl="0" algn="l">
              <a:lnSpc>
                <a:spcPct val="150000"/>
              </a:lnSpc>
              <a:spcBef>
                <a:spcPts val="1600"/>
              </a:spcBef>
              <a:spcAft>
                <a:spcPts val="0"/>
              </a:spcAft>
              <a:buSzPts val="1800"/>
              <a:buAutoNum type="arabicPeriod"/>
            </a:pPr>
            <a:r>
              <a:rPr lang="en"/>
              <a:t>Missing data</a:t>
            </a:r>
            <a:endParaRPr/>
          </a:p>
          <a:p>
            <a:pPr indent="-342900" lvl="0" marL="457200" rtl="0" algn="l">
              <a:lnSpc>
                <a:spcPct val="150000"/>
              </a:lnSpc>
              <a:spcBef>
                <a:spcPts val="0"/>
              </a:spcBef>
              <a:spcAft>
                <a:spcPts val="0"/>
              </a:spcAft>
              <a:buSzPts val="1800"/>
              <a:buAutoNum type="arabicPeriod"/>
            </a:pPr>
            <a:r>
              <a:rPr lang="en"/>
              <a:t>Imbalanced classes</a:t>
            </a:r>
            <a:endParaRPr/>
          </a:p>
          <a:p>
            <a:pPr indent="-342900" lvl="0" marL="457200" rtl="0" algn="l">
              <a:lnSpc>
                <a:spcPct val="150000"/>
              </a:lnSpc>
              <a:spcBef>
                <a:spcPts val="0"/>
              </a:spcBef>
              <a:spcAft>
                <a:spcPts val="0"/>
              </a:spcAft>
              <a:buSzPts val="1800"/>
              <a:buAutoNum type="arabicPeriod"/>
            </a:pPr>
            <a:r>
              <a:rPr lang="en"/>
              <a:t>Incorporating date and time</a:t>
            </a:r>
            <a:endParaRPr/>
          </a:p>
          <a:p>
            <a:pPr indent="-342900" lvl="0" marL="457200" rtl="0" algn="l">
              <a:lnSpc>
                <a:spcPct val="150000"/>
              </a:lnSpc>
              <a:spcBef>
                <a:spcPts val="0"/>
              </a:spcBef>
              <a:spcAft>
                <a:spcPts val="0"/>
              </a:spcAft>
              <a:buSzPts val="1800"/>
              <a:buAutoNum type="arabicPeriod"/>
            </a:pPr>
            <a:r>
              <a:rPr lang="en"/>
              <a:t>Multi data types and hyper-categorical data</a:t>
            </a:r>
            <a:endParaRPr/>
          </a:p>
          <a:p>
            <a:pPr indent="0" lvl="0" marL="0" rtl="0" algn="l">
              <a:lnSpc>
                <a:spcPct val="150000"/>
              </a:lnSpc>
              <a:spcBef>
                <a:spcPts val="1600"/>
              </a:spcBef>
              <a:spcAft>
                <a:spcPts val="1600"/>
              </a:spcAft>
              <a:buNone/>
            </a:pPr>
            <a:r>
              <a:rPr lang="en"/>
              <a:t>We address each challenge by performing several steps as follows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Missing Data (Imputation)</a:t>
            </a:r>
            <a:endParaRPr/>
          </a:p>
        </p:txBody>
      </p:sp>
      <p:sp>
        <p:nvSpPr>
          <p:cNvPr id="110" name="Google Shape;110;p18"/>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table below shows number of missing values for each variable:</a:t>
            </a:r>
            <a:endParaRPr/>
          </a:p>
          <a:p>
            <a:pPr indent="-295275" lvl="0" marL="457200" rtl="0" algn="l">
              <a:lnSpc>
                <a:spcPct val="100000"/>
              </a:lnSpc>
              <a:spcBef>
                <a:spcPts val="160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created_date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location_in_query       15</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platform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campaign_state           6</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in_city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is_prime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is_hardship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is_activated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category_debt_type    9859</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time_index               0</a:t>
            </a:r>
            <a:endParaRPr/>
          </a:p>
          <a:p>
            <a:pPr indent="0" lvl="0" marL="0" rtl="0" algn="l">
              <a:lnSpc>
                <a:spcPct val="100000"/>
              </a:lnSpc>
              <a:spcBef>
                <a:spcPts val="1600"/>
              </a:spcBef>
              <a:spcAft>
                <a:spcPts val="0"/>
              </a:spcAft>
              <a:buNone/>
            </a:pPr>
            <a:r>
              <a:rPr lang="en"/>
              <a:t>Several columns contain missing data points that should be imputed, including:</a:t>
            </a:r>
            <a:br>
              <a:rPr lang="en"/>
            </a:br>
            <a:r>
              <a:rPr lang="en" sz="1100">
                <a:solidFill>
                  <a:schemeClr val="accent2"/>
                </a:solidFill>
                <a:highlight>
                  <a:srgbClr val="CCCCCC"/>
                </a:highlight>
              </a:rPr>
              <a:t>location_in_query</a:t>
            </a:r>
            <a:r>
              <a:rPr lang="en" sz="1200">
                <a:solidFill>
                  <a:schemeClr val="accent2"/>
                </a:solidFill>
                <a:highlight>
                  <a:srgbClr val="CCCCCC"/>
                </a:highlight>
              </a:rPr>
              <a:t>, </a:t>
            </a:r>
            <a:r>
              <a:rPr lang="en" sz="1100">
                <a:solidFill>
                  <a:schemeClr val="accent2"/>
                </a:solidFill>
                <a:highlight>
                  <a:srgbClr val="CCCCCC"/>
                </a:highlight>
              </a:rPr>
              <a:t>campaign_state</a:t>
            </a:r>
            <a:r>
              <a:rPr lang="en" sz="1200">
                <a:solidFill>
                  <a:schemeClr val="accent2"/>
                </a:solidFill>
                <a:highlight>
                  <a:srgbClr val="CCCCCC"/>
                </a:highlight>
              </a:rPr>
              <a:t>, </a:t>
            </a:r>
            <a:r>
              <a:rPr lang="en" sz="1100">
                <a:solidFill>
                  <a:schemeClr val="accent2"/>
                </a:solidFill>
                <a:highlight>
                  <a:srgbClr val="CCCCCC"/>
                </a:highlight>
              </a:rPr>
              <a:t>category_debt_type</a:t>
            </a:r>
            <a:r>
              <a:rPr lang="en" sz="1200">
                <a:solidFill>
                  <a:schemeClr val="accent2"/>
                </a:solidFill>
                <a:highlight>
                  <a:srgbClr val="CCCCCC"/>
                </a:highlight>
              </a:rPr>
              <a:t>.</a:t>
            </a:r>
            <a:endParaRPr sz="1200">
              <a:solidFill>
                <a:schemeClr val="accent2"/>
              </a:solidFill>
              <a:highlight>
                <a:srgbClr val="CCCCCC"/>
              </a:highlight>
            </a:endParaRPr>
          </a:p>
          <a:p>
            <a:pPr indent="0" lvl="0" marL="0" rtl="0" algn="l">
              <a:lnSpc>
                <a:spcPct val="100000"/>
              </a:lnSpc>
              <a:spcBef>
                <a:spcPts val="1600"/>
              </a:spcBef>
              <a:spcAft>
                <a:spcPts val="1600"/>
              </a:spcAft>
              <a:buNone/>
            </a:pPr>
            <a:r>
              <a:rPr lang="en"/>
              <a:t>For the most part, I used majority voting to impute missing values for the above columns. I also replaced invalid state name with ‘fl’ which was the majority class. The missing </a:t>
            </a:r>
            <a:r>
              <a:rPr lang="en" sz="1050">
                <a:solidFill>
                  <a:schemeClr val="accent2"/>
                </a:solidFill>
                <a:highlight>
                  <a:srgbClr val="FFFFFF"/>
                </a:highlight>
                <a:latin typeface="Courier New"/>
                <a:ea typeface="Courier New"/>
                <a:cs typeface="Courier New"/>
                <a:sym typeface="Courier New"/>
              </a:rPr>
              <a:t>location_in_query </a:t>
            </a:r>
            <a:r>
              <a:rPr lang="en"/>
              <a:t>were replaced by ‘</a:t>
            </a:r>
            <a:r>
              <a:rPr lang="en" sz="1050">
                <a:solidFill>
                  <a:srgbClr val="A31515"/>
                </a:solidFill>
                <a:highlight>
                  <a:srgbClr val="FFFFFE"/>
                </a:highlight>
                <a:latin typeface="Courier New"/>
                <a:ea typeface="Courier New"/>
                <a:cs typeface="Courier New"/>
                <a:sym typeface="Courier New"/>
              </a:rPr>
              <a:t>unknown_location</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Imputation  (Code)</a:t>
            </a:r>
            <a:endParaRPr/>
          </a:p>
        </p:txBody>
      </p:sp>
      <p:pic>
        <p:nvPicPr>
          <p:cNvPr id="116" name="Google Shape;116;p19"/>
          <p:cNvPicPr preferRelativeResize="0"/>
          <p:nvPr/>
        </p:nvPicPr>
        <p:blipFill>
          <a:blip r:embed="rId3">
            <a:alphaModFix/>
          </a:blip>
          <a:stretch>
            <a:fillRect/>
          </a:stretch>
        </p:blipFill>
        <p:spPr>
          <a:xfrm>
            <a:off x="482300" y="1241425"/>
            <a:ext cx="7600950" cy="32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Imbalanced Classes</a:t>
            </a:r>
            <a:endParaRPr/>
          </a:p>
        </p:txBody>
      </p:sp>
      <p:sp>
        <p:nvSpPr>
          <p:cNvPr id="122" name="Google Shape;12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label data is highly imbalanced: </a:t>
            </a:r>
            <a:endParaRPr/>
          </a:p>
          <a:p>
            <a:pPr indent="-342900" lvl="0" marL="457200" rtl="0" algn="l">
              <a:lnSpc>
                <a:spcPct val="100000"/>
              </a:lnSpc>
              <a:spcBef>
                <a:spcPts val="1600"/>
              </a:spcBef>
              <a:spcAft>
                <a:spcPts val="0"/>
              </a:spcAft>
              <a:buClr>
                <a:srgbClr val="000000"/>
              </a:buClr>
              <a:buSzPts val="1800"/>
              <a:buChar char="●"/>
            </a:pPr>
            <a:r>
              <a:rPr lang="en">
                <a:solidFill>
                  <a:srgbClr val="000000"/>
                </a:solidFill>
              </a:rPr>
              <a:t>87407 as is_activated=1</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6787 a is_activcated=0</a:t>
            </a:r>
            <a:endParaRPr>
              <a:solidFill>
                <a:srgbClr val="000000"/>
              </a:solidFill>
            </a:endParaRPr>
          </a:p>
          <a:p>
            <a:pPr indent="0" lvl="0" marL="0" rtl="0" algn="l">
              <a:lnSpc>
                <a:spcPct val="100000"/>
              </a:lnSpc>
              <a:spcBef>
                <a:spcPts val="1600"/>
              </a:spcBef>
              <a:spcAft>
                <a:spcPts val="0"/>
              </a:spcAft>
              <a:buNone/>
            </a:pPr>
            <a:r>
              <a:rPr lang="en"/>
              <a:t>This could be a major problem if properly not resolved. There are several ways to tackle this issue: oversampling the minority class, under-sampling the majority class and assigning weights to each class in the loss function.</a:t>
            </a:r>
            <a:endParaRPr/>
          </a:p>
          <a:p>
            <a:pPr indent="0" lvl="0" marL="0" rtl="0" algn="l">
              <a:lnSpc>
                <a:spcPct val="100000"/>
              </a:lnSpc>
              <a:spcBef>
                <a:spcPts val="1600"/>
              </a:spcBef>
              <a:spcAft>
                <a:spcPts val="1600"/>
              </a:spcAft>
              <a:buNone/>
            </a:pPr>
            <a:r>
              <a:rPr lang="en"/>
              <a:t>I took a hybrid approach: To avoid removing information, I picked the </a:t>
            </a:r>
            <a:r>
              <a:rPr b="1" lang="en"/>
              <a:t>oversampling</a:t>
            </a:r>
            <a:r>
              <a:rPr lang="en"/>
              <a:t> methods rather than the under-sampling method; but I also slightly adjusted the weights to improve the convergence of the model towards giving more importance to activated data (0.75 vs. 1). This could vary based on the goal of the model, that I will later discuss.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Imbalanced Classes (Code)</a:t>
            </a:r>
            <a:endParaRPr/>
          </a:p>
        </p:txBody>
      </p:sp>
      <p:sp>
        <p:nvSpPr>
          <p:cNvPr id="128" name="Google Shape;12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9" name="Google Shape;129;p21"/>
          <p:cNvPicPr preferRelativeResize="0"/>
          <p:nvPr/>
        </p:nvPicPr>
        <p:blipFill>
          <a:blip r:embed="rId3">
            <a:alphaModFix/>
          </a:blip>
          <a:stretch>
            <a:fillRect/>
          </a:stretch>
        </p:blipFill>
        <p:spPr>
          <a:xfrm>
            <a:off x="377375" y="1152475"/>
            <a:ext cx="6792775" cy="369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