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e345a86f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e345a86f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e345a86f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e345a86f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e345a86f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e345a86f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e345a86f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e345a86f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e345a86f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e345a86f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e345a86f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e345a86f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e345a86f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e345a86f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e345a86f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e345a86f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e345a86f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e345a86f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e345a86f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e345a86f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e345a86f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e345a86f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e345a86f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e345a86f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e345a86f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e345a86f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e345a86f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e345a86f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e345a86f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e345a86f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e345a86f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e345a86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e345a86f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e345a86f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e345a86f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e345a86f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e345a86f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e345a86f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e345a86f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e345a86f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e345a86f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e345a86f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e345a86f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e345a86f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Common Scopes</a:t>
            </a:r>
            <a:endParaRPr/>
          </a:p>
        </p:txBody>
      </p:sp>
      <p:sp>
        <p:nvSpPr>
          <p:cNvPr id="55" name="Google Shape;55;p13"/>
          <p:cNvSpPr txBox="1"/>
          <p:nvPr>
            <p:ph idx="1" type="subTitle"/>
          </p:nvPr>
        </p:nvSpPr>
        <p:spPr>
          <a:xfrm>
            <a:off x="311700" y="3367525"/>
            <a:ext cx="8520600" cy="1437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Bijan Seyednasrollah</a:t>
            </a:r>
            <a:endParaRPr/>
          </a:p>
          <a:p>
            <a:pPr indent="0" lvl="0" marL="0" rtl="0" algn="ctr">
              <a:spcBef>
                <a:spcPts val="0"/>
              </a:spcBef>
              <a:spcAft>
                <a:spcPts val="0"/>
              </a:spcAft>
              <a:buNone/>
            </a:pPr>
            <a:br>
              <a:rPr lang="en"/>
            </a:br>
            <a:r>
              <a:rPr lang="en"/>
              <a:t>April 1st, 2021</a:t>
            </a:r>
            <a:endParaRPr/>
          </a:p>
        </p:txBody>
      </p:sp>
      <p:pic>
        <p:nvPicPr>
          <p:cNvPr id="56" name="Google Shape;56;p13"/>
          <p:cNvPicPr preferRelativeResize="0"/>
          <p:nvPr/>
        </p:nvPicPr>
        <p:blipFill>
          <a:blip r:embed="rId3">
            <a:alphaModFix/>
          </a:blip>
          <a:stretch>
            <a:fillRect/>
          </a:stretch>
        </p:blipFill>
        <p:spPr>
          <a:xfrm>
            <a:off x="7408275" y="3402012"/>
            <a:ext cx="1368326" cy="13683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Framework</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 developed a Python </a:t>
            </a:r>
            <a:r>
              <a:rPr lang="en"/>
              <a:t>module</a:t>
            </a:r>
            <a:r>
              <a:rPr lang="en"/>
              <a:t> featuring the </a:t>
            </a:r>
            <a:r>
              <a:rPr b="1" i="1" lang="en"/>
              <a:t>CommonScope</a:t>
            </a:r>
            <a:r>
              <a:rPr lang="en"/>
              <a:t> class.  The </a:t>
            </a:r>
            <a:r>
              <a:rPr b="1" i="1" lang="en"/>
              <a:t>CommonScope</a:t>
            </a:r>
            <a:r>
              <a:rPr lang="en"/>
              <a:t> class contains all the necessary methods to load and preprocess the data, train the model, and predict for new dataset. The class takes care of customized missing data handling and user-defined arguments to control the model.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Inside the class, three regression model are presented: Linear Regression, Lasso Regression and Ridge Regression.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compared the outcome with results from GCP’s AutoML as well as a customized Neural Network model built in TensorFlow.</a:t>
            </a:r>
            <a:endParaRPr/>
          </a:p>
        </p:txBody>
      </p:sp>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CommonScope</a:t>
            </a:r>
            <a:r>
              <a:rPr lang="en"/>
              <a:t> </a:t>
            </a:r>
            <a:r>
              <a:rPr lang="en"/>
              <a:t>Initialization</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3"/>
          <p:cNvPicPr preferRelativeResize="0"/>
          <p:nvPr/>
        </p:nvPicPr>
        <p:blipFill>
          <a:blip r:embed="rId3">
            <a:alphaModFix/>
          </a:blip>
          <a:stretch>
            <a:fillRect/>
          </a:stretch>
        </p:blipFill>
        <p:spPr>
          <a:xfrm>
            <a:off x="505663" y="1784948"/>
            <a:ext cx="7872276" cy="2385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CommonScope</a:t>
            </a:r>
            <a:r>
              <a:rPr lang="en"/>
              <a:t> Initialization</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4"/>
          <p:cNvPicPr preferRelativeResize="0"/>
          <p:nvPr/>
        </p:nvPicPr>
        <p:blipFill>
          <a:blip r:embed="rId3">
            <a:alphaModFix/>
          </a:blip>
          <a:stretch>
            <a:fillRect/>
          </a:stretch>
        </p:blipFill>
        <p:spPr>
          <a:xfrm>
            <a:off x="781113" y="1371849"/>
            <a:ext cx="7581776" cy="277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CommonScope</a:t>
            </a:r>
            <a:r>
              <a:rPr lang="en"/>
              <a:t> Data Exploration</a:t>
            </a:r>
            <a:endParaRPr/>
          </a:p>
          <a:p>
            <a:pPr indent="0" lvl="0" marL="0" rtl="0" algn="l">
              <a:spcBef>
                <a:spcPts val="0"/>
              </a:spcBef>
              <a:spcAft>
                <a:spcPts val="0"/>
              </a:spcAft>
              <a:buNone/>
            </a:pPr>
            <a:r>
              <a:t/>
            </a:r>
            <a:endParaRPr/>
          </a:p>
        </p:txBody>
      </p:sp>
      <p:sp>
        <p:nvSpPr>
          <p:cNvPr id="154" name="Google Shape;15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5" name="Google Shape;15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5"/>
          <p:cNvPicPr preferRelativeResize="0"/>
          <p:nvPr/>
        </p:nvPicPr>
        <p:blipFill>
          <a:blip r:embed="rId3">
            <a:alphaModFix/>
          </a:blip>
          <a:stretch>
            <a:fillRect/>
          </a:stretch>
        </p:blipFill>
        <p:spPr>
          <a:xfrm>
            <a:off x="1261572" y="1152475"/>
            <a:ext cx="6620851" cy="4125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CommonScope </a:t>
            </a:r>
            <a:r>
              <a:rPr lang="en"/>
              <a:t>Preprocessing</a:t>
            </a:r>
            <a:endParaRPr/>
          </a:p>
        </p:txBody>
      </p:sp>
      <p:sp>
        <p:nvSpPr>
          <p:cNvPr id="162" name="Google Shape;16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6"/>
          <p:cNvSpPr txBox="1"/>
          <p:nvPr>
            <p:ph idx="1" type="body"/>
          </p:nvPr>
        </p:nvSpPr>
        <p:spPr>
          <a:xfrm>
            <a:off x="311700" y="1152475"/>
            <a:ext cx="8757000" cy="367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accent4"/>
                </a:solidFill>
              </a:rPr>
              <a:t>Boolean</a:t>
            </a:r>
            <a:r>
              <a:rPr lang="en"/>
              <a:t> ⇒ Binary vector, Missing data imputed as False</a:t>
            </a:r>
            <a:endParaRPr/>
          </a:p>
          <a:p>
            <a:pPr indent="0" lvl="0" marL="0" rtl="0" algn="l">
              <a:spcBef>
                <a:spcPts val="1200"/>
              </a:spcBef>
              <a:spcAft>
                <a:spcPts val="0"/>
              </a:spcAft>
              <a:buNone/>
            </a:pPr>
            <a:r>
              <a:rPr lang="en">
                <a:solidFill>
                  <a:schemeClr val="accent4"/>
                </a:solidFill>
              </a:rPr>
              <a:t>Integer</a:t>
            </a:r>
            <a:r>
              <a:rPr lang="en"/>
              <a:t> ⇒ Number, Missing data imputed with </a:t>
            </a:r>
            <a:r>
              <a:rPr b="1" lang="en"/>
              <a:t>median of the training dataset</a:t>
            </a:r>
            <a:endParaRPr b="1"/>
          </a:p>
          <a:p>
            <a:pPr indent="0" lvl="0" marL="0" rtl="0" algn="l">
              <a:spcBef>
                <a:spcPts val="1200"/>
              </a:spcBef>
              <a:spcAft>
                <a:spcPts val="0"/>
              </a:spcAft>
              <a:buNone/>
            </a:pPr>
            <a:r>
              <a:rPr lang="en">
                <a:solidFill>
                  <a:schemeClr val="accent4"/>
                </a:solidFill>
              </a:rPr>
              <a:t>Float</a:t>
            </a:r>
            <a:r>
              <a:rPr lang="en"/>
              <a:t> ⇒ Number, Missing data imputed with </a:t>
            </a:r>
            <a:r>
              <a:rPr b="1" lang="en"/>
              <a:t>mean</a:t>
            </a:r>
            <a:r>
              <a:rPr b="1" lang="en"/>
              <a:t> of the training dataset</a:t>
            </a:r>
            <a:endParaRPr b="1"/>
          </a:p>
          <a:p>
            <a:pPr indent="0" lvl="0" marL="0" rtl="0" algn="l">
              <a:spcBef>
                <a:spcPts val="1200"/>
              </a:spcBef>
              <a:spcAft>
                <a:spcPts val="0"/>
              </a:spcAft>
              <a:buNone/>
            </a:pPr>
            <a:r>
              <a:rPr lang="en">
                <a:solidFill>
                  <a:schemeClr val="accent4"/>
                </a:solidFill>
              </a:rPr>
              <a:t>Categorical</a:t>
            </a:r>
            <a:r>
              <a:rPr lang="en"/>
              <a:t> ⇒ One-Hot Encoding, Missing data imputed with most-frequent of the training dataset </a:t>
            </a:r>
            <a:endParaRPr/>
          </a:p>
          <a:p>
            <a:pPr indent="0" lvl="0" marL="0" rtl="0" algn="l">
              <a:spcBef>
                <a:spcPts val="1200"/>
              </a:spcBef>
              <a:spcAft>
                <a:spcPts val="0"/>
              </a:spcAft>
              <a:buNone/>
            </a:pPr>
            <a:r>
              <a:rPr lang="en">
                <a:solidFill>
                  <a:schemeClr val="accent4"/>
                </a:solidFill>
              </a:rPr>
              <a:t>Text</a:t>
            </a:r>
            <a:r>
              <a:rPr lang="en"/>
              <a:t> ⇒ Parsed, then transformed to binary matrices, no imputation needed. </a:t>
            </a:r>
            <a:endParaRPr/>
          </a:p>
          <a:p>
            <a:pPr indent="0" lvl="0" marL="0" rtl="0" algn="l">
              <a:spcBef>
                <a:spcPts val="1200"/>
              </a:spcBef>
              <a:spcAft>
                <a:spcPts val="0"/>
              </a:spcAft>
              <a:buNone/>
            </a:pPr>
            <a:r>
              <a:t/>
            </a:r>
            <a:endParaRPr/>
          </a:p>
          <a:p>
            <a:pPr indent="-334327" lvl="0" marL="457200" rtl="0" algn="l">
              <a:lnSpc>
                <a:spcPct val="200000"/>
              </a:lnSpc>
              <a:spcBef>
                <a:spcPts val="1200"/>
              </a:spcBef>
              <a:spcAft>
                <a:spcPts val="0"/>
              </a:spcAft>
              <a:buSzPct val="100000"/>
              <a:buChar char="●"/>
            </a:pPr>
            <a:r>
              <a:rPr lang="en"/>
              <a:t>Columns with majority as missing were dropped</a:t>
            </a:r>
            <a:endParaRPr/>
          </a:p>
          <a:p>
            <a:pPr indent="-334327" lvl="0" marL="457200" rtl="0" algn="l">
              <a:lnSpc>
                <a:spcPct val="200000"/>
              </a:lnSpc>
              <a:spcBef>
                <a:spcPts val="0"/>
              </a:spcBef>
              <a:spcAft>
                <a:spcPts val="0"/>
              </a:spcAft>
              <a:buSzPct val="100000"/>
              <a:buChar char="●"/>
            </a:pPr>
            <a:r>
              <a:rPr lang="en"/>
              <a:t>Non-linear terms were added to improve the performance of the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CommonScope </a:t>
            </a:r>
            <a:r>
              <a:rPr lang="en"/>
              <a:t>Training</a:t>
            </a:r>
            <a:endParaRPr/>
          </a:p>
          <a:p>
            <a:pPr indent="0" lvl="0" marL="0" rtl="0" algn="l">
              <a:spcBef>
                <a:spcPts val="0"/>
              </a:spcBef>
              <a:spcAft>
                <a:spcPts val="0"/>
              </a:spcAft>
              <a:buNone/>
            </a:pPr>
            <a:r>
              <a:t/>
            </a:r>
            <a:endParaRPr/>
          </a:p>
        </p:txBody>
      </p:sp>
      <p:sp>
        <p:nvSpPr>
          <p:cNvPr id="169" name="Google Shape;16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1200"/>
              </a:spcAft>
              <a:buNone/>
            </a:pPr>
            <a:r>
              <a:t/>
            </a:r>
            <a:endParaRPr/>
          </a:p>
        </p:txBody>
      </p:sp>
      <p:sp>
        <p:nvSpPr>
          <p:cNvPr id="170" name="Google Shape;17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7"/>
          <p:cNvPicPr preferRelativeResize="0"/>
          <p:nvPr/>
        </p:nvPicPr>
        <p:blipFill>
          <a:blip r:embed="rId3">
            <a:alphaModFix/>
          </a:blip>
          <a:stretch>
            <a:fillRect/>
          </a:stretch>
        </p:blipFill>
        <p:spPr>
          <a:xfrm>
            <a:off x="342575" y="1162275"/>
            <a:ext cx="8489724" cy="28599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CommonScope </a:t>
            </a:r>
            <a:r>
              <a:rPr lang="en"/>
              <a:t>Evaluation</a:t>
            </a:r>
            <a:endParaRPr/>
          </a:p>
          <a:p>
            <a:pPr indent="0" lvl="0" marL="0" rtl="0" algn="l">
              <a:spcBef>
                <a:spcPts val="0"/>
              </a:spcBef>
              <a:spcAft>
                <a:spcPts val="0"/>
              </a:spcAft>
              <a:buNone/>
            </a:pPr>
            <a:r>
              <a:t/>
            </a:r>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1200"/>
              </a:spcAft>
              <a:buNone/>
            </a:pPr>
            <a:r>
              <a:t/>
            </a:r>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8"/>
          <p:cNvPicPr preferRelativeResize="0"/>
          <p:nvPr/>
        </p:nvPicPr>
        <p:blipFill>
          <a:blip r:embed="rId3">
            <a:alphaModFix/>
          </a:blip>
          <a:stretch>
            <a:fillRect/>
          </a:stretch>
        </p:blipFill>
        <p:spPr>
          <a:xfrm>
            <a:off x="2086050" y="1056900"/>
            <a:ext cx="4971899" cy="3759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CommonScope </a:t>
            </a:r>
            <a:r>
              <a:rPr lang="en"/>
              <a:t>Predictions</a:t>
            </a:r>
            <a:endParaRPr/>
          </a:p>
          <a:p>
            <a:pPr indent="0" lvl="0" marL="0" rtl="0" algn="l">
              <a:spcBef>
                <a:spcPts val="0"/>
              </a:spcBef>
              <a:spcAft>
                <a:spcPts val="0"/>
              </a:spcAft>
              <a:buNone/>
            </a:pPr>
            <a:r>
              <a:t/>
            </a:r>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1200"/>
              </a:spcAft>
              <a:buNone/>
            </a:pPr>
            <a:r>
              <a:t/>
            </a:r>
            <a:endParaRPr/>
          </a:p>
        </p:txBody>
      </p:sp>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9"/>
          <p:cNvPicPr preferRelativeResize="0"/>
          <p:nvPr/>
        </p:nvPicPr>
        <p:blipFill>
          <a:blip r:embed="rId3">
            <a:alphaModFix/>
          </a:blip>
          <a:stretch>
            <a:fillRect/>
          </a:stretch>
        </p:blipFill>
        <p:spPr>
          <a:xfrm>
            <a:off x="1353750" y="1152475"/>
            <a:ext cx="5830450" cy="3661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CommonScope </a:t>
            </a:r>
            <a:r>
              <a:rPr lang="en"/>
              <a:t>vs. GCP’s AutoML</a:t>
            </a:r>
            <a:endParaRPr/>
          </a:p>
          <a:p>
            <a:pPr indent="0" lvl="0" marL="0" rtl="0" algn="l">
              <a:spcBef>
                <a:spcPts val="0"/>
              </a:spcBef>
              <a:spcAft>
                <a:spcPts val="0"/>
              </a:spcAft>
              <a:buNone/>
            </a:pPr>
            <a:r>
              <a:t/>
            </a:r>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1200"/>
              </a:spcAft>
              <a:buNone/>
            </a:pPr>
            <a:r>
              <a:t/>
            </a:r>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30"/>
          <p:cNvPicPr preferRelativeResize="0"/>
          <p:nvPr/>
        </p:nvPicPr>
        <p:blipFill>
          <a:blip r:embed="rId3">
            <a:alphaModFix/>
          </a:blip>
          <a:stretch>
            <a:fillRect/>
          </a:stretch>
        </p:blipFill>
        <p:spPr>
          <a:xfrm>
            <a:off x="1845173" y="985875"/>
            <a:ext cx="5453649" cy="4039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Analyzing for the Business Value</a:t>
            </a:r>
            <a:endParaRPr b="1"/>
          </a:p>
          <a:p>
            <a:pPr indent="0" lvl="0" marL="0" rtl="0" algn="l">
              <a:spcBef>
                <a:spcPts val="0"/>
              </a:spcBef>
              <a:spcAft>
                <a:spcPts val="0"/>
              </a:spcAft>
              <a:buNone/>
            </a:pPr>
            <a:r>
              <a:t/>
            </a:r>
            <a:endParaRPr/>
          </a:p>
        </p:txBody>
      </p:sp>
      <p:sp>
        <p:nvSpPr>
          <p:cNvPr id="201" name="Google Shape;20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1200"/>
              </a:spcAft>
              <a:buNone/>
            </a:pPr>
            <a:r>
              <a:t/>
            </a:r>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1"/>
          <p:cNvPicPr preferRelativeResize="0"/>
          <p:nvPr/>
        </p:nvPicPr>
        <p:blipFill>
          <a:blip r:embed="rId3">
            <a:alphaModFix/>
          </a:blip>
          <a:stretch>
            <a:fillRect/>
          </a:stretch>
        </p:blipFill>
        <p:spPr>
          <a:xfrm>
            <a:off x="311700" y="3205400"/>
            <a:ext cx="2901198" cy="1363475"/>
          </a:xfrm>
          <a:prstGeom prst="rect">
            <a:avLst/>
          </a:prstGeom>
          <a:noFill/>
          <a:ln>
            <a:noFill/>
          </a:ln>
        </p:spPr>
      </p:pic>
      <p:pic>
        <p:nvPicPr>
          <p:cNvPr id="204" name="Google Shape;204;p31"/>
          <p:cNvPicPr preferRelativeResize="0"/>
          <p:nvPr/>
        </p:nvPicPr>
        <p:blipFill>
          <a:blip r:embed="rId4">
            <a:alphaModFix/>
          </a:blip>
          <a:stretch>
            <a:fillRect/>
          </a:stretch>
        </p:blipFill>
        <p:spPr>
          <a:xfrm>
            <a:off x="3859946" y="1017725"/>
            <a:ext cx="5090379" cy="3551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2" name="Google Shape;62;p14"/>
          <p:cNvSpPr/>
          <p:nvPr/>
        </p:nvSpPr>
        <p:spPr>
          <a:xfrm>
            <a:off x="3156850" y="571299"/>
            <a:ext cx="2338200" cy="467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Seller Requests Offer</a:t>
            </a:r>
            <a:endParaRPr b="1">
              <a:solidFill>
                <a:schemeClr val="accent4"/>
              </a:solidFill>
            </a:endParaRPr>
          </a:p>
        </p:txBody>
      </p:sp>
      <p:sp>
        <p:nvSpPr>
          <p:cNvPr id="63" name="Google Shape;63;p14"/>
          <p:cNvSpPr/>
          <p:nvPr/>
        </p:nvSpPr>
        <p:spPr>
          <a:xfrm>
            <a:off x="3156850" y="1270525"/>
            <a:ext cx="2338200" cy="467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Opendoor Sends Offer</a:t>
            </a:r>
            <a:endParaRPr b="1">
              <a:solidFill>
                <a:schemeClr val="accent4"/>
              </a:solidFill>
            </a:endParaRPr>
          </a:p>
        </p:txBody>
      </p:sp>
      <p:sp>
        <p:nvSpPr>
          <p:cNvPr id="64" name="Google Shape;64;p14"/>
          <p:cNvSpPr/>
          <p:nvPr/>
        </p:nvSpPr>
        <p:spPr>
          <a:xfrm>
            <a:off x="3156850" y="2025988"/>
            <a:ext cx="2338200" cy="467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Seller Accepts</a:t>
            </a:r>
            <a:r>
              <a:rPr b="1" lang="en">
                <a:solidFill>
                  <a:schemeClr val="accent4"/>
                </a:solidFill>
              </a:rPr>
              <a:t> Offer</a:t>
            </a:r>
            <a:endParaRPr b="1">
              <a:solidFill>
                <a:schemeClr val="accent4"/>
              </a:solidFill>
            </a:endParaRPr>
          </a:p>
        </p:txBody>
      </p:sp>
      <p:sp>
        <p:nvSpPr>
          <p:cNvPr id="65" name="Google Shape;65;p14"/>
          <p:cNvSpPr/>
          <p:nvPr/>
        </p:nvSpPr>
        <p:spPr>
          <a:xfrm>
            <a:off x="3156850" y="2785775"/>
            <a:ext cx="2338200" cy="467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Opendoor</a:t>
            </a:r>
            <a:r>
              <a:rPr b="1" lang="en">
                <a:solidFill>
                  <a:schemeClr val="accent4"/>
                </a:solidFill>
              </a:rPr>
              <a:t> Inspect</a:t>
            </a:r>
            <a:endParaRPr b="1">
              <a:solidFill>
                <a:schemeClr val="accent4"/>
              </a:solidFill>
            </a:endParaRPr>
          </a:p>
        </p:txBody>
      </p:sp>
      <p:sp>
        <p:nvSpPr>
          <p:cNvPr id="66" name="Google Shape;66;p14"/>
          <p:cNvSpPr/>
          <p:nvPr/>
        </p:nvSpPr>
        <p:spPr>
          <a:xfrm>
            <a:off x="3156850" y="3577875"/>
            <a:ext cx="2338200" cy="467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Opendoor Charges for Repair</a:t>
            </a:r>
            <a:endParaRPr b="1">
              <a:solidFill>
                <a:schemeClr val="accent4"/>
              </a:solidFill>
            </a:endParaRPr>
          </a:p>
        </p:txBody>
      </p:sp>
      <p:sp>
        <p:nvSpPr>
          <p:cNvPr id="67" name="Google Shape;67;p14"/>
          <p:cNvSpPr/>
          <p:nvPr/>
        </p:nvSpPr>
        <p:spPr>
          <a:xfrm>
            <a:off x="5212000" y="4365600"/>
            <a:ext cx="2338200" cy="467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Seller Withdraw</a:t>
            </a:r>
            <a:endParaRPr b="1">
              <a:solidFill>
                <a:schemeClr val="accent4"/>
              </a:solidFill>
            </a:endParaRPr>
          </a:p>
        </p:txBody>
      </p:sp>
      <p:sp>
        <p:nvSpPr>
          <p:cNvPr id="68" name="Google Shape;68;p14"/>
          <p:cNvSpPr/>
          <p:nvPr/>
        </p:nvSpPr>
        <p:spPr>
          <a:xfrm>
            <a:off x="1101700" y="4365600"/>
            <a:ext cx="2338200" cy="467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Sale Complete</a:t>
            </a:r>
            <a:endParaRPr b="1">
              <a:solidFill>
                <a:schemeClr val="accent4"/>
              </a:solidFill>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Analyzing for the Business Value</a:t>
            </a:r>
            <a:endParaRPr/>
          </a:p>
        </p:txBody>
      </p:sp>
      <p:sp>
        <p:nvSpPr>
          <p:cNvPr id="210" name="Google Shape;21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1" name="Google Shape;21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32"/>
          <p:cNvPicPr preferRelativeResize="0"/>
          <p:nvPr/>
        </p:nvPicPr>
        <p:blipFill>
          <a:blip r:embed="rId3">
            <a:alphaModFix/>
          </a:blip>
          <a:stretch>
            <a:fillRect/>
          </a:stretch>
        </p:blipFill>
        <p:spPr>
          <a:xfrm>
            <a:off x="2023100" y="1152475"/>
            <a:ext cx="5097799" cy="3793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 Map - </a:t>
            </a:r>
            <a:r>
              <a:rPr lang="en"/>
              <a:t>V0 solution (1 Month)</a:t>
            </a:r>
            <a:endParaRPr/>
          </a:p>
        </p:txBody>
      </p:sp>
      <p:sp>
        <p:nvSpPr>
          <p:cNvPr id="218" name="Google Shape;21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 Improve data quality </a:t>
            </a:r>
            <a:endParaRPr sz="1400"/>
          </a:p>
          <a:p>
            <a:pPr indent="0" lvl="0" marL="0" rtl="0" algn="l">
              <a:spcBef>
                <a:spcPts val="1200"/>
              </a:spcBef>
              <a:spcAft>
                <a:spcPts val="0"/>
              </a:spcAft>
              <a:buNone/>
            </a:pPr>
            <a:r>
              <a:rPr lang="en" sz="1400"/>
              <a:t>- Increase the coverage</a:t>
            </a:r>
            <a:endParaRPr sz="1400"/>
          </a:p>
          <a:p>
            <a:pPr indent="0" lvl="0" marL="0" rtl="0" algn="l">
              <a:spcBef>
                <a:spcPts val="1200"/>
              </a:spcBef>
              <a:spcAft>
                <a:spcPts val="0"/>
              </a:spcAft>
              <a:buNone/>
            </a:pPr>
            <a:r>
              <a:rPr lang="en" sz="1400"/>
              <a:t>- Diversify the data as much as possible</a:t>
            </a:r>
            <a:endParaRPr sz="1400"/>
          </a:p>
          <a:p>
            <a:pPr indent="0" lvl="0" marL="0" rtl="0" algn="l">
              <a:spcBef>
                <a:spcPts val="1200"/>
              </a:spcBef>
              <a:spcAft>
                <a:spcPts val="0"/>
              </a:spcAft>
              <a:buNone/>
            </a:pPr>
            <a:r>
              <a:rPr lang="en" sz="1400"/>
              <a:t>- Utilize external datasets, especially localized datasets for each market</a:t>
            </a:r>
            <a:endParaRPr sz="1400"/>
          </a:p>
          <a:p>
            <a:pPr indent="0" lvl="0" marL="0" rtl="0" algn="l">
              <a:spcBef>
                <a:spcPts val="1200"/>
              </a:spcBef>
              <a:spcAft>
                <a:spcPts val="0"/>
              </a:spcAft>
              <a:buNone/>
            </a:pPr>
            <a:r>
              <a:rPr lang="en" sz="1400"/>
              <a:t>- Apply the new data data to th</a:t>
            </a:r>
            <a:endParaRPr sz="1400"/>
          </a:p>
          <a:p>
            <a:pPr indent="0" lvl="0" marL="0" rtl="0" algn="l">
              <a:spcBef>
                <a:spcPts val="1200"/>
              </a:spcBef>
              <a:spcAft>
                <a:spcPts val="0"/>
              </a:spcAft>
              <a:buNone/>
            </a:pPr>
            <a:r>
              <a:rPr lang="en" sz="1400"/>
              <a:t>- Report how the model predictions have (likely) improved with the new dataset</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solidFill>
                  <a:schemeClr val="accent5"/>
                </a:solidFill>
              </a:rPr>
              <a:t>By the end of this milestone, an improved, more diverse and larger dataset is applied to the model.</a:t>
            </a:r>
            <a:endParaRPr sz="1400">
              <a:solidFill>
                <a:schemeClr val="accent5"/>
              </a:solidFill>
            </a:endParaRPr>
          </a:p>
        </p:txBody>
      </p:sp>
      <p:sp>
        <p:nvSpPr>
          <p:cNvPr id="219" name="Google Shape;21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 Map - V1 solution (1 Quarter)</a:t>
            </a:r>
            <a:endParaRPr/>
          </a:p>
          <a:p>
            <a:pPr indent="0" lvl="0" marL="0" rtl="0" algn="l">
              <a:spcBef>
                <a:spcPts val="0"/>
              </a:spcBef>
              <a:spcAft>
                <a:spcPts val="0"/>
              </a:spcAft>
              <a:buNone/>
            </a:pPr>
            <a:r>
              <a:t/>
            </a:r>
            <a:endParaRPr/>
          </a:p>
        </p:txBody>
      </p:sp>
      <p:sp>
        <p:nvSpPr>
          <p:cNvPr id="225" name="Google Shape;22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Perform a sensitivity analysis of the model to each variable</a:t>
            </a:r>
            <a:endParaRPr sz="1400"/>
          </a:p>
          <a:p>
            <a:pPr indent="0" lvl="0" marL="0" rtl="0" algn="l">
              <a:spcBef>
                <a:spcPts val="1200"/>
              </a:spcBef>
              <a:spcAft>
                <a:spcPts val="0"/>
              </a:spcAft>
              <a:buNone/>
            </a:pPr>
            <a:r>
              <a:rPr lang="en" sz="1400"/>
              <a:t>- Identify the most important features interacting with each other</a:t>
            </a:r>
            <a:endParaRPr sz="1400"/>
          </a:p>
          <a:p>
            <a:pPr indent="0" lvl="0" marL="0" rtl="0" algn="l">
              <a:spcBef>
                <a:spcPts val="1200"/>
              </a:spcBef>
              <a:spcAft>
                <a:spcPts val="0"/>
              </a:spcAft>
              <a:buNone/>
            </a:pPr>
            <a:r>
              <a:rPr lang="en" sz="1400"/>
              <a:t>- Include interaction effects in the features</a:t>
            </a:r>
            <a:endParaRPr sz="1400"/>
          </a:p>
          <a:p>
            <a:pPr indent="0" lvl="0" marL="0" rtl="0" algn="l">
              <a:spcBef>
                <a:spcPts val="1200"/>
              </a:spcBef>
              <a:spcAft>
                <a:spcPts val="0"/>
              </a:spcAft>
              <a:buNone/>
            </a:pPr>
            <a:r>
              <a:rPr lang="en" sz="1400"/>
              <a:t>- Perform a model selection analysis such as Akaike Information Criterion</a:t>
            </a:r>
            <a:endParaRPr sz="1400"/>
          </a:p>
          <a:p>
            <a:pPr indent="0" lvl="0" marL="0" rtl="0" algn="l">
              <a:spcBef>
                <a:spcPts val="1200"/>
              </a:spcBef>
              <a:spcAft>
                <a:spcPts val="0"/>
              </a:spcAft>
              <a:buNone/>
            </a:pPr>
            <a:r>
              <a:rPr lang="en" sz="1400"/>
              <a:t>- Identify where (and possibly why) the model suffers the most</a:t>
            </a:r>
            <a:endParaRPr sz="1400"/>
          </a:p>
          <a:p>
            <a:pPr indent="0" lvl="0" marL="0" rtl="0" algn="l">
              <a:spcBef>
                <a:spcPts val="1200"/>
              </a:spcBef>
              <a:spcAft>
                <a:spcPts val="0"/>
              </a:spcAft>
              <a:buNone/>
            </a:pPr>
            <a:r>
              <a:rPr lang="en" sz="1400"/>
              <a:t>- Diagnose the model for underestimations at the higher end</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solidFill>
                  <a:schemeClr val="accent5"/>
                </a:solidFill>
              </a:rPr>
              <a:t>By the end of this milestone, the model has been improved and an improved, more diverse and larger dataset is applied to the improved model.</a:t>
            </a:r>
            <a:endParaRPr sz="1400">
              <a:solidFill>
                <a:schemeClr val="accent5"/>
              </a:solidFill>
            </a:endParaRPr>
          </a:p>
        </p:txBody>
      </p:sp>
      <p:sp>
        <p:nvSpPr>
          <p:cNvPr id="226" name="Google Shape;22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32" name="Google Shape;23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b="1" lang="en"/>
              <a:t>The estimates from our crude model showed improvement over the manual inspection</a:t>
            </a:r>
            <a:endParaRPr b="1"/>
          </a:p>
          <a:p>
            <a:pPr indent="-342900" lvl="0" marL="457200" rtl="0" algn="l">
              <a:lnSpc>
                <a:spcPct val="200000"/>
              </a:lnSpc>
              <a:spcBef>
                <a:spcPts val="0"/>
              </a:spcBef>
              <a:spcAft>
                <a:spcPts val="0"/>
              </a:spcAft>
              <a:buSzPts val="1800"/>
              <a:buChar char="●"/>
            </a:pPr>
            <a:r>
              <a:rPr b="1" lang="en"/>
              <a:t>There is business value as net </a:t>
            </a:r>
            <a:r>
              <a:rPr b="1" lang="en"/>
              <a:t>profit</a:t>
            </a:r>
            <a:r>
              <a:rPr b="1" lang="en"/>
              <a:t> in adopting an ML approach</a:t>
            </a:r>
            <a:endParaRPr b="1"/>
          </a:p>
          <a:p>
            <a:pPr indent="-342900" lvl="0" marL="457200" rtl="0" algn="l">
              <a:lnSpc>
                <a:spcPct val="200000"/>
              </a:lnSpc>
              <a:spcBef>
                <a:spcPts val="0"/>
              </a:spcBef>
              <a:spcAft>
                <a:spcPts val="0"/>
              </a:spcAft>
              <a:buSzPts val="1800"/>
              <a:buChar char="●"/>
            </a:pPr>
            <a:r>
              <a:rPr b="1" lang="en"/>
              <a:t>Improving data quality / data quantity could lead to overall improvement</a:t>
            </a:r>
            <a:endParaRPr b="1"/>
          </a:p>
          <a:p>
            <a:pPr indent="-342900" lvl="0" marL="457200" rtl="0" algn="l">
              <a:lnSpc>
                <a:spcPct val="200000"/>
              </a:lnSpc>
              <a:spcBef>
                <a:spcPts val="0"/>
              </a:spcBef>
              <a:spcAft>
                <a:spcPts val="0"/>
              </a:spcAft>
              <a:buSzPts val="1800"/>
              <a:buChar char="●"/>
            </a:pPr>
            <a:r>
              <a:rPr b="1" lang="en"/>
              <a:t>Strengthening the model’s weaknesses can improve</a:t>
            </a:r>
            <a:r>
              <a:rPr b="1" lang="en"/>
              <a:t> the outcome</a:t>
            </a:r>
            <a:endParaRPr b="1"/>
          </a:p>
        </p:txBody>
      </p:sp>
      <p:sp>
        <p:nvSpPr>
          <p:cNvPr id="233" name="Google Shape;23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F9900"/>
                </a:solidFill>
              </a:rPr>
              <a:t>Traditional Method</a:t>
            </a:r>
            <a:r>
              <a:rPr lang="en" sz="2000"/>
              <a:t>: Inspectors estimate the repair </a:t>
            </a:r>
            <a:r>
              <a:rPr lang="en" sz="2000"/>
              <a:t>cost</a:t>
            </a:r>
            <a:r>
              <a:rPr lang="en" sz="2000"/>
              <a:t>.</a:t>
            </a:r>
            <a:endParaRPr sz="2000"/>
          </a:p>
          <a:p>
            <a:pPr indent="0" lvl="0" marL="0" rtl="0" algn="l">
              <a:spcBef>
                <a:spcPts val="1200"/>
              </a:spcBef>
              <a:spcAft>
                <a:spcPts val="0"/>
              </a:spcAft>
              <a:buNone/>
            </a:pPr>
            <a:r>
              <a:rPr lang="en" sz="2000">
                <a:solidFill>
                  <a:schemeClr val="accent4"/>
                </a:solidFill>
              </a:rPr>
              <a:t>New Method</a:t>
            </a:r>
            <a:r>
              <a:rPr lang="en" sz="2000"/>
              <a:t>: </a:t>
            </a:r>
            <a:r>
              <a:rPr lang="en" sz="2000"/>
              <a:t>Can we use data science to </a:t>
            </a:r>
            <a:r>
              <a:rPr lang="en" sz="2000"/>
              <a:t>eliminate</a:t>
            </a:r>
            <a:r>
              <a:rPr lang="en" sz="2000"/>
              <a:t> inspection?</a:t>
            </a:r>
            <a:endParaRPr sz="2000"/>
          </a:p>
          <a:p>
            <a:pPr indent="0" lvl="0" marL="0" rtl="0" algn="l">
              <a:spcBef>
                <a:spcPts val="1200"/>
              </a:spcBef>
              <a:spcAft>
                <a:spcPts val="0"/>
              </a:spcAft>
              <a:buNone/>
            </a:pPr>
            <a:r>
              <a:rPr lang="en" sz="2000">
                <a:solidFill>
                  <a:schemeClr val="accent4"/>
                </a:solidFill>
              </a:rPr>
              <a:t>What we know:</a:t>
            </a:r>
            <a:endParaRPr sz="2000">
              <a:solidFill>
                <a:schemeClr val="accent4"/>
              </a:solidFill>
            </a:endParaRPr>
          </a:p>
          <a:p>
            <a:pPr indent="-355600" lvl="0" marL="457200" rtl="0" algn="l">
              <a:spcBef>
                <a:spcPts val="1200"/>
              </a:spcBef>
              <a:spcAft>
                <a:spcPts val="0"/>
              </a:spcAft>
              <a:buSzPts val="2000"/>
              <a:buChar char="-"/>
            </a:pPr>
            <a:r>
              <a:rPr lang="en" sz="2000"/>
              <a:t>Every sale is equivalent of $5000 in profit</a:t>
            </a:r>
            <a:endParaRPr sz="2000"/>
          </a:p>
          <a:p>
            <a:pPr indent="-355600" lvl="0" marL="457200" rtl="0" algn="l">
              <a:spcBef>
                <a:spcPts val="0"/>
              </a:spcBef>
              <a:spcAft>
                <a:spcPts val="0"/>
              </a:spcAft>
              <a:buSzPts val="2000"/>
              <a:buChar char="-"/>
            </a:pPr>
            <a:r>
              <a:rPr lang="en" sz="2000"/>
              <a:t>Every $150 in repair charge increase the withdrawal by 1%</a:t>
            </a:r>
            <a:endParaRPr sz="2000"/>
          </a:p>
          <a:p>
            <a:pPr indent="-355600" lvl="0" marL="457200" rtl="0" algn="l">
              <a:spcBef>
                <a:spcPts val="0"/>
              </a:spcBef>
              <a:spcAft>
                <a:spcPts val="0"/>
              </a:spcAft>
              <a:buSzPts val="2000"/>
              <a:buChar char="-"/>
            </a:pPr>
            <a:r>
              <a:rPr lang="en" sz="2000"/>
              <a:t>Eliminating inspector’s visit can lead to 5% decline in </a:t>
            </a:r>
            <a:r>
              <a:rPr lang="en" sz="2000"/>
              <a:t>withdrawal</a:t>
            </a:r>
            <a:endParaRPr sz="2000"/>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a:p>
            <a:pPr indent="0" lvl="0" marL="0" rtl="0" algn="l">
              <a:spcBef>
                <a:spcPts val="1200"/>
              </a:spcBef>
              <a:spcAft>
                <a:spcPts val="0"/>
              </a:spcAft>
              <a:buNone/>
            </a:pPr>
            <a:r>
              <a:rPr lang="en"/>
              <a:t>House </a:t>
            </a:r>
            <a:r>
              <a:rPr lang="en"/>
              <a:t>characteristics</a:t>
            </a:r>
            <a:r>
              <a:rPr lang="en"/>
              <a:t> such as: number of bedrooms, age, location, area, etc.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Target:</a:t>
            </a:r>
            <a:endParaRPr/>
          </a:p>
          <a:p>
            <a:pPr indent="0" lvl="0" marL="0" rtl="0" algn="l">
              <a:spcBef>
                <a:spcPts val="1200"/>
              </a:spcBef>
              <a:spcAft>
                <a:spcPts val="1200"/>
              </a:spcAft>
              <a:buNone/>
            </a:pPr>
            <a:r>
              <a:rPr lang="en"/>
              <a:t>Common Scope estimates</a:t>
            </a:r>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900"/>
              <a:t>Several possible approaches:</a:t>
            </a:r>
            <a:endParaRPr sz="1900"/>
          </a:p>
          <a:p>
            <a:pPr indent="-349250" lvl="0" marL="457200" rtl="0" algn="l">
              <a:lnSpc>
                <a:spcPct val="150000"/>
              </a:lnSpc>
              <a:spcBef>
                <a:spcPts val="1200"/>
              </a:spcBef>
              <a:spcAft>
                <a:spcPts val="0"/>
              </a:spcAft>
              <a:buSzPts val="1900"/>
              <a:buChar char="-"/>
            </a:pPr>
            <a:r>
              <a:rPr lang="en" sz="1900"/>
              <a:t>Regression Analysis:</a:t>
            </a:r>
            <a:endParaRPr sz="1900"/>
          </a:p>
          <a:p>
            <a:pPr indent="-323850" lvl="1" marL="914400" rtl="0" algn="l">
              <a:lnSpc>
                <a:spcPct val="150000"/>
              </a:lnSpc>
              <a:spcBef>
                <a:spcPts val="0"/>
              </a:spcBef>
              <a:spcAft>
                <a:spcPts val="0"/>
              </a:spcAft>
              <a:buSzPts val="1500"/>
              <a:buChar char="-"/>
            </a:pPr>
            <a:r>
              <a:rPr lang="en" sz="1500"/>
              <a:t>Linear Regression</a:t>
            </a:r>
            <a:endParaRPr sz="1500"/>
          </a:p>
          <a:p>
            <a:pPr indent="-323850" lvl="1" marL="914400" rtl="0" algn="l">
              <a:lnSpc>
                <a:spcPct val="150000"/>
              </a:lnSpc>
              <a:spcBef>
                <a:spcPts val="0"/>
              </a:spcBef>
              <a:spcAft>
                <a:spcPts val="0"/>
              </a:spcAft>
              <a:buSzPts val="1500"/>
              <a:buChar char="-"/>
            </a:pPr>
            <a:r>
              <a:rPr lang="en" sz="1500"/>
              <a:t>Lasso Regression</a:t>
            </a:r>
            <a:endParaRPr sz="1500"/>
          </a:p>
          <a:p>
            <a:pPr indent="-323850" lvl="1" marL="914400" rtl="0" algn="l">
              <a:lnSpc>
                <a:spcPct val="150000"/>
              </a:lnSpc>
              <a:spcBef>
                <a:spcPts val="0"/>
              </a:spcBef>
              <a:spcAft>
                <a:spcPts val="0"/>
              </a:spcAft>
              <a:buSzPts val="1500"/>
              <a:buChar char="-"/>
            </a:pPr>
            <a:r>
              <a:rPr lang="en" sz="1500"/>
              <a:t>Ridge Regression</a:t>
            </a:r>
            <a:endParaRPr sz="1500"/>
          </a:p>
          <a:p>
            <a:pPr indent="-349250" lvl="0" marL="457200" rtl="0" algn="l">
              <a:lnSpc>
                <a:spcPct val="150000"/>
              </a:lnSpc>
              <a:spcBef>
                <a:spcPts val="0"/>
              </a:spcBef>
              <a:spcAft>
                <a:spcPts val="0"/>
              </a:spcAft>
              <a:buSzPts val="1900"/>
              <a:buChar char="-"/>
            </a:pPr>
            <a:r>
              <a:rPr lang="en" sz="1900"/>
              <a:t>Neural Network</a:t>
            </a:r>
            <a:endParaRPr sz="1900"/>
          </a:p>
          <a:p>
            <a:pPr indent="-349250" lvl="0" marL="457200" rtl="0" algn="l">
              <a:lnSpc>
                <a:spcPct val="150000"/>
              </a:lnSpc>
              <a:spcBef>
                <a:spcPts val="0"/>
              </a:spcBef>
              <a:spcAft>
                <a:spcPts val="0"/>
              </a:spcAft>
              <a:buSzPts val="1900"/>
              <a:buChar char="-"/>
            </a:pPr>
            <a:r>
              <a:rPr lang="en" sz="1900"/>
              <a:t>AutoML</a:t>
            </a:r>
            <a:endParaRPr sz="1900"/>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900"/>
              <a:t>Several possible approaches:</a:t>
            </a:r>
            <a:endParaRPr sz="1900"/>
          </a:p>
          <a:p>
            <a:pPr indent="-349250" lvl="0" marL="457200" rtl="0" algn="l">
              <a:lnSpc>
                <a:spcPct val="150000"/>
              </a:lnSpc>
              <a:spcBef>
                <a:spcPts val="1200"/>
              </a:spcBef>
              <a:spcAft>
                <a:spcPts val="0"/>
              </a:spcAft>
              <a:buSzPts val="1900"/>
              <a:buChar char="-"/>
            </a:pPr>
            <a:r>
              <a:rPr lang="en" sz="1900"/>
              <a:t>Regression Analysis:</a:t>
            </a:r>
            <a:endParaRPr sz="1900"/>
          </a:p>
          <a:p>
            <a:pPr indent="-323850" lvl="1" marL="914400" rtl="0" algn="l">
              <a:lnSpc>
                <a:spcPct val="150000"/>
              </a:lnSpc>
              <a:spcBef>
                <a:spcPts val="0"/>
              </a:spcBef>
              <a:spcAft>
                <a:spcPts val="0"/>
              </a:spcAft>
              <a:buSzPts val="1500"/>
              <a:buChar char="-"/>
            </a:pPr>
            <a:r>
              <a:rPr lang="en" sz="1500"/>
              <a:t>Linear Regression</a:t>
            </a:r>
            <a:endParaRPr sz="1500"/>
          </a:p>
          <a:p>
            <a:pPr indent="-323850" lvl="1" marL="914400" rtl="0" algn="l">
              <a:lnSpc>
                <a:spcPct val="150000"/>
              </a:lnSpc>
              <a:spcBef>
                <a:spcPts val="0"/>
              </a:spcBef>
              <a:spcAft>
                <a:spcPts val="0"/>
              </a:spcAft>
              <a:buSzPts val="1500"/>
              <a:buChar char="-"/>
            </a:pPr>
            <a:r>
              <a:rPr lang="en" sz="1500"/>
              <a:t>Lasso Regression</a:t>
            </a:r>
            <a:endParaRPr sz="1500"/>
          </a:p>
          <a:p>
            <a:pPr indent="-323850" lvl="1" marL="914400" rtl="0" algn="l">
              <a:lnSpc>
                <a:spcPct val="150000"/>
              </a:lnSpc>
              <a:spcBef>
                <a:spcPts val="0"/>
              </a:spcBef>
              <a:spcAft>
                <a:spcPts val="0"/>
              </a:spcAft>
              <a:buSzPts val="1500"/>
              <a:buChar char="-"/>
            </a:pPr>
            <a:r>
              <a:rPr lang="en" sz="1500"/>
              <a:t>Ridge Regression</a:t>
            </a:r>
            <a:endParaRPr sz="1500"/>
          </a:p>
          <a:p>
            <a:pPr indent="-349250" lvl="0" marL="457200" rtl="0" algn="l">
              <a:lnSpc>
                <a:spcPct val="150000"/>
              </a:lnSpc>
              <a:spcBef>
                <a:spcPts val="0"/>
              </a:spcBef>
              <a:spcAft>
                <a:spcPts val="0"/>
              </a:spcAft>
              <a:buSzPts val="1900"/>
              <a:buChar char="-"/>
            </a:pPr>
            <a:r>
              <a:rPr lang="en" sz="1900"/>
              <a:t>Neural Network</a:t>
            </a:r>
            <a:endParaRPr sz="1900"/>
          </a:p>
          <a:p>
            <a:pPr indent="-349250" lvl="0" marL="457200" rtl="0" algn="l">
              <a:lnSpc>
                <a:spcPct val="150000"/>
              </a:lnSpc>
              <a:spcBef>
                <a:spcPts val="0"/>
              </a:spcBef>
              <a:spcAft>
                <a:spcPts val="0"/>
              </a:spcAft>
              <a:buSzPts val="1900"/>
              <a:buChar char="-"/>
            </a:pPr>
            <a:r>
              <a:rPr lang="en" sz="1900"/>
              <a:t>AutoML</a:t>
            </a:r>
            <a:endParaRPr sz="1900"/>
          </a:p>
        </p:txBody>
      </p:sp>
      <p:sp>
        <p:nvSpPr>
          <p:cNvPr id="97" name="Google Shape;97;p18"/>
          <p:cNvSpPr/>
          <p:nvPr/>
        </p:nvSpPr>
        <p:spPr>
          <a:xfrm>
            <a:off x="875200" y="2220675"/>
            <a:ext cx="2377500" cy="10320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3827425" y="2508075"/>
            <a:ext cx="733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Implemented as customized class: </a:t>
            </a:r>
            <a:br>
              <a:rPr lang="en">
                <a:solidFill>
                  <a:schemeClr val="accent4"/>
                </a:solidFill>
              </a:rPr>
            </a:br>
            <a:r>
              <a:rPr lang="en">
                <a:solidFill>
                  <a:schemeClr val="accent4"/>
                </a:solidFill>
              </a:rPr>
              <a:t>	 </a:t>
            </a:r>
            <a:r>
              <a:rPr lang="en">
                <a:solidFill>
                  <a:schemeClr val="accent4"/>
                </a:solidFill>
              </a:rPr>
              <a:t>CommonScope(model, params, ...)</a:t>
            </a:r>
            <a:endParaRPr>
              <a:solidFill>
                <a:schemeClr val="accent4"/>
              </a:solidFill>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900"/>
              <a:t>Several possible approaches:</a:t>
            </a:r>
            <a:endParaRPr sz="1900"/>
          </a:p>
          <a:p>
            <a:pPr indent="-349250" lvl="0" marL="457200" rtl="0" algn="l">
              <a:lnSpc>
                <a:spcPct val="150000"/>
              </a:lnSpc>
              <a:spcBef>
                <a:spcPts val="1200"/>
              </a:spcBef>
              <a:spcAft>
                <a:spcPts val="0"/>
              </a:spcAft>
              <a:buSzPts val="1900"/>
              <a:buChar char="-"/>
            </a:pPr>
            <a:r>
              <a:rPr lang="en" sz="1900"/>
              <a:t>Regression Analysis:</a:t>
            </a:r>
            <a:endParaRPr sz="1900"/>
          </a:p>
          <a:p>
            <a:pPr indent="-323850" lvl="1" marL="914400" rtl="0" algn="l">
              <a:lnSpc>
                <a:spcPct val="150000"/>
              </a:lnSpc>
              <a:spcBef>
                <a:spcPts val="0"/>
              </a:spcBef>
              <a:spcAft>
                <a:spcPts val="0"/>
              </a:spcAft>
              <a:buSzPts val="1500"/>
              <a:buChar char="-"/>
            </a:pPr>
            <a:r>
              <a:rPr lang="en" sz="1500"/>
              <a:t>Linear Regression</a:t>
            </a:r>
            <a:endParaRPr sz="1500"/>
          </a:p>
          <a:p>
            <a:pPr indent="-323850" lvl="1" marL="914400" rtl="0" algn="l">
              <a:lnSpc>
                <a:spcPct val="150000"/>
              </a:lnSpc>
              <a:spcBef>
                <a:spcPts val="0"/>
              </a:spcBef>
              <a:spcAft>
                <a:spcPts val="0"/>
              </a:spcAft>
              <a:buSzPts val="1500"/>
              <a:buChar char="-"/>
            </a:pPr>
            <a:r>
              <a:rPr lang="en" sz="1500"/>
              <a:t>Lasso Regression</a:t>
            </a:r>
            <a:endParaRPr sz="1500"/>
          </a:p>
          <a:p>
            <a:pPr indent="-323850" lvl="1" marL="914400" rtl="0" algn="l">
              <a:lnSpc>
                <a:spcPct val="150000"/>
              </a:lnSpc>
              <a:spcBef>
                <a:spcPts val="0"/>
              </a:spcBef>
              <a:spcAft>
                <a:spcPts val="0"/>
              </a:spcAft>
              <a:buSzPts val="1500"/>
              <a:buChar char="-"/>
            </a:pPr>
            <a:r>
              <a:rPr lang="en" sz="1500"/>
              <a:t>Ridge Regression</a:t>
            </a:r>
            <a:endParaRPr sz="1500"/>
          </a:p>
          <a:p>
            <a:pPr indent="-349250" lvl="0" marL="457200" rtl="0" algn="l">
              <a:lnSpc>
                <a:spcPct val="150000"/>
              </a:lnSpc>
              <a:spcBef>
                <a:spcPts val="0"/>
              </a:spcBef>
              <a:spcAft>
                <a:spcPts val="0"/>
              </a:spcAft>
              <a:buSzPts val="1900"/>
              <a:buChar char="-"/>
            </a:pPr>
            <a:r>
              <a:rPr lang="en" sz="1900"/>
              <a:t>Neural Network</a:t>
            </a:r>
            <a:endParaRPr sz="1900"/>
          </a:p>
          <a:p>
            <a:pPr indent="-349250" lvl="0" marL="457200" rtl="0" algn="l">
              <a:lnSpc>
                <a:spcPct val="150000"/>
              </a:lnSpc>
              <a:spcBef>
                <a:spcPts val="0"/>
              </a:spcBef>
              <a:spcAft>
                <a:spcPts val="0"/>
              </a:spcAft>
              <a:buSzPts val="1900"/>
              <a:buChar char="-"/>
            </a:pPr>
            <a:r>
              <a:rPr lang="en" sz="1900"/>
              <a:t>AutoML</a:t>
            </a:r>
            <a:endParaRPr sz="1900"/>
          </a:p>
        </p:txBody>
      </p:sp>
      <p:sp>
        <p:nvSpPr>
          <p:cNvPr id="106" name="Google Shape;106;p19"/>
          <p:cNvSpPr/>
          <p:nvPr/>
        </p:nvSpPr>
        <p:spPr>
          <a:xfrm>
            <a:off x="757650" y="3265725"/>
            <a:ext cx="1985700" cy="4311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nvSpPr>
        <p:spPr>
          <a:xfrm>
            <a:off x="3004450" y="3281175"/>
            <a:ext cx="38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Deep Learning model built in TensorFlow</a:t>
            </a:r>
            <a:endParaRPr>
              <a:solidFill>
                <a:schemeClr val="accent4"/>
              </a:solidFill>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900"/>
              <a:t>Implemented</a:t>
            </a:r>
            <a:r>
              <a:rPr lang="en" sz="1900"/>
              <a:t> approaches:</a:t>
            </a:r>
            <a:endParaRPr sz="1900"/>
          </a:p>
          <a:p>
            <a:pPr indent="-349250" lvl="0" marL="457200" rtl="0" algn="l">
              <a:lnSpc>
                <a:spcPct val="150000"/>
              </a:lnSpc>
              <a:spcBef>
                <a:spcPts val="1200"/>
              </a:spcBef>
              <a:spcAft>
                <a:spcPts val="0"/>
              </a:spcAft>
              <a:buSzPts val="1900"/>
              <a:buChar char="-"/>
            </a:pPr>
            <a:r>
              <a:rPr lang="en" sz="1900"/>
              <a:t>Regression Analysis:</a:t>
            </a:r>
            <a:endParaRPr sz="1900"/>
          </a:p>
          <a:p>
            <a:pPr indent="-323850" lvl="1" marL="914400" rtl="0" algn="l">
              <a:lnSpc>
                <a:spcPct val="150000"/>
              </a:lnSpc>
              <a:spcBef>
                <a:spcPts val="0"/>
              </a:spcBef>
              <a:spcAft>
                <a:spcPts val="0"/>
              </a:spcAft>
              <a:buSzPts val="1500"/>
              <a:buChar char="-"/>
            </a:pPr>
            <a:r>
              <a:rPr lang="en" sz="1500"/>
              <a:t>Linear Regression</a:t>
            </a:r>
            <a:endParaRPr sz="1500"/>
          </a:p>
          <a:p>
            <a:pPr indent="-323850" lvl="1" marL="914400" rtl="0" algn="l">
              <a:lnSpc>
                <a:spcPct val="150000"/>
              </a:lnSpc>
              <a:spcBef>
                <a:spcPts val="0"/>
              </a:spcBef>
              <a:spcAft>
                <a:spcPts val="0"/>
              </a:spcAft>
              <a:buSzPts val="1500"/>
              <a:buChar char="-"/>
            </a:pPr>
            <a:r>
              <a:rPr lang="en" sz="1500"/>
              <a:t>Lasso Regression</a:t>
            </a:r>
            <a:endParaRPr sz="1500"/>
          </a:p>
          <a:p>
            <a:pPr indent="-323850" lvl="1" marL="914400" rtl="0" algn="l">
              <a:lnSpc>
                <a:spcPct val="150000"/>
              </a:lnSpc>
              <a:spcBef>
                <a:spcPts val="0"/>
              </a:spcBef>
              <a:spcAft>
                <a:spcPts val="0"/>
              </a:spcAft>
              <a:buSzPts val="1500"/>
              <a:buChar char="-"/>
            </a:pPr>
            <a:r>
              <a:rPr lang="en" sz="1500"/>
              <a:t>Ridge Regression</a:t>
            </a:r>
            <a:endParaRPr sz="1500"/>
          </a:p>
          <a:p>
            <a:pPr indent="-349250" lvl="0" marL="457200" rtl="0" algn="l">
              <a:lnSpc>
                <a:spcPct val="150000"/>
              </a:lnSpc>
              <a:spcBef>
                <a:spcPts val="0"/>
              </a:spcBef>
              <a:spcAft>
                <a:spcPts val="0"/>
              </a:spcAft>
              <a:buSzPts val="1900"/>
              <a:buChar char="-"/>
            </a:pPr>
            <a:r>
              <a:rPr lang="en" sz="1900"/>
              <a:t>Neural Network</a:t>
            </a:r>
            <a:endParaRPr sz="1900"/>
          </a:p>
          <a:p>
            <a:pPr indent="-349250" lvl="0" marL="457200" rtl="0" algn="l">
              <a:lnSpc>
                <a:spcPct val="150000"/>
              </a:lnSpc>
              <a:spcBef>
                <a:spcPts val="0"/>
              </a:spcBef>
              <a:spcAft>
                <a:spcPts val="0"/>
              </a:spcAft>
              <a:buSzPts val="1900"/>
              <a:buChar char="-"/>
            </a:pPr>
            <a:r>
              <a:rPr lang="en" sz="1900"/>
              <a:t>AutoML</a:t>
            </a:r>
            <a:endParaRPr sz="1900"/>
          </a:p>
        </p:txBody>
      </p:sp>
      <p:sp>
        <p:nvSpPr>
          <p:cNvPr id="115" name="Google Shape;115;p20"/>
          <p:cNvSpPr/>
          <p:nvPr/>
        </p:nvSpPr>
        <p:spPr>
          <a:xfrm>
            <a:off x="757650" y="3646725"/>
            <a:ext cx="1985700" cy="4311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nvSpPr>
        <p:spPr>
          <a:xfrm>
            <a:off x="3004450" y="3662175"/>
            <a:ext cx="38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Google Cloud Platform</a:t>
            </a:r>
            <a:endParaRPr>
              <a:solidFill>
                <a:schemeClr val="accent4"/>
              </a:solidFill>
            </a:endParaRPr>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 Modeling Challenges</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accent4"/>
              </a:buClr>
              <a:buSzPts val="1800"/>
              <a:buAutoNum type="arabicPeriod"/>
            </a:pPr>
            <a:r>
              <a:rPr lang="en">
                <a:solidFill>
                  <a:schemeClr val="accent4"/>
                </a:solidFill>
              </a:rPr>
              <a:t>Missing Data</a:t>
            </a:r>
            <a:br>
              <a:rPr lang="en">
                <a:solidFill>
                  <a:schemeClr val="accent4"/>
                </a:solidFill>
              </a:rPr>
            </a:br>
            <a:r>
              <a:rPr lang="en" sz="1500">
                <a:solidFill>
                  <a:srgbClr val="CCCCCC"/>
                </a:solidFill>
              </a:rPr>
              <a:t>Imputation per data type</a:t>
            </a:r>
            <a:br>
              <a:rPr lang="en">
                <a:solidFill>
                  <a:schemeClr val="accent4"/>
                </a:solidFill>
              </a:rPr>
            </a:br>
            <a:endParaRPr>
              <a:solidFill>
                <a:schemeClr val="accent4"/>
              </a:solidFill>
            </a:endParaRPr>
          </a:p>
          <a:p>
            <a:pPr indent="-342900" lvl="0" marL="457200" rtl="0" algn="l">
              <a:spcBef>
                <a:spcPts val="0"/>
              </a:spcBef>
              <a:spcAft>
                <a:spcPts val="0"/>
              </a:spcAft>
              <a:buClr>
                <a:schemeClr val="accent4"/>
              </a:buClr>
              <a:buSzPts val="1800"/>
              <a:buAutoNum type="arabicPeriod"/>
            </a:pPr>
            <a:r>
              <a:rPr lang="en">
                <a:solidFill>
                  <a:schemeClr val="accent4"/>
                </a:solidFill>
              </a:rPr>
              <a:t>Multifarious data (various types)</a:t>
            </a:r>
            <a:br>
              <a:rPr lang="en">
                <a:solidFill>
                  <a:schemeClr val="accent4"/>
                </a:solidFill>
              </a:rPr>
            </a:br>
            <a:r>
              <a:rPr lang="en" sz="1700"/>
              <a:t>boolean, integer, float, </a:t>
            </a:r>
            <a:br>
              <a:rPr lang="en" sz="1700"/>
            </a:br>
            <a:r>
              <a:rPr lang="en" sz="1700"/>
              <a:t>categorical, text</a:t>
            </a:r>
            <a:br>
              <a:rPr lang="en"/>
            </a:br>
            <a:endParaRPr/>
          </a:p>
          <a:p>
            <a:pPr indent="-342900" lvl="0" marL="457200" rtl="0" algn="l">
              <a:spcBef>
                <a:spcPts val="0"/>
              </a:spcBef>
              <a:spcAft>
                <a:spcPts val="0"/>
              </a:spcAft>
              <a:buClr>
                <a:schemeClr val="accent4"/>
              </a:buClr>
              <a:buSzPts val="1800"/>
              <a:buAutoNum type="arabicPeriod"/>
            </a:pPr>
            <a:r>
              <a:rPr lang="en">
                <a:solidFill>
                  <a:schemeClr val="accent4"/>
                </a:solidFill>
              </a:rPr>
              <a:t>Multicollinearity</a:t>
            </a:r>
            <a:br>
              <a:rPr lang="en">
                <a:solidFill>
                  <a:schemeClr val="accent4"/>
                </a:solidFill>
              </a:rPr>
            </a:br>
            <a:r>
              <a:rPr lang="en" sz="1400"/>
              <a:t>Regularization and Variance Inflation Factor</a:t>
            </a:r>
            <a:br>
              <a:rPr lang="en">
                <a:solidFill>
                  <a:schemeClr val="accent4"/>
                </a:solidFill>
              </a:rPr>
            </a:br>
            <a:endParaRPr>
              <a:solidFill>
                <a:schemeClr val="accent4"/>
              </a:solidFill>
            </a:endParaRPr>
          </a:p>
          <a:p>
            <a:pPr indent="-342900" lvl="0" marL="457200" rtl="0" algn="l">
              <a:spcBef>
                <a:spcPts val="0"/>
              </a:spcBef>
              <a:spcAft>
                <a:spcPts val="0"/>
              </a:spcAft>
              <a:buClr>
                <a:schemeClr val="accent4"/>
              </a:buClr>
              <a:buSzPts val="1800"/>
              <a:buAutoNum type="arabicPeriod"/>
            </a:pPr>
            <a:r>
              <a:rPr lang="en">
                <a:solidFill>
                  <a:schemeClr val="accent4"/>
                </a:solidFill>
              </a:rPr>
              <a:t>Positive-Only Target</a:t>
            </a:r>
            <a:br>
              <a:rPr lang="en">
                <a:solidFill>
                  <a:schemeClr val="accent4"/>
                </a:solidFill>
              </a:rPr>
            </a:br>
            <a:r>
              <a:rPr lang="en" sz="1600"/>
              <a:t>Transformations</a:t>
            </a:r>
            <a:endParaRPr sz="1600"/>
          </a:p>
        </p:txBody>
      </p:sp>
      <p:pic>
        <p:nvPicPr>
          <p:cNvPr id="124" name="Google Shape;124;p21"/>
          <p:cNvPicPr preferRelativeResize="0"/>
          <p:nvPr/>
        </p:nvPicPr>
        <p:blipFill>
          <a:blip r:embed="rId3">
            <a:alphaModFix/>
          </a:blip>
          <a:stretch>
            <a:fillRect/>
          </a:stretch>
        </p:blipFill>
        <p:spPr>
          <a:xfrm>
            <a:off x="4587624" y="605250"/>
            <a:ext cx="4549476" cy="4542600"/>
          </a:xfrm>
          <a:prstGeom prst="rect">
            <a:avLst/>
          </a:prstGeom>
          <a:noFill/>
          <a:ln>
            <a:noFill/>
          </a:ln>
        </p:spPr>
      </p:pic>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