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0" r:id="rId3"/>
    <p:sldId id="295" r:id="rId4"/>
    <p:sldId id="259" r:id="rId5"/>
    <p:sldId id="288" r:id="rId6"/>
    <p:sldId id="291" r:id="rId7"/>
    <p:sldId id="292" r:id="rId8"/>
    <p:sldId id="289" r:id="rId9"/>
    <p:sldId id="290" r:id="rId10"/>
    <p:sldId id="261" r:id="rId11"/>
    <p:sldId id="262" r:id="rId12"/>
    <p:sldId id="263" r:id="rId13"/>
    <p:sldId id="266" r:id="rId14"/>
    <p:sldId id="264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2" r:id="rId32"/>
    <p:sldId id="284" r:id="rId33"/>
    <p:sldId id="285" r:id="rId34"/>
    <p:sldId id="286" r:id="rId35"/>
    <p:sldId id="287" r:id="rId36"/>
    <p:sldId id="296" r:id="rId37"/>
    <p:sldId id="310" r:id="rId38"/>
    <p:sldId id="307" r:id="rId39"/>
    <p:sldId id="297" r:id="rId40"/>
    <p:sldId id="305" r:id="rId41"/>
    <p:sldId id="299" r:id="rId42"/>
    <p:sldId id="304" r:id="rId43"/>
    <p:sldId id="300" r:id="rId44"/>
    <p:sldId id="306" r:id="rId45"/>
    <p:sldId id="308" r:id="rId46"/>
    <p:sldId id="309" r:id="rId47"/>
    <p:sldId id="303" r:id="rId48"/>
    <p:sldId id="30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9" autoAdjust="0"/>
    <p:restoredTop sz="90717" autoAdjust="0"/>
  </p:normalViewPr>
  <p:slideViewPr>
    <p:cSldViewPr snapToGrid="0">
      <p:cViewPr varScale="1">
        <p:scale>
          <a:sx n="100" d="100"/>
          <a:sy n="100" d="100"/>
        </p:scale>
        <p:origin x="42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A637258-4F6F-457C-A710-AE0A268E9A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05BD82-B3BF-4C8D-8AE9-9A005E1EA1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91E93-FCE9-4637-A231-41265759DF2A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51CFA1-E947-4457-81AD-C3C6D0615D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695861-4C65-4D77-B8C8-0AAB8F9DCC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29789-A45C-4D12-9929-7D97DBDDD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08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AC44C-65B7-406C-A849-BD91E2E102C5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4E6BB-AC26-47B6-9605-8412E8089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6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04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34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83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466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211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d’entrée de jeu!!!!!!!!!!!!!!!!!!!!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73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718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303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272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600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93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367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667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142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912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078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654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80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00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12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68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!!!!!!!!!!!!!!!!!!!!!!!!!!!!!!!!!!!!!!!!!!!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06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!!!!!!!!!!!!!!!!!!!!!!!!!!!!!!!!!!!!!!!!!!!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410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10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7E9A-ED42-4501-8D90-C284A0C74BA0}" type="datetime1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6B8802BB-2F1E-4786-9A2A-294FCFE61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58" y="6312154"/>
            <a:ext cx="1101649" cy="6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1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31C5-66D9-40D1-AD62-85284915D8C0}" type="datetime1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60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C85A-3B63-44EA-B3D9-9A0F52CCE6A2}" type="datetime1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62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3D01-19B8-47BE-948A-3CFA30B826BF}" type="datetime1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96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EB42-D5C0-4A8E-97F2-008433135B73}" type="datetime1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5A415FDD-D908-4912-8F72-019E39DC45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58" y="6312154"/>
            <a:ext cx="1101649" cy="6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3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7A2F-A17B-42D2-BE59-8C278563A5C9}" type="datetime1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16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0240-5FA3-4E5C-9030-7B7F07508C75}" type="datetime1">
              <a:rPr lang="fr-FR" smtClean="0"/>
              <a:t>16/12/2021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26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02E6-A879-4622-BC22-B453EA43177A}" type="datetime1">
              <a:rPr lang="fr-FR" smtClean="0"/>
              <a:t>16/12/2021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74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6222-02FE-4D51-8558-4201C298598E}" type="datetime1">
              <a:rPr lang="fr-FR" smtClean="0"/>
              <a:t>16/12/2021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FE3A8E46-FDE4-492B-AFBF-02F125A4D6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58" y="6312154"/>
            <a:ext cx="1101649" cy="6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48FF92-93C7-4711-8B84-E9634535DE69}" type="datetime1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52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B5A5-1C1D-440B-B69F-35DCE3DE75D0}" type="datetime1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64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5A370E-A298-4B06-946F-FB83BDD5ADB9}" type="datetime1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2496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A40E75-4466-4188-A2CC-18D20372CC4F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410DD64C-ADD7-494A-9EBC-44DA4F5D803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58" y="6312154"/>
            <a:ext cx="1101649" cy="6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95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409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61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406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94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jdk.java.net/jeps/394" TargetMode="External"/><Relationship Id="rId13" Type="http://schemas.openxmlformats.org/officeDocument/2006/relationships/hyperlink" Target="https://openjdk.java.net/jeps/350" TargetMode="External"/><Relationship Id="rId3" Type="http://schemas.openxmlformats.org/officeDocument/2006/relationships/hyperlink" Target="https://openjdk.java.net/jeps/378" TargetMode="External"/><Relationship Id="rId7" Type="http://schemas.openxmlformats.org/officeDocument/2006/relationships/hyperlink" Target="https://openjdk.java.net/jeps/406" TargetMode="External"/><Relationship Id="rId12" Type="http://schemas.openxmlformats.org/officeDocument/2006/relationships/hyperlink" Target="https://openjdk.java.net/jeps/341" TargetMode="External"/><Relationship Id="rId17" Type="http://schemas.openxmlformats.org/officeDocument/2006/relationships/hyperlink" Target="https://openjdk.java.net/jeps/369" TargetMode="External"/><Relationship Id="rId2" Type="http://schemas.openxmlformats.org/officeDocument/2006/relationships/hyperlink" Target="https://openjdk.java.net/jeps/12" TargetMode="External"/><Relationship Id="rId16" Type="http://schemas.openxmlformats.org/officeDocument/2006/relationships/hyperlink" Target="https://openjdk.java.net/jeps/4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jdk.java.net/jeps/361" TargetMode="External"/><Relationship Id="rId11" Type="http://schemas.openxmlformats.org/officeDocument/2006/relationships/hyperlink" Target="https://openjdk.java.net/jeps/379" TargetMode="External"/><Relationship Id="rId5" Type="http://schemas.openxmlformats.org/officeDocument/2006/relationships/hyperlink" Target="https://openjdk.java.net/jeps/409" TargetMode="External"/><Relationship Id="rId15" Type="http://schemas.openxmlformats.org/officeDocument/2006/relationships/hyperlink" Target="https://openjdk.java.net/jeps/389" TargetMode="External"/><Relationship Id="rId10" Type="http://schemas.openxmlformats.org/officeDocument/2006/relationships/hyperlink" Target="https://openjdk.java.net/jeps/377" TargetMode="External"/><Relationship Id="rId4" Type="http://schemas.openxmlformats.org/officeDocument/2006/relationships/hyperlink" Target="https://openjdk.java.net/jeps/395" TargetMode="External"/><Relationship Id="rId9" Type="http://schemas.openxmlformats.org/officeDocument/2006/relationships/hyperlink" Target="https://openjdk.java.net/jeps/358" TargetMode="External"/><Relationship Id="rId14" Type="http://schemas.openxmlformats.org/officeDocument/2006/relationships/hyperlink" Target="https://openjdk.java.net/jeps/392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projects/ambe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almanac.io/jdk/17/apidiff/11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jeps/37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penjdk.java.net/jeps/358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jeps/379" TargetMode="External"/><Relationship Id="rId2" Type="http://schemas.openxmlformats.org/officeDocument/2006/relationships/hyperlink" Target="https://openjdk.java.net/jeps/377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jeps/350" TargetMode="External"/><Relationship Id="rId2" Type="http://schemas.openxmlformats.org/officeDocument/2006/relationships/hyperlink" Target="https://openjdk.java.net/jeps/341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12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92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jeps/412" TargetMode="External"/><Relationship Id="rId2" Type="http://schemas.openxmlformats.org/officeDocument/2006/relationships/hyperlink" Target="https://openjdk.java.net/jeps/389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projects/panama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jdk/" TargetMode="External"/><Relationship Id="rId2" Type="http://schemas.openxmlformats.org/officeDocument/2006/relationships/hyperlink" Target="https://openjdk.java.net/jeps/369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nau/java-11-17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78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1105F-E5CE-41C7-9716-4281AB1E0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-12573"/>
            <a:ext cx="10058400" cy="3566160"/>
          </a:xfrm>
        </p:spPr>
        <p:txBody>
          <a:bodyPr/>
          <a:lstStyle/>
          <a:p>
            <a:r>
              <a:rPr lang="fr-FR" dirty="0"/>
              <a:t>De Java 11 à Java 17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206B34-F0D7-4779-82D1-50BD6CEB4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84095"/>
            <a:ext cx="10058400" cy="1143000"/>
          </a:xfrm>
        </p:spPr>
        <p:txBody>
          <a:bodyPr/>
          <a:lstStyle/>
          <a:p>
            <a:r>
              <a:rPr lang="fr-FR" dirty="0"/>
              <a:t>Quoi de neuf entre ces deux LTS?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A11DE8-1B0E-4F62-8666-17616C5E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992E8F-B527-432F-A1E2-CA415797B2D3}"/>
              </a:ext>
            </a:extLst>
          </p:cNvPr>
          <p:cNvSpPr txBox="1"/>
          <p:nvPr/>
        </p:nvSpPr>
        <p:spPr>
          <a:xfrm>
            <a:off x="1323975" y="4448175"/>
            <a:ext cx="549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Bertrand NAU</a:t>
            </a:r>
          </a:p>
          <a:p>
            <a:r>
              <a:rPr lang="fr-FR" i="1" dirty="0"/>
              <a:t>Lead </a:t>
            </a:r>
            <a:r>
              <a:rPr lang="fr-FR" i="1" dirty="0" err="1"/>
              <a:t>Developper</a:t>
            </a:r>
            <a:r>
              <a:rPr lang="fr-FR" i="1" dirty="0"/>
              <a:t> @ Talan </a:t>
            </a:r>
            <a:r>
              <a:rPr lang="fr-FR" i="1" dirty="0" err="1"/>
              <a:t>Labs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18829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8EA872-79CA-410A-8F0E-A3A723D9861C}"/>
              </a:ext>
            </a:extLst>
          </p:cNvPr>
          <p:cNvSpPr txBox="1"/>
          <p:nvPr/>
        </p:nvSpPr>
        <p:spPr>
          <a:xfrm>
            <a:off x="501939" y="2600950"/>
            <a:ext cx="546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11</a:t>
            </a: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ABD838-490F-4115-973F-E1D5CD24C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9" y="3150351"/>
            <a:ext cx="5464753" cy="272353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5DCE139-F182-46A3-A034-A3F2D3B77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12" y="2758312"/>
            <a:ext cx="4935970" cy="350761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449C898-5F44-4E3A-B7E7-B6C6E5C279C6}"/>
              </a:ext>
            </a:extLst>
          </p:cNvPr>
          <p:cNvSpPr txBox="1"/>
          <p:nvPr/>
        </p:nvSpPr>
        <p:spPr>
          <a:xfrm>
            <a:off x="6692612" y="2220022"/>
            <a:ext cx="493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17</a:t>
            </a:r>
          </a:p>
        </p:txBody>
      </p:sp>
    </p:spTree>
    <p:extLst>
      <p:ext uri="{BB962C8B-B14F-4D97-AF65-F5344CB8AC3E}">
        <p14:creationId xmlns:p14="http://schemas.microsoft.com/office/powerpoint/2010/main" val="89365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47108"/>
            <a:ext cx="10058400" cy="3021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First line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contain</a:t>
            </a:r>
            <a:r>
              <a:rPr lang="fr-FR" sz="2400" dirty="0"/>
              <a:t> white </a:t>
            </a:r>
            <a:r>
              <a:rPr lang="fr-FR" sz="2400" dirty="0" err="1"/>
              <a:t>characters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Trailing</a:t>
            </a:r>
            <a:r>
              <a:rPr lang="fr-FR" sz="2400" dirty="0"/>
              <a:t> white </a:t>
            </a:r>
            <a:r>
              <a:rPr lang="fr-FR" sz="2400" dirty="0" err="1"/>
              <a:t>characters</a:t>
            </a:r>
            <a:r>
              <a:rPr lang="fr-FR" sz="2400" dirty="0"/>
              <a:t> are </a:t>
            </a:r>
            <a:r>
              <a:rPr lang="fr-FR" sz="2400" dirty="0" err="1"/>
              <a:t>removed</a:t>
            </a:r>
            <a:r>
              <a:rPr lang="fr-FR" sz="2400" dirty="0"/>
              <a:t>  and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escaped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A line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separated</a:t>
            </a:r>
            <a:r>
              <a:rPr lang="fr-FR" sz="2400" dirty="0"/>
              <a:t> by an antislash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6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47108"/>
            <a:ext cx="10058400" cy="3021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The </a:t>
            </a:r>
            <a:r>
              <a:rPr lang="fr-FR" sz="2400" dirty="0" err="1"/>
              <a:t>rules</a:t>
            </a:r>
            <a:r>
              <a:rPr lang="fr-FR" sz="2400" dirty="0"/>
              <a:t> for indentation are:</a:t>
            </a:r>
          </a:p>
          <a:p>
            <a:pPr marL="176213" indent="-176213" algn="ctr">
              <a:buFont typeface="Arial" panose="020B0604020202020204" pitchFamily="34" charset="0"/>
              <a:buChar char="•"/>
            </a:pPr>
            <a:r>
              <a:rPr lang="fr-FR" sz="2400" dirty="0"/>
              <a:t>White </a:t>
            </a:r>
            <a:r>
              <a:rPr lang="fr-FR" sz="2400" dirty="0" err="1"/>
              <a:t>lines</a:t>
            </a:r>
            <a:r>
              <a:rPr lang="fr-FR" sz="2400" dirty="0"/>
              <a:t> are </a:t>
            </a:r>
            <a:r>
              <a:rPr lang="fr-FR" sz="2400" dirty="0" err="1"/>
              <a:t>ignored</a:t>
            </a:r>
            <a:endParaRPr lang="fr-FR" sz="2400" dirty="0"/>
          </a:p>
          <a:p>
            <a:pPr marL="176213" indent="-176213" algn="ctr">
              <a:buFont typeface="Arial" panose="020B0604020202020204" pitchFamily="34" charset="0"/>
              <a:buChar char="•"/>
            </a:pPr>
            <a:r>
              <a:rPr lang="fr-FR" sz="2400" dirty="0" err="1"/>
              <a:t>We</a:t>
            </a:r>
            <a:r>
              <a:rPr lang="fr-FR" sz="2400" dirty="0"/>
              <a:t> delete the </a:t>
            </a:r>
            <a:r>
              <a:rPr lang="fr-FR" sz="2400" dirty="0" err="1"/>
              <a:t>starting</a:t>
            </a:r>
            <a:r>
              <a:rPr lang="fr-FR" sz="2400" dirty="0"/>
              <a:t> </a:t>
            </a:r>
            <a:r>
              <a:rPr lang="fr-FR" sz="2400" dirty="0" err="1"/>
              <a:t>character</a:t>
            </a:r>
            <a:r>
              <a:rPr lang="fr-FR" sz="2400" dirty="0"/>
              <a:t> of all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reach</a:t>
            </a:r>
            <a:r>
              <a:rPr lang="fr-FR" sz="2400" dirty="0"/>
              <a:t> a visible one</a:t>
            </a:r>
          </a:p>
          <a:p>
            <a:pPr marL="176213" indent="-176213" algn="ctr">
              <a:buFont typeface="Arial" panose="020B0604020202020204" pitchFamily="34" charset="0"/>
              <a:buChar char="•"/>
            </a:pPr>
            <a:r>
              <a:rPr lang="fr-FR" sz="2400" dirty="0"/>
              <a:t>All </a:t>
            </a:r>
            <a:r>
              <a:rPr lang="fr-FR" sz="2400" dirty="0" err="1"/>
              <a:t>whitespaces</a:t>
            </a:r>
            <a:r>
              <a:rPr lang="fr-FR" sz="2400" dirty="0"/>
              <a:t> count the </a:t>
            </a:r>
            <a:r>
              <a:rPr lang="fr-FR" sz="2400" dirty="0" err="1"/>
              <a:t>same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0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47108"/>
            <a:ext cx="10058400" cy="3021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No interpolation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Hard to use </a:t>
            </a:r>
            <a:r>
              <a:rPr lang="fr-FR" sz="2400" dirty="0" err="1"/>
              <a:t>concatenation</a:t>
            </a:r>
            <a:r>
              <a:rPr lang="fr-FR" sz="2400" dirty="0"/>
              <a:t> </a:t>
            </a:r>
            <a:r>
              <a:rPr lang="fr-FR" sz="2400" dirty="0" err="1"/>
              <a:t>because</a:t>
            </a:r>
            <a:r>
              <a:rPr lang="fr-FR" sz="2400" dirty="0"/>
              <a:t> of indentation </a:t>
            </a:r>
            <a:r>
              <a:rPr lang="fr-FR" sz="2400" dirty="0" err="1"/>
              <a:t>rules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Privilege</a:t>
            </a:r>
            <a:r>
              <a:rPr lang="fr-FR" sz="2400" dirty="0"/>
              <a:t> </a:t>
            </a:r>
            <a:r>
              <a:rPr lang="fr-FR" sz="2400" dirty="0" err="1"/>
              <a:t>formatting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75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14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395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48585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4"/>
            <a:ext cx="10058400" cy="1039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New kind of class</a:t>
            </a:r>
          </a:p>
          <a:p>
            <a:pPr marL="0" indent="0" algn="ctr">
              <a:buNone/>
            </a:pPr>
            <a:r>
              <a:rPr lang="fr-FR" sz="2400" dirty="0"/>
              <a:t>Wraps immutable 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15</a:t>
            </a:fld>
            <a:endParaRPr lang="fr-FR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500505-C2AC-4B5F-9FE7-CF077C9B7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05" y="4438221"/>
            <a:ext cx="5695950" cy="111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52277"/>
            <a:ext cx="10058400" cy="27293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Constructor</a:t>
            </a:r>
            <a:r>
              <a:rPr lang="fr-FR" sz="2400" dirty="0"/>
              <a:t>, </a:t>
            </a:r>
            <a:r>
              <a:rPr lang="fr-FR" sz="2400" dirty="0" err="1"/>
              <a:t>accessors</a:t>
            </a:r>
            <a:r>
              <a:rPr lang="fr-FR" sz="2400" dirty="0"/>
              <a:t>, </a:t>
            </a:r>
            <a:r>
              <a:rPr lang="fr-FR" sz="2400" dirty="0" err="1"/>
              <a:t>equals</a:t>
            </a:r>
            <a:r>
              <a:rPr lang="fr-FR" sz="2400" dirty="0"/>
              <a:t>, </a:t>
            </a:r>
            <a:r>
              <a:rPr lang="fr-FR" sz="2400" dirty="0" err="1"/>
              <a:t>hashcode</a:t>
            </a:r>
            <a:r>
              <a:rPr lang="fr-FR" sz="2400" dirty="0"/>
              <a:t>, </a:t>
            </a:r>
            <a:r>
              <a:rPr lang="fr-FR" sz="2400" dirty="0" err="1"/>
              <a:t>toString</a:t>
            </a:r>
            <a:r>
              <a:rPr lang="fr-FR" sz="2400" dirty="0"/>
              <a:t> auto-</a:t>
            </a:r>
            <a:r>
              <a:rPr lang="fr-FR" sz="2400" dirty="0" err="1"/>
              <a:t>generated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Accessors</a:t>
            </a:r>
            <a:r>
              <a:rPr lang="fr-FR" sz="2400" dirty="0"/>
              <a:t> are not getters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all </a:t>
            </a:r>
            <a:r>
              <a:rPr lang="fr-FR" sz="2400" dirty="0" err="1"/>
              <a:t>extend</a:t>
            </a:r>
            <a:r>
              <a:rPr lang="fr-FR" sz="2400" dirty="0"/>
              <a:t> </a:t>
            </a:r>
            <a:r>
              <a:rPr lang="fr-FR" sz="2400" dirty="0" err="1"/>
              <a:t>java.lang.Record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50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2114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</a:t>
            </a:r>
            <a:r>
              <a:rPr lang="fr-FR" sz="2400" dirty="0" err="1"/>
              <a:t>implement</a:t>
            </a:r>
            <a:r>
              <a:rPr lang="fr-FR" sz="2400" dirty="0"/>
              <a:t> interfaces</a:t>
            </a:r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have nested records</a:t>
            </a:r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have </a:t>
            </a:r>
            <a:r>
              <a:rPr lang="fr-FR" sz="2400" dirty="0" err="1"/>
              <a:t>methods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have </a:t>
            </a:r>
            <a:r>
              <a:rPr lang="fr-FR" sz="2400" dirty="0" err="1"/>
              <a:t>static</a:t>
            </a:r>
            <a:r>
              <a:rPr lang="fr-FR" sz="2400" dirty="0"/>
              <a:t> </a:t>
            </a:r>
            <a:r>
              <a:rPr lang="fr-FR" sz="2400" dirty="0" err="1"/>
              <a:t>fields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04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87065"/>
            <a:ext cx="10058400" cy="31378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are not java </a:t>
            </a:r>
            <a:r>
              <a:rPr lang="fr-FR" sz="2400" dirty="0" err="1"/>
              <a:t>beans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are </a:t>
            </a:r>
            <a:r>
              <a:rPr lang="fr-FR" sz="2400" dirty="0" err="1"/>
              <a:t>named</a:t>
            </a:r>
            <a:r>
              <a:rPr lang="fr-FR" sz="2400" dirty="0"/>
              <a:t> tuple</a:t>
            </a:r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cannot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with JPA</a:t>
            </a:r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are good candidates for </a:t>
            </a:r>
            <a:r>
              <a:rPr lang="fr-FR" sz="2400" dirty="0" err="1"/>
              <a:t>DTOs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with Lombok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64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 err="1"/>
              <a:t>Sealed</a:t>
            </a:r>
            <a:r>
              <a:rPr lang="fr-FR" dirty="0"/>
              <a:t> classes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19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409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10165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Lifecycle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E06F1D-F2E1-46CB-A868-54631CD38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2" y="2006600"/>
            <a:ext cx="6048375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83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Sealed</a:t>
            </a:r>
            <a:r>
              <a:rPr lang="fr-FR" dirty="0"/>
              <a:t>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33625"/>
            <a:ext cx="10058400" cy="27870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Sealed</a:t>
            </a:r>
            <a:r>
              <a:rPr lang="fr-FR" sz="2400" dirty="0"/>
              <a:t> classes have a </a:t>
            </a:r>
            <a:r>
              <a:rPr lang="fr-FR" sz="2400" dirty="0" err="1"/>
              <a:t>limited</a:t>
            </a:r>
            <a:r>
              <a:rPr lang="fr-FR" sz="2400" dirty="0"/>
              <a:t>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children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Allowed</a:t>
            </a:r>
            <a:r>
              <a:rPr lang="fr-FR" sz="2400" dirty="0"/>
              <a:t> </a:t>
            </a:r>
            <a:r>
              <a:rPr lang="fr-FR" sz="2400" dirty="0" err="1"/>
              <a:t>children</a:t>
            </a:r>
            <a:r>
              <a:rPr lang="fr-FR" sz="2400" dirty="0"/>
              <a:t> are </a:t>
            </a:r>
            <a:r>
              <a:rPr lang="fr-FR" sz="2400" dirty="0" err="1"/>
              <a:t>listed</a:t>
            </a:r>
            <a:r>
              <a:rPr lang="fr-FR" sz="2400" dirty="0"/>
              <a:t> with the new </a:t>
            </a:r>
            <a:r>
              <a:rPr lang="fr-FR" sz="2400" i="1" dirty="0" err="1"/>
              <a:t>permits</a:t>
            </a:r>
            <a:r>
              <a:rPr lang="fr-FR" sz="2400" dirty="0"/>
              <a:t> keyword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Children</a:t>
            </a:r>
            <a:r>
              <a:rPr lang="fr-FR" sz="2400" dirty="0"/>
              <a:t> are </a:t>
            </a:r>
            <a:r>
              <a:rPr lang="fr-FR" sz="2400" i="1" dirty="0"/>
              <a:t>final</a:t>
            </a:r>
            <a:r>
              <a:rPr lang="fr-FR" sz="2400" dirty="0"/>
              <a:t>, </a:t>
            </a:r>
            <a:r>
              <a:rPr lang="fr-FR" sz="2400" i="1" dirty="0" err="1"/>
              <a:t>sealed</a:t>
            </a:r>
            <a:r>
              <a:rPr lang="fr-FR" sz="2400" dirty="0"/>
              <a:t>, or </a:t>
            </a:r>
            <a:r>
              <a:rPr lang="fr-FR" sz="2400" i="1" dirty="0"/>
              <a:t>non-</a:t>
            </a:r>
            <a:r>
              <a:rPr lang="fr-FR" sz="2400" i="1" dirty="0" err="1"/>
              <a:t>sealed</a:t>
            </a:r>
            <a:endParaRPr lang="fr-FR" sz="2400" i="1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71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/>
              <a:t>Switch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21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361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36146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Switch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22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8EA872-79CA-410A-8F0E-A3A723D9861C}"/>
              </a:ext>
            </a:extLst>
          </p:cNvPr>
          <p:cNvSpPr txBox="1"/>
          <p:nvPr/>
        </p:nvSpPr>
        <p:spPr>
          <a:xfrm>
            <a:off x="300139" y="1931221"/>
            <a:ext cx="473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449C898-5F44-4E3A-B7E7-B6C6E5C279C6}"/>
              </a:ext>
            </a:extLst>
          </p:cNvPr>
          <p:cNvSpPr txBox="1"/>
          <p:nvPr/>
        </p:nvSpPr>
        <p:spPr>
          <a:xfrm>
            <a:off x="5165386" y="2459727"/>
            <a:ext cx="697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17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EC619E-83A4-4FED-A7F2-A2C27E51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9" y="2392885"/>
            <a:ext cx="4730431" cy="3873040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FBAAA774-0F0B-4863-A190-5EE152632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387" y="2921392"/>
            <a:ext cx="6977973" cy="27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61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8509"/>
            <a:ext cx="10058400" cy="1450757"/>
          </a:xfrm>
        </p:spPr>
        <p:txBody>
          <a:bodyPr/>
          <a:lstStyle/>
          <a:p>
            <a:pPr algn="ctr"/>
            <a:r>
              <a:rPr lang="fr-FR" dirty="0"/>
              <a:t>Switch Expressions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23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5101BA-9957-42FB-ADCA-EE4D72A46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5" y="2578625"/>
            <a:ext cx="5033740" cy="3486150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A0B6DE-A4CE-4C68-AE5C-B0DFBB554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64" y="3126313"/>
            <a:ext cx="6334001" cy="23907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0444ADC-3B60-4510-B689-038579813D1E}"/>
              </a:ext>
            </a:extLst>
          </p:cNvPr>
          <p:cNvSpPr txBox="1"/>
          <p:nvPr/>
        </p:nvSpPr>
        <p:spPr>
          <a:xfrm>
            <a:off x="176435" y="2116960"/>
            <a:ext cx="503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Statements</a:t>
            </a:r>
            <a:endParaRPr lang="fr-FR" sz="2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5892AE8-B8FF-47CA-81CB-E6BC2A9FFF59}"/>
              </a:ext>
            </a:extLst>
          </p:cNvPr>
          <p:cNvSpPr txBox="1"/>
          <p:nvPr/>
        </p:nvSpPr>
        <p:spPr>
          <a:xfrm>
            <a:off x="5681563" y="2664648"/>
            <a:ext cx="633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1211136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Switch Expressions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2635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Switch clause </a:t>
            </a:r>
            <a:r>
              <a:rPr lang="fr-FR" sz="2400" dirty="0" err="1"/>
              <a:t>becomes</a:t>
            </a:r>
            <a:r>
              <a:rPr lang="fr-FR" sz="2400" dirty="0"/>
              <a:t> an expression if </a:t>
            </a:r>
            <a:r>
              <a:rPr lang="fr-FR" sz="2400" dirty="0" err="1"/>
              <a:t>it’s</a:t>
            </a:r>
            <a:r>
              <a:rPr lang="fr-FR" sz="2400" dirty="0"/>
              <a:t> </a:t>
            </a:r>
            <a:r>
              <a:rPr lang="fr-FR" sz="2400" dirty="0" err="1"/>
              <a:t>affected</a:t>
            </a:r>
            <a:r>
              <a:rPr lang="fr-FR" sz="2400" dirty="0"/>
              <a:t> to a variable</a:t>
            </a:r>
          </a:p>
          <a:p>
            <a:pPr marL="0" indent="0" algn="ctr">
              <a:buNone/>
            </a:pPr>
            <a:r>
              <a:rPr lang="fr-FR" sz="2400" dirty="0"/>
              <a:t>All cases must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covered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If </a:t>
            </a:r>
            <a:r>
              <a:rPr lang="fr-FR" sz="2400" dirty="0" err="1"/>
              <a:t>using</a:t>
            </a:r>
            <a:r>
              <a:rPr lang="fr-FR" sz="2400" dirty="0"/>
              <a:t> an </a:t>
            </a:r>
            <a:r>
              <a:rPr lang="fr-FR" sz="2400" i="1" dirty="0" err="1"/>
              <a:t>enum</a:t>
            </a:r>
            <a:r>
              <a:rPr lang="fr-FR" sz="2400" dirty="0"/>
              <a:t> or a </a:t>
            </a:r>
            <a:r>
              <a:rPr lang="fr-FR" sz="2400" i="1" dirty="0" err="1"/>
              <a:t>sealed</a:t>
            </a:r>
            <a:r>
              <a:rPr lang="fr-FR" sz="2400" dirty="0"/>
              <a:t> class, no need for </a:t>
            </a:r>
            <a:r>
              <a:rPr lang="fr-FR" sz="2400" i="1" dirty="0"/>
              <a:t>default</a:t>
            </a:r>
            <a:r>
              <a:rPr lang="fr-FR" sz="2400" dirty="0"/>
              <a:t> case</a:t>
            </a:r>
          </a:p>
          <a:p>
            <a:pPr marL="0" indent="0" algn="ctr">
              <a:buNone/>
            </a:pPr>
            <a:r>
              <a:rPr lang="fr-FR" sz="2400" dirty="0" err="1"/>
              <a:t>When</a:t>
            </a:r>
            <a:r>
              <a:rPr lang="fr-FR" sz="2400" dirty="0"/>
              <a:t> in a block, </a:t>
            </a:r>
            <a:r>
              <a:rPr lang="fr-FR" sz="2400" dirty="0" err="1"/>
              <a:t>you</a:t>
            </a:r>
            <a:r>
              <a:rPr lang="fr-FR" sz="2400" dirty="0"/>
              <a:t> can’t use </a:t>
            </a:r>
            <a:r>
              <a:rPr lang="fr-FR" sz="2400" i="1" dirty="0"/>
              <a:t>return</a:t>
            </a:r>
            <a:r>
              <a:rPr lang="fr-FR" sz="2400" dirty="0"/>
              <a:t>. Use </a:t>
            </a:r>
            <a:r>
              <a:rPr lang="fr-FR" sz="2400" i="1" dirty="0" err="1"/>
              <a:t>yield</a:t>
            </a:r>
            <a:r>
              <a:rPr lang="fr-FR" sz="2400" dirty="0"/>
              <a:t> </a:t>
            </a:r>
            <a:r>
              <a:rPr lang="fr-FR" sz="2400" dirty="0" err="1"/>
              <a:t>instead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71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Pattern </a:t>
            </a:r>
            <a:r>
              <a:rPr lang="fr-FR" dirty="0" err="1"/>
              <a:t>matching</a:t>
            </a:r>
            <a:r>
              <a:rPr lang="fr-FR" dirty="0"/>
              <a:t> for switch (</a:t>
            </a:r>
            <a:r>
              <a:rPr lang="fr-FR" dirty="0" err="1"/>
              <a:t>preview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25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406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170770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switch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26</a:t>
            </a:fld>
            <a:endParaRPr lang="fr-FR"/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9B76BCE-6ED1-4681-BF6E-FF7BFDBC1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31830"/>
            <a:ext cx="10058400" cy="2451591"/>
          </a:xfrm>
        </p:spPr>
      </p:pic>
    </p:spTree>
    <p:extLst>
      <p:ext uri="{BB962C8B-B14F-4D97-AF65-F5344CB8AC3E}">
        <p14:creationId xmlns:p14="http://schemas.microsoft.com/office/powerpoint/2010/main" val="3909195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switch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3024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Elegant</a:t>
            </a:r>
            <a:r>
              <a:rPr lang="fr-FR" sz="2400" dirty="0"/>
              <a:t> </a:t>
            </a:r>
            <a:r>
              <a:rPr lang="fr-FR" sz="2400" dirty="0" err="1"/>
              <a:t>way</a:t>
            </a:r>
            <a:r>
              <a:rPr lang="fr-FR" sz="2400" dirty="0"/>
              <a:t> to </a:t>
            </a:r>
            <a:r>
              <a:rPr lang="fr-FR" sz="2400" dirty="0" err="1"/>
              <a:t>handle</a:t>
            </a:r>
            <a:r>
              <a:rPr lang="fr-FR" sz="2400" dirty="0"/>
              <a:t> </a:t>
            </a:r>
            <a:r>
              <a:rPr lang="fr-FR" sz="2400" dirty="0" err="1"/>
              <a:t>null</a:t>
            </a:r>
            <a:r>
              <a:rPr lang="fr-FR" sz="2400" dirty="0"/>
              <a:t> case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If a </a:t>
            </a:r>
            <a:r>
              <a:rPr lang="fr-FR" sz="2400" dirty="0" err="1"/>
              <a:t>branch</a:t>
            </a:r>
            <a:r>
              <a:rPr lang="fr-FR" sz="2400" dirty="0"/>
              <a:t> is </a:t>
            </a:r>
            <a:r>
              <a:rPr lang="fr-FR" sz="2400" dirty="0" err="1"/>
              <a:t>unreachable</a:t>
            </a:r>
            <a:r>
              <a:rPr lang="fr-FR" sz="2400" dirty="0"/>
              <a:t>, compiler </a:t>
            </a:r>
            <a:r>
              <a:rPr lang="fr-FR" sz="2400" dirty="0" err="1"/>
              <a:t>error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No primitive types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Pattern </a:t>
            </a:r>
            <a:r>
              <a:rPr lang="fr-FR" dirty="0" err="1"/>
              <a:t>matching</a:t>
            </a:r>
            <a:r>
              <a:rPr lang="fr-FR" dirty="0"/>
              <a:t> for </a:t>
            </a:r>
            <a:r>
              <a:rPr lang="fr-FR" dirty="0" err="1"/>
              <a:t>instanceof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28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394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593909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</a:t>
            </a:r>
            <a:r>
              <a:rPr lang="fr-FR" dirty="0" err="1"/>
              <a:t>instanceof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29</a:t>
            </a:fld>
            <a:endParaRPr lang="fr-FR"/>
          </a:p>
        </p:txBody>
      </p:sp>
      <p:pic>
        <p:nvPicPr>
          <p:cNvPr id="12" name="Espace réservé du contenu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34F97AFC-7CE7-4CE6-998F-FFBCF74D6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73" y="2515018"/>
            <a:ext cx="8490454" cy="3763545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3E0627E-5E75-4CB9-B736-254550B83448}"/>
              </a:ext>
            </a:extLst>
          </p:cNvPr>
          <p:cNvSpPr txBox="1"/>
          <p:nvPr/>
        </p:nvSpPr>
        <p:spPr>
          <a:xfrm>
            <a:off x="1850773" y="2053353"/>
            <a:ext cx="849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11</a:t>
            </a:r>
          </a:p>
        </p:txBody>
      </p:sp>
    </p:spTree>
    <p:extLst>
      <p:ext uri="{BB962C8B-B14F-4D97-AF65-F5344CB8AC3E}">
        <p14:creationId xmlns:p14="http://schemas.microsoft.com/office/powerpoint/2010/main" val="44931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Covered </a:t>
            </a:r>
            <a:r>
              <a:rPr lang="fr-FR" dirty="0" err="1"/>
              <a:t>JEPs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7394367-AFE8-4076-AC43-4FBE2FC949A3}"/>
              </a:ext>
            </a:extLst>
          </p:cNvPr>
          <p:cNvSpPr txBox="1"/>
          <p:nvPr/>
        </p:nvSpPr>
        <p:spPr>
          <a:xfrm>
            <a:off x="1257300" y="2038350"/>
            <a:ext cx="10058400" cy="501675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fr-FR" sz="1600" b="1" u="sng" dirty="0"/>
              <a:t>Transversal</a:t>
            </a:r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12: </a:t>
            </a:r>
            <a:r>
              <a:rPr lang="fr-FR" sz="1600" b="0" i="0" u="sng" strike="noStrike" dirty="0" err="1">
                <a:solidFill>
                  <a:srgbClr val="000000"/>
                </a:solidFill>
                <a:effectLst/>
                <a:hlinkClick r:id="rId2"/>
              </a:rPr>
              <a:t>Preview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2"/>
              </a:rPr>
              <a:t> </a:t>
            </a:r>
            <a:r>
              <a:rPr lang="fr-FR" sz="1600" b="0" i="0" u="sng" strike="noStrike" dirty="0" err="1">
                <a:solidFill>
                  <a:srgbClr val="000000"/>
                </a:solidFill>
                <a:effectLst/>
                <a:hlinkClick r:id="rId2"/>
              </a:rPr>
              <a:t>Features</a:t>
            </a:r>
            <a:r>
              <a:rPr lang="fr-FR" sz="1600" dirty="0"/>
              <a:t> 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b="1" u="sng" dirty="0" err="1"/>
              <a:t>Language</a:t>
            </a:r>
            <a:endParaRPr lang="fr-FR" sz="1600" b="1" u="sng" dirty="0"/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378: </a:t>
            </a:r>
            <a:r>
              <a:rPr lang="fr-FR" sz="1600" b="0" i="0" u="sng" strike="noStrike" dirty="0" err="1">
                <a:solidFill>
                  <a:srgbClr val="000000"/>
                </a:solidFill>
                <a:effectLst/>
                <a:hlinkClick r:id="rId3"/>
              </a:rPr>
              <a:t>Text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3"/>
              </a:rPr>
              <a:t> Blocks</a:t>
            </a:r>
            <a:r>
              <a:rPr lang="fr-FR" sz="1600" dirty="0"/>
              <a:t> </a:t>
            </a:r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395:</a:t>
            </a:r>
            <a:r>
              <a:rPr lang="fr-FR" sz="1600" dirty="0"/>
              <a:t> 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4"/>
              </a:rPr>
              <a:t>Records</a:t>
            </a:r>
            <a:r>
              <a:rPr lang="fr-FR" sz="1600" dirty="0"/>
              <a:t> </a:t>
            </a:r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409: </a:t>
            </a:r>
            <a:r>
              <a:rPr lang="fr-FR" sz="1600" b="0" i="0" u="sng" strike="noStrike" dirty="0" err="1">
                <a:solidFill>
                  <a:srgbClr val="000000"/>
                </a:solidFill>
                <a:effectLst/>
                <a:hlinkClick r:id="rId5"/>
              </a:rPr>
              <a:t>Sealed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5"/>
              </a:rPr>
              <a:t> Classes</a:t>
            </a:r>
            <a:r>
              <a:rPr lang="fr-FR" sz="1600" dirty="0"/>
              <a:t> </a:t>
            </a:r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361:</a:t>
            </a:r>
            <a:r>
              <a:rPr lang="fr-FR" sz="1600" dirty="0"/>
              <a:t> 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6"/>
              </a:rPr>
              <a:t>Switch Expressions</a:t>
            </a:r>
            <a:endParaRPr lang="fr-FR" sz="1600" b="0" i="0" u="sng" strike="noStrike" dirty="0">
              <a:solidFill>
                <a:srgbClr val="000000"/>
              </a:solidFill>
              <a:effectLst/>
            </a:endParaRP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406:</a:t>
            </a:r>
            <a:r>
              <a:rPr lang="en-US" sz="1600" dirty="0"/>
              <a:t> </a:t>
            </a:r>
            <a:r>
              <a:rPr lang="en-US" sz="1600" b="0" i="0" u="sng" strike="noStrike" dirty="0">
                <a:solidFill>
                  <a:srgbClr val="7030A0"/>
                </a:solidFill>
                <a:effectLst/>
                <a:hlinkClick r:id="rId7"/>
              </a:rPr>
              <a:t>Pattern Matching for switch (Preview)</a:t>
            </a:r>
            <a:r>
              <a:rPr lang="en-US" sz="1600" dirty="0"/>
              <a:t> </a:t>
            </a:r>
            <a:endParaRPr lang="fr-FR" sz="1600" u="sng" dirty="0">
              <a:solidFill>
                <a:srgbClr val="000000"/>
              </a:solidFill>
            </a:endParaRP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394:</a:t>
            </a:r>
            <a:r>
              <a:rPr lang="en-US" sz="1600" dirty="0"/>
              <a:t> </a:t>
            </a:r>
            <a:r>
              <a:rPr lang="en-US" sz="1600" b="0" i="0" u="sng" strike="noStrike" dirty="0">
                <a:solidFill>
                  <a:srgbClr val="000000"/>
                </a:solidFill>
                <a:effectLst/>
                <a:hlinkClick r:id="rId8"/>
              </a:rPr>
              <a:t>Pattern Matching for </a:t>
            </a:r>
            <a:r>
              <a:rPr lang="en-US" sz="1600" b="0" i="0" u="sng" strike="noStrike" dirty="0" err="1">
                <a:solidFill>
                  <a:srgbClr val="000000"/>
                </a:solidFill>
                <a:effectLst/>
                <a:hlinkClick r:id="rId8"/>
              </a:rPr>
              <a:t>instanceof</a:t>
            </a:r>
            <a:r>
              <a:rPr lang="en-US" sz="1600" dirty="0"/>
              <a:t> </a:t>
            </a:r>
            <a:endParaRPr lang="fr-FR" sz="1600" u="sng" dirty="0">
              <a:solidFill>
                <a:srgbClr val="000000"/>
              </a:solidFill>
            </a:endParaRPr>
          </a:p>
          <a:p>
            <a:endParaRPr lang="fr-FR" sz="1600" u="sng" dirty="0">
              <a:solidFill>
                <a:srgbClr val="000000"/>
              </a:solidFill>
            </a:endParaRPr>
          </a:p>
          <a:p>
            <a:endParaRPr lang="fr-FR" sz="1600" u="sng" dirty="0">
              <a:solidFill>
                <a:srgbClr val="000000"/>
              </a:solidFill>
            </a:endParaRPr>
          </a:p>
          <a:p>
            <a:endParaRPr lang="fr-FR" sz="1600" u="sng" dirty="0">
              <a:solidFill>
                <a:srgbClr val="000000"/>
              </a:solidFill>
            </a:endParaRPr>
          </a:p>
          <a:p>
            <a:r>
              <a:rPr lang="fr-FR" sz="1600" b="1" u="sng" dirty="0">
                <a:solidFill>
                  <a:srgbClr val="000000"/>
                </a:solidFill>
              </a:rPr>
              <a:t>API Evolutions</a:t>
            </a:r>
          </a:p>
          <a:p>
            <a:endParaRPr lang="fr-FR" sz="1600" dirty="0">
              <a:solidFill>
                <a:srgbClr val="000000"/>
              </a:solidFill>
            </a:endParaRPr>
          </a:p>
          <a:p>
            <a:endParaRPr lang="fr-FR" sz="1600" dirty="0">
              <a:solidFill>
                <a:srgbClr val="000000"/>
              </a:solidFill>
            </a:endParaRPr>
          </a:p>
          <a:p>
            <a:endParaRPr lang="fr-FR" sz="1600" dirty="0">
              <a:solidFill>
                <a:srgbClr val="000000"/>
              </a:solidFill>
            </a:endParaRPr>
          </a:p>
          <a:p>
            <a:endParaRPr lang="fr-FR" sz="1600" dirty="0">
              <a:solidFill>
                <a:srgbClr val="000000"/>
              </a:solidFill>
            </a:endParaRPr>
          </a:p>
          <a:p>
            <a:r>
              <a:rPr lang="fr-FR" sz="1600" b="1" u="sng" dirty="0">
                <a:solidFill>
                  <a:srgbClr val="000000"/>
                </a:solidFill>
              </a:rPr>
              <a:t>Hotspot</a:t>
            </a:r>
            <a:r>
              <a:rPr lang="fr-FR" sz="1600" dirty="0"/>
              <a:t> </a:t>
            </a:r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358:</a:t>
            </a:r>
            <a:r>
              <a:rPr lang="fr-FR" sz="1600" dirty="0"/>
              <a:t> </a:t>
            </a:r>
            <a:r>
              <a:rPr lang="fr-FR" sz="1600" b="0" i="0" u="sng" strike="noStrike" dirty="0" err="1">
                <a:solidFill>
                  <a:srgbClr val="000000"/>
                </a:solidFill>
                <a:effectLst/>
                <a:hlinkClick r:id="rId9"/>
              </a:rPr>
              <a:t>Helpful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9"/>
              </a:rPr>
              <a:t> </a:t>
            </a:r>
            <a:r>
              <a:rPr lang="fr-FR" sz="1600" b="0" i="0" u="sng" strike="noStrike" dirty="0" err="1">
                <a:solidFill>
                  <a:srgbClr val="000000"/>
                </a:solidFill>
                <a:effectLst/>
                <a:hlinkClick r:id="rId9"/>
              </a:rPr>
              <a:t>NullPointerExceptions</a:t>
            </a:r>
            <a:r>
              <a:rPr lang="fr-FR" sz="1600" dirty="0"/>
              <a:t>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377:</a:t>
            </a:r>
            <a:r>
              <a:rPr lang="en-US" sz="1600" dirty="0"/>
              <a:t> </a:t>
            </a:r>
            <a:r>
              <a:rPr lang="en-US" sz="1600" b="0" i="0" u="sng" strike="noStrike" dirty="0">
                <a:solidFill>
                  <a:srgbClr val="000000"/>
                </a:solidFill>
                <a:effectLst/>
                <a:hlinkClick r:id="rId10"/>
              </a:rPr>
              <a:t>ZGC: A Scalable Low-Latency Garbage Collector</a:t>
            </a:r>
            <a:r>
              <a:rPr lang="en-US" sz="1600" dirty="0"/>
              <a:t> </a:t>
            </a:r>
            <a:endParaRPr lang="fr-FR" sz="1600" dirty="0"/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379:</a:t>
            </a:r>
            <a:r>
              <a:rPr lang="en-US" sz="1600" dirty="0"/>
              <a:t> </a:t>
            </a:r>
            <a:r>
              <a:rPr lang="en-US" sz="1600" b="0" i="0" u="sng" strike="noStrike" dirty="0">
                <a:solidFill>
                  <a:srgbClr val="000000"/>
                </a:solidFill>
                <a:effectLst/>
                <a:hlinkClick r:id="rId11"/>
              </a:rPr>
              <a:t>Shenandoah: A Low-Pause-Time Garbage Collector</a:t>
            </a:r>
            <a:r>
              <a:rPr lang="en-US" sz="1600" dirty="0"/>
              <a:t> </a:t>
            </a:r>
            <a:endParaRPr lang="fr-FR" sz="1600" dirty="0"/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341:</a:t>
            </a:r>
            <a:r>
              <a:rPr lang="fr-FR" sz="1600" dirty="0"/>
              <a:t> 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12"/>
              </a:rPr>
              <a:t>Default CDS Archives</a:t>
            </a:r>
            <a:r>
              <a:rPr lang="fr-FR" sz="1600" dirty="0"/>
              <a:t> </a:t>
            </a:r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350:</a:t>
            </a:r>
            <a:r>
              <a:rPr lang="fr-FR" sz="1600" dirty="0"/>
              <a:t> 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13"/>
              </a:rPr>
              <a:t>Dynamic CDS Archives</a:t>
            </a:r>
            <a:r>
              <a:rPr lang="fr-FR" sz="1600" dirty="0"/>
              <a:t> </a:t>
            </a:r>
          </a:p>
          <a:p>
            <a:endParaRPr lang="fr-FR" sz="1600" dirty="0"/>
          </a:p>
          <a:p>
            <a:r>
              <a:rPr lang="fr-FR" sz="1600" b="1" u="sng" dirty="0"/>
              <a:t>Tools</a:t>
            </a:r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392:</a:t>
            </a:r>
            <a:r>
              <a:rPr lang="fr-FR" sz="1600" dirty="0"/>
              <a:t> 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14"/>
              </a:rPr>
              <a:t>Packaging Tool</a:t>
            </a:r>
            <a:r>
              <a:rPr lang="fr-FR" sz="1600" dirty="0"/>
              <a:t> </a:t>
            </a:r>
          </a:p>
          <a:p>
            <a:endParaRPr lang="fr-FR" sz="1600" dirty="0"/>
          </a:p>
          <a:p>
            <a:r>
              <a:rPr lang="fr-FR" sz="1600" b="1" u="sng" dirty="0" err="1"/>
              <a:t>Core</a:t>
            </a:r>
            <a:r>
              <a:rPr lang="fr-FR" sz="1600" b="1" u="sng" dirty="0"/>
              <a:t> </a:t>
            </a:r>
            <a:r>
              <a:rPr lang="fr-FR" sz="1600" b="1" u="sng" dirty="0" err="1"/>
              <a:t>libs</a:t>
            </a:r>
            <a:endParaRPr lang="fr-FR" sz="1600" b="1" u="sng" dirty="0"/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389:</a:t>
            </a:r>
            <a:r>
              <a:rPr lang="en-US" sz="1600" dirty="0"/>
              <a:t> </a:t>
            </a:r>
            <a:r>
              <a:rPr lang="en-US" sz="1600" b="0" i="0" u="sng" strike="noStrike" dirty="0">
                <a:solidFill>
                  <a:srgbClr val="7030A0"/>
                </a:solidFill>
                <a:effectLst/>
                <a:hlinkClick r:id="rId15"/>
              </a:rPr>
              <a:t>Foreign Linker API (Incubator)</a:t>
            </a:r>
            <a:r>
              <a:rPr lang="en-US" sz="1600" dirty="0"/>
              <a:t> </a:t>
            </a:r>
            <a:endParaRPr lang="fr-FR" sz="1600" dirty="0"/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412:</a:t>
            </a:r>
            <a:r>
              <a:rPr lang="en-US" sz="1600" dirty="0"/>
              <a:t> </a:t>
            </a:r>
            <a:r>
              <a:rPr lang="en-US" sz="1600" b="0" i="0" u="sng" strike="noStrike" dirty="0">
                <a:solidFill>
                  <a:srgbClr val="7030A0"/>
                </a:solidFill>
                <a:effectLst/>
                <a:hlinkClick r:id="rId16"/>
              </a:rPr>
              <a:t>Foreign Function &amp; Memory API (Incubator)</a:t>
            </a:r>
            <a:r>
              <a:rPr lang="en-US" sz="1600" dirty="0"/>
              <a:t> </a:t>
            </a:r>
          </a:p>
          <a:p>
            <a:endParaRPr lang="fr-FR" sz="1600" dirty="0"/>
          </a:p>
          <a:p>
            <a:r>
              <a:rPr lang="fr-FR" sz="1600" b="1" u="sng" dirty="0"/>
              <a:t>Infrastructure</a:t>
            </a:r>
          </a:p>
          <a:p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369:</a:t>
            </a:r>
            <a:r>
              <a:rPr lang="fr-FR" sz="1600" dirty="0"/>
              <a:t> </a:t>
            </a:r>
            <a:r>
              <a:rPr lang="fr-FR" sz="1600" b="0" i="0" u="sng" strike="noStrike" dirty="0" err="1">
                <a:solidFill>
                  <a:srgbClr val="000000"/>
                </a:solidFill>
                <a:effectLst/>
                <a:hlinkClick r:id="rId17"/>
              </a:rPr>
              <a:t>Migrate</a:t>
            </a:r>
            <a:r>
              <a:rPr lang="fr-FR" sz="1600" b="0" i="0" u="sng" strike="noStrike" dirty="0">
                <a:solidFill>
                  <a:srgbClr val="000000"/>
                </a:solidFill>
                <a:effectLst/>
                <a:hlinkClick r:id="rId17"/>
              </a:rPr>
              <a:t> to GitHub</a:t>
            </a:r>
            <a:r>
              <a:rPr lang="fr-F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0771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</a:t>
            </a:r>
            <a:r>
              <a:rPr lang="fr-FR" dirty="0" err="1"/>
              <a:t>instanceof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30</a:t>
            </a:fld>
            <a:endParaRPr lang="fr-FR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34EADD-20AF-441F-9861-9EA77E600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94" y="2555297"/>
            <a:ext cx="8456612" cy="3236796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5E68526-BF2F-4571-9B96-230C7CDB6D59}"/>
              </a:ext>
            </a:extLst>
          </p:cNvPr>
          <p:cNvSpPr txBox="1"/>
          <p:nvPr/>
        </p:nvSpPr>
        <p:spPr>
          <a:xfrm>
            <a:off x="1867694" y="2093632"/>
            <a:ext cx="845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17</a:t>
            </a:r>
          </a:p>
        </p:txBody>
      </p:sp>
    </p:spTree>
    <p:extLst>
      <p:ext uri="{BB962C8B-B14F-4D97-AF65-F5344CB8AC3E}">
        <p14:creationId xmlns:p14="http://schemas.microsoft.com/office/powerpoint/2010/main" val="1818419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</a:t>
            </a:r>
            <a:r>
              <a:rPr lang="fr-FR" dirty="0" err="1"/>
              <a:t>instanceof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2211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No need to </a:t>
            </a:r>
            <a:r>
              <a:rPr lang="fr-FR" sz="2400" dirty="0" err="1"/>
              <a:t>explicitly</a:t>
            </a:r>
            <a:r>
              <a:rPr lang="fr-FR" sz="2400" dirty="0"/>
              <a:t> cast the variable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Visit</a:t>
            </a:r>
            <a:r>
              <a:rPr lang="fr-FR" sz="2400" dirty="0"/>
              <a:t> </a:t>
            </a:r>
            <a:r>
              <a:rPr lang="fr-FR" sz="2400" dirty="0">
                <a:hlinkClick r:id="rId3"/>
              </a:rPr>
              <a:t>Amber</a:t>
            </a:r>
            <a:r>
              <a:rPr lang="fr-FR" sz="2400" dirty="0"/>
              <a:t> </a:t>
            </a:r>
            <a:r>
              <a:rPr lang="fr-FR" sz="2400" dirty="0" err="1"/>
              <a:t>project</a:t>
            </a:r>
            <a:r>
              <a:rPr lang="fr-FR" sz="2400" dirty="0"/>
              <a:t> for future </a:t>
            </a:r>
            <a:r>
              <a:rPr lang="fr-FR" sz="2400" dirty="0" err="1"/>
              <a:t>proposals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44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/>
              <a:t>API Evolution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32</a:t>
            </a:fld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D7C2A7-7AD5-4FE4-B1FC-332FA216E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015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33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A1672B-A523-4575-82A1-6067DEB68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333625"/>
            <a:ext cx="11391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94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Stream API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34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D48BC0-6C1D-4142-B76F-B8283D29F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71" y="4550104"/>
            <a:ext cx="9900458" cy="159263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DCF21A5-8AF5-4114-92D0-1829E1036C8D}"/>
              </a:ext>
            </a:extLst>
          </p:cNvPr>
          <p:cNvSpPr txBox="1"/>
          <p:nvPr/>
        </p:nvSpPr>
        <p:spPr>
          <a:xfrm>
            <a:off x="1145771" y="4026884"/>
            <a:ext cx="990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Collectors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21F99DC-78AD-487F-994F-BB3739FC7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00" y="2653470"/>
            <a:ext cx="2956959" cy="109001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DFDBA29-BDDD-452A-857C-0A3D8242FA65}"/>
              </a:ext>
            </a:extLst>
          </p:cNvPr>
          <p:cNvSpPr txBox="1"/>
          <p:nvPr/>
        </p:nvSpPr>
        <p:spPr>
          <a:xfrm>
            <a:off x="4648000" y="2130250"/>
            <a:ext cx="2956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93127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API Evolution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CCECAF-8D21-44AD-8BB9-FC5D2448E7D6}"/>
              </a:ext>
            </a:extLst>
          </p:cNvPr>
          <p:cNvSpPr txBox="1"/>
          <p:nvPr/>
        </p:nvSpPr>
        <p:spPr>
          <a:xfrm>
            <a:off x="2342707" y="2750409"/>
            <a:ext cx="7506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dirty="0"/>
          </a:p>
          <a:p>
            <a:pPr algn="ctr"/>
            <a:r>
              <a:rPr lang="fr-FR" sz="2800" dirty="0"/>
              <a:t>To go </a:t>
            </a:r>
            <a:r>
              <a:rPr lang="fr-FR" sz="2800" dirty="0" err="1"/>
              <a:t>further</a:t>
            </a:r>
            <a:r>
              <a:rPr lang="fr-FR" sz="2800" dirty="0"/>
              <a:t>: </a:t>
            </a:r>
            <a:r>
              <a:rPr lang="fr-FR" sz="2800" dirty="0">
                <a:hlinkClick r:id="rId3"/>
              </a:rPr>
              <a:t>https://javaalmanac.io/jdk/17/apidiff/11/</a:t>
            </a:r>
            <a:endParaRPr lang="fr-FR" sz="2800" dirty="0"/>
          </a:p>
          <a:p>
            <a:pPr algn="ctr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02278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Helpful</a:t>
            </a:r>
            <a:r>
              <a:rPr lang="fr-FR" dirty="0"/>
              <a:t> NPE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36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495004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3"/>
              </a:rPr>
              <a:t>J</a:t>
            </a:r>
            <a:r>
              <a:rPr lang="fr-FR" sz="4000" dirty="0">
                <a:hlinkClick r:id="rId4"/>
              </a:rPr>
              <a:t>EP 358</a:t>
            </a: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5161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Garbage Collectors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37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495004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377</a:t>
            </a:r>
            <a:r>
              <a:rPr lang="fr-FR" sz="4000" dirty="0"/>
              <a:t> </a:t>
            </a:r>
            <a:r>
              <a:rPr lang="fr-FR" sz="4000" dirty="0">
                <a:hlinkClick r:id="rId3"/>
              </a:rPr>
              <a:t>JEP 379</a:t>
            </a: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294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Garbage Collectors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7918"/>
            <a:ext cx="10058400" cy="638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2 new </a:t>
            </a:r>
            <a:r>
              <a:rPr lang="fr-FR" sz="2800" dirty="0" err="1"/>
              <a:t>low</a:t>
            </a:r>
            <a:r>
              <a:rPr lang="fr-FR" sz="2800" dirty="0"/>
              <a:t> </a:t>
            </a:r>
            <a:r>
              <a:rPr lang="fr-FR" sz="2800" dirty="0" err="1"/>
              <a:t>latency</a:t>
            </a:r>
            <a:r>
              <a:rPr lang="fr-FR" sz="2800" dirty="0"/>
              <a:t> </a:t>
            </a:r>
            <a:r>
              <a:rPr lang="fr-FR" sz="2800" dirty="0" err="1"/>
              <a:t>GCs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38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801D5F1-06BD-443A-9AA3-0D1E7182F0E3}"/>
              </a:ext>
            </a:extLst>
          </p:cNvPr>
          <p:cNvSpPr txBox="1">
            <a:spLocks/>
          </p:cNvSpPr>
          <p:nvPr/>
        </p:nvSpPr>
        <p:spPr>
          <a:xfrm>
            <a:off x="5791199" y="2976570"/>
            <a:ext cx="6174105" cy="14958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fr-FR" sz="2800" b="1" dirty="0"/>
              <a:t>Shenandoah</a:t>
            </a:r>
            <a:r>
              <a:rPr lang="fr-FR" sz="2800" dirty="0"/>
              <a:t>: </a:t>
            </a:r>
            <a:r>
              <a:rPr lang="fr-FR" sz="2800" dirty="0" err="1"/>
              <a:t>Developped</a:t>
            </a:r>
            <a:r>
              <a:rPr lang="fr-FR" sz="2800" dirty="0"/>
              <a:t> by Red Hat</a:t>
            </a:r>
          </a:p>
          <a:p>
            <a:pPr algn="ctr"/>
            <a:r>
              <a:rPr lang="fr-FR" sz="2800" dirty="0"/>
              <a:t>Not </a:t>
            </a:r>
            <a:r>
              <a:rPr lang="fr-FR" sz="2800" dirty="0" err="1"/>
              <a:t>supported</a:t>
            </a:r>
            <a:r>
              <a:rPr lang="fr-FR" sz="2800" dirty="0"/>
              <a:t> by the Oracle JDK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4EBB1F-51CC-459D-B433-BE4C8932F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40" y="4655104"/>
            <a:ext cx="2577609" cy="1385651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D7ECF8A-64AC-4FF4-8D73-BABA02613699}"/>
              </a:ext>
            </a:extLst>
          </p:cNvPr>
          <p:cNvSpPr txBox="1">
            <a:spLocks/>
          </p:cNvSpPr>
          <p:nvPr/>
        </p:nvSpPr>
        <p:spPr>
          <a:xfrm>
            <a:off x="954405" y="2976570"/>
            <a:ext cx="4522470" cy="12722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fr-FR" sz="2800" b="1" dirty="0"/>
              <a:t>ZGC</a:t>
            </a:r>
            <a:r>
              <a:rPr lang="fr-FR" sz="2800" dirty="0"/>
              <a:t>: </a:t>
            </a:r>
            <a:r>
              <a:rPr lang="fr-FR" sz="2800" dirty="0" err="1"/>
              <a:t>Developped</a:t>
            </a:r>
            <a:r>
              <a:rPr lang="fr-FR" sz="2800" dirty="0"/>
              <a:t> by Oracle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fr-FR" sz="2800" dirty="0"/>
              <a:t>Up to 16 TB of </a:t>
            </a:r>
            <a:r>
              <a:rPr lang="fr-FR" sz="2800" dirty="0" err="1"/>
              <a:t>heap</a:t>
            </a:r>
            <a:endParaRPr lang="fr-FR" sz="2800" dirty="0"/>
          </a:p>
          <a:p>
            <a:pPr algn="ctr"/>
            <a:endParaRPr lang="fr-FR" sz="2800" dirty="0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A0D344-04E5-430A-892E-92BB00CD5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76" y="4653318"/>
            <a:ext cx="3714750" cy="138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13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CDS Archives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39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341</a:t>
            </a:r>
            <a:r>
              <a:rPr lang="fr-FR" sz="4000" dirty="0"/>
              <a:t> </a:t>
            </a:r>
            <a:r>
              <a:rPr lang="fr-FR" sz="4000" dirty="0">
                <a:hlinkClick r:id="rId3"/>
              </a:rPr>
              <a:t>JEP 350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92379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 err="1"/>
              <a:t>Preview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12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897539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CDS Archives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1359"/>
            <a:ext cx="10058400" cy="27821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Exports classes and </a:t>
            </a:r>
            <a:r>
              <a:rPr lang="fr-FR" sz="2800" dirty="0" err="1"/>
              <a:t>metadata</a:t>
            </a:r>
            <a:r>
              <a:rPr lang="fr-FR" sz="2800" dirty="0"/>
              <a:t> </a:t>
            </a:r>
            <a:r>
              <a:rPr lang="fr-FR" sz="2800" dirty="0" err="1"/>
              <a:t>into</a:t>
            </a:r>
            <a:r>
              <a:rPr lang="fr-FR" sz="2800" dirty="0"/>
              <a:t> an archive</a:t>
            </a:r>
          </a:p>
          <a:p>
            <a:pPr marL="0" indent="0" algn="ctr">
              <a:buNone/>
            </a:pP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The archive is </a:t>
            </a:r>
            <a:r>
              <a:rPr lang="fr-FR" sz="2800" dirty="0" err="1"/>
              <a:t>imported</a:t>
            </a:r>
            <a:r>
              <a:rPr lang="fr-FR" sz="2800" dirty="0"/>
              <a:t> at the </a:t>
            </a:r>
            <a:r>
              <a:rPr lang="fr-FR" sz="2800" dirty="0" err="1"/>
              <a:t>next</a:t>
            </a:r>
            <a:r>
              <a:rPr lang="fr-FR" sz="2800" dirty="0"/>
              <a:t> run</a:t>
            </a:r>
          </a:p>
          <a:p>
            <a:pPr marL="0" indent="0" algn="ctr">
              <a:buNone/>
            </a:pP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It </a:t>
            </a:r>
            <a:r>
              <a:rPr lang="fr-FR" sz="2800" dirty="0" err="1"/>
              <a:t>reduces</a:t>
            </a:r>
            <a:r>
              <a:rPr lang="fr-FR" sz="2800" dirty="0"/>
              <a:t> the startup time and the memory </a:t>
            </a:r>
            <a:r>
              <a:rPr lang="fr-FR" sz="2800" dirty="0" err="1"/>
              <a:t>consumption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9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Packaging Tool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41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392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256626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Packaging Tool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8009"/>
            <a:ext cx="10058400" cy="13057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Tool that </a:t>
            </a:r>
            <a:r>
              <a:rPr lang="fr-FR" sz="2800" dirty="0" err="1"/>
              <a:t>generates</a:t>
            </a:r>
            <a:r>
              <a:rPr lang="fr-FR" sz="2800" dirty="0"/>
              <a:t> an installer from a java application</a:t>
            </a:r>
          </a:p>
          <a:p>
            <a:pPr marL="0" indent="0" algn="ctr">
              <a:buNone/>
            </a:pPr>
            <a:r>
              <a:rPr lang="fr-FR" sz="2800" dirty="0"/>
              <a:t>Multiple output types (.deb, .</a:t>
            </a:r>
            <a:r>
              <a:rPr lang="fr-FR" sz="2800" dirty="0" err="1"/>
              <a:t>pkg</a:t>
            </a:r>
            <a:r>
              <a:rPr lang="fr-FR" sz="2800" dirty="0"/>
              <a:t>, .</a:t>
            </a:r>
            <a:r>
              <a:rPr lang="fr-FR" sz="2800" dirty="0" err="1"/>
              <a:t>msi</a:t>
            </a:r>
            <a:r>
              <a:rPr lang="fr-FR" sz="2800" dirty="0"/>
              <a:t>…)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8F4257-7F53-4615-957D-81B3C1E27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4167505"/>
            <a:ext cx="10789920" cy="151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Natives API (</a:t>
            </a:r>
            <a:r>
              <a:rPr lang="fr-FR" dirty="0" err="1"/>
              <a:t>incubator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43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389</a:t>
            </a:r>
            <a:r>
              <a:rPr lang="fr-FR" sz="4000" dirty="0"/>
              <a:t> </a:t>
            </a:r>
            <a:r>
              <a:rPr lang="fr-FR" sz="4000" dirty="0">
                <a:hlinkClick r:id="rId3"/>
              </a:rPr>
              <a:t>JEP 412</a:t>
            </a: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310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Natives APIs (</a:t>
            </a:r>
            <a:r>
              <a:rPr lang="fr-FR" dirty="0" err="1"/>
              <a:t>Incubator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8009"/>
            <a:ext cx="10058400" cy="32774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2800" dirty="0" err="1"/>
              <a:t>Helps</a:t>
            </a:r>
            <a:r>
              <a:rPr lang="fr-FR" sz="2800" dirty="0"/>
              <a:t> </a:t>
            </a:r>
            <a:r>
              <a:rPr lang="fr-FR" sz="2800" dirty="0" err="1"/>
              <a:t>calling</a:t>
            </a:r>
            <a:r>
              <a:rPr lang="fr-FR" sz="2800" dirty="0"/>
              <a:t> native </a:t>
            </a:r>
            <a:r>
              <a:rPr lang="fr-FR" sz="2800" dirty="0" err="1"/>
              <a:t>third</a:t>
            </a:r>
            <a:r>
              <a:rPr lang="fr-FR" sz="2800" dirty="0"/>
              <a:t> party librairies</a:t>
            </a:r>
          </a:p>
          <a:p>
            <a:pPr marL="0" indent="0" algn="ctr">
              <a:buNone/>
            </a:pP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Alternative to JNI - no need to </a:t>
            </a:r>
            <a:r>
              <a:rPr lang="fr-FR" sz="2800" dirty="0" err="1"/>
              <a:t>write</a:t>
            </a:r>
            <a:r>
              <a:rPr lang="fr-FR" sz="2800" dirty="0"/>
              <a:t> glue code</a:t>
            </a:r>
          </a:p>
          <a:p>
            <a:pPr marL="0" indent="0" algn="ctr">
              <a:buNone/>
            </a:pPr>
            <a:endParaRPr lang="fr-FR" sz="2800" dirty="0"/>
          </a:p>
          <a:p>
            <a:pPr marL="0" indent="0" algn="ctr">
              <a:buNone/>
            </a:pPr>
            <a:r>
              <a:rPr lang="fr-FR" sz="2800" dirty="0" err="1"/>
              <a:t>Currently</a:t>
            </a:r>
            <a:r>
              <a:rPr lang="fr-FR" sz="2800" dirty="0"/>
              <a:t>, </a:t>
            </a:r>
            <a:r>
              <a:rPr lang="fr-FR" sz="2800" dirty="0" err="1"/>
              <a:t>Foreign</a:t>
            </a:r>
            <a:r>
              <a:rPr lang="fr-FR" sz="2800" dirty="0"/>
              <a:t> </a:t>
            </a:r>
            <a:r>
              <a:rPr lang="fr-FR" sz="2800" dirty="0" err="1"/>
              <a:t>Functions</a:t>
            </a:r>
            <a:r>
              <a:rPr lang="fr-FR" sz="2800" dirty="0"/>
              <a:t> and </a:t>
            </a:r>
            <a:r>
              <a:rPr lang="fr-FR" sz="2800" dirty="0" err="1"/>
              <a:t>Foreign</a:t>
            </a:r>
            <a:r>
              <a:rPr lang="fr-FR" sz="2800" dirty="0"/>
              <a:t> Memory </a:t>
            </a:r>
            <a:r>
              <a:rPr lang="fr-FR" sz="2800" dirty="0" err="1"/>
              <a:t>access</a:t>
            </a:r>
            <a:endParaRPr lang="fr-FR" sz="2800" dirty="0"/>
          </a:p>
          <a:p>
            <a:pPr marL="0" indent="0" algn="ctr">
              <a:buNone/>
            </a:pP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Part of the </a:t>
            </a:r>
            <a:r>
              <a:rPr lang="fr-FR" sz="2800" dirty="0">
                <a:hlinkClick r:id="rId3"/>
              </a:rPr>
              <a:t>Panama</a:t>
            </a:r>
            <a:r>
              <a:rPr lang="fr-FR" sz="2800" dirty="0"/>
              <a:t> </a:t>
            </a:r>
            <a:r>
              <a:rPr lang="fr-FR" sz="2800" dirty="0" err="1"/>
              <a:t>project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3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Natives APIs (</a:t>
            </a:r>
            <a:r>
              <a:rPr lang="fr-FR" dirty="0" err="1"/>
              <a:t>Incubator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45</a:t>
            </a:fld>
            <a:endParaRPr lang="fr-FR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1081491-E5B1-471D-96BB-DB4F72A72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00" y="2699704"/>
            <a:ext cx="8610999" cy="24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19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Natives APIs (</a:t>
            </a:r>
            <a:r>
              <a:rPr lang="fr-FR" dirty="0" err="1"/>
              <a:t>Incubator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46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88405F5-6EA8-4094-9BA3-3ECBB15A7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2" y="2520465"/>
            <a:ext cx="9208456" cy="315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88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Migration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47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475954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369</a:t>
            </a:r>
            <a:endParaRPr lang="fr-FR" sz="4000" dirty="0"/>
          </a:p>
          <a:p>
            <a:pPr algn="ctr"/>
            <a:r>
              <a:rPr lang="fr-FR" sz="4000" cap="none" dirty="0">
                <a:hlinkClick r:id="rId3"/>
              </a:rPr>
              <a:t>https://github.com/openjdk/</a:t>
            </a:r>
            <a:r>
              <a:rPr lang="fr-FR" sz="40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7324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48</a:t>
            </a:fld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6A5BEE2-7D0A-4E08-BCD9-D08858DD4C7B}"/>
              </a:ext>
            </a:extLst>
          </p:cNvPr>
          <p:cNvGrpSpPr/>
          <p:nvPr/>
        </p:nvGrpSpPr>
        <p:grpSpPr>
          <a:xfrm>
            <a:off x="7598239" y="1334571"/>
            <a:ext cx="3920193" cy="3866078"/>
            <a:chOff x="7598239" y="1077396"/>
            <a:chExt cx="3920193" cy="3866078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AC3D523-49AA-483A-BE49-39ECBA30F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499" y="1077396"/>
              <a:ext cx="3495675" cy="3495675"/>
            </a:xfrm>
            <a:prstGeom prst="rect">
              <a:avLst/>
            </a:prstGeom>
          </p:spPr>
        </p:pic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83885F55-6A5B-4BB9-B72F-BCE602C81D7B}"/>
                </a:ext>
              </a:extLst>
            </p:cNvPr>
            <p:cNvGrpSpPr/>
            <p:nvPr/>
          </p:nvGrpSpPr>
          <p:grpSpPr>
            <a:xfrm>
              <a:off x="7598239" y="4574142"/>
              <a:ext cx="3920193" cy="369332"/>
              <a:chOff x="1590673" y="4614861"/>
              <a:chExt cx="4133852" cy="369332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78EEB67-F9B6-4B14-96BB-01A0B81F93EB}"/>
                  </a:ext>
                </a:extLst>
              </p:cNvPr>
              <p:cNvSpPr txBox="1"/>
              <p:nvPr/>
            </p:nvSpPr>
            <p:spPr>
              <a:xfrm>
                <a:off x="1914525" y="4614861"/>
                <a:ext cx="3810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dirty="0">
                    <a:hlinkClick r:id="rId3"/>
                  </a:rPr>
                  <a:t>https://github.com/bnau/java-11-17</a:t>
                </a:r>
                <a:endParaRPr lang="fr-FR" dirty="0"/>
              </a:p>
            </p:txBody>
          </p:sp>
          <p:pic>
            <p:nvPicPr>
              <p:cNvPr id="1026" name="Picture 2" descr="GitHub — Wikipédia">
                <a:extLst>
                  <a:ext uri="{FF2B5EF4-FFF2-40B4-BE49-F238E27FC236}">
                    <a16:creationId xmlns:a16="http://schemas.microsoft.com/office/drawing/2014/main" id="{D3102DBC-64C0-490E-A1A2-D9FEB44006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0673" y="4637601"/>
                <a:ext cx="323851" cy="3238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234D811-E470-431B-B198-E828D0708421}"/>
              </a:ext>
            </a:extLst>
          </p:cNvPr>
          <p:cNvSpPr txBox="1"/>
          <p:nvPr/>
        </p:nvSpPr>
        <p:spPr>
          <a:xfrm>
            <a:off x="742950" y="2574576"/>
            <a:ext cx="5857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i="1" dirty="0"/>
              <a:t>Thank </a:t>
            </a:r>
            <a:r>
              <a:rPr lang="fr-FR" sz="6000" i="1" dirty="0" err="1"/>
              <a:t>you</a:t>
            </a:r>
            <a:endParaRPr lang="fr-FR" sz="6000" i="1" dirty="0"/>
          </a:p>
        </p:txBody>
      </p:sp>
    </p:spTree>
    <p:extLst>
      <p:ext uri="{BB962C8B-B14F-4D97-AF65-F5344CB8AC3E}">
        <p14:creationId xmlns:p14="http://schemas.microsoft.com/office/powerpoint/2010/main" val="52039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Preview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8009"/>
            <a:ext cx="10058400" cy="1315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Feature</a:t>
            </a:r>
            <a:r>
              <a:rPr lang="fr-FR" sz="2400" dirty="0"/>
              <a:t> that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evolve</a:t>
            </a:r>
            <a:r>
              <a:rPr lang="fr-FR" sz="2400" dirty="0"/>
              <a:t> or </a:t>
            </a:r>
            <a:r>
              <a:rPr lang="fr-FR" sz="2400" dirty="0" err="1"/>
              <a:t>disabled</a:t>
            </a:r>
            <a:r>
              <a:rPr lang="fr-FR" sz="2400" dirty="0"/>
              <a:t> in the future</a:t>
            </a:r>
          </a:p>
          <a:p>
            <a:pPr marL="0" indent="0" algn="ctr">
              <a:buNone/>
            </a:pPr>
            <a:r>
              <a:rPr lang="fr-FR" sz="2400" dirty="0" err="1"/>
              <a:t>Aimed</a:t>
            </a:r>
            <a:r>
              <a:rPr lang="fr-FR" sz="2400" dirty="0"/>
              <a:t> to </a:t>
            </a:r>
            <a:r>
              <a:rPr lang="fr-FR" sz="2400" dirty="0" err="1"/>
              <a:t>collect</a:t>
            </a:r>
            <a:r>
              <a:rPr lang="fr-FR" sz="2400" dirty="0"/>
              <a:t> feedback from the </a:t>
            </a:r>
            <a:r>
              <a:rPr lang="fr-FR" sz="2400" dirty="0" err="1"/>
              <a:t>community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6329BE7-0EC4-42D8-BBE3-E2EF3AE3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70" y="3878149"/>
            <a:ext cx="9380220" cy="19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5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Preview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: Maven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6</a:t>
            </a:fld>
            <a:endParaRPr lang="fr-FR"/>
          </a:p>
        </p:txBody>
      </p:sp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C3CF0A-AF6B-4FBF-BBC6-E9F4F1240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660" y="2087210"/>
            <a:ext cx="5891639" cy="4022725"/>
          </a:xfrm>
        </p:spPr>
      </p:pic>
    </p:spTree>
    <p:extLst>
      <p:ext uri="{BB962C8B-B14F-4D97-AF65-F5344CB8AC3E}">
        <p14:creationId xmlns:p14="http://schemas.microsoft.com/office/powerpoint/2010/main" val="427045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Preview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: Gradle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7</a:t>
            </a:fld>
            <a:endParaRPr lang="fr-FR"/>
          </a:p>
        </p:txBody>
      </p:sp>
      <p:pic>
        <p:nvPicPr>
          <p:cNvPr id="10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B8F1A9A-9032-4C15-A23D-7498754EE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63" y="2619375"/>
            <a:ext cx="8915400" cy="2476500"/>
          </a:xfrm>
        </p:spPr>
      </p:pic>
    </p:spTree>
    <p:extLst>
      <p:ext uri="{BB962C8B-B14F-4D97-AF65-F5344CB8AC3E}">
        <p14:creationId xmlns:p14="http://schemas.microsoft.com/office/powerpoint/2010/main" val="381128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378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23079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47108"/>
            <a:ext cx="10058400" cy="3021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Multi-line String </a:t>
            </a:r>
            <a:r>
              <a:rPr lang="fr-FR" sz="2400" dirty="0" err="1"/>
              <a:t>Literal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Enclosed</a:t>
            </a:r>
            <a:r>
              <a:rPr lang="fr-FR" sz="2400" dirty="0"/>
              <a:t> by </a:t>
            </a:r>
            <a:r>
              <a:rPr lang="fr-FR" sz="2400" dirty="0" err="1"/>
              <a:t>three</a:t>
            </a:r>
            <a:r>
              <a:rPr lang="fr-FR" sz="2400" dirty="0"/>
              <a:t> double </a:t>
            </a:r>
            <a:r>
              <a:rPr lang="fr-FR" sz="2400" dirty="0" err="1"/>
              <a:t>quotes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Has the String type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01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1752</TotalTime>
  <Words>786</Words>
  <Application>Microsoft Office PowerPoint</Application>
  <PresentationFormat>Grand écran</PresentationFormat>
  <Paragraphs>274</Paragraphs>
  <Slides>48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Rétrospective</vt:lpstr>
      <vt:lpstr>De Java 11 à Java 17</vt:lpstr>
      <vt:lpstr>Lifecycle</vt:lpstr>
      <vt:lpstr>Covered JEPs</vt:lpstr>
      <vt:lpstr>Preview Features</vt:lpstr>
      <vt:lpstr>Preview Features</vt:lpstr>
      <vt:lpstr>Preview Features: Maven</vt:lpstr>
      <vt:lpstr>Preview Features: Gradle</vt:lpstr>
      <vt:lpstr>Text Blocks</vt:lpstr>
      <vt:lpstr>Text Blocks</vt:lpstr>
      <vt:lpstr>Text Blocks</vt:lpstr>
      <vt:lpstr>Text Blocks</vt:lpstr>
      <vt:lpstr>Text Blocks</vt:lpstr>
      <vt:lpstr>Text Blocks</vt:lpstr>
      <vt:lpstr>Records</vt:lpstr>
      <vt:lpstr>Records</vt:lpstr>
      <vt:lpstr>Records</vt:lpstr>
      <vt:lpstr>Records</vt:lpstr>
      <vt:lpstr>Records</vt:lpstr>
      <vt:lpstr>Sealed classes</vt:lpstr>
      <vt:lpstr>Sealed classes</vt:lpstr>
      <vt:lpstr>Switch</vt:lpstr>
      <vt:lpstr>Switch</vt:lpstr>
      <vt:lpstr>Switch Expressions</vt:lpstr>
      <vt:lpstr>Switch Expressions</vt:lpstr>
      <vt:lpstr>Pattern matching for switch (preview)</vt:lpstr>
      <vt:lpstr>Pattern Matching for switch</vt:lpstr>
      <vt:lpstr>Pattern Matching for switch</vt:lpstr>
      <vt:lpstr>Pattern matching for instanceof</vt:lpstr>
      <vt:lpstr>Pattern Matching for instanceof</vt:lpstr>
      <vt:lpstr>Pattern Matching for instanceof</vt:lpstr>
      <vt:lpstr>Pattern Matching for instanceof</vt:lpstr>
      <vt:lpstr>API Evolution</vt:lpstr>
      <vt:lpstr>String</vt:lpstr>
      <vt:lpstr>Stream API</vt:lpstr>
      <vt:lpstr>API Evolution</vt:lpstr>
      <vt:lpstr>Helpful NPE</vt:lpstr>
      <vt:lpstr>Garbage Collectors</vt:lpstr>
      <vt:lpstr>Garbage Collectors</vt:lpstr>
      <vt:lpstr>CDS Archives</vt:lpstr>
      <vt:lpstr>CDS Archives</vt:lpstr>
      <vt:lpstr>Packaging Tool</vt:lpstr>
      <vt:lpstr>Packaging Tool</vt:lpstr>
      <vt:lpstr>Natives API (incubator)</vt:lpstr>
      <vt:lpstr>Natives APIs (Incubator)</vt:lpstr>
      <vt:lpstr>Natives APIs (Incubator)</vt:lpstr>
      <vt:lpstr>Natives APIs (Incubator)</vt:lpstr>
      <vt:lpstr>Migration to Github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Bertrand NAU</dc:creator>
  <cp:lastModifiedBy>Bertrand NAU</cp:lastModifiedBy>
  <cp:revision>68</cp:revision>
  <dcterms:created xsi:type="dcterms:W3CDTF">2021-02-01T13:04:50Z</dcterms:created>
  <dcterms:modified xsi:type="dcterms:W3CDTF">2021-12-16T16:20:04Z</dcterms:modified>
</cp:coreProperties>
</file>