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59" r:id="rId4"/>
    <p:sldId id="288" r:id="rId5"/>
    <p:sldId id="291" r:id="rId6"/>
    <p:sldId id="292" r:id="rId7"/>
    <p:sldId id="289" r:id="rId8"/>
    <p:sldId id="290" r:id="rId9"/>
    <p:sldId id="261" r:id="rId10"/>
    <p:sldId id="262" r:id="rId11"/>
    <p:sldId id="263" r:id="rId12"/>
    <p:sldId id="266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7" autoAdjust="0"/>
    <p:restoredTop sz="90717" autoAdjust="0"/>
  </p:normalViewPr>
  <p:slideViewPr>
    <p:cSldViewPr snapToGrid="0">
      <p:cViewPr varScale="1">
        <p:scale>
          <a:sx n="100" d="100"/>
          <a:sy n="100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A637258-4F6F-457C-A710-AE0A268E9A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05BD82-B3BF-4C8D-8AE9-9A005E1EA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1E93-FCE9-4637-A231-41265759DF2A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51CFA1-E947-4457-81AD-C3C6D0615D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695861-4C65-4D77-B8C8-0AAB8F9DCC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9789-A45C-4D12-9929-7D97DBDDD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0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AC44C-65B7-406C-A849-BD91E2E102C5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4E6BB-AC26-47B6-9605-8412E8089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04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34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8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46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1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d’entrée de jeu!!!!!!!!!!!!!!!!!!!!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3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71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0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7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36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0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0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2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8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!!!!!!!!!!!!!!!!!!!!!!!!!!!!!!!!!!!!!!!!!!!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0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!!!!!!!!!!!!!!!!!!!!!!!!!!!!!!!!!!!!!!!!!!!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1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4E6BB-AC26-47B6-9605-8412E8089B2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0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7E9A-ED42-4501-8D90-C284A0C74BA0}" type="datetime1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1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31C5-66D9-40D1-AD62-85284915D8C0}" type="datetime1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C85A-3B63-44EA-B3D9-9A0F52CCE6A2}" type="datetime1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2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3D01-19B8-47BE-948A-3CFA30B826BF}" type="datetime1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96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EB42-D5C0-4A8E-97F2-008433135B73}" type="datetime1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7A2F-A17B-42D2-BE59-8C278563A5C9}" type="datetime1">
              <a:rPr lang="fr-FR" smtClean="0"/>
              <a:t>12/12/2021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1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0240-5FA3-4E5C-9030-7B7F07508C75}" type="datetime1">
              <a:rPr lang="fr-FR" smtClean="0"/>
              <a:t>12/12/2021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02E6-A879-4622-BC22-B453EA43177A}" type="datetime1">
              <a:rPr lang="fr-FR" smtClean="0"/>
              <a:t>12/12/2021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7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6222-02FE-4D51-8558-4201C298598E}" type="datetime1">
              <a:rPr lang="fr-FR" smtClean="0"/>
              <a:t>12/12/2021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3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48FF92-93C7-4711-8B84-E9634535DE69}" type="datetime1">
              <a:rPr lang="fr-FR" smtClean="0"/>
              <a:t>12/12/2021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2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B5A5-1C1D-440B-B69F-35DCE3DE75D0}" type="datetime1">
              <a:rPr lang="fr-FR" smtClean="0"/>
              <a:t>12/12/2021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64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5A370E-A298-4B06-946F-FB83BDD5ADB9}" type="datetime1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410DD64C-ADD7-494A-9EBC-44DA4F5D803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238262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5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409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6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406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94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12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amb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almanac.io/jdk/17/apidiff/11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78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1105F-E5CE-41C7-9716-4281AB1E0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 Java 11 à Java 17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06B34-F0D7-4779-82D1-50BD6CEB4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Quoi de neuf entre ces deux LTS?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A11DE8-1B0E-4F62-8666-17616C5E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9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First line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white </a:t>
            </a:r>
            <a:r>
              <a:rPr lang="fr-FR" sz="2400" dirty="0" err="1"/>
              <a:t>characters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Trailing</a:t>
            </a:r>
            <a:r>
              <a:rPr lang="fr-FR" sz="2400" dirty="0"/>
              <a:t> white </a:t>
            </a:r>
            <a:r>
              <a:rPr lang="fr-FR" sz="2400" dirty="0" err="1"/>
              <a:t>characters</a:t>
            </a:r>
            <a:r>
              <a:rPr lang="fr-FR" sz="2400" dirty="0"/>
              <a:t> are </a:t>
            </a:r>
            <a:r>
              <a:rPr lang="fr-FR" sz="2400" dirty="0" err="1"/>
              <a:t>removed</a:t>
            </a:r>
            <a:r>
              <a:rPr lang="fr-FR" sz="2400" dirty="0"/>
              <a:t>  and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escaped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A line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separated</a:t>
            </a:r>
            <a:r>
              <a:rPr lang="fr-FR" sz="2400" dirty="0"/>
              <a:t> by an antislash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The </a:t>
            </a:r>
            <a:r>
              <a:rPr lang="fr-FR" sz="2400" dirty="0" err="1"/>
              <a:t>rules</a:t>
            </a:r>
            <a:r>
              <a:rPr lang="fr-FR" sz="2400" dirty="0"/>
              <a:t> for indentation are:</a:t>
            </a:r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/>
              <a:t>White </a:t>
            </a:r>
            <a:r>
              <a:rPr lang="fr-FR" sz="2400" dirty="0" err="1"/>
              <a:t>lines</a:t>
            </a:r>
            <a:r>
              <a:rPr lang="fr-FR" sz="2400" dirty="0"/>
              <a:t> are </a:t>
            </a:r>
            <a:r>
              <a:rPr lang="fr-FR" sz="2400" dirty="0" err="1"/>
              <a:t>ignored</a:t>
            </a:r>
            <a:endParaRPr lang="fr-FR" sz="2400" dirty="0"/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 err="1"/>
              <a:t>We</a:t>
            </a:r>
            <a:r>
              <a:rPr lang="fr-FR" sz="2400" dirty="0"/>
              <a:t> delete the </a:t>
            </a:r>
            <a:r>
              <a:rPr lang="fr-FR" sz="2400" dirty="0" err="1"/>
              <a:t>starting</a:t>
            </a:r>
            <a:r>
              <a:rPr lang="fr-FR" sz="2400" dirty="0"/>
              <a:t> </a:t>
            </a:r>
            <a:r>
              <a:rPr lang="fr-FR" sz="2400" dirty="0" err="1"/>
              <a:t>character</a:t>
            </a:r>
            <a:r>
              <a:rPr lang="fr-FR" sz="2400" dirty="0"/>
              <a:t> of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reach</a:t>
            </a:r>
            <a:r>
              <a:rPr lang="fr-FR" sz="2400" dirty="0"/>
              <a:t> a visible one</a:t>
            </a:r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fr-FR" sz="2400" dirty="0"/>
              <a:t>All </a:t>
            </a:r>
            <a:r>
              <a:rPr lang="fr-FR" sz="2400" dirty="0" err="1"/>
              <a:t>whitespaces</a:t>
            </a:r>
            <a:r>
              <a:rPr lang="fr-FR" sz="2400" dirty="0"/>
              <a:t> count the </a:t>
            </a:r>
            <a:r>
              <a:rPr lang="fr-FR" sz="2400" dirty="0" err="1"/>
              <a:t>same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No interpolation</a:t>
            </a:r>
          </a:p>
          <a:p>
            <a:pPr marL="0" indent="0" algn="ctr">
              <a:buNone/>
            </a:pPr>
            <a:r>
              <a:rPr lang="fr-FR" sz="2400" dirty="0"/>
              <a:t>Hard to use </a:t>
            </a:r>
            <a:r>
              <a:rPr lang="fr-FR" sz="2400" dirty="0" err="1"/>
              <a:t>concatenation</a:t>
            </a:r>
            <a:r>
              <a:rPr lang="fr-FR" sz="2400" dirty="0"/>
              <a:t> </a:t>
            </a:r>
            <a:r>
              <a:rPr lang="fr-FR" sz="2400" dirty="0" err="1"/>
              <a:t>because</a:t>
            </a:r>
            <a:r>
              <a:rPr lang="fr-FR" sz="2400" dirty="0"/>
              <a:t> of indentation </a:t>
            </a:r>
            <a:r>
              <a:rPr lang="fr-FR" sz="2400" dirty="0" err="1"/>
              <a:t>rules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Privilege</a:t>
            </a:r>
            <a:r>
              <a:rPr lang="fr-FR" sz="2400" dirty="0"/>
              <a:t> </a:t>
            </a:r>
            <a:r>
              <a:rPr lang="fr-FR" sz="2400" dirty="0" err="1"/>
              <a:t>formatting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13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48585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4"/>
            <a:ext cx="10058400" cy="1039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New kind of class</a:t>
            </a:r>
          </a:p>
          <a:p>
            <a:pPr marL="0" indent="0" algn="ctr">
              <a:buNone/>
            </a:pPr>
            <a:r>
              <a:rPr lang="fr-FR" sz="2400" dirty="0"/>
              <a:t>Wraps immutable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500505-C2AC-4B5F-9FE7-CF077C9B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05" y="4438221"/>
            <a:ext cx="5695950" cy="111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114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Constructor</a:t>
            </a:r>
            <a:r>
              <a:rPr lang="fr-FR" sz="2400" dirty="0"/>
              <a:t>, </a:t>
            </a:r>
            <a:r>
              <a:rPr lang="fr-FR" sz="2400" dirty="0" err="1"/>
              <a:t>accessors</a:t>
            </a:r>
            <a:r>
              <a:rPr lang="fr-FR" sz="2400" dirty="0"/>
              <a:t>, </a:t>
            </a:r>
            <a:r>
              <a:rPr lang="fr-FR" sz="2400" dirty="0" err="1"/>
              <a:t>equals</a:t>
            </a:r>
            <a:r>
              <a:rPr lang="fr-FR" sz="2400" dirty="0"/>
              <a:t>, </a:t>
            </a:r>
            <a:r>
              <a:rPr lang="fr-FR" sz="2400" dirty="0" err="1"/>
              <a:t>hashcode</a:t>
            </a:r>
            <a:r>
              <a:rPr lang="fr-FR" sz="2400" dirty="0"/>
              <a:t>, </a:t>
            </a:r>
            <a:r>
              <a:rPr lang="fr-FR" sz="2400" dirty="0" err="1"/>
              <a:t>toString</a:t>
            </a:r>
            <a:r>
              <a:rPr lang="fr-FR" sz="2400" dirty="0"/>
              <a:t> auto-</a:t>
            </a:r>
            <a:r>
              <a:rPr lang="fr-FR" sz="2400" dirty="0" err="1"/>
              <a:t>generated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Accessors</a:t>
            </a:r>
            <a:r>
              <a:rPr lang="fr-FR" sz="2400" dirty="0"/>
              <a:t> are not getters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all </a:t>
            </a:r>
            <a:r>
              <a:rPr lang="fr-FR" sz="2400" dirty="0" err="1"/>
              <a:t>extend</a:t>
            </a:r>
            <a:r>
              <a:rPr lang="fr-FR" sz="2400" dirty="0"/>
              <a:t> </a:t>
            </a:r>
            <a:r>
              <a:rPr lang="fr-FR" sz="2400" dirty="0" err="1"/>
              <a:t>java.lang.Record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114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</a:t>
            </a:r>
            <a:r>
              <a:rPr lang="fr-FR" sz="2400" dirty="0" err="1"/>
              <a:t>implement</a:t>
            </a:r>
            <a:r>
              <a:rPr lang="fr-FR" sz="2400" dirty="0"/>
              <a:t> interfaces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nested records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</a:t>
            </a:r>
            <a:r>
              <a:rPr lang="fr-FR" sz="2400" dirty="0" err="1"/>
              <a:t>methods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have </a:t>
            </a:r>
            <a:r>
              <a:rPr lang="fr-FR" sz="2400" dirty="0" err="1"/>
              <a:t>static</a:t>
            </a:r>
            <a:r>
              <a:rPr lang="fr-FR" sz="2400" dirty="0"/>
              <a:t> </a:t>
            </a:r>
            <a:r>
              <a:rPr lang="fr-FR" sz="2400" dirty="0" err="1"/>
              <a:t>fields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0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87065"/>
            <a:ext cx="10058400" cy="31378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not java </a:t>
            </a:r>
            <a:r>
              <a:rPr lang="fr-FR" sz="2400" dirty="0" err="1"/>
              <a:t>beans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</a:t>
            </a:r>
            <a:r>
              <a:rPr lang="fr-FR" sz="2400" dirty="0" err="1"/>
              <a:t>named</a:t>
            </a:r>
            <a:r>
              <a:rPr lang="fr-FR" sz="2400" dirty="0"/>
              <a:t> tuple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cannot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with JPA</a:t>
            </a:r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are good candidates for </a:t>
            </a:r>
            <a:r>
              <a:rPr lang="fr-FR" sz="2400" dirty="0" err="1"/>
              <a:t>DTOs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They</a:t>
            </a:r>
            <a:r>
              <a:rPr lang="fr-FR" sz="2400" dirty="0"/>
              <a:t>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with Lombok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Sealed</a:t>
            </a:r>
            <a:r>
              <a:rPr lang="fr-FR" dirty="0"/>
              <a:t> classes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18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409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0165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Sealed</a:t>
            </a:r>
            <a:r>
              <a:rPr lang="fr-FR" dirty="0"/>
              <a:t>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211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Sealed</a:t>
            </a:r>
            <a:r>
              <a:rPr lang="fr-FR" sz="2400" dirty="0"/>
              <a:t> classes have a </a:t>
            </a:r>
            <a:r>
              <a:rPr lang="fr-FR" sz="2400" dirty="0" err="1"/>
              <a:t>limited</a:t>
            </a:r>
            <a:r>
              <a:rPr lang="fr-FR" sz="2400" dirty="0"/>
              <a:t>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children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Allowed</a:t>
            </a:r>
            <a:r>
              <a:rPr lang="fr-FR" sz="2400" dirty="0"/>
              <a:t> </a:t>
            </a:r>
            <a:r>
              <a:rPr lang="fr-FR" sz="2400" dirty="0" err="1"/>
              <a:t>children</a:t>
            </a:r>
            <a:r>
              <a:rPr lang="fr-FR" sz="2400" dirty="0"/>
              <a:t> are </a:t>
            </a:r>
            <a:r>
              <a:rPr lang="fr-FR" sz="2400" dirty="0" err="1"/>
              <a:t>listed</a:t>
            </a:r>
            <a:r>
              <a:rPr lang="fr-FR" sz="2400" dirty="0"/>
              <a:t> with the new </a:t>
            </a:r>
            <a:r>
              <a:rPr lang="fr-FR" sz="2400" i="1" dirty="0" err="1"/>
              <a:t>permits</a:t>
            </a:r>
            <a:r>
              <a:rPr lang="fr-FR" sz="2400" dirty="0"/>
              <a:t> keyword</a:t>
            </a:r>
          </a:p>
          <a:p>
            <a:pPr marL="0" indent="0" algn="ctr">
              <a:buNone/>
            </a:pPr>
            <a:r>
              <a:rPr lang="fr-FR" sz="2400" dirty="0" err="1"/>
              <a:t>Children</a:t>
            </a:r>
            <a:r>
              <a:rPr lang="fr-FR" sz="2400" dirty="0"/>
              <a:t> are </a:t>
            </a:r>
            <a:r>
              <a:rPr lang="fr-FR" sz="2400" i="1" dirty="0"/>
              <a:t>final</a:t>
            </a:r>
            <a:r>
              <a:rPr lang="fr-FR" sz="2400" dirty="0"/>
              <a:t>, </a:t>
            </a:r>
            <a:r>
              <a:rPr lang="fr-FR" sz="2400" i="1" dirty="0" err="1"/>
              <a:t>sealed</a:t>
            </a:r>
            <a:r>
              <a:rPr lang="fr-FR" sz="2400" dirty="0"/>
              <a:t>, or </a:t>
            </a:r>
            <a:r>
              <a:rPr lang="fr-FR" sz="2400" i="1" dirty="0"/>
              <a:t>non-</a:t>
            </a:r>
            <a:r>
              <a:rPr lang="fr-FR" sz="2400" i="1" dirty="0" err="1"/>
              <a:t>sealed</a:t>
            </a:r>
            <a:endParaRPr lang="fr-FR" sz="2400" i="1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7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Lifecycle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E06F1D-F2E1-46CB-A868-54631CD3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2" y="2006600"/>
            <a:ext cx="6048375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8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20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361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3614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8EA872-79CA-410A-8F0E-A3A723D9861C}"/>
              </a:ext>
            </a:extLst>
          </p:cNvPr>
          <p:cNvSpPr txBox="1"/>
          <p:nvPr/>
        </p:nvSpPr>
        <p:spPr>
          <a:xfrm>
            <a:off x="300139" y="1931221"/>
            <a:ext cx="473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49C898-5F44-4E3A-B7E7-B6C6E5C279C6}"/>
              </a:ext>
            </a:extLst>
          </p:cNvPr>
          <p:cNvSpPr txBox="1"/>
          <p:nvPr/>
        </p:nvSpPr>
        <p:spPr>
          <a:xfrm>
            <a:off x="5165386" y="2459727"/>
            <a:ext cx="697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EC619E-83A4-4FED-A7F2-A2C27E51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9" y="2392885"/>
            <a:ext cx="4730431" cy="387304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AAA774-0F0B-4863-A190-5EE152632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87" y="2921392"/>
            <a:ext cx="6977973" cy="27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61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8509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Switch Expressions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22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5101BA-9957-42FB-ADCA-EE4D72A4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5" y="2578625"/>
            <a:ext cx="5033740" cy="348615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A0B6DE-A4CE-4C68-AE5C-B0DFBB554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564" y="3126313"/>
            <a:ext cx="6334001" cy="23907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0444ADC-3B60-4510-B689-038579813D1E}"/>
              </a:ext>
            </a:extLst>
          </p:cNvPr>
          <p:cNvSpPr txBox="1"/>
          <p:nvPr/>
        </p:nvSpPr>
        <p:spPr>
          <a:xfrm>
            <a:off x="176435" y="2116960"/>
            <a:ext cx="503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Statements</a:t>
            </a:r>
            <a:endParaRPr lang="fr-FR"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5892AE8-B8FF-47CA-81CB-E6BC2A9FFF59}"/>
              </a:ext>
            </a:extLst>
          </p:cNvPr>
          <p:cNvSpPr txBox="1"/>
          <p:nvPr/>
        </p:nvSpPr>
        <p:spPr>
          <a:xfrm>
            <a:off x="5681563" y="2664648"/>
            <a:ext cx="633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21113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Switch Expressions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635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Switch clause </a:t>
            </a:r>
            <a:r>
              <a:rPr lang="fr-FR" sz="2400" dirty="0" err="1"/>
              <a:t>becomes</a:t>
            </a:r>
            <a:r>
              <a:rPr lang="fr-FR" sz="2400" dirty="0"/>
              <a:t> an expression if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affected</a:t>
            </a:r>
            <a:r>
              <a:rPr lang="fr-FR" sz="2400" dirty="0"/>
              <a:t> to a variable</a:t>
            </a:r>
          </a:p>
          <a:p>
            <a:pPr marL="0" indent="0" algn="ctr">
              <a:buNone/>
            </a:pPr>
            <a:r>
              <a:rPr lang="fr-FR" sz="2400" dirty="0"/>
              <a:t>All cases 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covered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If </a:t>
            </a:r>
            <a:r>
              <a:rPr lang="fr-FR" sz="2400" dirty="0" err="1"/>
              <a:t>using</a:t>
            </a:r>
            <a:r>
              <a:rPr lang="fr-FR" sz="2400" dirty="0"/>
              <a:t> an </a:t>
            </a:r>
            <a:r>
              <a:rPr lang="fr-FR" sz="2400" i="1" dirty="0" err="1"/>
              <a:t>enum</a:t>
            </a:r>
            <a:r>
              <a:rPr lang="fr-FR" sz="2400" dirty="0"/>
              <a:t> or a </a:t>
            </a:r>
            <a:r>
              <a:rPr lang="fr-FR" sz="2400" i="1" dirty="0" err="1"/>
              <a:t>sealed</a:t>
            </a:r>
            <a:r>
              <a:rPr lang="fr-FR" sz="2400" dirty="0"/>
              <a:t> class, no need for </a:t>
            </a:r>
            <a:r>
              <a:rPr lang="fr-FR" sz="2400" i="1" dirty="0"/>
              <a:t>default</a:t>
            </a:r>
            <a:r>
              <a:rPr lang="fr-FR" sz="2400" dirty="0"/>
              <a:t> case</a:t>
            </a:r>
          </a:p>
          <a:p>
            <a:pPr marL="0" indent="0" algn="ctr">
              <a:buNone/>
            </a:pPr>
            <a:r>
              <a:rPr lang="fr-FR" sz="2400" dirty="0" err="1"/>
              <a:t>When</a:t>
            </a:r>
            <a:r>
              <a:rPr lang="fr-FR" sz="2400" dirty="0"/>
              <a:t> in a block, </a:t>
            </a:r>
            <a:r>
              <a:rPr lang="fr-FR" sz="2400" dirty="0" err="1"/>
              <a:t>you</a:t>
            </a:r>
            <a:r>
              <a:rPr lang="fr-FR" sz="2400" dirty="0"/>
              <a:t> can’t use </a:t>
            </a:r>
            <a:r>
              <a:rPr lang="fr-FR" sz="2400" i="1" dirty="0"/>
              <a:t>return</a:t>
            </a:r>
            <a:r>
              <a:rPr lang="fr-FR" sz="2400" dirty="0"/>
              <a:t>. Use </a:t>
            </a:r>
            <a:r>
              <a:rPr lang="fr-FR" sz="2400" i="1" dirty="0" err="1"/>
              <a:t>yield</a:t>
            </a:r>
            <a:r>
              <a:rPr lang="fr-FR" sz="2400" dirty="0"/>
              <a:t> </a:t>
            </a:r>
            <a:r>
              <a:rPr lang="fr-FR" sz="2400" dirty="0" err="1"/>
              <a:t>instead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Pattern </a:t>
            </a:r>
            <a:r>
              <a:rPr lang="fr-FR" dirty="0" err="1"/>
              <a:t>matching</a:t>
            </a:r>
            <a:r>
              <a:rPr lang="fr-FR" dirty="0"/>
              <a:t> for switch (</a:t>
            </a:r>
            <a:r>
              <a:rPr lang="fr-FR" dirty="0" err="1"/>
              <a:t>preview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24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406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7077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switch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25</a:t>
            </a:fld>
            <a:endParaRPr lang="fr-FR"/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B76BCE-6ED1-4681-BF6E-FF7BFDBC1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31830"/>
            <a:ext cx="10058400" cy="2451591"/>
          </a:xfrm>
        </p:spPr>
      </p:pic>
    </p:spTree>
    <p:extLst>
      <p:ext uri="{BB962C8B-B14F-4D97-AF65-F5344CB8AC3E}">
        <p14:creationId xmlns:p14="http://schemas.microsoft.com/office/powerpoint/2010/main" val="390919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211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Elegant</a:t>
            </a:r>
            <a:r>
              <a:rPr lang="fr-FR" sz="2400" dirty="0"/>
              <a:t> </a:t>
            </a:r>
            <a:r>
              <a:rPr lang="fr-FR" sz="2400" dirty="0" err="1"/>
              <a:t>way</a:t>
            </a:r>
            <a:r>
              <a:rPr lang="fr-FR" sz="2400" dirty="0"/>
              <a:t> to </a:t>
            </a:r>
            <a:r>
              <a:rPr lang="fr-FR" sz="2400" dirty="0" err="1"/>
              <a:t>handle</a:t>
            </a:r>
            <a:r>
              <a:rPr lang="fr-FR" sz="2400" dirty="0"/>
              <a:t> </a:t>
            </a:r>
            <a:r>
              <a:rPr lang="fr-FR" sz="2400" dirty="0" err="1"/>
              <a:t>null</a:t>
            </a:r>
            <a:r>
              <a:rPr lang="fr-FR" sz="2400" dirty="0"/>
              <a:t> case</a:t>
            </a:r>
          </a:p>
          <a:p>
            <a:pPr marL="0" indent="0" algn="ctr">
              <a:buNone/>
            </a:pPr>
            <a:r>
              <a:rPr lang="fr-FR" sz="2400" dirty="0"/>
              <a:t>If a </a:t>
            </a:r>
            <a:r>
              <a:rPr lang="fr-FR" sz="2400" dirty="0" err="1"/>
              <a:t>branch</a:t>
            </a:r>
            <a:r>
              <a:rPr lang="fr-FR" sz="2400" dirty="0"/>
              <a:t> is </a:t>
            </a:r>
            <a:r>
              <a:rPr lang="fr-FR" sz="2400" dirty="0" err="1"/>
              <a:t>unreachable</a:t>
            </a:r>
            <a:r>
              <a:rPr lang="fr-FR" sz="2400" dirty="0"/>
              <a:t>, compiler </a:t>
            </a:r>
            <a:r>
              <a:rPr lang="fr-FR" sz="2400" dirty="0" err="1"/>
              <a:t>error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No primitive types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97" y="2479336"/>
            <a:ext cx="10186805" cy="163517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Pattern </a:t>
            </a:r>
            <a:r>
              <a:rPr lang="fr-FR" dirty="0" err="1"/>
              <a:t>matching</a:t>
            </a:r>
            <a:r>
              <a:rPr lang="fr-FR" dirty="0"/>
              <a:t>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27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394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9390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28</a:t>
            </a:fld>
            <a:endParaRPr lang="fr-FR"/>
          </a:p>
        </p:txBody>
      </p:sp>
      <p:pic>
        <p:nvPicPr>
          <p:cNvPr id="12" name="Espace réservé du contenu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F97AFC-7CE7-4CE6-998F-FFBCF74D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3" y="2515018"/>
            <a:ext cx="8490454" cy="3763545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3E0627E-5E75-4CB9-B736-254550B83448}"/>
              </a:ext>
            </a:extLst>
          </p:cNvPr>
          <p:cNvSpPr txBox="1"/>
          <p:nvPr/>
        </p:nvSpPr>
        <p:spPr>
          <a:xfrm>
            <a:off x="1850773" y="2053353"/>
            <a:ext cx="849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</p:spTree>
    <p:extLst>
      <p:ext uri="{BB962C8B-B14F-4D97-AF65-F5344CB8AC3E}">
        <p14:creationId xmlns:p14="http://schemas.microsoft.com/office/powerpoint/2010/main" val="44931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</a:t>
            </a:r>
            <a:r>
              <a:rPr lang="fr-FR" dirty="0" err="1"/>
              <a:t>instanceof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29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34EADD-20AF-441F-9861-9EA77E600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94" y="2555297"/>
            <a:ext cx="8456612" cy="3236796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E68526-BF2F-4571-9B96-230C7CDB6D59}"/>
              </a:ext>
            </a:extLst>
          </p:cNvPr>
          <p:cNvSpPr txBox="1"/>
          <p:nvPr/>
        </p:nvSpPr>
        <p:spPr>
          <a:xfrm>
            <a:off x="1867694" y="2093632"/>
            <a:ext cx="845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</p:spTree>
    <p:extLst>
      <p:ext uri="{BB962C8B-B14F-4D97-AF65-F5344CB8AC3E}">
        <p14:creationId xmlns:p14="http://schemas.microsoft.com/office/powerpoint/2010/main" val="181841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12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97539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Pattern Matching for 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9453"/>
            <a:ext cx="10058400" cy="2211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No need to </a:t>
            </a:r>
            <a:r>
              <a:rPr lang="fr-FR" sz="2400" dirty="0" err="1"/>
              <a:t>explicitly</a:t>
            </a:r>
            <a:r>
              <a:rPr lang="fr-FR" sz="2400" dirty="0"/>
              <a:t> cast the variable</a:t>
            </a:r>
          </a:p>
          <a:p>
            <a:pPr marL="0" indent="0" algn="ctr">
              <a:buNone/>
            </a:pPr>
            <a:r>
              <a:rPr lang="fr-FR" sz="2400" dirty="0" err="1"/>
              <a:t>Visit</a:t>
            </a:r>
            <a:r>
              <a:rPr lang="fr-FR" sz="2400" dirty="0"/>
              <a:t> </a:t>
            </a:r>
            <a:r>
              <a:rPr lang="fr-FR" sz="2400" dirty="0">
                <a:hlinkClick r:id="rId3"/>
              </a:rPr>
              <a:t>Amber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r>
              <a:rPr lang="fr-FR" sz="2400" dirty="0"/>
              <a:t> for future </a:t>
            </a:r>
            <a:r>
              <a:rPr lang="fr-FR" sz="2400" dirty="0" err="1"/>
              <a:t>proposals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44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/>
              <a:t>API Evolution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31</a:t>
            </a:fld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D7C2A7-7AD5-4FE4-B1FC-332FA216E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01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32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A1672B-A523-4575-82A1-6067DEB68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333625"/>
            <a:ext cx="11391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94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Stream API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33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48BC0-6C1D-4142-B76F-B8283D29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1" y="4550104"/>
            <a:ext cx="9900458" cy="159263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CF21A5-8AF5-4114-92D0-1829E1036C8D}"/>
              </a:ext>
            </a:extLst>
          </p:cNvPr>
          <p:cNvSpPr txBox="1"/>
          <p:nvPr/>
        </p:nvSpPr>
        <p:spPr>
          <a:xfrm>
            <a:off x="1145771" y="4026884"/>
            <a:ext cx="990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Collectors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21F99DC-78AD-487F-994F-BB3739FC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00" y="2653470"/>
            <a:ext cx="2956959" cy="10900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DFDBA29-BDDD-452A-857C-0A3D8242FA65}"/>
              </a:ext>
            </a:extLst>
          </p:cNvPr>
          <p:cNvSpPr txBox="1"/>
          <p:nvPr/>
        </p:nvSpPr>
        <p:spPr>
          <a:xfrm>
            <a:off x="4648000" y="2130250"/>
            <a:ext cx="2956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9312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API Evolution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CCECAF-8D21-44AD-8BB9-FC5D2448E7D6}"/>
              </a:ext>
            </a:extLst>
          </p:cNvPr>
          <p:cNvSpPr txBox="1"/>
          <p:nvPr/>
        </p:nvSpPr>
        <p:spPr>
          <a:xfrm>
            <a:off x="2342707" y="2750409"/>
            <a:ext cx="7506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dirty="0"/>
          </a:p>
          <a:p>
            <a:pPr algn="ctr"/>
            <a:r>
              <a:rPr lang="fr-FR" sz="2800" dirty="0"/>
              <a:t>To go </a:t>
            </a:r>
            <a:r>
              <a:rPr lang="fr-FR" sz="2800" dirty="0" err="1"/>
              <a:t>further</a:t>
            </a:r>
            <a:r>
              <a:rPr lang="fr-FR" sz="2800" dirty="0"/>
              <a:t>: </a:t>
            </a:r>
            <a:r>
              <a:rPr lang="fr-FR" sz="2800" dirty="0">
                <a:hlinkClick r:id="rId3"/>
              </a:rPr>
              <a:t>https://javaalmanac.io/jdk/17/apidiff/11/</a:t>
            </a:r>
            <a:endParaRPr lang="fr-FR" sz="2800" dirty="0"/>
          </a:p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0227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009"/>
            <a:ext cx="10058400" cy="1315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err="1"/>
              <a:t>Feature</a:t>
            </a:r>
            <a:r>
              <a:rPr lang="fr-FR" sz="2400" dirty="0"/>
              <a:t> that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evolve</a:t>
            </a:r>
            <a:r>
              <a:rPr lang="fr-FR" sz="2400" dirty="0"/>
              <a:t> or </a:t>
            </a:r>
            <a:r>
              <a:rPr lang="fr-FR" sz="2400" dirty="0" err="1"/>
              <a:t>disabled</a:t>
            </a:r>
            <a:r>
              <a:rPr lang="fr-FR" sz="2400" dirty="0"/>
              <a:t> in the future</a:t>
            </a:r>
          </a:p>
          <a:p>
            <a:pPr marL="0" indent="0" algn="ctr">
              <a:buNone/>
            </a:pPr>
            <a:r>
              <a:rPr lang="fr-FR" sz="2400" dirty="0" err="1"/>
              <a:t>Aimed</a:t>
            </a:r>
            <a:r>
              <a:rPr lang="fr-FR" sz="2400" dirty="0"/>
              <a:t> to </a:t>
            </a:r>
            <a:r>
              <a:rPr lang="fr-FR" sz="2400" dirty="0" err="1"/>
              <a:t>collect</a:t>
            </a:r>
            <a:r>
              <a:rPr lang="fr-FR" sz="2400" dirty="0"/>
              <a:t> feedback from the </a:t>
            </a:r>
            <a:r>
              <a:rPr lang="fr-FR" sz="2400" dirty="0" err="1"/>
              <a:t>community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329BE7-0EC4-42D8-BBE3-E2EF3AE3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3878149"/>
            <a:ext cx="9380220" cy="19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 Maven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5</a:t>
            </a:fld>
            <a:endParaRPr lang="fr-FR"/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C3CF0A-AF6B-4FBF-BBC6-E9F4F1240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60" y="2087210"/>
            <a:ext cx="5891639" cy="4022725"/>
          </a:xfrm>
        </p:spPr>
      </p:pic>
    </p:spTree>
    <p:extLst>
      <p:ext uri="{BB962C8B-B14F-4D97-AF65-F5344CB8AC3E}">
        <p14:creationId xmlns:p14="http://schemas.microsoft.com/office/powerpoint/2010/main" val="427045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Preview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 Gradle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D0353B-E7F0-4DEE-96D0-8F1908E2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28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9336"/>
            <a:ext cx="10058400" cy="1635178"/>
          </a:xfrm>
        </p:spPr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E130C1-B7A1-4125-A138-8B742C33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51527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hlinkClick r:id="rId2"/>
              </a:rPr>
              <a:t>JEP 378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23079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1CF38-C9BA-4383-B743-E3E0DE25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47108"/>
            <a:ext cx="10058400" cy="3021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Multi-line String </a:t>
            </a:r>
            <a:r>
              <a:rPr lang="fr-FR" sz="2400" dirty="0" err="1"/>
              <a:t>Literal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 err="1"/>
              <a:t>Enclosed</a:t>
            </a:r>
            <a:r>
              <a:rPr lang="fr-FR" sz="2400" dirty="0"/>
              <a:t> by </a:t>
            </a:r>
            <a:r>
              <a:rPr lang="fr-FR" sz="2400" dirty="0" err="1"/>
              <a:t>three</a:t>
            </a:r>
            <a:r>
              <a:rPr lang="fr-FR" sz="2400" dirty="0"/>
              <a:t> double </a:t>
            </a:r>
            <a:r>
              <a:rPr lang="fr-FR" sz="2400" dirty="0" err="1"/>
              <a:t>quotes</a:t>
            </a: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Has the String type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01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9D29C-AE6D-45B1-B9D3-1068262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Text</a:t>
            </a:r>
            <a:r>
              <a:rPr lang="fr-FR" dirty="0"/>
              <a:t> Blocks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796C-0468-41E7-B03F-D7A2CF7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8EA872-79CA-410A-8F0E-A3A723D9861C}"/>
              </a:ext>
            </a:extLst>
          </p:cNvPr>
          <p:cNvSpPr txBox="1"/>
          <p:nvPr/>
        </p:nvSpPr>
        <p:spPr>
          <a:xfrm>
            <a:off x="501939" y="2600950"/>
            <a:ext cx="546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11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ABD838-490F-4115-973F-E1D5CD24C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9" y="3150351"/>
            <a:ext cx="5464753" cy="272353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5DCE139-F182-46A3-A034-A3F2D3B77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2" y="2758312"/>
            <a:ext cx="4935970" cy="350761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449C898-5F44-4E3A-B7E7-B6C6E5C279C6}"/>
              </a:ext>
            </a:extLst>
          </p:cNvPr>
          <p:cNvSpPr txBox="1"/>
          <p:nvPr/>
        </p:nvSpPr>
        <p:spPr>
          <a:xfrm>
            <a:off x="6692612" y="2220022"/>
            <a:ext cx="493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Java 17</a:t>
            </a:r>
          </a:p>
        </p:txBody>
      </p:sp>
    </p:spTree>
    <p:extLst>
      <p:ext uri="{BB962C8B-B14F-4D97-AF65-F5344CB8AC3E}">
        <p14:creationId xmlns:p14="http://schemas.microsoft.com/office/powerpoint/2010/main" val="89365515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964</TotalTime>
  <Words>479</Words>
  <Application>Microsoft Office PowerPoint</Application>
  <PresentationFormat>Grand écran</PresentationFormat>
  <Paragraphs>161</Paragraphs>
  <Slides>34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Rétrospective</vt:lpstr>
      <vt:lpstr>De Java 11 à Java 17</vt:lpstr>
      <vt:lpstr>Lifecycle</vt:lpstr>
      <vt:lpstr>Preview Features</vt:lpstr>
      <vt:lpstr>Preview Features</vt:lpstr>
      <vt:lpstr>Preview Features: Maven</vt:lpstr>
      <vt:lpstr>Preview Features: Gradle</vt:lpstr>
      <vt:lpstr>Text Blocks</vt:lpstr>
      <vt:lpstr>Text Blocks</vt:lpstr>
      <vt:lpstr>Text Blocks</vt:lpstr>
      <vt:lpstr>Text Blocks</vt:lpstr>
      <vt:lpstr>Text Blocks</vt:lpstr>
      <vt:lpstr>Text Blocks</vt:lpstr>
      <vt:lpstr>Records</vt:lpstr>
      <vt:lpstr>Records</vt:lpstr>
      <vt:lpstr>Records</vt:lpstr>
      <vt:lpstr>Records</vt:lpstr>
      <vt:lpstr>Records</vt:lpstr>
      <vt:lpstr>Sealed classes</vt:lpstr>
      <vt:lpstr>Sealed classes</vt:lpstr>
      <vt:lpstr>Switch</vt:lpstr>
      <vt:lpstr>Switch</vt:lpstr>
      <vt:lpstr>Switch Expressions</vt:lpstr>
      <vt:lpstr>Switch Expressions</vt:lpstr>
      <vt:lpstr>Pattern matching for switch (preview)</vt:lpstr>
      <vt:lpstr>Pattern Matching for switch</vt:lpstr>
      <vt:lpstr>Pattern Matching for switch</vt:lpstr>
      <vt:lpstr>Pattern matching for instanceof</vt:lpstr>
      <vt:lpstr>Pattern Matching for instanceof</vt:lpstr>
      <vt:lpstr>Pattern Matching for instanceof</vt:lpstr>
      <vt:lpstr>Pattern Matching for switch</vt:lpstr>
      <vt:lpstr>API Evolution</vt:lpstr>
      <vt:lpstr>String</vt:lpstr>
      <vt:lpstr>Stream API</vt:lpstr>
      <vt:lpstr>API 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Bertrand NAU</dc:creator>
  <cp:lastModifiedBy>Bertrand NAU</cp:lastModifiedBy>
  <cp:revision>54</cp:revision>
  <dcterms:created xsi:type="dcterms:W3CDTF">2021-02-01T13:04:50Z</dcterms:created>
  <dcterms:modified xsi:type="dcterms:W3CDTF">2021-12-12T21:10:44Z</dcterms:modified>
</cp:coreProperties>
</file>