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7" r:id="rId4"/>
    <p:sldId id="289" r:id="rId5"/>
    <p:sldId id="290" r:id="rId6"/>
    <p:sldId id="291" r:id="rId7"/>
    <p:sldId id="293" r:id="rId8"/>
    <p:sldId id="295" r:id="rId9"/>
    <p:sldId id="296" r:id="rId10"/>
    <p:sldId id="294" r:id="rId11"/>
    <p:sldId id="297" r:id="rId12"/>
    <p:sldId id="298" r:id="rId13"/>
    <p:sldId id="299" r:id="rId14"/>
    <p:sldId id="300" r:id="rId15"/>
    <p:sldId id="302" r:id="rId16"/>
    <p:sldId id="304" r:id="rId17"/>
    <p:sldId id="303" r:id="rId18"/>
    <p:sldId id="301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435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29259061333315778"/>
          <c:y val="5.0925925925925937E-2"/>
          <c:w val="0.64989344935880289"/>
          <c:h val="0.89814814814814836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17375E"/>
            </a:solidFill>
          </c:spPr>
          <c:dPt>
            <c:idx val="5"/>
            <c:spPr>
              <a:solidFill>
                <a:srgbClr val="FF0000"/>
              </a:solidFill>
            </c:spPr>
          </c:dPt>
          <c:cat>
            <c:strRef>
              <c:f>Sheet1!$B$1:$G$1</c:f>
              <c:strCache>
                <c:ptCount val="6"/>
                <c:pt idx="0">
                  <c:v>Univ</c:v>
                </c:pt>
                <c:pt idx="1">
                  <c:v>People</c:v>
                </c:pt>
                <c:pt idx="2">
                  <c:v>River</c:v>
                </c:pt>
                <c:pt idx="3">
                  <c:v>Park</c:v>
                </c:pt>
                <c:pt idx="4">
                  <c:v>Popular</c:v>
                </c:pt>
                <c:pt idx="5">
                  <c:v>Road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0.31121030000000038</c:v>
                </c:pt>
                <c:pt idx="1">
                  <c:v>0.37000310000000008</c:v>
                </c:pt>
                <c:pt idx="2">
                  <c:v>0.38014820000000032</c:v>
                </c:pt>
                <c:pt idx="3">
                  <c:v>0.42993100000000001</c:v>
                </c:pt>
                <c:pt idx="4">
                  <c:v>0.46850680000000039</c:v>
                </c:pt>
                <c:pt idx="5">
                  <c:v>0.49003100000000011</c:v>
                </c:pt>
              </c:numCache>
            </c:numRef>
          </c:val>
        </c:ser>
        <c:axId val="66170880"/>
        <c:axId val="66172416"/>
      </c:barChart>
      <c:catAx>
        <c:axId val="66170880"/>
        <c:scaling>
          <c:orientation val="minMax"/>
        </c:scaling>
        <c:axPos val="l"/>
        <c:tickLblPos val="nextTo"/>
        <c:crossAx val="66172416"/>
        <c:crosses val="autoZero"/>
        <c:auto val="1"/>
        <c:lblAlgn val="ctr"/>
        <c:lblOffset val="100"/>
      </c:catAx>
      <c:valAx>
        <c:axId val="66172416"/>
        <c:scaling>
          <c:orientation val="minMax"/>
          <c:max val="0.5"/>
          <c:min val="0.30000000000000032"/>
        </c:scaling>
        <c:delete val="1"/>
        <c:axPos val="b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tickLblPos val="nextTo"/>
        <c:crossAx val="66170880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200" spc="-15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oom.com/share/6cb454d359ad411ca786bb5d035f414f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keseoul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i.re.k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isul.or.kr/open_content/main/" TargetMode="External"/><Relationship Id="rId5" Type="http://schemas.openxmlformats.org/officeDocument/2006/relationships/hyperlink" Target="https://cloud.google.com/maps-platform/?hl=ko" TargetMode="External"/><Relationship Id="rId4" Type="http://schemas.openxmlformats.org/officeDocument/2006/relationships/hyperlink" Target="https://data.seoul.go.k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814414" y="4357694"/>
            <a:ext cx="7543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따릉이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 대여소와 기타 요인 간의 상관관계 분석을 통한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공공자전거 대여소 설치 구역 추천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1" name="Picture 4" descr="bike 4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03911">
            <a:off x="2574790" y="295276"/>
            <a:ext cx="3987800" cy="3987800"/>
          </a:xfrm>
          <a:prstGeom prst="rect">
            <a:avLst/>
          </a:prstGeom>
          <a:noFill/>
        </p:spPr>
      </p:pic>
      <p:pic>
        <p:nvPicPr>
          <p:cNvPr id="12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5357826"/>
            <a:ext cx="3805213" cy="12509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72264" y="5715016"/>
            <a:ext cx="271464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팀 명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따  봉</a:t>
            </a:r>
            <a:endParaRPr lang="en-US" altLang="ko-KR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팀 원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황정용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천지훈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안상민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장보성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표종은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김동혁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145" y="62863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3308" y="2214554"/>
            <a:ext cx="52718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필요에 따라 </a:t>
            </a:r>
            <a:r>
              <a:rPr lang="ko-KR" altLang="en-US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연속형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변수 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⇢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범주형 변수로 변경</a:t>
            </a:r>
            <a:endParaRPr lang="en-US" altLang="ko-KR" b="1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연속형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입력변수에 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*MIN-MAX Normalization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적용</a:t>
            </a:r>
            <a:endParaRPr lang="en-US" altLang="ko-KR" b="1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처리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구간별 중위수로 대체</a:t>
            </a:r>
            <a:endParaRPr lang="en-US" altLang="ko-KR" b="1" spc="-150" dirty="0" smtClean="0">
              <a:latin typeface="+mj-ea"/>
              <a:ea typeface="+mj-ea"/>
            </a:endParaRPr>
          </a:p>
        </p:txBody>
      </p:sp>
      <p:pic>
        <p:nvPicPr>
          <p:cNvPr id="19" name="그림 18" descr="min-ma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286256"/>
            <a:ext cx="5476191" cy="102857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85918" y="4143380"/>
            <a:ext cx="5857916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463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 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183" y="633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최종 데이터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최종 데이터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47673" y="2324092"/>
          <a:ext cx="5715039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3024208"/>
                <a:gridCol w="1905013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변수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값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Road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근접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자전거도로 최단거리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Popular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근접 명소 최단거리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Park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근접 공원 최단거리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River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근접 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하천 최단거리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People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범위 안 유동인구 평균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Univ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근접 대학교 최단거리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Count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대여소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이용횟수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1~3 (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범주형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차트 14"/>
          <p:cNvGraphicFramePr/>
          <p:nvPr/>
        </p:nvGraphicFramePr>
        <p:xfrm>
          <a:off x="6357950" y="2357430"/>
          <a:ext cx="24288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직사각형 9"/>
          <p:cNvSpPr/>
          <p:nvPr/>
        </p:nvSpPr>
        <p:spPr>
          <a:xfrm flipV="1">
            <a:off x="7072330" y="4655351"/>
            <a:ext cx="357190" cy="18574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50004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Model </a:t>
            </a:r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선정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Model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선정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1472" y="2000240"/>
          <a:ext cx="78581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1928826"/>
                <a:gridCol w="1428760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명</a:t>
                      </a:r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r>
                        <a:rPr lang="en-US" altLang="ko-KR" dirty="0" smtClean="0"/>
                        <a:t>(Train)</a:t>
                      </a:r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r>
                        <a:rPr lang="en-US" altLang="ko-KR" dirty="0" smtClean="0"/>
                        <a:t>(Test)</a:t>
                      </a:r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과적합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GradientBoostingClassifie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54.6 %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52.2 %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K-NN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57 %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MLPClassifier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61.6 %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61 %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1472" y="4214818"/>
            <a:ext cx="785818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796" y="5214950"/>
            <a:ext cx="8643998" cy="76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정확도가 가장 높고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과적합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하지 않은 모델 선정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FF0000"/>
                </a:solidFill>
                <a:latin typeface="+mj-ea"/>
                <a:ea typeface="+mj-ea"/>
              </a:rPr>
              <a:t>MLP Classifier 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 모델로 선정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50004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MLP Classifier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MLP Classifier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150" y="5214950"/>
            <a:ext cx="71292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pc="-3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모델 구조 및 가정에서 최소의 요구를 가지고 있는 광범위한 예측 모델과 근사</a:t>
            </a:r>
            <a:endParaRPr lang="en-US" altLang="ko-KR" spc="-3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모델  해석 가능성이 낮지만 좋은 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예측력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확보할 수 있음  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" name="그림 9" descr="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000240"/>
            <a:ext cx="5907552" cy="29432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50004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066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Parameter </a:t>
            </a:r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선택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Parameter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선택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714488"/>
            <a:ext cx="86439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MLP </a:t>
            </a:r>
            <a:r>
              <a:rPr lang="en-US" altLang="ko-KR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Classifer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모델의 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Parameter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반복적으로 변경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최적</a:t>
            </a:r>
            <a:r>
              <a:rPr lang="ko-KR" altLang="en-US" spc="-150" dirty="0" smtClean="0">
                <a:solidFill>
                  <a:srgbClr val="17375E"/>
                </a:solidFill>
                <a:latin typeface="+mj-ea"/>
                <a:ea typeface="+mj-ea"/>
              </a:rPr>
              <a:t>의 변수 값을 선정 </a:t>
            </a:r>
            <a:r>
              <a:rPr lang="en-US" altLang="ko-KR" spc="-150" dirty="0" smtClean="0">
                <a:solidFill>
                  <a:srgbClr val="17375E"/>
                </a:solidFill>
                <a:latin typeface="+mj-ea"/>
                <a:ea typeface="+mj-ea"/>
              </a:rPr>
              <a:t>(</a:t>
            </a:r>
            <a:r>
              <a:rPr lang="ko-KR" altLang="en-US" b="1" spc="-150" dirty="0" smtClean="0">
                <a:solidFill>
                  <a:srgbClr val="17375E"/>
                </a:solidFill>
                <a:latin typeface="+mj-ea"/>
                <a:ea typeface="+mj-ea"/>
              </a:rPr>
              <a:t>정확도</a:t>
            </a:r>
            <a:r>
              <a:rPr lang="en-US" altLang="ko-KR" spc="-150" dirty="0" smtClean="0">
                <a:solidFill>
                  <a:srgbClr val="17375E"/>
                </a:solidFill>
                <a:latin typeface="+mj-ea"/>
                <a:ea typeface="+mj-ea"/>
              </a:rPr>
              <a:t>: 61~72%)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85720" y="2714620"/>
            <a:ext cx="8501122" cy="3529592"/>
            <a:chOff x="207263" y="2044953"/>
            <a:chExt cx="8935975" cy="3529592"/>
          </a:xfrm>
        </p:grpSpPr>
        <p:sp>
          <p:nvSpPr>
            <p:cNvPr id="15" name="object 8"/>
            <p:cNvSpPr/>
            <p:nvPr/>
          </p:nvSpPr>
          <p:spPr>
            <a:xfrm>
              <a:off x="207263" y="3002279"/>
              <a:ext cx="8759952" cy="1359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16" name="object 9"/>
            <p:cNvSpPr/>
            <p:nvPr/>
          </p:nvSpPr>
          <p:spPr>
            <a:xfrm>
              <a:off x="373379" y="3619500"/>
              <a:ext cx="721614" cy="1592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17" name="object 10"/>
            <p:cNvSpPr txBox="1"/>
            <p:nvPr/>
          </p:nvSpPr>
          <p:spPr>
            <a:xfrm>
              <a:off x="419145" y="3584828"/>
              <a:ext cx="1320000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100" b="1" dirty="0" smtClean="0">
                  <a:solidFill>
                    <a:schemeClr val="bg1"/>
                  </a:solidFill>
                  <a:latin typeface="+mj-ea"/>
                  <a:ea typeface="+mj-ea"/>
                  <a:cs typeface="Gulim"/>
                </a:rPr>
                <a:t>Hidden_layer_size</a:t>
              </a:r>
              <a:endParaRPr sz="1100" b="1">
                <a:solidFill>
                  <a:schemeClr val="bg1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18" name="object 11"/>
            <p:cNvSpPr/>
            <p:nvPr/>
          </p:nvSpPr>
          <p:spPr>
            <a:xfrm>
              <a:off x="1914144" y="3619500"/>
              <a:ext cx="721613" cy="1592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19" name="object 12"/>
            <p:cNvSpPr txBox="1"/>
            <p:nvPr/>
          </p:nvSpPr>
          <p:spPr>
            <a:xfrm>
              <a:off x="2080386" y="3584828"/>
              <a:ext cx="529828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100" b="1" dirty="0" smtClean="0">
                  <a:solidFill>
                    <a:schemeClr val="bg1"/>
                  </a:solidFill>
                  <a:latin typeface="+mj-ea"/>
                  <a:ea typeface="+mj-ea"/>
                  <a:cs typeface="Gulim"/>
                </a:rPr>
                <a:t>alpha</a:t>
              </a:r>
              <a:endParaRPr sz="1100" b="1">
                <a:solidFill>
                  <a:schemeClr val="bg1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20" name="object 13"/>
            <p:cNvSpPr/>
            <p:nvPr/>
          </p:nvSpPr>
          <p:spPr>
            <a:xfrm>
              <a:off x="3329940" y="3605784"/>
              <a:ext cx="1059941" cy="1592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21" name="object 14"/>
            <p:cNvSpPr txBox="1"/>
            <p:nvPr/>
          </p:nvSpPr>
          <p:spPr>
            <a:xfrm>
              <a:off x="3465067" y="3570478"/>
              <a:ext cx="947361" cy="18898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100" b="1" dirty="0" smtClean="0">
                  <a:solidFill>
                    <a:schemeClr val="bg1"/>
                  </a:solidFill>
                  <a:latin typeface="+mj-ea"/>
                  <a:ea typeface="+mj-ea"/>
                  <a:cs typeface="Gulim"/>
                </a:rPr>
                <a:t>activation</a:t>
              </a:r>
              <a:endParaRPr sz="1100" b="1">
                <a:solidFill>
                  <a:schemeClr val="bg1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22" name="object 15"/>
            <p:cNvSpPr/>
            <p:nvPr/>
          </p:nvSpPr>
          <p:spPr>
            <a:xfrm>
              <a:off x="4881371" y="3605784"/>
              <a:ext cx="988313" cy="159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23" name="object 16"/>
            <p:cNvSpPr txBox="1"/>
            <p:nvPr/>
          </p:nvSpPr>
          <p:spPr>
            <a:xfrm>
              <a:off x="6775330" y="3592776"/>
              <a:ext cx="450553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100" b="1" spc="-140" dirty="0" smtClean="0">
                  <a:solidFill>
                    <a:schemeClr val="bg1"/>
                  </a:solidFill>
                  <a:latin typeface="+mj-ea"/>
                  <a:ea typeface="+mj-ea"/>
                  <a:cs typeface="Gulim"/>
                </a:rPr>
                <a:t>solver</a:t>
              </a:r>
              <a:endParaRPr sz="1100" b="1">
                <a:solidFill>
                  <a:schemeClr val="bg1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25" name="object 18"/>
            <p:cNvSpPr txBox="1"/>
            <p:nvPr/>
          </p:nvSpPr>
          <p:spPr>
            <a:xfrm>
              <a:off x="5013166" y="3597539"/>
              <a:ext cx="937191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100" b="1" spc="-130" dirty="0" err="1" smtClean="0">
                  <a:solidFill>
                    <a:schemeClr val="bg1"/>
                  </a:solidFill>
                  <a:latin typeface="+mj-ea"/>
                  <a:ea typeface="+mj-ea"/>
                  <a:cs typeface="Gulim"/>
                </a:rPr>
                <a:t>learning_rate</a:t>
              </a:r>
              <a:endParaRPr sz="1100" b="1">
                <a:solidFill>
                  <a:schemeClr val="bg1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26" name="object 19"/>
            <p:cNvSpPr/>
            <p:nvPr/>
          </p:nvSpPr>
          <p:spPr>
            <a:xfrm>
              <a:off x="8078723" y="3619500"/>
              <a:ext cx="720090" cy="1592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27" name="object 20"/>
            <p:cNvSpPr txBox="1"/>
            <p:nvPr/>
          </p:nvSpPr>
          <p:spPr>
            <a:xfrm>
              <a:off x="7826620" y="3578489"/>
              <a:ext cx="1051291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400" b="1" spc="-130" dirty="0" smtClean="0">
                  <a:solidFill>
                    <a:srgbClr val="17375E"/>
                  </a:solidFill>
                  <a:latin typeface="+mj-ea"/>
                  <a:ea typeface="+mj-ea"/>
                  <a:cs typeface="Gulim"/>
                </a:rPr>
                <a:t>MLP Classifier</a:t>
              </a:r>
              <a:endParaRPr sz="1400" b="1">
                <a:solidFill>
                  <a:srgbClr val="17375E"/>
                </a:solidFill>
                <a:latin typeface="+mj-ea"/>
                <a:ea typeface="+mj-ea"/>
                <a:cs typeface="Gulim"/>
              </a:endParaRPr>
            </a:p>
          </p:txBody>
        </p:sp>
        <p:sp>
          <p:nvSpPr>
            <p:cNvPr id="28" name="object 21"/>
            <p:cNvSpPr/>
            <p:nvPr/>
          </p:nvSpPr>
          <p:spPr>
            <a:xfrm>
              <a:off x="1804416" y="2095500"/>
              <a:ext cx="1806702" cy="1729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29" name="object 22"/>
            <p:cNvSpPr txBox="1"/>
            <p:nvPr/>
          </p:nvSpPr>
          <p:spPr>
            <a:xfrm>
              <a:off x="1795397" y="2058416"/>
              <a:ext cx="126537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b="1" spc="-150" dirty="0" smtClean="0">
                  <a:latin typeface="+mj-ea"/>
                  <a:ea typeface="+mj-ea"/>
                  <a:cs typeface="Gulim"/>
                </a:rPr>
                <a:t>Hidden_layer_size</a:t>
              </a:r>
              <a:endParaRPr sz="1200" b="1">
                <a:latin typeface="+mj-ea"/>
                <a:ea typeface="+mj-ea"/>
                <a:cs typeface="Gulim"/>
              </a:endParaRPr>
            </a:p>
          </p:txBody>
        </p:sp>
        <p:sp>
          <p:nvSpPr>
            <p:cNvPr id="30" name="object 23"/>
            <p:cNvSpPr txBox="1"/>
            <p:nvPr/>
          </p:nvSpPr>
          <p:spPr>
            <a:xfrm>
              <a:off x="1795398" y="2338577"/>
              <a:ext cx="1490647" cy="56105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50000"/>
                </a:lnSpc>
                <a:spcBef>
                  <a:spcPts val="95"/>
                </a:spcBef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- Hidden layer </a:t>
              </a: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크기 설정</a:t>
              </a:r>
              <a:endParaRPr lang="en-US" sz="1000" dirty="0" smtClean="0">
                <a:latin typeface="+mj-ea"/>
                <a:ea typeface="+mj-ea"/>
                <a:cs typeface="Gulim"/>
              </a:endParaRPr>
            </a:p>
            <a:p>
              <a:pPr marL="12700" marR="5080">
                <a:spcBef>
                  <a:spcPts val="95"/>
                </a:spcBef>
                <a:buFontTx/>
                <a:buChar char="-"/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10,10,30 </a:t>
              </a:r>
            </a:p>
            <a:p>
              <a:pPr marL="12700" marR="5080">
                <a:spcBef>
                  <a:spcPts val="95"/>
                </a:spcBef>
              </a:pPr>
              <a:r>
                <a:rPr lang="en-US" sz="800" dirty="0" smtClean="0">
                  <a:latin typeface="+mj-ea"/>
                  <a:ea typeface="+mj-ea"/>
                  <a:cs typeface="Gulim"/>
                </a:rPr>
                <a:t>    (</a:t>
              </a:r>
              <a:r>
                <a:rPr lang="ko-KR" altLang="en-US" sz="800" dirty="0" smtClean="0">
                  <a:latin typeface="+mj-ea"/>
                  <a:ea typeface="+mj-ea"/>
                  <a:cs typeface="Gulim"/>
                </a:rPr>
                <a:t>망의 개수를 </a:t>
              </a:r>
              <a:r>
                <a:rPr lang="en-US" altLang="ko-KR" sz="800" dirty="0" smtClean="0">
                  <a:latin typeface="+mj-ea"/>
                  <a:ea typeface="+mj-ea"/>
                  <a:cs typeface="Gulim"/>
                </a:rPr>
                <a:t>10,10,30 </a:t>
              </a:r>
              <a:r>
                <a:rPr lang="ko-KR" altLang="en-US" sz="800" dirty="0" smtClean="0">
                  <a:latin typeface="+mj-ea"/>
                  <a:ea typeface="+mj-ea"/>
                  <a:cs typeface="Gulim"/>
                </a:rPr>
                <a:t>선정</a:t>
              </a:r>
              <a:r>
                <a:rPr lang="en-US" altLang="ko-KR" sz="800" dirty="0" smtClean="0">
                  <a:latin typeface="+mj-ea"/>
                  <a:ea typeface="+mj-ea"/>
                  <a:cs typeface="Gulim"/>
                </a:rPr>
                <a:t>)</a:t>
              </a:r>
              <a:endParaRPr sz="800">
                <a:latin typeface="+mj-ea"/>
                <a:ea typeface="+mj-ea"/>
                <a:cs typeface="Gulim"/>
              </a:endParaRPr>
            </a:p>
          </p:txBody>
        </p:sp>
        <p:sp>
          <p:nvSpPr>
            <p:cNvPr id="31" name="object 24"/>
            <p:cNvSpPr/>
            <p:nvPr/>
          </p:nvSpPr>
          <p:spPr>
            <a:xfrm>
              <a:off x="1738883" y="2319527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80">
                  <a:moveTo>
                    <a:pt x="12623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2" name="object 25"/>
            <p:cNvSpPr/>
            <p:nvPr/>
          </p:nvSpPr>
          <p:spPr>
            <a:xfrm>
              <a:off x="773053" y="2312289"/>
              <a:ext cx="973455" cy="1283970"/>
            </a:xfrm>
            <a:custGeom>
              <a:avLst/>
              <a:gdLst/>
              <a:ahLst/>
              <a:cxnLst/>
              <a:rect l="l" t="t" r="r" b="b"/>
              <a:pathLst>
                <a:path w="973455" h="1283970">
                  <a:moveTo>
                    <a:pt x="32323" y="1207944"/>
                  </a:moveTo>
                  <a:lnTo>
                    <a:pt x="18526" y="1212724"/>
                  </a:lnTo>
                  <a:lnTo>
                    <a:pt x="7234" y="1222756"/>
                  </a:lnTo>
                  <a:lnTo>
                    <a:pt x="732" y="1236448"/>
                  </a:lnTo>
                  <a:lnTo>
                    <a:pt x="0" y="1251045"/>
                  </a:lnTo>
                  <a:lnTo>
                    <a:pt x="4789" y="1264832"/>
                  </a:lnTo>
                  <a:lnTo>
                    <a:pt x="14854" y="1276096"/>
                  </a:lnTo>
                  <a:lnTo>
                    <a:pt x="28517" y="1282638"/>
                  </a:lnTo>
                  <a:lnTo>
                    <a:pt x="43105" y="1283382"/>
                  </a:lnTo>
                  <a:lnTo>
                    <a:pt x="56902" y="1278578"/>
                  </a:lnTo>
                  <a:lnTo>
                    <a:pt x="68194" y="1268476"/>
                  </a:lnTo>
                  <a:lnTo>
                    <a:pt x="74695" y="1254855"/>
                  </a:lnTo>
                  <a:lnTo>
                    <a:pt x="74796" y="1252855"/>
                  </a:lnTo>
                  <a:lnTo>
                    <a:pt x="36710" y="1252855"/>
                  </a:lnTo>
                  <a:lnTo>
                    <a:pt x="33904" y="1250696"/>
                  </a:lnTo>
                  <a:lnTo>
                    <a:pt x="31097" y="1248664"/>
                  </a:lnTo>
                  <a:lnTo>
                    <a:pt x="30526" y="1244600"/>
                  </a:lnTo>
                  <a:lnTo>
                    <a:pt x="54702" y="1212355"/>
                  </a:lnTo>
                  <a:lnTo>
                    <a:pt x="46910" y="1208664"/>
                  </a:lnTo>
                  <a:lnTo>
                    <a:pt x="32323" y="1207944"/>
                  </a:lnTo>
                  <a:close/>
                </a:path>
                <a:path w="973455" h="1283970">
                  <a:moveTo>
                    <a:pt x="54702" y="1212355"/>
                  </a:moveTo>
                  <a:lnTo>
                    <a:pt x="30526" y="1244600"/>
                  </a:lnTo>
                  <a:lnTo>
                    <a:pt x="31097" y="1248664"/>
                  </a:lnTo>
                  <a:lnTo>
                    <a:pt x="33904" y="1250696"/>
                  </a:lnTo>
                  <a:lnTo>
                    <a:pt x="36710" y="1252855"/>
                  </a:lnTo>
                  <a:lnTo>
                    <a:pt x="40686" y="1252220"/>
                  </a:lnTo>
                  <a:lnTo>
                    <a:pt x="64866" y="1219969"/>
                  </a:lnTo>
                  <a:lnTo>
                    <a:pt x="60574" y="1215136"/>
                  </a:lnTo>
                  <a:lnTo>
                    <a:pt x="54702" y="1212355"/>
                  </a:lnTo>
                  <a:close/>
                </a:path>
                <a:path w="973455" h="1283970">
                  <a:moveTo>
                    <a:pt x="64866" y="1219969"/>
                  </a:moveTo>
                  <a:lnTo>
                    <a:pt x="40686" y="1252220"/>
                  </a:lnTo>
                  <a:lnTo>
                    <a:pt x="36710" y="1252855"/>
                  </a:lnTo>
                  <a:lnTo>
                    <a:pt x="74796" y="1252855"/>
                  </a:lnTo>
                  <a:lnTo>
                    <a:pt x="75428" y="1240282"/>
                  </a:lnTo>
                  <a:lnTo>
                    <a:pt x="70639" y="1226470"/>
                  </a:lnTo>
                  <a:lnTo>
                    <a:pt x="64866" y="1219969"/>
                  </a:lnTo>
                  <a:close/>
                </a:path>
                <a:path w="973455" h="1283970">
                  <a:moveTo>
                    <a:pt x="967227" y="0"/>
                  </a:moveTo>
                  <a:lnTo>
                    <a:pt x="963290" y="635"/>
                  </a:lnTo>
                  <a:lnTo>
                    <a:pt x="961131" y="3428"/>
                  </a:lnTo>
                  <a:lnTo>
                    <a:pt x="54702" y="1212355"/>
                  </a:lnTo>
                  <a:lnTo>
                    <a:pt x="60574" y="1215136"/>
                  </a:lnTo>
                  <a:lnTo>
                    <a:pt x="64866" y="1219969"/>
                  </a:lnTo>
                  <a:lnTo>
                    <a:pt x="971291" y="11049"/>
                  </a:lnTo>
                  <a:lnTo>
                    <a:pt x="973450" y="8255"/>
                  </a:lnTo>
                  <a:lnTo>
                    <a:pt x="972942" y="4318"/>
                  </a:lnTo>
                  <a:lnTo>
                    <a:pt x="970021" y="2159"/>
                  </a:lnTo>
                  <a:lnTo>
                    <a:pt x="96722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3" name="object 26"/>
            <p:cNvSpPr txBox="1"/>
            <p:nvPr/>
          </p:nvSpPr>
          <p:spPr>
            <a:xfrm>
              <a:off x="2524505" y="5087873"/>
              <a:ext cx="1812830" cy="486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50000"/>
                </a:lnSpc>
                <a:spcBef>
                  <a:spcPts val="95"/>
                </a:spcBef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- L2 norm </a:t>
              </a: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제곱에 페널티 부여</a:t>
              </a:r>
              <a:endParaRPr lang="en-US" sz="1000" dirty="0" smtClean="0">
                <a:latin typeface="+mj-ea"/>
                <a:ea typeface="+mj-ea"/>
                <a:cs typeface="Gulim"/>
              </a:endParaRPr>
            </a:p>
            <a:p>
              <a:pPr marL="12700">
                <a:lnSpc>
                  <a:spcPct val="150000"/>
                </a:lnSpc>
                <a:spcBef>
                  <a:spcPts val="95"/>
                </a:spcBef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- 0.0001 </a:t>
              </a: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선택</a:t>
              </a:r>
              <a:endParaRPr sz="1000">
                <a:latin typeface="+mj-ea"/>
                <a:ea typeface="+mj-ea"/>
                <a:cs typeface="Gulim"/>
              </a:endParaRPr>
            </a:p>
          </p:txBody>
        </p:sp>
        <p:sp>
          <p:nvSpPr>
            <p:cNvPr id="34" name="object 27"/>
            <p:cNvSpPr/>
            <p:nvPr/>
          </p:nvSpPr>
          <p:spPr>
            <a:xfrm>
              <a:off x="2532888" y="4850891"/>
              <a:ext cx="1806702" cy="1729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5" name="object 28"/>
            <p:cNvSpPr txBox="1"/>
            <p:nvPr/>
          </p:nvSpPr>
          <p:spPr>
            <a:xfrm>
              <a:off x="2524505" y="4813808"/>
              <a:ext cx="91172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b="1" dirty="0" smtClean="0">
                  <a:latin typeface="+mj-ea"/>
                  <a:ea typeface="+mj-ea"/>
                  <a:cs typeface="Gulim"/>
                </a:rPr>
                <a:t>alpha</a:t>
              </a:r>
              <a:endParaRPr sz="1200" b="1">
                <a:latin typeface="+mj-ea"/>
                <a:ea typeface="+mj-ea"/>
                <a:cs typeface="Gulim"/>
              </a:endParaRPr>
            </a:p>
          </p:txBody>
        </p:sp>
        <p:sp>
          <p:nvSpPr>
            <p:cNvPr id="36" name="object 29"/>
            <p:cNvSpPr/>
            <p:nvPr/>
          </p:nvSpPr>
          <p:spPr>
            <a:xfrm>
              <a:off x="2526792" y="5059679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12623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7" name="object 30"/>
            <p:cNvSpPr/>
            <p:nvPr/>
          </p:nvSpPr>
          <p:spPr>
            <a:xfrm>
              <a:off x="1560957" y="3784472"/>
              <a:ext cx="973455" cy="1282065"/>
            </a:xfrm>
            <a:custGeom>
              <a:avLst/>
              <a:gdLst/>
              <a:ahLst/>
              <a:cxnLst/>
              <a:rect l="l" t="t" r="r" b="b"/>
              <a:pathLst>
                <a:path w="973455" h="1282064">
                  <a:moveTo>
                    <a:pt x="64895" y="63347"/>
                  </a:moveTo>
                  <a:lnTo>
                    <a:pt x="60579" y="68199"/>
                  </a:lnTo>
                  <a:lnTo>
                    <a:pt x="54744" y="70978"/>
                  </a:lnTo>
                  <a:lnTo>
                    <a:pt x="961136" y="1278508"/>
                  </a:lnTo>
                  <a:lnTo>
                    <a:pt x="963294" y="1281302"/>
                  </a:lnTo>
                  <a:lnTo>
                    <a:pt x="967232" y="1281938"/>
                  </a:lnTo>
                  <a:lnTo>
                    <a:pt x="970026" y="1279778"/>
                  </a:lnTo>
                  <a:lnTo>
                    <a:pt x="972947" y="1277746"/>
                  </a:lnTo>
                  <a:lnTo>
                    <a:pt x="973455" y="1273683"/>
                  </a:lnTo>
                  <a:lnTo>
                    <a:pt x="971295" y="1270889"/>
                  </a:lnTo>
                  <a:lnTo>
                    <a:pt x="64895" y="63347"/>
                  </a:lnTo>
                  <a:close/>
                </a:path>
                <a:path w="973455" h="1282064">
                  <a:moveTo>
                    <a:pt x="43053" y="0"/>
                  </a:moveTo>
                  <a:lnTo>
                    <a:pt x="28479" y="750"/>
                  </a:lnTo>
                  <a:lnTo>
                    <a:pt x="14859" y="7238"/>
                  </a:lnTo>
                  <a:lnTo>
                    <a:pt x="4774" y="18573"/>
                  </a:lnTo>
                  <a:lnTo>
                    <a:pt x="0" y="32384"/>
                  </a:lnTo>
                  <a:lnTo>
                    <a:pt x="750" y="46958"/>
                  </a:lnTo>
                  <a:lnTo>
                    <a:pt x="7239" y="60578"/>
                  </a:lnTo>
                  <a:lnTo>
                    <a:pt x="18573" y="70663"/>
                  </a:lnTo>
                  <a:lnTo>
                    <a:pt x="32385" y="75437"/>
                  </a:lnTo>
                  <a:lnTo>
                    <a:pt x="46958" y="74687"/>
                  </a:lnTo>
                  <a:lnTo>
                    <a:pt x="54744" y="70978"/>
                  </a:lnTo>
                  <a:lnTo>
                    <a:pt x="32639" y="41528"/>
                  </a:lnTo>
                  <a:lnTo>
                    <a:pt x="30480" y="38734"/>
                  </a:lnTo>
                  <a:lnTo>
                    <a:pt x="31115" y="34797"/>
                  </a:lnTo>
                  <a:lnTo>
                    <a:pt x="36703" y="30479"/>
                  </a:lnTo>
                  <a:lnTo>
                    <a:pt x="74790" y="30479"/>
                  </a:lnTo>
                  <a:lnTo>
                    <a:pt x="74687" y="28479"/>
                  </a:lnTo>
                  <a:lnTo>
                    <a:pt x="68199" y="14858"/>
                  </a:lnTo>
                  <a:lnTo>
                    <a:pt x="56864" y="4774"/>
                  </a:lnTo>
                  <a:lnTo>
                    <a:pt x="43053" y="0"/>
                  </a:lnTo>
                  <a:close/>
                </a:path>
                <a:path w="973455" h="1282064">
                  <a:moveTo>
                    <a:pt x="36703" y="30479"/>
                  </a:moveTo>
                  <a:lnTo>
                    <a:pt x="31115" y="34797"/>
                  </a:lnTo>
                  <a:lnTo>
                    <a:pt x="30480" y="38734"/>
                  </a:lnTo>
                  <a:lnTo>
                    <a:pt x="32639" y="41528"/>
                  </a:lnTo>
                  <a:lnTo>
                    <a:pt x="54744" y="70978"/>
                  </a:lnTo>
                  <a:lnTo>
                    <a:pt x="60579" y="68199"/>
                  </a:lnTo>
                  <a:lnTo>
                    <a:pt x="64895" y="63347"/>
                  </a:lnTo>
                  <a:lnTo>
                    <a:pt x="42799" y="33908"/>
                  </a:lnTo>
                  <a:lnTo>
                    <a:pt x="40640" y="31114"/>
                  </a:lnTo>
                  <a:lnTo>
                    <a:pt x="36703" y="30479"/>
                  </a:lnTo>
                  <a:close/>
                </a:path>
                <a:path w="973455" h="1282064">
                  <a:moveTo>
                    <a:pt x="74790" y="30479"/>
                  </a:moveTo>
                  <a:lnTo>
                    <a:pt x="36703" y="30479"/>
                  </a:lnTo>
                  <a:lnTo>
                    <a:pt x="40640" y="31114"/>
                  </a:lnTo>
                  <a:lnTo>
                    <a:pt x="42799" y="33908"/>
                  </a:lnTo>
                  <a:lnTo>
                    <a:pt x="64895" y="63347"/>
                  </a:lnTo>
                  <a:lnTo>
                    <a:pt x="70663" y="56864"/>
                  </a:lnTo>
                  <a:lnTo>
                    <a:pt x="75438" y="43052"/>
                  </a:lnTo>
                  <a:lnTo>
                    <a:pt x="74790" y="3047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8" name="object 31"/>
            <p:cNvSpPr/>
            <p:nvPr/>
          </p:nvSpPr>
          <p:spPr>
            <a:xfrm>
              <a:off x="4719828" y="2307335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12623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39" name="object 32"/>
            <p:cNvSpPr/>
            <p:nvPr/>
          </p:nvSpPr>
          <p:spPr>
            <a:xfrm>
              <a:off x="3753992" y="2300097"/>
              <a:ext cx="973455" cy="1283970"/>
            </a:xfrm>
            <a:custGeom>
              <a:avLst/>
              <a:gdLst/>
              <a:ahLst/>
              <a:cxnLst/>
              <a:rect l="l" t="t" r="r" b="b"/>
              <a:pathLst>
                <a:path w="973454" h="1283970">
                  <a:moveTo>
                    <a:pt x="32289" y="1207944"/>
                  </a:moveTo>
                  <a:lnTo>
                    <a:pt x="18502" y="1212724"/>
                  </a:lnTo>
                  <a:lnTo>
                    <a:pt x="7238" y="1222755"/>
                  </a:lnTo>
                  <a:lnTo>
                    <a:pt x="750" y="1236448"/>
                  </a:lnTo>
                  <a:lnTo>
                    <a:pt x="0" y="1251045"/>
                  </a:lnTo>
                  <a:lnTo>
                    <a:pt x="4774" y="1264832"/>
                  </a:lnTo>
                  <a:lnTo>
                    <a:pt x="14858" y="1276095"/>
                  </a:lnTo>
                  <a:lnTo>
                    <a:pt x="28551" y="1282638"/>
                  </a:lnTo>
                  <a:lnTo>
                    <a:pt x="43148" y="1283382"/>
                  </a:lnTo>
                  <a:lnTo>
                    <a:pt x="56935" y="1278578"/>
                  </a:lnTo>
                  <a:lnTo>
                    <a:pt x="68198" y="1268476"/>
                  </a:lnTo>
                  <a:lnTo>
                    <a:pt x="74687" y="1254855"/>
                  </a:lnTo>
                  <a:lnTo>
                    <a:pt x="74790" y="1252854"/>
                  </a:lnTo>
                  <a:lnTo>
                    <a:pt x="36702" y="1252854"/>
                  </a:lnTo>
                  <a:lnTo>
                    <a:pt x="33908" y="1250695"/>
                  </a:lnTo>
                  <a:lnTo>
                    <a:pt x="31114" y="1248664"/>
                  </a:lnTo>
                  <a:lnTo>
                    <a:pt x="30479" y="1244600"/>
                  </a:lnTo>
                  <a:lnTo>
                    <a:pt x="32638" y="1241805"/>
                  </a:lnTo>
                  <a:lnTo>
                    <a:pt x="54713" y="1212364"/>
                  </a:lnTo>
                  <a:lnTo>
                    <a:pt x="46886" y="1208664"/>
                  </a:lnTo>
                  <a:lnTo>
                    <a:pt x="32289" y="1207944"/>
                  </a:lnTo>
                  <a:close/>
                </a:path>
                <a:path w="973454" h="1283970">
                  <a:moveTo>
                    <a:pt x="54713" y="1212364"/>
                  </a:moveTo>
                  <a:lnTo>
                    <a:pt x="32638" y="1241805"/>
                  </a:lnTo>
                  <a:lnTo>
                    <a:pt x="30479" y="1244600"/>
                  </a:lnTo>
                  <a:lnTo>
                    <a:pt x="31114" y="1248664"/>
                  </a:lnTo>
                  <a:lnTo>
                    <a:pt x="33908" y="1250695"/>
                  </a:lnTo>
                  <a:lnTo>
                    <a:pt x="36702" y="1252854"/>
                  </a:lnTo>
                  <a:lnTo>
                    <a:pt x="40639" y="1252219"/>
                  </a:lnTo>
                  <a:lnTo>
                    <a:pt x="42798" y="1249426"/>
                  </a:lnTo>
                  <a:lnTo>
                    <a:pt x="64882" y="1219972"/>
                  </a:lnTo>
                  <a:lnTo>
                    <a:pt x="60578" y="1215136"/>
                  </a:lnTo>
                  <a:lnTo>
                    <a:pt x="54713" y="1212364"/>
                  </a:lnTo>
                  <a:close/>
                </a:path>
                <a:path w="973454" h="1283970">
                  <a:moveTo>
                    <a:pt x="64882" y="1219972"/>
                  </a:moveTo>
                  <a:lnTo>
                    <a:pt x="42798" y="1249426"/>
                  </a:lnTo>
                  <a:lnTo>
                    <a:pt x="40639" y="1252219"/>
                  </a:lnTo>
                  <a:lnTo>
                    <a:pt x="36702" y="1252854"/>
                  </a:lnTo>
                  <a:lnTo>
                    <a:pt x="74790" y="1252854"/>
                  </a:lnTo>
                  <a:lnTo>
                    <a:pt x="75437" y="1240282"/>
                  </a:lnTo>
                  <a:lnTo>
                    <a:pt x="70663" y="1226470"/>
                  </a:lnTo>
                  <a:lnTo>
                    <a:pt x="64882" y="1219972"/>
                  </a:lnTo>
                  <a:close/>
                </a:path>
                <a:path w="973454" h="1283970">
                  <a:moveTo>
                    <a:pt x="967231" y="0"/>
                  </a:moveTo>
                  <a:lnTo>
                    <a:pt x="963294" y="635"/>
                  </a:lnTo>
                  <a:lnTo>
                    <a:pt x="961135" y="3428"/>
                  </a:lnTo>
                  <a:lnTo>
                    <a:pt x="54713" y="1212364"/>
                  </a:lnTo>
                  <a:lnTo>
                    <a:pt x="60578" y="1215136"/>
                  </a:lnTo>
                  <a:lnTo>
                    <a:pt x="64882" y="1219972"/>
                  </a:lnTo>
                  <a:lnTo>
                    <a:pt x="971295" y="11049"/>
                  </a:lnTo>
                  <a:lnTo>
                    <a:pt x="973454" y="8254"/>
                  </a:lnTo>
                  <a:lnTo>
                    <a:pt x="972946" y="4317"/>
                  </a:lnTo>
                  <a:lnTo>
                    <a:pt x="970026" y="2158"/>
                  </a:lnTo>
                  <a:lnTo>
                    <a:pt x="9672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0" name="object 33"/>
            <p:cNvSpPr/>
            <p:nvPr/>
          </p:nvSpPr>
          <p:spPr>
            <a:xfrm>
              <a:off x="4756403" y="2083307"/>
              <a:ext cx="1806702" cy="174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1" name="object 34"/>
            <p:cNvSpPr txBox="1"/>
            <p:nvPr/>
          </p:nvSpPr>
          <p:spPr>
            <a:xfrm>
              <a:off x="4748275" y="2046859"/>
              <a:ext cx="1165996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b="1" dirty="0" smtClean="0">
                  <a:latin typeface="+mj-ea"/>
                  <a:ea typeface="+mj-ea"/>
                  <a:cs typeface="Gulim"/>
                </a:rPr>
                <a:t>activation</a:t>
              </a:r>
              <a:endParaRPr sz="1200" b="1">
                <a:latin typeface="+mj-ea"/>
                <a:ea typeface="+mj-ea"/>
                <a:cs typeface="Gulim"/>
              </a:endParaRPr>
            </a:p>
          </p:txBody>
        </p:sp>
        <p:sp>
          <p:nvSpPr>
            <p:cNvPr id="42" name="object 35"/>
            <p:cNvSpPr txBox="1"/>
            <p:nvPr/>
          </p:nvSpPr>
          <p:spPr>
            <a:xfrm>
              <a:off x="4748275" y="2326893"/>
              <a:ext cx="865627" cy="486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50000"/>
                </a:lnSpc>
                <a:spcBef>
                  <a:spcPts val="95"/>
                </a:spcBef>
                <a:buFontTx/>
                <a:buChar char="-"/>
              </a:pP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 활성 함수</a:t>
              </a:r>
              <a:endParaRPr lang="en-US" altLang="ko-KR" sz="1000" dirty="0" smtClean="0">
                <a:latin typeface="+mj-ea"/>
                <a:ea typeface="+mj-ea"/>
                <a:cs typeface="Gulim"/>
              </a:endParaRPr>
            </a:p>
            <a:p>
              <a:pPr marL="12700">
                <a:lnSpc>
                  <a:spcPct val="150000"/>
                </a:lnSpc>
                <a:spcBef>
                  <a:spcPts val="95"/>
                </a:spcBef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- ‘</a:t>
              </a:r>
              <a:r>
                <a:rPr lang="en-US" sz="1000" dirty="0" err="1" smtClean="0">
                  <a:latin typeface="+mj-ea"/>
                  <a:ea typeface="+mj-ea"/>
                  <a:cs typeface="Gulim"/>
                </a:rPr>
                <a:t>relu</a:t>
              </a:r>
              <a:r>
                <a:rPr lang="en-US" sz="1000" dirty="0" smtClean="0">
                  <a:latin typeface="+mj-ea"/>
                  <a:ea typeface="+mj-ea"/>
                  <a:cs typeface="Gulim"/>
                </a:rPr>
                <a:t>’ </a:t>
              </a: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선택</a:t>
              </a:r>
              <a:endParaRPr sz="1000">
                <a:latin typeface="+mj-ea"/>
                <a:ea typeface="+mj-ea"/>
                <a:cs typeface="Gulim"/>
              </a:endParaRPr>
            </a:p>
          </p:txBody>
        </p:sp>
        <p:sp>
          <p:nvSpPr>
            <p:cNvPr id="43" name="object 36"/>
            <p:cNvSpPr/>
            <p:nvPr/>
          </p:nvSpPr>
          <p:spPr>
            <a:xfrm>
              <a:off x="6262115" y="5059679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126238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4" name="object 37"/>
            <p:cNvSpPr/>
            <p:nvPr/>
          </p:nvSpPr>
          <p:spPr>
            <a:xfrm>
              <a:off x="5296280" y="3784472"/>
              <a:ext cx="973455" cy="1282065"/>
            </a:xfrm>
            <a:custGeom>
              <a:avLst/>
              <a:gdLst/>
              <a:ahLst/>
              <a:cxnLst/>
              <a:rect l="l" t="t" r="r" b="b"/>
              <a:pathLst>
                <a:path w="973454" h="1282064">
                  <a:moveTo>
                    <a:pt x="64895" y="63347"/>
                  </a:moveTo>
                  <a:lnTo>
                    <a:pt x="60578" y="68199"/>
                  </a:lnTo>
                  <a:lnTo>
                    <a:pt x="54744" y="70978"/>
                  </a:lnTo>
                  <a:lnTo>
                    <a:pt x="961135" y="1278508"/>
                  </a:lnTo>
                  <a:lnTo>
                    <a:pt x="963294" y="1281302"/>
                  </a:lnTo>
                  <a:lnTo>
                    <a:pt x="967231" y="1281938"/>
                  </a:lnTo>
                  <a:lnTo>
                    <a:pt x="970026" y="1279778"/>
                  </a:lnTo>
                  <a:lnTo>
                    <a:pt x="972946" y="1277746"/>
                  </a:lnTo>
                  <a:lnTo>
                    <a:pt x="973454" y="1273683"/>
                  </a:lnTo>
                  <a:lnTo>
                    <a:pt x="971295" y="1270889"/>
                  </a:lnTo>
                  <a:lnTo>
                    <a:pt x="64895" y="63347"/>
                  </a:lnTo>
                  <a:close/>
                </a:path>
                <a:path w="973454" h="1282064">
                  <a:moveTo>
                    <a:pt x="43052" y="0"/>
                  </a:moveTo>
                  <a:lnTo>
                    <a:pt x="28479" y="750"/>
                  </a:lnTo>
                  <a:lnTo>
                    <a:pt x="14858" y="7238"/>
                  </a:lnTo>
                  <a:lnTo>
                    <a:pt x="4774" y="18573"/>
                  </a:lnTo>
                  <a:lnTo>
                    <a:pt x="0" y="32384"/>
                  </a:lnTo>
                  <a:lnTo>
                    <a:pt x="750" y="46958"/>
                  </a:lnTo>
                  <a:lnTo>
                    <a:pt x="7238" y="60578"/>
                  </a:lnTo>
                  <a:lnTo>
                    <a:pt x="18573" y="70663"/>
                  </a:lnTo>
                  <a:lnTo>
                    <a:pt x="32385" y="75437"/>
                  </a:lnTo>
                  <a:lnTo>
                    <a:pt x="46958" y="74687"/>
                  </a:lnTo>
                  <a:lnTo>
                    <a:pt x="54744" y="70978"/>
                  </a:lnTo>
                  <a:lnTo>
                    <a:pt x="32638" y="41528"/>
                  </a:lnTo>
                  <a:lnTo>
                    <a:pt x="30479" y="38734"/>
                  </a:lnTo>
                  <a:lnTo>
                    <a:pt x="31114" y="34797"/>
                  </a:lnTo>
                  <a:lnTo>
                    <a:pt x="36702" y="30479"/>
                  </a:lnTo>
                  <a:lnTo>
                    <a:pt x="74790" y="30479"/>
                  </a:lnTo>
                  <a:lnTo>
                    <a:pt x="74687" y="28479"/>
                  </a:lnTo>
                  <a:lnTo>
                    <a:pt x="68198" y="14858"/>
                  </a:lnTo>
                  <a:lnTo>
                    <a:pt x="56864" y="4774"/>
                  </a:lnTo>
                  <a:lnTo>
                    <a:pt x="43052" y="0"/>
                  </a:lnTo>
                  <a:close/>
                </a:path>
                <a:path w="973454" h="1282064">
                  <a:moveTo>
                    <a:pt x="36702" y="30479"/>
                  </a:moveTo>
                  <a:lnTo>
                    <a:pt x="31114" y="34797"/>
                  </a:lnTo>
                  <a:lnTo>
                    <a:pt x="30479" y="38734"/>
                  </a:lnTo>
                  <a:lnTo>
                    <a:pt x="32638" y="41528"/>
                  </a:lnTo>
                  <a:lnTo>
                    <a:pt x="54744" y="70978"/>
                  </a:lnTo>
                  <a:lnTo>
                    <a:pt x="60578" y="68199"/>
                  </a:lnTo>
                  <a:lnTo>
                    <a:pt x="64895" y="63347"/>
                  </a:lnTo>
                  <a:lnTo>
                    <a:pt x="42798" y="33908"/>
                  </a:lnTo>
                  <a:lnTo>
                    <a:pt x="40639" y="31114"/>
                  </a:lnTo>
                  <a:lnTo>
                    <a:pt x="36702" y="30479"/>
                  </a:lnTo>
                  <a:close/>
                </a:path>
                <a:path w="973454" h="1282064">
                  <a:moveTo>
                    <a:pt x="74790" y="30479"/>
                  </a:moveTo>
                  <a:lnTo>
                    <a:pt x="36702" y="30479"/>
                  </a:lnTo>
                  <a:lnTo>
                    <a:pt x="40639" y="31114"/>
                  </a:lnTo>
                  <a:lnTo>
                    <a:pt x="42798" y="33908"/>
                  </a:lnTo>
                  <a:lnTo>
                    <a:pt x="64895" y="63347"/>
                  </a:lnTo>
                  <a:lnTo>
                    <a:pt x="70663" y="56864"/>
                  </a:lnTo>
                  <a:lnTo>
                    <a:pt x="75437" y="43052"/>
                  </a:lnTo>
                  <a:lnTo>
                    <a:pt x="74790" y="3047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5" name="object 38"/>
            <p:cNvSpPr txBox="1"/>
            <p:nvPr/>
          </p:nvSpPr>
          <p:spPr>
            <a:xfrm>
              <a:off x="6302501" y="5087873"/>
              <a:ext cx="2089814" cy="486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50000"/>
                </a:lnSpc>
                <a:spcBef>
                  <a:spcPts val="95"/>
                </a:spcBef>
                <a:buFontTx/>
                <a:buChar char="-"/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 Schedule for weight updates</a:t>
              </a:r>
            </a:p>
            <a:p>
              <a:pPr marL="12700">
                <a:lnSpc>
                  <a:spcPct val="150000"/>
                </a:lnSpc>
                <a:spcBef>
                  <a:spcPts val="95"/>
                </a:spcBef>
                <a:buFontTx/>
                <a:buChar char="-"/>
              </a:pPr>
              <a:r>
                <a:rPr lang="en-US" sz="1000" dirty="0" smtClean="0">
                  <a:latin typeface="+mj-ea"/>
                  <a:ea typeface="+mj-ea"/>
                  <a:cs typeface="Gulim"/>
                </a:rPr>
                <a:t> ‘adaptive’ </a:t>
              </a:r>
              <a:r>
                <a:rPr lang="ko-KR" altLang="en-US" sz="1000" dirty="0" smtClean="0">
                  <a:latin typeface="+mj-ea"/>
                  <a:ea typeface="+mj-ea"/>
                  <a:cs typeface="Gulim"/>
                </a:rPr>
                <a:t>선택</a:t>
              </a:r>
              <a:endParaRPr sz="1000">
                <a:latin typeface="+mj-ea"/>
                <a:ea typeface="+mj-ea"/>
                <a:cs typeface="Gulim"/>
              </a:endParaRPr>
            </a:p>
          </p:txBody>
        </p:sp>
        <p:sp>
          <p:nvSpPr>
            <p:cNvPr id="46" name="object 39"/>
            <p:cNvSpPr/>
            <p:nvPr/>
          </p:nvSpPr>
          <p:spPr>
            <a:xfrm>
              <a:off x="6310884" y="4850891"/>
              <a:ext cx="1482089" cy="1729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7" name="object 40"/>
            <p:cNvSpPr txBox="1"/>
            <p:nvPr/>
          </p:nvSpPr>
          <p:spPr>
            <a:xfrm>
              <a:off x="6302502" y="4813808"/>
              <a:ext cx="12638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b="1" dirty="0" smtClean="0">
                  <a:latin typeface="+mj-ea"/>
                  <a:ea typeface="+mj-ea"/>
                  <a:cs typeface="Gulim"/>
                </a:rPr>
                <a:t>Learning rate</a:t>
              </a:r>
              <a:endParaRPr sz="1200" b="1">
                <a:latin typeface="+mj-ea"/>
                <a:ea typeface="+mj-ea"/>
                <a:cs typeface="Gulim"/>
              </a:endParaRPr>
            </a:p>
          </p:txBody>
        </p:sp>
        <p:sp>
          <p:nvSpPr>
            <p:cNvPr id="48" name="object 41"/>
            <p:cNvSpPr/>
            <p:nvPr/>
          </p:nvSpPr>
          <p:spPr>
            <a:xfrm>
              <a:off x="7860792" y="2305811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12623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49" name="object 42"/>
            <p:cNvSpPr/>
            <p:nvPr/>
          </p:nvSpPr>
          <p:spPr>
            <a:xfrm>
              <a:off x="6894956" y="2298573"/>
              <a:ext cx="973455" cy="1283970"/>
            </a:xfrm>
            <a:custGeom>
              <a:avLst/>
              <a:gdLst/>
              <a:ahLst/>
              <a:cxnLst/>
              <a:rect l="l" t="t" r="r" b="b"/>
              <a:pathLst>
                <a:path w="973454" h="1283970">
                  <a:moveTo>
                    <a:pt x="32289" y="1207944"/>
                  </a:moveTo>
                  <a:lnTo>
                    <a:pt x="18502" y="1212724"/>
                  </a:lnTo>
                  <a:lnTo>
                    <a:pt x="7238" y="1222755"/>
                  </a:lnTo>
                  <a:lnTo>
                    <a:pt x="750" y="1236448"/>
                  </a:lnTo>
                  <a:lnTo>
                    <a:pt x="0" y="1251045"/>
                  </a:lnTo>
                  <a:lnTo>
                    <a:pt x="4774" y="1264832"/>
                  </a:lnTo>
                  <a:lnTo>
                    <a:pt x="14858" y="1276096"/>
                  </a:lnTo>
                  <a:lnTo>
                    <a:pt x="28551" y="1282638"/>
                  </a:lnTo>
                  <a:lnTo>
                    <a:pt x="43148" y="1283382"/>
                  </a:lnTo>
                  <a:lnTo>
                    <a:pt x="56935" y="1278578"/>
                  </a:lnTo>
                  <a:lnTo>
                    <a:pt x="68198" y="1268476"/>
                  </a:lnTo>
                  <a:lnTo>
                    <a:pt x="74687" y="1254855"/>
                  </a:lnTo>
                  <a:lnTo>
                    <a:pt x="74790" y="1252854"/>
                  </a:lnTo>
                  <a:lnTo>
                    <a:pt x="36702" y="1252854"/>
                  </a:lnTo>
                  <a:lnTo>
                    <a:pt x="33908" y="1250696"/>
                  </a:lnTo>
                  <a:lnTo>
                    <a:pt x="31114" y="1248664"/>
                  </a:lnTo>
                  <a:lnTo>
                    <a:pt x="30479" y="1244600"/>
                  </a:lnTo>
                  <a:lnTo>
                    <a:pt x="32638" y="1241805"/>
                  </a:lnTo>
                  <a:lnTo>
                    <a:pt x="54713" y="1212364"/>
                  </a:lnTo>
                  <a:lnTo>
                    <a:pt x="46886" y="1208664"/>
                  </a:lnTo>
                  <a:lnTo>
                    <a:pt x="32289" y="1207944"/>
                  </a:lnTo>
                  <a:close/>
                </a:path>
                <a:path w="973454" h="1283970">
                  <a:moveTo>
                    <a:pt x="54713" y="1212364"/>
                  </a:moveTo>
                  <a:lnTo>
                    <a:pt x="32638" y="1241805"/>
                  </a:lnTo>
                  <a:lnTo>
                    <a:pt x="30479" y="1244600"/>
                  </a:lnTo>
                  <a:lnTo>
                    <a:pt x="31114" y="1248664"/>
                  </a:lnTo>
                  <a:lnTo>
                    <a:pt x="33908" y="1250696"/>
                  </a:lnTo>
                  <a:lnTo>
                    <a:pt x="36702" y="1252854"/>
                  </a:lnTo>
                  <a:lnTo>
                    <a:pt x="40639" y="1252219"/>
                  </a:lnTo>
                  <a:lnTo>
                    <a:pt x="42798" y="1249426"/>
                  </a:lnTo>
                  <a:lnTo>
                    <a:pt x="64882" y="1219972"/>
                  </a:lnTo>
                  <a:lnTo>
                    <a:pt x="60578" y="1215136"/>
                  </a:lnTo>
                  <a:lnTo>
                    <a:pt x="54713" y="1212364"/>
                  </a:lnTo>
                  <a:close/>
                </a:path>
                <a:path w="973454" h="1283970">
                  <a:moveTo>
                    <a:pt x="64882" y="1219972"/>
                  </a:moveTo>
                  <a:lnTo>
                    <a:pt x="42798" y="1249426"/>
                  </a:lnTo>
                  <a:lnTo>
                    <a:pt x="40639" y="1252219"/>
                  </a:lnTo>
                  <a:lnTo>
                    <a:pt x="36702" y="1252854"/>
                  </a:lnTo>
                  <a:lnTo>
                    <a:pt x="74790" y="1252854"/>
                  </a:lnTo>
                  <a:lnTo>
                    <a:pt x="75437" y="1240282"/>
                  </a:lnTo>
                  <a:lnTo>
                    <a:pt x="70663" y="1226470"/>
                  </a:lnTo>
                  <a:lnTo>
                    <a:pt x="64882" y="1219972"/>
                  </a:lnTo>
                  <a:close/>
                </a:path>
                <a:path w="973454" h="1283970">
                  <a:moveTo>
                    <a:pt x="967231" y="0"/>
                  </a:moveTo>
                  <a:lnTo>
                    <a:pt x="963294" y="635"/>
                  </a:lnTo>
                  <a:lnTo>
                    <a:pt x="961135" y="3428"/>
                  </a:lnTo>
                  <a:lnTo>
                    <a:pt x="54713" y="1212364"/>
                  </a:lnTo>
                  <a:lnTo>
                    <a:pt x="60578" y="1215136"/>
                  </a:lnTo>
                  <a:lnTo>
                    <a:pt x="64882" y="1219972"/>
                  </a:lnTo>
                  <a:lnTo>
                    <a:pt x="971295" y="11049"/>
                  </a:lnTo>
                  <a:lnTo>
                    <a:pt x="973454" y="8254"/>
                  </a:lnTo>
                  <a:lnTo>
                    <a:pt x="972946" y="4317"/>
                  </a:lnTo>
                  <a:lnTo>
                    <a:pt x="970025" y="2159"/>
                  </a:lnTo>
                  <a:lnTo>
                    <a:pt x="9672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50" name="object 43"/>
            <p:cNvSpPr/>
            <p:nvPr/>
          </p:nvSpPr>
          <p:spPr>
            <a:xfrm>
              <a:off x="7897368" y="2081783"/>
              <a:ext cx="1245870" cy="1729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51" name="object 44"/>
            <p:cNvSpPr txBox="1"/>
            <p:nvPr/>
          </p:nvSpPr>
          <p:spPr>
            <a:xfrm>
              <a:off x="7889875" y="2044953"/>
              <a:ext cx="802809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b="1" dirty="0" smtClean="0">
                  <a:latin typeface="+mj-ea"/>
                  <a:ea typeface="+mj-ea"/>
                  <a:cs typeface="Gulim"/>
                </a:rPr>
                <a:t>solver</a:t>
              </a:r>
              <a:endParaRPr sz="1200" b="1">
                <a:latin typeface="+mj-ea"/>
                <a:ea typeface="+mj-ea"/>
                <a:cs typeface="Gulim"/>
              </a:endParaRPr>
            </a:p>
          </p:txBody>
        </p:sp>
        <p:sp>
          <p:nvSpPr>
            <p:cNvPr id="52" name="object 45"/>
            <p:cNvSpPr txBox="1"/>
            <p:nvPr/>
          </p:nvSpPr>
          <p:spPr>
            <a:xfrm>
              <a:off x="7889875" y="2325116"/>
              <a:ext cx="1253363" cy="486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50000"/>
                </a:lnSpc>
                <a:spcBef>
                  <a:spcPts val="95"/>
                </a:spcBef>
                <a:buFontTx/>
                <a:buChar char="-"/>
              </a:pPr>
              <a:r>
                <a:rPr lang="ko-KR" altLang="en-US" sz="1000" spc="-140" dirty="0" smtClean="0">
                  <a:latin typeface="+mj-ea"/>
                  <a:ea typeface="+mj-ea"/>
                  <a:cs typeface="Gulim"/>
                </a:rPr>
                <a:t>가중치를 최적화함</a:t>
              </a:r>
              <a:endParaRPr lang="en-US" altLang="ko-KR" sz="1000" spc="-140" dirty="0" smtClean="0">
                <a:latin typeface="+mj-ea"/>
                <a:ea typeface="+mj-ea"/>
                <a:cs typeface="Gulim"/>
              </a:endParaRPr>
            </a:p>
            <a:p>
              <a:pPr marL="12700" marR="5080">
                <a:lnSpc>
                  <a:spcPct val="150000"/>
                </a:lnSpc>
                <a:spcBef>
                  <a:spcPts val="95"/>
                </a:spcBef>
                <a:buFontTx/>
                <a:buChar char="-"/>
              </a:pPr>
              <a:r>
                <a:rPr lang="en-US" sz="1000" spc="-140" dirty="0" smtClean="0">
                  <a:latin typeface="+mj-ea"/>
                  <a:ea typeface="+mj-ea"/>
                  <a:cs typeface="Gulim"/>
                </a:rPr>
                <a:t> ‘</a:t>
              </a:r>
              <a:r>
                <a:rPr lang="en-US" sz="1000" spc="-140" dirty="0" err="1" smtClean="0">
                  <a:latin typeface="+mj-ea"/>
                  <a:ea typeface="+mj-ea"/>
                  <a:cs typeface="Gulim"/>
                </a:rPr>
                <a:t>adam</a:t>
              </a:r>
              <a:r>
                <a:rPr lang="en-US" sz="1000" spc="-140" dirty="0" smtClean="0">
                  <a:latin typeface="+mj-ea"/>
                  <a:ea typeface="+mj-ea"/>
                  <a:cs typeface="Gulim"/>
                </a:rPr>
                <a:t>’ </a:t>
              </a:r>
              <a:r>
                <a:rPr lang="ko-KR" altLang="en-US" sz="1000" spc="-140" dirty="0" smtClean="0">
                  <a:latin typeface="+mj-ea"/>
                  <a:ea typeface="+mj-ea"/>
                  <a:cs typeface="Gulim"/>
                </a:rPr>
                <a:t>선택</a:t>
              </a:r>
              <a:endParaRPr sz="1000">
                <a:latin typeface="+mj-ea"/>
                <a:ea typeface="+mj-ea"/>
                <a:cs typeface="Gulim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분석결과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분석결과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56" y="2221048"/>
            <a:ext cx="7000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400" spc="-150" dirty="0" smtClean="0">
              <a:latin typeface="+mj-ea"/>
              <a:ea typeface="+mj-ea"/>
            </a:endParaRPr>
          </a:p>
        </p:txBody>
      </p:sp>
      <p:pic>
        <p:nvPicPr>
          <p:cNvPr id="14" name="그림 13" descr="ㄹ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6" y="2363924"/>
            <a:ext cx="3357586" cy="2071702"/>
          </a:xfrm>
          <a:prstGeom prst="rect">
            <a:avLst/>
          </a:prstGeom>
        </p:spPr>
      </p:pic>
      <p:pic>
        <p:nvPicPr>
          <p:cNvPr id="15" name="그림 14" descr="ㅎㅎ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908" y="2363924"/>
            <a:ext cx="3643306" cy="20002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7256" y="4721378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GoogleMap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설치 예상 지역 </a:t>
            </a:r>
            <a:r>
              <a:rPr lang="ko-KR" altLang="en-US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마킹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7784" y="4721378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적합도 분석결과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</a:t>
            </a:r>
          </a:p>
        </p:txBody>
      </p:sp>
      <p:sp>
        <p:nvSpPr>
          <p:cNvPr id="19" name="모서리가 둥근 직사각형 18">
            <a:hlinkClick r:id="rId6"/>
          </p:cNvPr>
          <p:cNvSpPr/>
          <p:nvPr/>
        </p:nvSpPr>
        <p:spPr>
          <a:xfrm>
            <a:off x="3357554" y="5500702"/>
            <a:ext cx="2357454" cy="785818"/>
          </a:xfrm>
          <a:prstGeom prst="roundRect">
            <a:avLst>
              <a:gd name="adj" fmla="val 50000"/>
            </a:avLst>
          </a:prstGeom>
          <a:solidFill>
            <a:srgbClr val="17375E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▶ 시연영상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결론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2000240"/>
            <a:ext cx="7000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400" spc="-150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3814765"/>
            <a:ext cx="534356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 적합도 상위 조건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강과 가까울 수록  적합도가 높은  경향을  보인다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자전거  도로와  인접할  수록  적합도가   높다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등급 분류  기준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 </a:t>
            </a:r>
            <a:r>
              <a:rPr lang="ko-KR" altLang="en-US" sz="1400" b="1" spc="-150" dirty="0" smtClean="0">
                <a:latin typeface="+mj-ea"/>
                <a:ea typeface="+mj-ea"/>
              </a:rPr>
              <a:t>종합적  판정  결과  상위  </a:t>
            </a:r>
            <a:r>
              <a:rPr lang="en-US" altLang="ko-KR" sz="1400" b="1" spc="-150" dirty="0" smtClean="0">
                <a:latin typeface="+mj-ea"/>
                <a:ea typeface="+mj-ea"/>
              </a:rPr>
              <a:t>20% =</a:t>
            </a:r>
            <a:r>
              <a:rPr lang="ko-KR" altLang="en-US" sz="1400" b="1" spc="-150" dirty="0" smtClean="0">
                <a:latin typeface="+mj-ea"/>
                <a:ea typeface="+mj-ea"/>
              </a:rPr>
              <a:t> </a:t>
            </a:r>
            <a:r>
              <a:rPr lang="en-US" altLang="ko-KR" sz="1400" b="1" spc="-150" dirty="0" smtClean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j-ea"/>
                <a:ea typeface="+mj-ea"/>
              </a:rPr>
              <a:t>상</a:t>
            </a:r>
            <a:r>
              <a:rPr lang="en-US" altLang="ko-KR" sz="1400" b="1" spc="-15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spc="-150" dirty="0" smtClean="0">
                <a:latin typeface="+mj-ea"/>
                <a:ea typeface="+mj-ea"/>
              </a:rPr>
              <a:t>/  </a:t>
            </a:r>
            <a:r>
              <a:rPr lang="ko-KR" altLang="en-US" sz="1400" b="1" spc="-150" dirty="0" smtClean="0">
                <a:latin typeface="+mj-ea"/>
                <a:ea typeface="+mj-ea"/>
              </a:rPr>
              <a:t>하위  </a:t>
            </a:r>
            <a:r>
              <a:rPr lang="en-US" altLang="ko-KR" sz="1400" b="1" spc="-150" dirty="0" smtClean="0">
                <a:latin typeface="+mj-ea"/>
                <a:ea typeface="+mj-ea"/>
              </a:rPr>
              <a:t>10%</a:t>
            </a:r>
            <a:r>
              <a:rPr lang="ko-KR" altLang="en-US" sz="1400" b="1" spc="-150" dirty="0" smtClean="0">
                <a:latin typeface="+mj-ea"/>
                <a:ea typeface="+mj-ea"/>
              </a:rPr>
              <a:t>  </a:t>
            </a:r>
            <a:r>
              <a:rPr lang="en-US" altLang="ko-KR" sz="1400" b="1" spc="-150" dirty="0" smtClean="0">
                <a:latin typeface="+mj-ea"/>
                <a:ea typeface="+mj-ea"/>
              </a:rPr>
              <a:t>=</a:t>
            </a:r>
            <a:r>
              <a:rPr lang="ko-KR" altLang="en-US" sz="1400" b="1" spc="-150" dirty="0" smtClean="0">
                <a:latin typeface="+mj-ea"/>
                <a:ea typeface="+mj-ea"/>
              </a:rPr>
              <a:t> </a:t>
            </a:r>
            <a:r>
              <a:rPr lang="en-US" altLang="ko-KR" sz="1400" b="1" spc="-150" dirty="0" smtClean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ko-KR" altLang="en-US" sz="1400" b="1" spc="-150" dirty="0" smtClean="0">
                <a:solidFill>
                  <a:srgbClr val="0070C0"/>
                </a:solidFill>
                <a:latin typeface="+mj-ea"/>
                <a:ea typeface="+mj-ea"/>
              </a:rPr>
              <a:t>하</a:t>
            </a:r>
            <a:r>
              <a:rPr lang="en-US" altLang="ko-KR" sz="1400" b="1" spc="-150" dirty="0" smtClean="0">
                <a:solidFill>
                  <a:srgbClr val="0070C0"/>
                </a:solidFill>
                <a:latin typeface="+mj-ea"/>
                <a:ea typeface="+mj-ea"/>
              </a:rPr>
              <a:t>”</a:t>
            </a: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-   ‘</a:t>
            </a:r>
            <a:r>
              <a:rPr lang="ko-KR" altLang="en-US" sz="1400" b="1" spc="-150" dirty="0" smtClean="0">
                <a:latin typeface="+mj-ea"/>
                <a:ea typeface="+mj-ea"/>
              </a:rPr>
              <a:t>상</a:t>
            </a:r>
            <a:r>
              <a:rPr lang="en-US" altLang="ko-KR" sz="1400" b="1" spc="-150" dirty="0" smtClean="0">
                <a:latin typeface="+mj-ea"/>
                <a:ea typeface="+mj-ea"/>
              </a:rPr>
              <a:t>’   </a:t>
            </a:r>
            <a:r>
              <a:rPr lang="ko-KR" altLang="en-US" sz="1400" b="1" spc="-150" dirty="0" smtClean="0">
                <a:latin typeface="+mj-ea"/>
                <a:ea typeface="+mj-ea"/>
              </a:rPr>
              <a:t>등급  </a:t>
            </a:r>
            <a:r>
              <a:rPr lang="en-US" altLang="ko-KR" sz="1400" b="1" spc="-150" dirty="0" smtClean="0">
                <a:latin typeface="+mj-ea"/>
                <a:ea typeface="+mj-ea"/>
              </a:rPr>
              <a:t>:  </a:t>
            </a:r>
            <a:r>
              <a:rPr lang="ko-KR" altLang="en-US" sz="1400" b="1" spc="-150" dirty="0" smtClean="0">
                <a:latin typeface="+mj-ea"/>
                <a:ea typeface="+mj-ea"/>
              </a:rPr>
              <a:t>지정  위치에  대여소  설치  추천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     ‘</a:t>
            </a:r>
            <a:r>
              <a:rPr lang="ko-KR" altLang="en-US" sz="1400" b="1" spc="-150" dirty="0" smtClean="0">
                <a:latin typeface="+mj-ea"/>
                <a:ea typeface="+mj-ea"/>
              </a:rPr>
              <a:t>중</a:t>
            </a:r>
            <a:r>
              <a:rPr lang="en-US" altLang="ko-KR" sz="1400" b="1" spc="-150" dirty="0" smtClean="0">
                <a:latin typeface="+mj-ea"/>
                <a:ea typeface="+mj-ea"/>
              </a:rPr>
              <a:t>’   </a:t>
            </a:r>
            <a:r>
              <a:rPr lang="ko-KR" altLang="en-US" sz="1400" b="1" spc="-150" dirty="0" smtClean="0">
                <a:latin typeface="+mj-ea"/>
                <a:ea typeface="+mj-ea"/>
              </a:rPr>
              <a:t>등급</a:t>
            </a:r>
            <a:r>
              <a:rPr lang="en-US" altLang="ko-KR" sz="1400" b="1" spc="-150" dirty="0" smtClean="0">
                <a:latin typeface="+mj-ea"/>
                <a:ea typeface="+mj-ea"/>
              </a:rPr>
              <a:t>:  </a:t>
            </a:r>
            <a:r>
              <a:rPr lang="ko-KR" altLang="en-US" sz="1400" b="1" spc="-150" dirty="0" smtClean="0">
                <a:latin typeface="+mj-ea"/>
                <a:ea typeface="+mj-ea"/>
              </a:rPr>
              <a:t>내부   검토에  의해   설치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     ‘</a:t>
            </a:r>
            <a:r>
              <a:rPr lang="ko-KR" altLang="en-US" sz="1400" b="1" spc="-150" dirty="0" smtClean="0">
                <a:latin typeface="+mj-ea"/>
                <a:ea typeface="+mj-ea"/>
              </a:rPr>
              <a:t>하</a:t>
            </a:r>
            <a:r>
              <a:rPr lang="en-US" altLang="ko-KR" sz="1400" b="1" spc="-150" dirty="0" smtClean="0">
                <a:latin typeface="+mj-ea"/>
                <a:ea typeface="+mj-ea"/>
              </a:rPr>
              <a:t>’   </a:t>
            </a:r>
            <a:r>
              <a:rPr lang="ko-KR" altLang="en-US" sz="1400" b="1" spc="-150" dirty="0" smtClean="0">
                <a:latin typeface="+mj-ea"/>
                <a:ea typeface="+mj-ea"/>
              </a:rPr>
              <a:t>등급</a:t>
            </a:r>
            <a:r>
              <a:rPr lang="en-US" altLang="ko-KR" sz="1400" b="1" spc="-150" dirty="0" smtClean="0">
                <a:latin typeface="+mj-ea"/>
                <a:ea typeface="+mj-ea"/>
              </a:rPr>
              <a:t>:   </a:t>
            </a:r>
            <a:r>
              <a:rPr lang="ko-KR" altLang="en-US" sz="1400" b="1" spc="-150" dirty="0" smtClean="0">
                <a:latin typeface="+mj-ea"/>
                <a:ea typeface="+mj-ea"/>
              </a:rPr>
              <a:t>설치  지양</a:t>
            </a:r>
            <a:endParaRPr lang="en-US" altLang="ko-KR" sz="1400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</a:t>
            </a:r>
            <a:endParaRPr lang="en-US" altLang="ko-KR" sz="1400" spc="-150" dirty="0" smtClean="0">
              <a:latin typeface="+mj-ea"/>
              <a:ea typeface="+mj-ea"/>
            </a:endParaRPr>
          </a:p>
        </p:txBody>
      </p:sp>
      <p:pic>
        <p:nvPicPr>
          <p:cNvPr id="14" name="그림 13" descr="KakaoTalk_20190704_1912370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0" y="1902571"/>
            <a:ext cx="7929618" cy="16645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개선방향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개선방향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2000240"/>
            <a:ext cx="7000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400" spc="-150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143116"/>
            <a:ext cx="70009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 데이터  확장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타  지역으로 확장 시 해당시의 도로</a:t>
            </a:r>
            <a:r>
              <a:rPr lang="en-US" altLang="ko-KR" sz="1400" b="1" spc="-150" dirty="0" smtClean="0">
                <a:latin typeface="+mj-ea"/>
                <a:ea typeface="+mj-ea"/>
              </a:rPr>
              <a:t>, </a:t>
            </a:r>
            <a:r>
              <a:rPr lang="ko-KR" altLang="en-US" sz="1400" b="1" spc="-150" dirty="0" smtClean="0">
                <a:latin typeface="+mj-ea"/>
                <a:ea typeface="+mj-ea"/>
              </a:rPr>
              <a:t>공원</a:t>
            </a:r>
            <a:r>
              <a:rPr lang="en-US" altLang="ko-KR" sz="1400" b="1" spc="-150" dirty="0" smtClean="0">
                <a:latin typeface="+mj-ea"/>
                <a:ea typeface="+mj-ea"/>
              </a:rPr>
              <a:t>,  </a:t>
            </a:r>
            <a:r>
              <a:rPr lang="ko-KR" altLang="en-US" sz="1400" b="1" spc="-150" dirty="0" smtClean="0">
                <a:latin typeface="+mj-ea"/>
                <a:ea typeface="+mj-ea"/>
              </a:rPr>
              <a:t>유동인구 등의 데이터가 필요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운용  가능한  데이터의  다양성  확보  필요</a:t>
            </a:r>
            <a:endParaRPr lang="en-US" altLang="ko-KR" sz="1400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b="1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사업 분야의 확장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공공 전동 </a:t>
            </a:r>
            <a:r>
              <a:rPr lang="ko-KR" altLang="en-US" sz="1400" b="1" spc="-150" dirty="0" err="1" smtClean="0">
                <a:latin typeface="+mj-ea"/>
                <a:ea typeface="+mj-ea"/>
              </a:rPr>
              <a:t>킥보드</a:t>
            </a:r>
            <a:r>
              <a:rPr lang="ko-KR" altLang="en-US" sz="1400" b="1" spc="-150" dirty="0" smtClean="0">
                <a:latin typeface="+mj-ea"/>
                <a:ea typeface="+mj-ea"/>
              </a:rPr>
              <a:t> 등의  대여 서비스로 확장 </a:t>
            </a:r>
            <a:r>
              <a:rPr lang="en-US" altLang="ko-KR" sz="1400" b="1" spc="-150" dirty="0" smtClean="0">
                <a:latin typeface="+mj-ea"/>
                <a:ea typeface="+mj-ea"/>
              </a:rPr>
              <a:t>&amp; </a:t>
            </a:r>
            <a:r>
              <a:rPr lang="ko-KR" altLang="en-US" sz="1400" b="1" spc="-150" dirty="0" smtClean="0">
                <a:latin typeface="+mj-ea"/>
                <a:ea typeface="+mj-ea"/>
              </a:rPr>
              <a:t>적용을  기대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도로  및  시설물의 인프라  확장에  정보 </a:t>
            </a:r>
            <a:r>
              <a:rPr lang="ko-KR" altLang="en-US" sz="1400" b="1" spc="-150" dirty="0" err="1" smtClean="0">
                <a:latin typeface="+mj-ea"/>
                <a:ea typeface="+mj-ea"/>
              </a:rPr>
              <a:t>를</a:t>
            </a:r>
            <a:r>
              <a:rPr lang="ko-KR" altLang="en-US" sz="1400" b="1" spc="-150" dirty="0" smtClean="0">
                <a:latin typeface="+mj-ea"/>
                <a:ea typeface="+mj-ea"/>
              </a:rPr>
              <a:t>  제공</a:t>
            </a:r>
            <a:endParaRPr lang="en-US" altLang="ko-KR" sz="1400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b="1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기상</a:t>
            </a:r>
            <a:r>
              <a:rPr lang="en-US" altLang="ko-KR" b="1" spc="-150" dirty="0" smtClean="0">
                <a:latin typeface="+mj-ea"/>
                <a:ea typeface="+mj-ea"/>
              </a:rPr>
              <a:t>•</a:t>
            </a:r>
            <a:r>
              <a:rPr lang="ko-KR" altLang="en-US" b="1" spc="-150" dirty="0" smtClean="0">
                <a:latin typeface="+mj-ea"/>
                <a:ea typeface="+mj-ea"/>
              </a:rPr>
              <a:t>비정량적  데이터 고려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-  </a:t>
            </a:r>
            <a:r>
              <a:rPr lang="ko-KR" altLang="en-US" sz="1400" b="1" spc="-150" dirty="0" smtClean="0">
                <a:latin typeface="+mj-ea"/>
                <a:ea typeface="+mj-ea"/>
              </a:rPr>
              <a:t>시시각각 변하는 기상 데이터와의  연동 시스템 구축</a:t>
            </a:r>
            <a:endParaRPr lang="en-US" altLang="ko-KR" sz="1400" b="1" spc="-150" dirty="0" smtClean="0">
              <a:latin typeface="+mj-ea"/>
              <a:ea typeface="+mj-ea"/>
            </a:endParaRPr>
          </a:p>
          <a:p>
            <a:pPr lvl="1" algn="just"/>
            <a:r>
              <a:rPr lang="en-US" altLang="ko-KR" sz="1400" b="1" spc="-150" dirty="0" smtClean="0">
                <a:latin typeface="+mj-ea"/>
                <a:ea typeface="+mj-ea"/>
              </a:rPr>
              <a:t>	-  SNS</a:t>
            </a:r>
            <a:r>
              <a:rPr lang="ko-KR" altLang="en-US" sz="1400" b="1" spc="-150" dirty="0" smtClean="0">
                <a:latin typeface="+mj-ea"/>
                <a:ea typeface="+mj-ea"/>
              </a:rPr>
              <a:t>등을  활용한  대중의  개별적  감정상태  반영</a:t>
            </a:r>
            <a:endParaRPr lang="en-US" altLang="ko-KR" sz="1400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/>
            <a:r>
              <a:rPr lang="en-US" altLang="ko-KR" sz="1400" b="1" spc="-150" dirty="0" smtClean="0">
                <a:latin typeface="+mj-ea"/>
                <a:ea typeface="+mj-ea"/>
              </a:rPr>
              <a:t>	</a:t>
            </a:r>
            <a:endParaRPr lang="en-US" altLang="ko-KR" sz="1400" spc="-15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참고문헌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참고문헌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2000240"/>
            <a:ext cx="700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spc="-150" dirty="0" smtClean="0">
                <a:latin typeface="+mj-ea"/>
                <a:ea typeface="+mj-ea"/>
              </a:rPr>
              <a:t>참고 사이트</a:t>
            </a:r>
            <a:endParaRPr lang="en-US" altLang="ko-KR" b="1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b="1" spc="-15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spc="-150" dirty="0" smtClean="0">
                <a:latin typeface="+mj-ea"/>
                <a:ea typeface="+mj-ea"/>
              </a:rPr>
              <a:t>서울시 </a:t>
            </a:r>
            <a:r>
              <a:rPr lang="ko-KR" altLang="en-US" sz="1400" b="1" spc="-150" dirty="0" err="1" smtClean="0">
                <a:latin typeface="+mj-ea"/>
                <a:ea typeface="+mj-ea"/>
              </a:rPr>
              <a:t>열린데이터광장</a:t>
            </a:r>
            <a:r>
              <a:rPr lang="en-US" altLang="ko-KR" sz="1400" spc="-150" dirty="0" smtClean="0">
                <a:latin typeface="+mj-ea"/>
                <a:ea typeface="+mj-ea"/>
              </a:rPr>
              <a:t>(</a:t>
            </a:r>
            <a:r>
              <a:rPr lang="en-US" sz="1400" dirty="0" smtClean="0">
                <a:latin typeface="+mj-ea"/>
                <a:ea typeface="+mj-ea"/>
                <a:hlinkClick r:id="rId4"/>
              </a:rPr>
              <a:t>https://data.seoul.go.kr/</a:t>
            </a:r>
            <a:r>
              <a:rPr lang="en-US" altLang="ko-KR" sz="1400" spc="-15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spc="-150" dirty="0" err="1" smtClean="0">
                <a:latin typeface="+mj-ea"/>
                <a:ea typeface="+mj-ea"/>
              </a:rPr>
              <a:t>구글맵</a:t>
            </a:r>
            <a:r>
              <a:rPr lang="en-US" altLang="ko-KR" sz="1400" b="1" spc="-150" dirty="0" smtClean="0">
                <a:latin typeface="+mj-ea"/>
                <a:ea typeface="+mj-ea"/>
              </a:rPr>
              <a:t>(</a:t>
            </a:r>
            <a:r>
              <a:rPr lang="en-US" sz="1400" dirty="0" smtClean="0">
                <a:latin typeface="+mj-ea"/>
                <a:ea typeface="+mj-ea"/>
                <a:hlinkClick r:id="rId5"/>
              </a:rPr>
              <a:t>https://cloud.google.com/maps-platform/?hl=ko</a:t>
            </a:r>
            <a:r>
              <a:rPr lang="en-US" sz="14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spc="-150" dirty="0" smtClean="0">
                <a:latin typeface="+mj-ea"/>
                <a:ea typeface="+mj-ea"/>
              </a:rPr>
              <a:t>서울시설공단</a:t>
            </a:r>
            <a:r>
              <a:rPr lang="en-US" altLang="ko-KR" sz="1400" spc="-150" dirty="0" smtClean="0">
                <a:latin typeface="+mj-ea"/>
                <a:ea typeface="+mj-ea"/>
              </a:rPr>
              <a:t>(</a:t>
            </a:r>
            <a:r>
              <a:rPr lang="en-US" sz="1400" dirty="0" smtClean="0">
                <a:latin typeface="+mj-ea"/>
                <a:ea typeface="+mj-ea"/>
                <a:hlinkClick r:id="rId6"/>
              </a:rPr>
              <a:t>http://www.sisul.or.kr/open_content/main/</a:t>
            </a:r>
            <a:r>
              <a:rPr lang="en-US" sz="14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서울 연구원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sz="1400" dirty="0" smtClean="0">
                <a:latin typeface="+mj-ea"/>
                <a:ea typeface="+mj-ea"/>
                <a:hlinkClick r:id="rId7"/>
              </a:rPr>
              <a:t>https://www.si.re.kr/</a:t>
            </a:r>
            <a:r>
              <a:rPr lang="en-US" sz="14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spc="-150" dirty="0" smtClean="0">
                <a:latin typeface="+mj-ea"/>
                <a:ea typeface="+mj-ea"/>
              </a:rPr>
              <a:t>서울자전거 </a:t>
            </a:r>
            <a:r>
              <a:rPr lang="ko-KR" altLang="en-US" sz="1400" b="1" spc="-150" dirty="0" err="1" smtClean="0">
                <a:latin typeface="+mj-ea"/>
                <a:ea typeface="+mj-ea"/>
              </a:rPr>
              <a:t>따릉이</a:t>
            </a:r>
            <a:r>
              <a:rPr lang="ko-KR" altLang="en-US" sz="1400" b="1" spc="-150" dirty="0" smtClean="0">
                <a:latin typeface="+mj-ea"/>
                <a:ea typeface="+mj-ea"/>
              </a:rPr>
              <a:t> </a:t>
            </a:r>
            <a:r>
              <a:rPr lang="en-US" altLang="ko-KR" sz="1400" b="1" spc="-150" dirty="0" smtClean="0">
                <a:latin typeface="+mj-ea"/>
                <a:ea typeface="+mj-ea"/>
              </a:rPr>
              <a:t>–</a:t>
            </a:r>
            <a:r>
              <a:rPr lang="ko-KR" altLang="en-US" sz="1400" b="1" spc="-150" dirty="0" smtClean="0">
                <a:latin typeface="+mj-ea"/>
                <a:ea typeface="+mj-ea"/>
              </a:rPr>
              <a:t>무인대여시스템</a:t>
            </a:r>
            <a:r>
              <a:rPr lang="en-US" altLang="ko-KR" sz="1400" spc="-150" dirty="0" smtClean="0">
                <a:latin typeface="+mj-ea"/>
                <a:ea typeface="+mj-ea"/>
              </a:rPr>
              <a:t>(</a:t>
            </a:r>
            <a:r>
              <a:rPr lang="en-US" sz="1400" dirty="0" smtClean="0">
                <a:latin typeface="+mj-ea"/>
                <a:ea typeface="+mj-ea"/>
                <a:hlinkClick r:id="rId8"/>
              </a:rPr>
              <a:t>https://www.bikeseoul.com/</a:t>
            </a:r>
            <a:r>
              <a:rPr lang="en-US" sz="1400" dirty="0" smtClean="0"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외 다수</a:t>
            </a:r>
            <a:endParaRPr lang="en-US" sz="14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400" spc="-15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13308" y="114298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840" y="242886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ea"/>
                <a:ea typeface="+mj-ea"/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ea"/>
                <a:ea typeface="+mj-ea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785926"/>
            <a:ext cx="12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ea"/>
                <a:ea typeface="+mj-ea"/>
              </a:rPr>
              <a:t> 01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85762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>
                <a:latin typeface="+mj-ea"/>
                <a:ea typeface="+mj-ea"/>
              </a:rPr>
              <a:t>-  </a:t>
            </a:r>
            <a:r>
              <a:rPr lang="ko-KR" altLang="en-US" sz="1200" b="1" spc="-150" dirty="0" smtClean="0">
                <a:latin typeface="+mj-ea"/>
                <a:ea typeface="+mj-ea"/>
              </a:rPr>
              <a:t>분석 배경</a:t>
            </a:r>
          </a:p>
          <a:p>
            <a:endParaRPr lang="en-US" altLang="ko-KR" sz="1200" b="1" spc="-150" dirty="0" smtClean="0">
              <a:latin typeface="+mj-ea"/>
              <a:ea typeface="+mj-ea"/>
            </a:endParaRPr>
          </a:p>
          <a:p>
            <a:r>
              <a:rPr lang="en-US" altLang="ko-KR" sz="1200" b="1" spc="-150" dirty="0" smtClean="0">
                <a:latin typeface="+mj-ea"/>
                <a:ea typeface="+mj-ea"/>
              </a:rPr>
              <a:t>- </a:t>
            </a:r>
            <a:r>
              <a:rPr lang="ko-KR" altLang="en-US" sz="1200" b="1" spc="-150" dirty="0" smtClean="0">
                <a:latin typeface="+mj-ea"/>
                <a:ea typeface="+mj-ea"/>
              </a:rPr>
              <a:t> 목적</a:t>
            </a:r>
            <a:endParaRPr lang="en-US" altLang="ko-KR" sz="1200" b="1" spc="-150" dirty="0" smtClean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3728" y="3643314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>
                <a:latin typeface="+mj-ea"/>
                <a:ea typeface="+mj-ea"/>
              </a:rPr>
              <a:t>-  </a:t>
            </a:r>
            <a:r>
              <a:rPr lang="ko-KR" altLang="en-US" sz="1200" b="1" spc="-150" dirty="0" smtClean="0">
                <a:latin typeface="+mj-ea"/>
                <a:ea typeface="+mj-ea"/>
              </a:rPr>
              <a:t>데이터 변수 설정</a:t>
            </a:r>
          </a:p>
          <a:p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200" b="1" spc="-150" dirty="0" smtClean="0">
                <a:latin typeface="+mj-ea"/>
                <a:ea typeface="+mj-ea"/>
              </a:rPr>
              <a:t> 데이터 전처리</a:t>
            </a: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en-US" altLang="ko-KR" sz="1200" b="1" spc="-150" dirty="0" smtClean="0">
                <a:latin typeface="+mj-ea"/>
                <a:ea typeface="+mj-ea"/>
              </a:rPr>
              <a:t> </a:t>
            </a:r>
            <a:r>
              <a:rPr lang="ko-KR" altLang="en-US" sz="1200" b="1" spc="-150" dirty="0" smtClean="0">
                <a:latin typeface="+mj-ea"/>
                <a:ea typeface="+mj-ea"/>
              </a:rPr>
              <a:t>최종 데이터</a:t>
            </a: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endParaRPr lang="ko-KR" altLang="en-US" sz="1200" b="1" spc="-150" dirty="0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부록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6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357826"/>
            <a:ext cx="3805213" cy="1250964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143108" y="1785926"/>
            <a:ext cx="12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ea"/>
                <a:ea typeface="+mj-ea"/>
              </a:rPr>
              <a:t> 02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620" y="1785926"/>
            <a:ext cx="12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ea"/>
                <a:ea typeface="+mj-ea"/>
              </a:rPr>
              <a:t> 03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72132" y="1785926"/>
            <a:ext cx="12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ea"/>
                <a:ea typeface="+mj-ea"/>
              </a:rPr>
              <a:t> 04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6644" y="1785926"/>
            <a:ext cx="12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ea"/>
                <a:ea typeface="+mj-ea"/>
              </a:rPr>
              <a:t> 05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2132" y="357187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>
                <a:latin typeface="+mj-ea"/>
                <a:ea typeface="+mj-ea"/>
              </a:rPr>
              <a:t>-   </a:t>
            </a:r>
            <a:r>
              <a:rPr lang="ko-KR" altLang="en-US" sz="1200" b="1" spc="-150" dirty="0" smtClean="0">
                <a:latin typeface="+mj-ea"/>
                <a:ea typeface="+mj-ea"/>
              </a:rPr>
              <a:t>분석결과</a:t>
            </a:r>
          </a:p>
          <a:p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200" b="1" spc="-150" dirty="0" smtClean="0">
                <a:latin typeface="+mj-ea"/>
                <a:ea typeface="+mj-ea"/>
              </a:rPr>
              <a:t> 결론</a:t>
            </a: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en-US" altLang="ko-KR" sz="1200" b="1" spc="-150" dirty="0" smtClean="0">
                <a:latin typeface="+mj-ea"/>
                <a:ea typeface="+mj-ea"/>
              </a:rPr>
              <a:t> </a:t>
            </a:r>
            <a:r>
              <a:rPr lang="ko-KR" altLang="en-US" sz="1200" b="1" spc="-150" dirty="0" smtClean="0">
                <a:latin typeface="+mj-ea"/>
                <a:ea typeface="+mj-ea"/>
              </a:rPr>
              <a:t>개선방향</a:t>
            </a: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endParaRPr lang="ko-KR" altLang="en-US" sz="1200" b="1" spc="-150" dirty="0" smtClean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6644" y="385762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 smtClean="0">
              <a:latin typeface="+mj-ea"/>
              <a:ea typeface="+mj-ea"/>
            </a:endParaRPr>
          </a:p>
          <a:p>
            <a:r>
              <a:rPr lang="en-US" altLang="ko-KR" sz="1200" b="1" spc="-150" dirty="0" smtClean="0">
                <a:latin typeface="+mj-ea"/>
                <a:ea typeface="+mj-ea"/>
              </a:rPr>
              <a:t>- </a:t>
            </a:r>
            <a:r>
              <a:rPr lang="ko-KR" altLang="en-US" sz="1200" b="1" spc="-150" dirty="0" smtClean="0">
                <a:latin typeface="+mj-ea"/>
                <a:ea typeface="+mj-ea"/>
              </a:rPr>
              <a:t>참고 문헌</a:t>
            </a: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endParaRPr lang="ko-KR" altLang="en-US" sz="1200" b="1" spc="-150" dirty="0" smtClean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7620" y="360045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>
                <a:latin typeface="+mj-ea"/>
                <a:ea typeface="+mj-ea"/>
              </a:rPr>
              <a:t>-  Model</a:t>
            </a:r>
            <a:r>
              <a:rPr lang="ko-KR" altLang="en-US" sz="1200" b="1" spc="-150" dirty="0" smtClean="0">
                <a:latin typeface="+mj-ea"/>
                <a:ea typeface="+mj-ea"/>
              </a:rPr>
              <a:t> 설정</a:t>
            </a:r>
          </a:p>
          <a:p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200" b="1" spc="-150" dirty="0" smtClean="0">
                <a:latin typeface="+mj-ea"/>
                <a:ea typeface="+mj-ea"/>
              </a:rPr>
              <a:t> </a:t>
            </a:r>
            <a:r>
              <a:rPr lang="en-US" altLang="ko-KR" sz="1200" b="1" spc="-150" dirty="0" smtClean="0">
                <a:latin typeface="+mj-ea"/>
                <a:ea typeface="+mj-ea"/>
              </a:rPr>
              <a:t>MLP  Classifier</a:t>
            </a: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en-US" altLang="ko-KR" sz="1200" b="1" spc="-150" dirty="0" smtClean="0">
                <a:latin typeface="+mj-ea"/>
                <a:ea typeface="+mj-ea"/>
              </a:rPr>
              <a:t> Parameter </a:t>
            </a:r>
            <a:r>
              <a:rPr lang="ko-KR" altLang="en-US" sz="1200" b="1" spc="-150" dirty="0" smtClean="0">
                <a:latin typeface="+mj-ea"/>
                <a:ea typeface="+mj-ea"/>
              </a:rPr>
              <a:t>선택</a:t>
            </a:r>
            <a:endParaRPr lang="en-US" altLang="ko-KR" sz="1200" b="1" spc="-15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1200" b="1" spc="-150" dirty="0" smtClean="0">
              <a:latin typeface="+mj-ea"/>
              <a:ea typeface="+mj-ea"/>
            </a:endParaRPr>
          </a:p>
          <a:p>
            <a:endParaRPr lang="ko-KR" altLang="en-US" sz="1200" b="1" spc="-15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분석 배경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배경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928802"/>
            <a:ext cx="322292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85720" y="5143512"/>
            <a:ext cx="85725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2015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ko-KR" altLang="en-US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사업 시작 이후로 </a:t>
            </a:r>
            <a:r>
              <a:rPr lang="ko-KR" altLang="en-US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가입자 수가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+mj-ea"/>
                <a:ea typeface="+mj-ea"/>
              </a:rPr>
              <a:t>지속적으로 증가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특히 이용자 수는 </a:t>
            </a:r>
            <a:r>
              <a:rPr lang="en-US" altLang="ko-KR" b="1" spc="-150" dirty="0" smtClean="0">
                <a:solidFill>
                  <a:srgbClr val="FF0000"/>
                </a:solidFill>
                <a:latin typeface="+mj-ea"/>
                <a:ea typeface="+mj-ea"/>
              </a:rPr>
              <a:t>2016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년 이후로 급증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하는 추세를 보임</a:t>
            </a:r>
            <a:endParaRPr lang="en-US" altLang="ko-KR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1928802"/>
            <a:ext cx="4543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분석 배경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배경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28596" y="2214554"/>
            <a:ext cx="8358278" cy="2286016"/>
            <a:chOff x="500034" y="2214554"/>
            <a:chExt cx="8358278" cy="2286016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 r="39559" b="9191"/>
            <a:stretch>
              <a:fillRect/>
            </a:stretch>
          </p:blipFill>
          <p:spPr bwMode="auto">
            <a:xfrm>
              <a:off x="6500826" y="2643182"/>
              <a:ext cx="2357486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/>
            <a:srcRect r="42359" b="70233"/>
            <a:stretch>
              <a:fillRect/>
            </a:stretch>
          </p:blipFill>
          <p:spPr bwMode="auto">
            <a:xfrm>
              <a:off x="6572264" y="3786190"/>
              <a:ext cx="200026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5" name="그룹 24"/>
            <p:cNvGrpSpPr/>
            <p:nvPr/>
          </p:nvGrpSpPr>
          <p:grpSpPr>
            <a:xfrm>
              <a:off x="500034" y="2214554"/>
              <a:ext cx="5929354" cy="2286016"/>
              <a:chOff x="1643042" y="2214554"/>
              <a:chExt cx="5929354" cy="228601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643042" y="2214554"/>
                <a:ext cx="5929354" cy="2286016"/>
                <a:chOff x="571472" y="2500306"/>
                <a:chExt cx="4175034" cy="1571636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571472" y="2500306"/>
                  <a:ext cx="4175034" cy="15716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3736173" y="2945601"/>
                  <a:ext cx="500066" cy="781056"/>
                </a:xfrm>
                <a:prstGeom prst="rect">
                  <a:avLst/>
                </a:prstGeom>
                <a:noFill/>
                <a:ln w="412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</p:grpSp>
          <p:cxnSp>
            <p:nvCxnSpPr>
              <p:cNvPr id="24" name="직선 연결선 23"/>
              <p:cNvCxnSpPr/>
              <p:nvPr/>
            </p:nvCxnSpPr>
            <p:spPr>
              <a:xfrm>
                <a:off x="2786050" y="4237678"/>
                <a:ext cx="1071570" cy="1588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화살표 연결선 26"/>
            <p:cNvCxnSpPr>
              <a:stCxn id="19" idx="3"/>
              <a:endCxn id="15" idx="1"/>
            </p:cNvCxnSpPr>
            <p:nvPr/>
          </p:nvCxnSpPr>
          <p:spPr>
            <a:xfrm flipV="1">
              <a:off x="5704710" y="3107529"/>
              <a:ext cx="796116" cy="3227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3"/>
              <a:endCxn id="32" idx="1"/>
            </p:cNvCxnSpPr>
            <p:nvPr/>
          </p:nvCxnSpPr>
          <p:spPr>
            <a:xfrm>
              <a:off x="5704710" y="3430297"/>
              <a:ext cx="796116" cy="6773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5"/>
            <a:srcRect r="42359" b="70233"/>
            <a:stretch>
              <a:fillRect/>
            </a:stretch>
          </p:blipFill>
          <p:spPr bwMode="auto">
            <a:xfrm>
              <a:off x="6500826" y="3786190"/>
              <a:ext cx="200026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5" name="TextBox 34"/>
          <p:cNvSpPr txBox="1"/>
          <p:nvPr/>
        </p:nvSpPr>
        <p:spPr>
          <a:xfrm>
            <a:off x="285720" y="5110404"/>
            <a:ext cx="85725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급증하는 이용자 수에 비해 대여소 수가 부족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2017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기준 대여소 추가 구축 민원 </a:t>
            </a:r>
            <a:r>
              <a:rPr lang="en-US" altLang="ko-KR" b="1" spc="-150" dirty="0" smtClean="0">
                <a:solidFill>
                  <a:srgbClr val="FF0000"/>
                </a:solidFill>
                <a:latin typeface="+mj-ea"/>
                <a:ea typeface="+mj-ea"/>
              </a:rPr>
              <a:t>173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건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목적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목적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874" y="3714752"/>
            <a:ext cx="307183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7375E"/>
                </a:solidFill>
                <a:latin typeface="+mj-ea"/>
                <a:ea typeface="+mj-ea"/>
              </a:rPr>
              <a:t>대여소가 부족한 지역 파악</a:t>
            </a:r>
            <a:endParaRPr lang="ko-KR" altLang="en-US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1592" y="3714752"/>
            <a:ext cx="335758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7375E"/>
                </a:solidFill>
                <a:latin typeface="+mj-ea"/>
                <a:ea typeface="+mj-ea"/>
              </a:rPr>
              <a:t>이용자 수가 많은 대여소 파악</a:t>
            </a:r>
            <a:endParaRPr lang="ko-KR" altLang="en-US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158" y="5429264"/>
            <a:ext cx="85725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17375E"/>
                </a:solidFill>
                <a:latin typeface="+mj-ea"/>
                <a:ea typeface="+mj-ea"/>
              </a:rPr>
              <a:t>추가적 대여소의 적절한 위치 제안</a:t>
            </a:r>
            <a:endParaRPr lang="ko-KR" altLang="en-US" sz="2800" b="1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pic>
        <p:nvPicPr>
          <p:cNvPr id="14341" name="Picture 5" descr="C:\Users\KITCOOP\Downloads\kisspng-electric-bicycle-computer-icons-cycling-motorcycle-share-this-app-5ade7a2be106e2.05848604152452970792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2502" y="1714488"/>
            <a:ext cx="2166936" cy="2166936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1223940" y="1714488"/>
            <a:ext cx="2143140" cy="2143140"/>
          </a:xfrm>
          <a:prstGeom prst="rect">
            <a:avLst/>
          </a:prstGeom>
          <a:blipFill dpi="0" rotWithShape="1">
            <a:blip r:embed="rId5">
              <a:alphaModFix amt="8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1" name="Picture 5" descr="C:\Users\KITCOOP\Downloads\kisspng-electric-bicycle-computer-icons-cycling-motorcycle-share-this-app-5ade7a2be106e2.05848604152452970792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4986" y="1714488"/>
            <a:ext cx="2166936" cy="2166936"/>
          </a:xfrm>
          <a:prstGeom prst="rect">
            <a:avLst/>
          </a:prstGeom>
          <a:noFill/>
        </p:spPr>
      </p:pic>
      <p:pic>
        <p:nvPicPr>
          <p:cNvPr id="14352" name="Picture 16" descr="perso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0352" y="2507694"/>
            <a:ext cx="1133974" cy="1207058"/>
          </a:xfrm>
          <a:prstGeom prst="rect">
            <a:avLst/>
          </a:prstGeom>
          <a:noFill/>
        </p:spPr>
      </p:pic>
      <p:pic>
        <p:nvPicPr>
          <p:cNvPr id="26" name="Picture 16" descr="perso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4732" y="2507694"/>
            <a:ext cx="1133974" cy="1207058"/>
          </a:xfrm>
          <a:prstGeom prst="rect">
            <a:avLst/>
          </a:prstGeom>
          <a:noFill/>
        </p:spPr>
      </p:pic>
      <p:pic>
        <p:nvPicPr>
          <p:cNvPr id="27" name="Picture 16" descr="perso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7542" y="2507694"/>
            <a:ext cx="1133974" cy="1207058"/>
          </a:xfrm>
          <a:prstGeom prst="rect">
            <a:avLst/>
          </a:prstGeom>
          <a:noFill/>
        </p:spPr>
      </p:pic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10022" y="2571744"/>
            <a:ext cx="857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모서리가 둥근 직사각형 29"/>
          <p:cNvSpPr/>
          <p:nvPr/>
        </p:nvSpPr>
        <p:spPr>
          <a:xfrm>
            <a:off x="652436" y="1714488"/>
            <a:ext cx="7858180" cy="2500330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58082" y="5357826"/>
            <a:ext cx="3048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0800000">
            <a:off x="1623993" y="5357826"/>
            <a:ext cx="3048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오른쪽 화살표 38"/>
          <p:cNvSpPr/>
          <p:nvPr/>
        </p:nvSpPr>
        <p:spPr>
          <a:xfrm rot="5400000">
            <a:off x="4291118" y="4573344"/>
            <a:ext cx="571504" cy="2830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1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변수 설정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변수 설정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796" y="5214950"/>
            <a:ext cx="8643998" cy="76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서울시설공단 </a:t>
            </a:r>
            <a:r>
              <a:rPr lang="ko-KR" altLang="en-US" sz="2000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공공자전거운영처의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대여소 설치기준을 참고</a:t>
            </a:r>
            <a:endParaRPr lang="en-US" altLang="ko-KR" sz="20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유동인구</a:t>
            </a:r>
            <a:r>
              <a:rPr lang="en-US" altLang="ko-KR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대학교</a:t>
            </a:r>
            <a:r>
              <a:rPr lang="en-US" altLang="ko-KR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관광명소</a:t>
            </a:r>
            <a:r>
              <a:rPr lang="en-US" altLang="ko-KR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자전거도로</a:t>
            </a:r>
            <a:r>
              <a:rPr lang="ko-KR" altLang="en-US" spc="-150" dirty="0" smtClean="0">
                <a:solidFill>
                  <a:srgbClr val="17375E"/>
                </a:solidFill>
                <a:latin typeface="+mj-ea"/>
                <a:ea typeface="+mj-ea"/>
              </a:rPr>
              <a:t>를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변수로 선정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00240"/>
            <a:ext cx="5000660" cy="295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population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2786058"/>
            <a:ext cx="647683" cy="647683"/>
          </a:xfrm>
          <a:prstGeom prst="rect">
            <a:avLst/>
          </a:prstGeom>
          <a:noFill/>
        </p:spPr>
      </p:pic>
      <p:cxnSp>
        <p:nvCxnSpPr>
          <p:cNvPr id="31" name="꺾인 연결선 30"/>
          <p:cNvCxnSpPr/>
          <p:nvPr/>
        </p:nvCxnSpPr>
        <p:spPr>
          <a:xfrm>
            <a:off x="928662" y="3143248"/>
            <a:ext cx="4714908" cy="15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bicycle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3432389"/>
            <a:ext cx="804835" cy="804835"/>
          </a:xfrm>
          <a:prstGeom prst="rect">
            <a:avLst/>
          </a:prstGeom>
          <a:noFill/>
        </p:spPr>
      </p:pic>
      <p:cxnSp>
        <p:nvCxnSpPr>
          <p:cNvPr id="82" name="꺾인 연결선 81"/>
          <p:cNvCxnSpPr/>
          <p:nvPr/>
        </p:nvCxnSpPr>
        <p:spPr>
          <a:xfrm>
            <a:off x="928662" y="3317557"/>
            <a:ext cx="4714908" cy="690567"/>
          </a:xfrm>
          <a:prstGeom prst="bentConnector3">
            <a:avLst>
              <a:gd name="adj1" fmla="val 9232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university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3702" y="2714620"/>
            <a:ext cx="838166" cy="838166"/>
          </a:xfrm>
          <a:prstGeom prst="rect">
            <a:avLst/>
          </a:prstGeom>
          <a:noFill/>
        </p:spPr>
      </p:pic>
      <p:pic>
        <p:nvPicPr>
          <p:cNvPr id="3088" name="Picture 16" descr="namsan tower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72396" y="2571744"/>
            <a:ext cx="904868" cy="904868"/>
          </a:xfrm>
          <a:prstGeom prst="rect">
            <a:avLst/>
          </a:prstGeom>
          <a:noFill/>
        </p:spPr>
      </p:pic>
      <p:pic>
        <p:nvPicPr>
          <p:cNvPr id="88" name="Picture 10" descr="bicycle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3432389"/>
            <a:ext cx="804835" cy="804835"/>
          </a:xfrm>
          <a:prstGeom prst="rect">
            <a:avLst/>
          </a:prstGeom>
          <a:noFill/>
        </p:spPr>
      </p:pic>
      <p:pic>
        <p:nvPicPr>
          <p:cNvPr id="89" name="Picture 10" descr="bicycle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72396" y="3432389"/>
            <a:ext cx="804835" cy="8048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1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변수 설정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변수 설정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796" y="5214950"/>
            <a:ext cx="86439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공공자전거 이용자수 </a:t>
            </a:r>
            <a:r>
              <a:rPr lang="ko-KR" altLang="en-US" sz="2000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상위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2000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개소 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=&gt;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공원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강 주변에 위치</a:t>
            </a: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공원</a:t>
            </a:r>
            <a:r>
              <a:rPr lang="en-US" altLang="ko-KR" spc="-150" dirty="0" smtClean="0">
                <a:solidFill>
                  <a:srgbClr val="17375E"/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+mj-ea"/>
                <a:ea typeface="+mj-ea"/>
              </a:rPr>
              <a:t>강</a:t>
            </a:r>
            <a:r>
              <a:rPr lang="ko-KR" altLang="en-US" spc="-150" dirty="0" smtClean="0">
                <a:solidFill>
                  <a:srgbClr val="17375E"/>
                </a:solidFill>
                <a:latin typeface="+mj-ea"/>
                <a:ea typeface="+mj-ea"/>
              </a:rPr>
              <a:t>의 위치를</a:t>
            </a:r>
            <a:r>
              <a:rPr lang="ko-KR" altLang="en-US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변수로 선정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14877" y="1785927"/>
            <a:ext cx="3000395" cy="3175178"/>
            <a:chOff x="1571604" y="1785927"/>
            <a:chExt cx="3000395" cy="3175178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71604" y="1785927"/>
              <a:ext cx="3000395" cy="297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2000232" y="4714884"/>
              <a:ext cx="2428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&lt;</a:t>
              </a:r>
              <a:r>
                <a:rPr lang="ko-KR" altLang="en-US" sz="1000" b="1" dirty="0" smtClean="0">
                  <a:latin typeface="+mj-ea"/>
                  <a:ea typeface="+mj-ea"/>
                </a:rPr>
                <a:t>사용량이 적은 대여소</a:t>
              </a:r>
              <a:r>
                <a:rPr lang="en-US" altLang="ko-KR" sz="1000" b="1" dirty="0" smtClean="0">
                  <a:latin typeface="+mj-ea"/>
                  <a:ea typeface="+mj-ea"/>
                </a:rPr>
                <a:t>&gt;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428729" y="1785926"/>
            <a:ext cx="3000396" cy="3175179"/>
            <a:chOff x="1428729" y="1785926"/>
            <a:chExt cx="3000396" cy="3175179"/>
          </a:xfrm>
        </p:grpSpPr>
        <p:grpSp>
          <p:nvGrpSpPr>
            <p:cNvPr id="24" name="그룹 23"/>
            <p:cNvGrpSpPr/>
            <p:nvPr/>
          </p:nvGrpSpPr>
          <p:grpSpPr>
            <a:xfrm>
              <a:off x="1428729" y="1785926"/>
              <a:ext cx="3000396" cy="3175179"/>
              <a:chOff x="4786314" y="1785926"/>
              <a:chExt cx="3000396" cy="3175179"/>
            </a:xfrm>
          </p:grpSpPr>
          <p:pic>
            <p:nvPicPr>
              <p:cNvPr id="4506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6314" y="1785926"/>
                <a:ext cx="3000396" cy="2967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214942" y="4714884"/>
                <a:ext cx="24288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+mj-ea"/>
                    <a:ea typeface="+mj-ea"/>
                  </a:rPr>
                  <a:t>&lt;</a:t>
                </a:r>
                <a:r>
                  <a:rPr lang="ko-KR" altLang="en-US" sz="1000" b="1" dirty="0" smtClean="0">
                    <a:latin typeface="+mj-ea"/>
                    <a:ea typeface="+mj-ea"/>
                  </a:rPr>
                  <a:t>사용량이 많은 대여소</a:t>
                </a:r>
                <a:r>
                  <a:rPr lang="en-US" altLang="ko-KR" sz="1000" b="1" dirty="0" smtClean="0">
                    <a:latin typeface="+mj-ea"/>
                    <a:ea typeface="+mj-ea"/>
                  </a:rPr>
                  <a:t>&gt;</a:t>
                </a: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928926" y="2928934"/>
              <a:ext cx="357190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428860" y="3071810"/>
              <a:ext cx="357190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500298" y="3429000"/>
              <a:ext cx="357190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428992" y="3214686"/>
              <a:ext cx="357190" cy="3571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 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796" y="5500702"/>
            <a:ext cx="86439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FF0000"/>
                </a:solidFill>
                <a:latin typeface="+mj-ea"/>
                <a:ea typeface="+mj-ea"/>
              </a:rPr>
              <a:t>Euclidean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거리 계산 방식 이용</a:t>
            </a: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대여소로부터 최단거리의 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“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대학교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자전거도로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관광명소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공원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강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”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까지의 거리를 도출 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0" name="그림 19" descr="전처리 거리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000240"/>
            <a:ext cx="3071834" cy="3443367"/>
          </a:xfrm>
          <a:prstGeom prst="rect">
            <a:avLst/>
          </a:prstGeom>
          <a:ln cap="sq">
            <a:solidFill>
              <a:srgbClr val="17375E"/>
            </a:solidFill>
          </a:ln>
        </p:spPr>
      </p:pic>
      <p:pic>
        <p:nvPicPr>
          <p:cNvPr id="24" name="그림 23" descr="결과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2214554"/>
            <a:ext cx="2681177" cy="3147276"/>
          </a:xfrm>
          <a:prstGeom prst="rect">
            <a:avLst/>
          </a:prstGeom>
        </p:spPr>
      </p:pic>
      <p:sp>
        <p:nvSpPr>
          <p:cNvPr id="25" name="톱니 모양의 오른쪽 화살표 24"/>
          <p:cNvSpPr/>
          <p:nvPr/>
        </p:nvSpPr>
        <p:spPr>
          <a:xfrm>
            <a:off x="4143372" y="3643314"/>
            <a:ext cx="1071570" cy="571504"/>
          </a:xfrm>
          <a:prstGeom prst="notchedRightArrow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 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Picture 6" descr="ë°ë¦ì´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0"/>
            <a:ext cx="2233577" cy="73428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57422" y="11429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796" y="5470912"/>
            <a:ext cx="8643998" cy="76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FF0000"/>
                </a:solidFill>
                <a:latin typeface="+mj-ea"/>
                <a:ea typeface="+mj-ea"/>
              </a:rPr>
              <a:t>Euclidean</a:t>
            </a:r>
            <a:r>
              <a:rPr lang="en-US" altLang="ko-KR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거리 계산 방식 이용</a:t>
            </a: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대여소로부터 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1.5km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내</a:t>
            </a:r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관측소들의 유동인구  평균을 도출</a:t>
            </a:r>
            <a:endParaRPr lang="en-US" altLang="ko-KR" b="1" spc="-15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5" name="톱니 모양의 오른쪽 화살표 24"/>
          <p:cNvSpPr/>
          <p:nvPr/>
        </p:nvSpPr>
        <p:spPr>
          <a:xfrm>
            <a:off x="4143372" y="3613524"/>
            <a:ext cx="1071570" cy="571504"/>
          </a:xfrm>
          <a:prstGeom prst="notchedRightArrow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4" name="그림 13" descr="KakaoTalk_20190703_1445079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970450"/>
            <a:ext cx="2929314" cy="3429000"/>
          </a:xfrm>
          <a:prstGeom prst="rect">
            <a:avLst/>
          </a:prstGeom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970450"/>
            <a:ext cx="3286148" cy="336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타원 14"/>
          <p:cNvSpPr/>
          <p:nvPr/>
        </p:nvSpPr>
        <p:spPr>
          <a:xfrm>
            <a:off x="1000100" y="2256202"/>
            <a:ext cx="2428892" cy="2428892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602</Words>
  <Application>Microsoft Office PowerPoint</Application>
  <PresentationFormat>화면 슬라이드 쇼(4:3)</PresentationFormat>
  <Paragraphs>244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KITCOOP</cp:lastModifiedBy>
  <cp:revision>156</cp:revision>
  <dcterms:created xsi:type="dcterms:W3CDTF">2016-11-03T20:47:04Z</dcterms:created>
  <dcterms:modified xsi:type="dcterms:W3CDTF">2019-07-04T10:49:20Z</dcterms:modified>
</cp:coreProperties>
</file>