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65" r:id="rId3"/>
    <p:sldId id="276" r:id="rId4"/>
    <p:sldId id="278" r:id="rId5"/>
    <p:sldId id="275" r:id="rId6"/>
    <p:sldId id="277"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8"/>
            <p14:sldId id="275"/>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25" d="100"/>
          <a:sy n="125" d="100"/>
        </p:scale>
        <p:origin x="42" y="-34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2020-06-28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2335576"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KIC</a:t>
            </a:r>
            <a:r>
              <a:rPr lang="ko-KR" altLang="en-US" sz="600" dirty="0">
                <a:solidFill>
                  <a:schemeClr val="bg2">
                    <a:lumMod val="50000"/>
                  </a:schemeClr>
                </a:solidFill>
              </a:rPr>
              <a:t> </a:t>
            </a:r>
            <a:r>
              <a:rPr lang="en-US" altLang="ko-KR" sz="600" dirty="0">
                <a:solidFill>
                  <a:schemeClr val="bg2">
                    <a:lumMod val="50000"/>
                  </a:schemeClr>
                </a:solidFill>
              </a:rPr>
              <a:t>Campus</a:t>
            </a:r>
            <a:r>
              <a:rPr lang="ko-KR" altLang="en-US" sz="600" dirty="0">
                <a:solidFill>
                  <a:schemeClr val="bg2">
                    <a:lumMod val="50000"/>
                  </a:schemeClr>
                </a:solidFill>
              </a:rPr>
              <a:t> </a:t>
            </a:r>
            <a:r>
              <a:rPr lang="en-US" altLang="ko-KR" sz="600" dirty="0">
                <a:solidFill>
                  <a:schemeClr val="bg2">
                    <a:lumMod val="50000"/>
                  </a:schemeClr>
                </a:solidFill>
              </a:rPr>
              <a:t>java-data class 4team</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4team</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bnb1212/TeamProject_Djang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Django</a:t>
            </a:r>
            <a:r>
              <a:rPr lang="ko-KR" altLang="en-US" dirty="0"/>
              <a:t>를 활용한 유튜브 분석 웹 페이지 개발</a:t>
            </a:r>
          </a:p>
        </p:txBody>
      </p:sp>
      <p:sp>
        <p:nvSpPr>
          <p:cNvPr id="3" name="텍스트 개체 틀 2"/>
          <p:cNvSpPr>
            <a:spLocks noGrp="1"/>
          </p:cNvSpPr>
          <p:nvPr>
            <p:ph type="body" sz="quarter" idx="10"/>
          </p:nvPr>
        </p:nvSpPr>
        <p:spPr>
          <a:xfrm>
            <a:off x="6096000" y="5790052"/>
            <a:ext cx="904165" cy="191631"/>
          </a:xfrm>
        </p:spPr>
        <p:txBody>
          <a:bodyPr/>
          <a:lstStyle/>
          <a:p>
            <a:r>
              <a:rPr lang="en-US" altLang="ko-KR" dirty="0">
                <a:solidFill>
                  <a:schemeClr val="tx1"/>
                </a:solidFill>
              </a:rPr>
              <a:t>2020.06.28</a:t>
            </a:r>
            <a:endParaRPr lang="ko-KR" altLang="en-US" dirty="0">
              <a:solidFill>
                <a:schemeClr val="tx1"/>
              </a:solidFill>
            </a:endParaRPr>
          </a:p>
        </p:txBody>
      </p:sp>
      <p:sp>
        <p:nvSpPr>
          <p:cNvPr id="4" name="텍스트 개체 틀 3"/>
          <p:cNvSpPr>
            <a:spLocks noGrp="1" noChangeAspect="1"/>
          </p:cNvSpPr>
          <p:nvPr>
            <p:ph type="body" sz="quarter" idx="11"/>
          </p:nvPr>
        </p:nvSpPr>
        <p:spPr>
          <a:xfrm>
            <a:off x="4413684" y="3797903"/>
            <a:ext cx="355824" cy="75694"/>
          </a:xfrm>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이지운</a:t>
            </a:r>
            <a:endParaRPr lang="ko-KR" altLang="en-US" dirty="0">
              <a:solidFill>
                <a:schemeClr val="tx1"/>
              </a:solidFill>
            </a:endParaRPr>
          </a:p>
        </p:txBody>
      </p:sp>
      <p:pic>
        <p:nvPicPr>
          <p:cNvPr id="1026" name="Picture 2" descr="유튜브">
            <a:extLst>
              <a:ext uri="{FF2B5EF4-FFF2-40B4-BE49-F238E27FC236}">
                <a16:creationId xmlns:a16="http://schemas.microsoft.com/office/drawing/2014/main" id="{27700362-793B-4E52-ADC4-6D16C741B75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71" b="26477"/>
          <a:stretch/>
        </p:blipFill>
        <p:spPr bwMode="auto">
          <a:xfrm>
            <a:off x="3260586" y="1457814"/>
            <a:ext cx="4059550" cy="2952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돋보기 아이콘, 벡터 돋보기 또는 부분 확대 기호. 로열티 무료 사진 ...">
            <a:extLst>
              <a:ext uri="{FF2B5EF4-FFF2-40B4-BE49-F238E27FC236}">
                <a16:creationId xmlns:a16="http://schemas.microsoft.com/office/drawing/2014/main" id="{F89AC3E6-CB72-4636-AE41-86909056E6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0165" y="1457814"/>
            <a:ext cx="2448272" cy="2448272"/>
          </a:xfrm>
          <a:prstGeom prst="rect">
            <a:avLst/>
          </a:prstGeom>
          <a:solidFill>
            <a:schemeClr val="bg1"/>
          </a:solidFill>
        </p:spPr>
      </p:pic>
      <p:sp>
        <p:nvSpPr>
          <p:cNvPr id="12" name="텍스트 개체 틀 2">
            <a:extLst>
              <a:ext uri="{FF2B5EF4-FFF2-40B4-BE49-F238E27FC236}">
                <a16:creationId xmlns:a16="http://schemas.microsoft.com/office/drawing/2014/main" id="{052ACF72-1CAB-4745-BFEF-2A42985EA7B5}"/>
              </a:ext>
            </a:extLst>
          </p:cNvPr>
          <p:cNvSpPr txBox="1">
            <a:spLocks/>
          </p:cNvSpPr>
          <p:nvPr/>
        </p:nvSpPr>
        <p:spPr>
          <a:xfrm>
            <a:off x="4223792" y="5790052"/>
            <a:ext cx="904165" cy="191631"/>
          </a:xfrm>
          <a:prstGeom prst="rect">
            <a:avLst/>
          </a:prstGeom>
        </p:spPr>
        <p:txBody>
          <a:bodyPr anchor="ctr" anchorCtr="0"/>
          <a:lstStyle>
            <a:lvl1pPr marL="0" indent="0" algn="r" defTabSz="914400" rtl="0" eaLnBrk="1" latinLnBrk="1" hangingPunct="1">
              <a:spcBef>
                <a:spcPct val="20000"/>
              </a:spcBef>
              <a:buFont typeface="Arial" pitchFamily="34" charset="0"/>
              <a:buNone/>
              <a:defRPr sz="800" kern="1200">
                <a:solidFill>
                  <a:schemeClr val="tx1">
                    <a:lumMod val="50000"/>
                    <a:lumOff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0.0</a:t>
            </a:r>
            <a:endParaRPr lang="ko-KR" altLang="en-US" dirty="0">
              <a:solidFill>
                <a:schemeClr val="tx1"/>
              </a:solidFill>
            </a:endParaRPr>
          </a:p>
        </p:txBody>
      </p:sp>
      <p:sp>
        <p:nvSpPr>
          <p:cNvPr id="6" name="직사각형 5">
            <a:extLst>
              <a:ext uri="{FF2B5EF4-FFF2-40B4-BE49-F238E27FC236}">
                <a16:creationId xmlns:a16="http://schemas.microsoft.com/office/drawing/2014/main" id="{5FE06E40-2684-41ED-92E6-C164EBEA34DC}"/>
              </a:ext>
            </a:extLst>
          </p:cNvPr>
          <p:cNvSpPr/>
          <p:nvPr/>
        </p:nvSpPr>
        <p:spPr>
          <a:xfrm>
            <a:off x="4223792" y="5417306"/>
            <a:ext cx="3456384" cy="261610"/>
          </a:xfrm>
          <a:prstGeom prst="rect">
            <a:avLst/>
          </a:prstGeom>
        </p:spPr>
        <p:txBody>
          <a:bodyPr wrap="square">
            <a:spAutoFit/>
          </a:bodyPr>
          <a:lstStyle/>
          <a:p>
            <a:r>
              <a:rPr lang="en-US" altLang="ko-KR" sz="1100" dirty="0">
                <a:hlinkClick r:id="rId4"/>
              </a:rPr>
              <a:t>https://github.com/bnb1212/TeamProject_Django</a:t>
            </a:r>
            <a:endParaRPr lang="ko-KR" altLang="en-US" sz="1100" dirty="0"/>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722897169"/>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2020/06/28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기획서 작성 및 프로젝트 초기 세팅 </a:t>
                      </a:r>
                      <a:r>
                        <a:rPr lang="en-US" altLang="ko-KR" sz="900" dirty="0">
                          <a:solidFill>
                            <a:schemeClr val="tx1"/>
                          </a:solidFill>
                        </a:rPr>
                        <a:t>/ Git Repository</a:t>
                      </a:r>
                      <a:r>
                        <a:rPr lang="ko-KR" altLang="en-US" sz="900" dirty="0">
                          <a:solidFill>
                            <a:schemeClr val="tx1"/>
                          </a:solidFill>
                        </a:rPr>
                        <a:t> 생성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이지운</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551579372"/>
              </p:ext>
            </p:extLst>
          </p:nvPr>
        </p:nvGraphicFramePr>
        <p:xfrm>
          <a:off x="1197870" y="1268760"/>
          <a:ext cx="9578652" cy="5135307"/>
        </p:xfrm>
        <a:graphic>
          <a:graphicData uri="http://schemas.openxmlformats.org/drawingml/2006/table">
            <a:tbl>
              <a:tblPr>
                <a:tableStyleId>{5C22544A-7EE6-4342-B048-85BDC9FD1C3A}</a:tableStyleId>
              </a:tblPr>
              <a:tblGrid>
                <a:gridCol w="1616874">
                  <a:extLst>
                    <a:ext uri="{9D8B030D-6E8A-4147-A177-3AD203B41FA5}">
                      <a16:colId xmlns:a16="http://schemas.microsoft.com/office/drawing/2014/main" val="20000"/>
                    </a:ext>
                  </a:extLst>
                </a:gridCol>
                <a:gridCol w="723798">
                  <a:extLst>
                    <a:ext uri="{9D8B030D-6E8A-4147-A177-3AD203B41FA5}">
                      <a16:colId xmlns:a16="http://schemas.microsoft.com/office/drawing/2014/main" val="20005"/>
                    </a:ext>
                  </a:extLst>
                </a:gridCol>
                <a:gridCol w="723798">
                  <a:extLst>
                    <a:ext uri="{9D8B030D-6E8A-4147-A177-3AD203B41FA5}">
                      <a16:colId xmlns:a16="http://schemas.microsoft.com/office/drawing/2014/main" val="1932864301"/>
                    </a:ext>
                  </a:extLst>
                </a:gridCol>
                <a:gridCol w="723798">
                  <a:extLst>
                    <a:ext uri="{9D8B030D-6E8A-4147-A177-3AD203B41FA5}">
                      <a16:colId xmlns:a16="http://schemas.microsoft.com/office/drawing/2014/main" val="627806087"/>
                    </a:ext>
                  </a:extLst>
                </a:gridCol>
                <a:gridCol w="723798">
                  <a:extLst>
                    <a:ext uri="{9D8B030D-6E8A-4147-A177-3AD203B41FA5}">
                      <a16:colId xmlns:a16="http://schemas.microsoft.com/office/drawing/2014/main" val="371778404"/>
                    </a:ext>
                  </a:extLst>
                </a:gridCol>
                <a:gridCol w="723798">
                  <a:extLst>
                    <a:ext uri="{9D8B030D-6E8A-4147-A177-3AD203B41FA5}">
                      <a16:colId xmlns:a16="http://schemas.microsoft.com/office/drawing/2014/main" val="305405284"/>
                    </a:ext>
                  </a:extLst>
                </a:gridCol>
                <a:gridCol w="723798">
                  <a:extLst>
                    <a:ext uri="{9D8B030D-6E8A-4147-A177-3AD203B41FA5}">
                      <a16:colId xmlns:a16="http://schemas.microsoft.com/office/drawing/2014/main" val="29543921"/>
                    </a:ext>
                  </a:extLst>
                </a:gridCol>
                <a:gridCol w="723798">
                  <a:extLst>
                    <a:ext uri="{9D8B030D-6E8A-4147-A177-3AD203B41FA5}">
                      <a16:colId xmlns:a16="http://schemas.microsoft.com/office/drawing/2014/main" val="844272191"/>
                    </a:ext>
                  </a:extLst>
                </a:gridCol>
                <a:gridCol w="723798">
                  <a:extLst>
                    <a:ext uri="{9D8B030D-6E8A-4147-A177-3AD203B41FA5}">
                      <a16:colId xmlns:a16="http://schemas.microsoft.com/office/drawing/2014/main" val="1347387674"/>
                    </a:ext>
                  </a:extLst>
                </a:gridCol>
                <a:gridCol w="723798">
                  <a:extLst>
                    <a:ext uri="{9D8B030D-6E8A-4147-A177-3AD203B41FA5}">
                      <a16:colId xmlns:a16="http://schemas.microsoft.com/office/drawing/2014/main" val="1781131391"/>
                    </a:ext>
                  </a:extLst>
                </a:gridCol>
                <a:gridCol w="723798">
                  <a:extLst>
                    <a:ext uri="{9D8B030D-6E8A-4147-A177-3AD203B41FA5}">
                      <a16:colId xmlns:a16="http://schemas.microsoft.com/office/drawing/2014/main" val="384615516"/>
                    </a:ext>
                  </a:extLst>
                </a:gridCol>
                <a:gridCol w="723798">
                  <a:extLst>
                    <a:ext uri="{9D8B030D-6E8A-4147-A177-3AD203B41FA5}">
                      <a16:colId xmlns:a16="http://schemas.microsoft.com/office/drawing/2014/main" val="2585931872"/>
                    </a:ext>
                  </a:extLst>
                </a:gridCol>
              </a:tblGrid>
              <a:tr h="260216">
                <a:tc>
                  <a:txBody>
                    <a:bodyPr/>
                    <a:lstStyle/>
                    <a:p>
                      <a:pPr algn="ctr" latinLnBrk="1"/>
                      <a:r>
                        <a:rPr lang="ko-KR" altLang="en-US" sz="1000" b="1" dirty="0">
                          <a:solidFill>
                            <a:schemeClr val="tx1"/>
                          </a:solidFill>
                        </a:rPr>
                        <a:t>구분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1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트렌드에 맞는 데이터 분석 주제를 찾기 위해 팀원들의 논의를 거쳐 현재 가장 뜨거운 동영상 플랫폼인 유튜브를 활용하기로 하였습니다</a:t>
                      </a:r>
                      <a:r>
                        <a:rPr lang="en-US" altLang="ko-KR" sz="900" dirty="0">
                          <a:solidFill>
                            <a:schemeClr val="tx1"/>
                          </a:solidFill>
                          <a:latin typeface="+mn-ea"/>
                          <a:ea typeface="+mn-ea"/>
                        </a:rPr>
                        <a: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유튜브를 데이터 분석을 통해 이용자가 효과적으로 트렌드를 알 수 있도록 합니다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데이터로 분석</a:t>
                      </a:r>
                      <a:r>
                        <a:rPr lang="en-US" altLang="ko-KR" sz="900" dirty="0">
                          <a:solidFill>
                            <a:schemeClr val="tx1"/>
                          </a:solidFill>
                          <a:latin typeface="+mn-ea"/>
                          <a:ea typeface="+mn-ea"/>
                        </a:rPr>
                        <a:t>/</a:t>
                      </a:r>
                      <a:r>
                        <a:rPr lang="ko-KR" altLang="en-US" sz="900" dirty="0">
                          <a:solidFill>
                            <a:schemeClr val="tx1"/>
                          </a:solidFill>
                          <a:latin typeface="+mn-ea"/>
                          <a:ea typeface="+mn-ea"/>
                        </a:rPr>
                        <a:t>예측 모델을 만들어 트렌드 예측을 하고</a:t>
                      </a:r>
                      <a:r>
                        <a:rPr lang="en-US" altLang="ko-KR" sz="900" dirty="0">
                          <a:solidFill>
                            <a:schemeClr val="tx1"/>
                          </a:solidFill>
                          <a:latin typeface="+mn-ea"/>
                          <a:ea typeface="+mn-ea"/>
                        </a:rPr>
                        <a:t> </a:t>
                      </a:r>
                      <a:r>
                        <a:rPr lang="ko-KR" altLang="en-US" sz="900" dirty="0">
                          <a:solidFill>
                            <a:schemeClr val="tx1"/>
                          </a:solidFill>
                          <a:latin typeface="+mn-ea"/>
                          <a:ea typeface="+mn-ea"/>
                        </a:rPr>
                        <a:t>이러한 정보를 이용자가 활용할 수 있도록 합니다</a:t>
                      </a:r>
                      <a:r>
                        <a:rPr lang="en-US" altLang="ko-KR" sz="900" dirty="0">
                          <a:solidFill>
                            <a:schemeClr val="tx1"/>
                          </a:solidFill>
                          <a:latin typeface="+mn-ea"/>
                          <a:ea typeface="+mn-ea"/>
                        </a:rPr>
                        <a:t>.</a:t>
                      </a:r>
                    </a:p>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주간 급상승 </a:t>
                      </a:r>
                      <a:r>
                        <a:rPr lang="ko-KR" altLang="en-US" sz="900" dirty="0" err="1">
                          <a:solidFill>
                            <a:schemeClr val="tx1"/>
                          </a:solidFill>
                          <a:latin typeface="+mn-ea"/>
                          <a:ea typeface="+mn-ea"/>
                        </a:rPr>
                        <a:t>유튜버</a:t>
                      </a:r>
                      <a:r>
                        <a:rPr lang="ko-KR" altLang="en-US" sz="900" dirty="0">
                          <a:solidFill>
                            <a:schemeClr val="tx1"/>
                          </a:solidFill>
                          <a:latin typeface="+mn-ea"/>
                          <a:ea typeface="+mn-ea"/>
                        </a:rPr>
                        <a:t>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현재 인기 </a:t>
                      </a:r>
                      <a:r>
                        <a:rPr lang="ko-KR" altLang="en-US" sz="900" dirty="0" err="1">
                          <a:solidFill>
                            <a:schemeClr val="tx1"/>
                          </a:solidFill>
                          <a:latin typeface="+mn-ea"/>
                          <a:ea typeface="+mn-ea"/>
                        </a:rPr>
                        <a:t>카테고리랑</a:t>
                      </a:r>
                      <a:r>
                        <a:rPr lang="ko-KR" altLang="en-US" sz="900" dirty="0">
                          <a:solidFill>
                            <a:schemeClr val="tx1"/>
                          </a:solidFill>
                          <a:latin typeface="+mn-ea"/>
                          <a:ea typeface="+mn-ea"/>
                        </a:rPr>
                        <a:t> 인기 </a:t>
                      </a:r>
                      <a:r>
                        <a:rPr lang="ko-KR" altLang="en-US" sz="900" dirty="0" err="1">
                          <a:solidFill>
                            <a:schemeClr val="tx1"/>
                          </a:solidFill>
                          <a:latin typeface="+mn-ea"/>
                          <a:ea typeface="+mn-ea"/>
                        </a:rPr>
                        <a:t>유튜버가</a:t>
                      </a:r>
                      <a:r>
                        <a:rPr lang="ko-KR" altLang="en-US" sz="900" dirty="0">
                          <a:solidFill>
                            <a:schemeClr val="tx1"/>
                          </a:solidFill>
                          <a:latin typeface="+mn-ea"/>
                          <a:ea typeface="+mn-ea"/>
                        </a:rPr>
                        <a:t> 누구인지 순위 분석</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유튜브 카테고리별 수입의 순위 및 분석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카테고리</a:t>
                      </a:r>
                      <a:r>
                        <a:rPr lang="en-US" altLang="ko-KR" sz="900" dirty="0">
                          <a:solidFill>
                            <a:schemeClr val="tx1"/>
                          </a:solidFill>
                          <a:latin typeface="+mn-ea"/>
                          <a:ea typeface="+mn-ea"/>
                        </a:rPr>
                        <a:t>, </a:t>
                      </a:r>
                      <a:r>
                        <a:rPr lang="ko-KR" altLang="en-US" sz="900" dirty="0">
                          <a:solidFill>
                            <a:schemeClr val="tx1"/>
                          </a:solidFill>
                          <a:latin typeface="+mn-ea"/>
                          <a:ea typeface="+mn-ea"/>
                        </a:rPr>
                        <a:t>조회수</a:t>
                      </a:r>
                      <a:r>
                        <a:rPr lang="en-US" altLang="ko-KR" sz="900" dirty="0">
                          <a:solidFill>
                            <a:schemeClr val="tx1"/>
                          </a:solidFill>
                          <a:latin typeface="+mn-ea"/>
                          <a:ea typeface="+mn-ea"/>
                        </a:rPr>
                        <a:t>, </a:t>
                      </a:r>
                      <a:r>
                        <a:rPr lang="ko-KR" altLang="en-US" sz="900" dirty="0">
                          <a:solidFill>
                            <a:schemeClr val="tx1"/>
                          </a:solidFill>
                          <a:latin typeface="+mn-ea"/>
                          <a:ea typeface="+mn-ea"/>
                        </a:rPr>
                        <a:t>구독자 등의 데이터를 활용하여 다양한 예측 모델 만들기</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Django</a:t>
                      </a:r>
                      <a:r>
                        <a:rPr lang="ko-KR" altLang="en-US" sz="900" dirty="0">
                          <a:solidFill>
                            <a:schemeClr val="tx1"/>
                          </a:solidFill>
                          <a:latin typeface="+mn-ea"/>
                          <a:ea typeface="+mn-ea"/>
                        </a:rPr>
                        <a:t> 프레임 워크 활용</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주제선정 및 기획</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7584751"/>
                  </a:ext>
                </a:extLst>
              </a:tr>
              <a:tr h="139280">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디자인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코딩 및 구현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테스트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오류수정</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평가</a:t>
                      </a:r>
                      <a:r>
                        <a:rPr lang="en-US" altLang="ko-KR" sz="800" dirty="0">
                          <a:solidFill>
                            <a:schemeClr val="tx1"/>
                          </a:solidFill>
                          <a:latin typeface="+mn-ea"/>
                          <a:ea typeface="+mn-ea"/>
                        </a:rPr>
                        <a:t>, </a:t>
                      </a:r>
                      <a:r>
                        <a:rPr lang="ko-KR" altLang="en-US" sz="800" dirty="0">
                          <a:solidFill>
                            <a:schemeClr val="tx1"/>
                          </a:solidFill>
                          <a:latin typeface="+mn-ea"/>
                          <a:ea typeface="+mn-ea"/>
                        </a:rPr>
                        <a:t>정리</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a:extLst>
              <a:ext uri="{FF2B5EF4-FFF2-40B4-BE49-F238E27FC236}">
                <a16:creationId xmlns:a16="http://schemas.microsoft.com/office/drawing/2014/main" id="{70BE8318-4054-43E5-8FC3-51E590F08EDA}"/>
              </a:ext>
            </a:extLst>
          </p:cNvPr>
          <p:cNvSpPr/>
          <p:nvPr/>
        </p:nvSpPr>
        <p:spPr>
          <a:xfrm>
            <a:off x="191344" y="908720"/>
            <a:ext cx="5832648" cy="3168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DD70BE0-42EA-4116-83A6-98A4CB884F1A}"/>
              </a:ext>
            </a:extLst>
          </p:cNvPr>
          <p:cNvSpPr>
            <a:spLocks noGrp="1"/>
          </p:cNvSpPr>
          <p:nvPr>
            <p:ph type="title"/>
          </p:nvPr>
        </p:nvSpPr>
        <p:spPr/>
        <p:txBody>
          <a:bodyPr/>
          <a:lstStyle/>
          <a:p>
            <a:r>
              <a:rPr lang="ko-KR" altLang="en-US" dirty="0"/>
              <a:t>활용 기술</a:t>
            </a:r>
          </a:p>
        </p:txBody>
      </p:sp>
      <p:pic>
        <p:nvPicPr>
          <p:cNvPr id="4" name="그림 3">
            <a:extLst>
              <a:ext uri="{FF2B5EF4-FFF2-40B4-BE49-F238E27FC236}">
                <a16:creationId xmlns:a16="http://schemas.microsoft.com/office/drawing/2014/main" id="{1F16E13D-4067-4EF4-A8A8-2F3F2E6457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624" y="1261442"/>
            <a:ext cx="2031555" cy="703637"/>
          </a:xfrm>
          <a:prstGeom prst="rect">
            <a:avLst/>
          </a:prstGeom>
        </p:spPr>
      </p:pic>
      <p:pic>
        <p:nvPicPr>
          <p:cNvPr id="6" name="그림 5" descr="그리기이(가) 표시된 사진&#10;&#10;자동 생성된 설명">
            <a:extLst>
              <a:ext uri="{FF2B5EF4-FFF2-40B4-BE49-F238E27FC236}">
                <a16:creationId xmlns:a16="http://schemas.microsoft.com/office/drawing/2014/main" id="{5148CA13-E597-4274-8089-65A43C35B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04776"/>
            <a:ext cx="3010826" cy="1016968"/>
          </a:xfrm>
          <a:prstGeom prst="rect">
            <a:avLst/>
          </a:prstGeom>
        </p:spPr>
      </p:pic>
      <p:pic>
        <p:nvPicPr>
          <p:cNvPr id="8" name="그림 7">
            <a:extLst>
              <a:ext uri="{FF2B5EF4-FFF2-40B4-BE49-F238E27FC236}">
                <a16:creationId xmlns:a16="http://schemas.microsoft.com/office/drawing/2014/main" id="{BC3C494D-6C96-4A31-998E-6A75CAE2A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84" y="2243438"/>
            <a:ext cx="1728192" cy="1437541"/>
          </a:xfrm>
          <a:prstGeom prst="rect">
            <a:avLst/>
          </a:prstGeom>
        </p:spPr>
      </p:pic>
      <p:pic>
        <p:nvPicPr>
          <p:cNvPr id="10" name="그림 9">
            <a:extLst>
              <a:ext uri="{FF2B5EF4-FFF2-40B4-BE49-F238E27FC236}">
                <a16:creationId xmlns:a16="http://schemas.microsoft.com/office/drawing/2014/main" id="{0D139068-FDC2-4416-B1C5-9895588AB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9696" y="2702917"/>
            <a:ext cx="648072" cy="672075"/>
          </a:xfrm>
          <a:prstGeom prst="rect">
            <a:avLst/>
          </a:prstGeom>
        </p:spPr>
      </p:pic>
      <p:pic>
        <p:nvPicPr>
          <p:cNvPr id="12" name="그림 11">
            <a:extLst>
              <a:ext uri="{FF2B5EF4-FFF2-40B4-BE49-F238E27FC236}">
                <a16:creationId xmlns:a16="http://schemas.microsoft.com/office/drawing/2014/main" id="{21CF4CA4-1763-4769-8CC2-23A64F06B4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1783" y="2780928"/>
            <a:ext cx="1402591" cy="504056"/>
          </a:xfrm>
          <a:prstGeom prst="rect">
            <a:avLst/>
          </a:prstGeom>
        </p:spPr>
      </p:pic>
      <p:pic>
        <p:nvPicPr>
          <p:cNvPr id="14" name="그림 13" descr="시계, 그리기, 표지판이(가) 표시된 사진&#10;&#10;자동 생성된 설명">
            <a:extLst>
              <a:ext uri="{FF2B5EF4-FFF2-40B4-BE49-F238E27FC236}">
                <a16:creationId xmlns:a16="http://schemas.microsoft.com/office/drawing/2014/main" id="{F42FC8A9-5038-4CBB-ACC2-60C002D31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104776"/>
            <a:ext cx="1621842" cy="1437541"/>
          </a:xfrm>
          <a:prstGeom prst="rect">
            <a:avLst/>
          </a:prstGeom>
        </p:spPr>
      </p:pic>
      <p:pic>
        <p:nvPicPr>
          <p:cNvPr id="16" name="그림 15" descr="모니터, 화면, 텔레비전, 대형이(가) 표시된 사진&#10;&#10;자동 생성된 설명">
            <a:extLst>
              <a:ext uri="{FF2B5EF4-FFF2-40B4-BE49-F238E27FC236}">
                <a16:creationId xmlns:a16="http://schemas.microsoft.com/office/drawing/2014/main" id="{AF62887B-AE1D-424B-AD00-6009695C07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0296" y="1155073"/>
            <a:ext cx="948800" cy="1336946"/>
          </a:xfrm>
          <a:prstGeom prst="rect">
            <a:avLst/>
          </a:prstGeom>
        </p:spPr>
      </p:pic>
      <p:pic>
        <p:nvPicPr>
          <p:cNvPr id="18" name="그림 17" descr="그리기이(가) 표시된 사진&#10;&#10;자동 생성된 설명">
            <a:extLst>
              <a:ext uri="{FF2B5EF4-FFF2-40B4-BE49-F238E27FC236}">
                <a16:creationId xmlns:a16="http://schemas.microsoft.com/office/drawing/2014/main" id="{83A3D212-4690-40F4-B15E-2A90025499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2259" y="2787785"/>
            <a:ext cx="1289287" cy="1289287"/>
          </a:xfrm>
          <a:prstGeom prst="rect">
            <a:avLst/>
          </a:prstGeom>
        </p:spPr>
      </p:pic>
      <p:pic>
        <p:nvPicPr>
          <p:cNvPr id="20" name="그림 19" descr="어두운, 앉아있는, 방이(가) 표시된 사진&#10;&#10;자동 생성된 설명">
            <a:extLst>
              <a:ext uri="{FF2B5EF4-FFF2-40B4-BE49-F238E27FC236}">
                <a16:creationId xmlns:a16="http://schemas.microsoft.com/office/drawing/2014/main" id="{0831354F-1219-42A7-B3B3-D796D52509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88288" y="2906942"/>
            <a:ext cx="1477671" cy="1044116"/>
          </a:xfrm>
          <a:prstGeom prst="rect">
            <a:avLst/>
          </a:prstGeom>
        </p:spPr>
      </p:pic>
      <p:sp>
        <p:nvSpPr>
          <p:cNvPr id="22" name="직사각형 21">
            <a:extLst>
              <a:ext uri="{FF2B5EF4-FFF2-40B4-BE49-F238E27FC236}">
                <a16:creationId xmlns:a16="http://schemas.microsoft.com/office/drawing/2014/main" id="{C39B8A55-3CA0-4846-A44C-2606B4813B45}"/>
              </a:ext>
            </a:extLst>
          </p:cNvPr>
          <p:cNvSpPr/>
          <p:nvPr/>
        </p:nvSpPr>
        <p:spPr>
          <a:xfrm>
            <a:off x="6744072" y="907842"/>
            <a:ext cx="3528392" cy="3313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1E34A15C-1C81-4F77-B4E8-D0AE999B82C6}"/>
              </a:ext>
            </a:extLst>
          </p:cNvPr>
          <p:cNvSpPr/>
          <p:nvPr/>
        </p:nvSpPr>
        <p:spPr>
          <a:xfrm>
            <a:off x="196280" y="4509120"/>
            <a:ext cx="5827712" cy="2162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descr="그리기이(가) 표시된 사진&#10;&#10;자동 생성된 설명">
            <a:extLst>
              <a:ext uri="{FF2B5EF4-FFF2-40B4-BE49-F238E27FC236}">
                <a16:creationId xmlns:a16="http://schemas.microsoft.com/office/drawing/2014/main" id="{BF433CAB-4E5C-4811-A859-2BE96F217D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272" y="4614062"/>
            <a:ext cx="2606877" cy="903170"/>
          </a:xfrm>
          <a:prstGeom prst="rect">
            <a:avLst/>
          </a:prstGeom>
        </p:spPr>
      </p:pic>
    </p:spTree>
    <p:extLst>
      <p:ext uri="{BB962C8B-B14F-4D97-AF65-F5344CB8AC3E}">
        <p14:creationId xmlns:p14="http://schemas.microsoft.com/office/powerpoint/2010/main" val="271647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3349</TotalTime>
  <Words>318</Words>
  <Application>Microsoft Office PowerPoint</Application>
  <PresentationFormat>와이드스크린</PresentationFormat>
  <Paragraphs>139</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SF Pro Text Regular</vt:lpstr>
      <vt:lpstr>맑은 고딕</vt:lpstr>
      <vt:lpstr>Arial</vt:lpstr>
      <vt:lpstr>Office 테마</vt:lpstr>
      <vt:lpstr>Django를 활용한 유튜브 분석 웹 페이지 개발</vt:lpstr>
      <vt:lpstr>History</vt:lpstr>
      <vt:lpstr>서비스 개요</vt:lpstr>
      <vt:lpstr>활용 기술</vt:lpstr>
      <vt:lpstr>User flow</vt:lpstr>
      <vt:lpstr>Logic process</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JIUN</cp:lastModifiedBy>
  <cp:revision>114</cp:revision>
  <cp:lastPrinted>2019-05-29T05:54:36Z</cp:lastPrinted>
  <dcterms:created xsi:type="dcterms:W3CDTF">2019-03-11T07:43:12Z</dcterms:created>
  <dcterms:modified xsi:type="dcterms:W3CDTF">2020-06-28T11:26:51Z</dcterms:modified>
</cp:coreProperties>
</file>