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74" r:id="rId5"/>
    <p:sldId id="276" r:id="rId6"/>
    <p:sldId id="273" r:id="rId7"/>
    <p:sldId id="275" r:id="rId8"/>
    <p:sldId id="260" r:id="rId9"/>
    <p:sldId id="269" r:id="rId10"/>
    <p:sldId id="270" r:id="rId11"/>
    <p:sldId id="272" r:id="rId12"/>
    <p:sldId id="278" r:id="rId13"/>
    <p:sldId id="277" r:id="rId14"/>
    <p:sldId id="271" r:id="rId15"/>
    <p:sldId id="267" r:id="rId16"/>
    <p:sldId id="268" r:id="rId17"/>
    <p:sldId id="279" r:id="rId18"/>
    <p:sldId id="280" r:id="rId19"/>
    <p:sldId id="263" r:id="rId20"/>
    <p:sldId id="2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3126920" y="2196446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교통사고 분석</a:t>
            </a:r>
            <a:r>
              <a:rPr lang="en-US" altLang="ko-KR" sz="3600" b="1" i="1" kern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028189" y="3213985"/>
            <a:ext cx="2184390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white"/>
                </a:solidFill>
              </a:rPr>
              <a:t>교통법규를 지키자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592000" y="304680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>
            <a:off x="3814" y="304680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강수 데이터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85045"/>
              </p:ext>
            </p:extLst>
          </p:nvPr>
        </p:nvGraphicFramePr>
        <p:xfrm>
          <a:off x="200451" y="2939875"/>
          <a:ext cx="4298398" cy="147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상관 계수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9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0.39223863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0.39223863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5044423" y="5326689"/>
            <a:ext cx="6345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강수 데이터 시각화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분포도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Scatter :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사고 량과 강수의 데이터 분포도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교통사고 요인에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0.4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적합하다고 판단 되어진다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07177" y="4932077"/>
            <a:ext cx="1042975" cy="290676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Schedule. 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12642" y="5309508"/>
            <a:ext cx="42983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강수</a:t>
            </a: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와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사고 건수의 상관 관계</a:t>
            </a: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평균 기온과 사고 건수 양의 상관관계를 나타냄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기온이 높을수록 사고 량이 많아지는 것으로 예측 가능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5396" y="4914896"/>
            <a:ext cx="1042975" cy="290676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39BD3D"/>
                </a:solidFill>
              </a:rPr>
              <a:t>Schedule. 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28" y="1160608"/>
            <a:ext cx="3828288" cy="34594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704" y="1149650"/>
            <a:ext cx="3340608" cy="34704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42" y="1216027"/>
            <a:ext cx="4298397" cy="12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습도 데이터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02322"/>
              </p:ext>
            </p:extLst>
          </p:nvPr>
        </p:nvGraphicFramePr>
        <p:xfrm>
          <a:off x="200451" y="2939875"/>
          <a:ext cx="4298398" cy="147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상관 계수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9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0.424213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0.424213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5155263" y="5174284"/>
            <a:ext cx="63456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습도 데이터 시각화</a:t>
            </a: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Scatter :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사고 량과 습도의 데이터 분포도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교통사고 요인에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0.39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적합하다고 판단 되어진다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습도와 강수와의 관계가 있다고 생각되어진다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218017" y="4890511"/>
            <a:ext cx="1042975" cy="290676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Schedule. 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40352" y="5267943"/>
            <a:ext cx="42983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습도와 사고 건수의 상관 관계</a:t>
            </a: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습도와 사고 건수 양의 상관관계를 나타냄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습도이 높을수록 사고 량이 많아지는 것으로 예측 가능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3106" y="4942606"/>
            <a:ext cx="1042975" cy="290676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39BD3D"/>
                </a:solidFill>
              </a:rPr>
              <a:t>Schedule. 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2" y="1216027"/>
            <a:ext cx="4298397" cy="12345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88" y="1126494"/>
            <a:ext cx="3681984" cy="33967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015" y="1126494"/>
            <a:ext cx="3520059" cy="339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실업률 데이터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scale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651164" y="5676758"/>
            <a:ext cx="47105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실업률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np.log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 전의 데이터 분포도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분포가 균일하지 않다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가공이 필요하여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scale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np.log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 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77419" y="5406840"/>
            <a:ext cx="1042975" cy="290676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Schedule. 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6428840" y="5665912"/>
            <a:ext cx="4064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실업률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np.log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 후의 분포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전의 데이터와 달리 곡선의 분포를 이룬다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91593" y="5382140"/>
            <a:ext cx="1042975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Schedule. 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2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8" y="1021213"/>
            <a:ext cx="11089958" cy="933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38" y="2221784"/>
            <a:ext cx="5140262" cy="29321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21784"/>
            <a:ext cx="5340096" cy="29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실업률 데이터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78483"/>
              </p:ext>
            </p:extLst>
          </p:nvPr>
        </p:nvGraphicFramePr>
        <p:xfrm>
          <a:off x="200451" y="2939875"/>
          <a:ext cx="4298398" cy="147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상관 계수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9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-0.37833471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-0.37833471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5238388" y="5285124"/>
            <a:ext cx="6345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실업률 데이터 시각화</a:t>
            </a: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Scatter :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사고 량과 실업률의 데이터 분포도가 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교통사고 요인에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0.39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적합하다고 판단 되어진다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14997" y="4945932"/>
            <a:ext cx="1042975" cy="290676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white"/>
                </a:solidFill>
              </a:rPr>
              <a:t>view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. 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392753" y="5240233"/>
            <a:ext cx="42983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실업률</a:t>
            </a: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과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사고 건수의 상관 관계</a:t>
            </a: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실업률과 사고 건수 양의 상관관계를 나타냄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실업률이 높을수록 사고 량이 적어지는 것으로 예측 가능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3217" y="4942606"/>
            <a:ext cx="1042975" cy="290676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39BD3D"/>
                </a:solidFill>
              </a:rPr>
              <a:t>Schedule. 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93" y="1126495"/>
            <a:ext cx="3803732" cy="3396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825" y="1126495"/>
            <a:ext cx="3556062" cy="33967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42" y="1220081"/>
            <a:ext cx="4286207" cy="14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3293"/>
              </p:ext>
            </p:extLst>
          </p:nvPr>
        </p:nvGraphicFramePr>
        <p:xfrm>
          <a:off x="6650019" y="2530370"/>
          <a:ext cx="4065918" cy="119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Pop(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인구수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9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0.20935089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0.20935089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제거할 데이터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1313"/>
              </p:ext>
            </p:extLst>
          </p:nvPr>
        </p:nvGraphicFramePr>
        <p:xfrm>
          <a:off x="6650019" y="1076123"/>
          <a:ext cx="4065918" cy="119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Wind(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풍속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9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-0.04277295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-0.04277295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778463" y="4272149"/>
            <a:ext cx="496895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풍속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인구수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노약자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자동차 등록 수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노약자의 면허증 반납과 같은 사건으로 사고에 영향을 미칠 것으로 판단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인구수가 많으면 자동차 수가 늘어남과 사고 수가 연관 있을 것이라 판단 등 요인으로 분석 데이터에 넣었음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0.35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이하로 관계가 없다는 결과가 나옴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보여지는 지표로서는 결과에 영향을 미치지 않음 제거 결정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1217" y="3877537"/>
            <a:ext cx="1042975" cy="290676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39BD3D"/>
                </a:solidFill>
              </a:rPr>
              <a:t>Reason</a:t>
            </a:r>
            <a:r>
              <a:rPr lang="en-US" altLang="ko-KR" sz="1100" b="1" dirty="0" smtClean="0">
                <a:solidFill>
                  <a:srgbClr val="39BD3D"/>
                </a:solidFill>
              </a:rPr>
              <a:t>. </a:t>
            </a:r>
            <a:endParaRPr lang="en-US" altLang="ko-KR" sz="1100" b="1" dirty="0">
              <a:solidFill>
                <a:srgbClr val="39BD3D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8" y="1367622"/>
            <a:ext cx="5276124" cy="3876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07" y="1807342"/>
            <a:ext cx="5276125" cy="3771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6" y="2244023"/>
            <a:ext cx="5276127" cy="3876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06" y="2704850"/>
            <a:ext cx="5276127" cy="3981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659"/>
              </p:ext>
            </p:extLst>
          </p:nvPr>
        </p:nvGraphicFramePr>
        <p:xfrm>
          <a:off x="6650019" y="4006834"/>
          <a:ext cx="4065918" cy="119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Elder(65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세 노약자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9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-0.25215995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-0.25215995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66911"/>
              </p:ext>
            </p:extLst>
          </p:nvPr>
        </p:nvGraphicFramePr>
        <p:xfrm>
          <a:off x="6650019" y="5466590"/>
          <a:ext cx="4065918" cy="119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Carreg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자동차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등록수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9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-0.23620313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-0.23620313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4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Model - </a:t>
            </a:r>
            <a:r>
              <a:rPr lang="en-US" altLang="ko-KR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XGBoost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972187"/>
            <a:ext cx="9627326" cy="364181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954837" y="4876779"/>
            <a:ext cx="6972932" cy="1824466"/>
          </a:xfrm>
          <a:prstGeom prst="rect">
            <a:avLst/>
          </a:prstGeom>
          <a:solidFill>
            <a:srgbClr val="FAFAFA">
              <a:alpha val="20000"/>
            </a:srgbClr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XGBoost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장점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prstClr val="white">
                    <a:lumMod val="65000"/>
                  </a:prstClr>
                </a:solidFill>
              </a:rPr>
              <a:t>빠르고 </a:t>
            </a:r>
            <a:r>
              <a:rPr lang="ko-KR" altLang="en-US" sz="1200" b="1" dirty="0" err="1" smtClean="0">
                <a:solidFill>
                  <a:prstClr val="white">
                    <a:lumMod val="65000"/>
                  </a:prstClr>
                </a:solidFill>
              </a:rPr>
              <a:t>유연하다는게</a:t>
            </a:r>
            <a:r>
              <a:rPr lang="ko-KR" altLang="en-US" sz="1200" b="1" dirty="0" smtClean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ko-KR" sz="1200" b="1" dirty="0" err="1" smtClean="0">
                <a:solidFill>
                  <a:prstClr val="white">
                    <a:lumMod val="65000"/>
                  </a:prstClr>
                </a:solidFill>
              </a:rPr>
              <a:t>XGBoost</a:t>
            </a:r>
            <a:r>
              <a:rPr lang="ko-KR" altLang="en-US" sz="1200" b="1" dirty="0" smtClean="0">
                <a:solidFill>
                  <a:prstClr val="white">
                    <a:lumMod val="65000"/>
                  </a:prstClr>
                </a:solidFill>
              </a:rPr>
              <a:t>가 가진 장점</a:t>
            </a:r>
            <a:r>
              <a:rPr lang="en-US" altLang="ko-KR" sz="1200" b="1" dirty="0" smtClean="0">
                <a:solidFill>
                  <a:prstClr val="white">
                    <a:lumMod val="65000"/>
                  </a:prstClr>
                </a:solidFill>
              </a:rPr>
              <a:t>!!!!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dirty="0" smtClean="0">
                <a:solidFill>
                  <a:prstClr val="white">
                    <a:lumMod val="65000"/>
                  </a:prstClr>
                </a:solidFill>
              </a:rPr>
              <a:t>병렬 처리를 사용하기에 학습과 분류가 빠르다</a:t>
            </a:r>
            <a:r>
              <a:rPr lang="en-US" altLang="ko-KR" sz="1200" b="1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dirty="0" smtClean="0">
                <a:solidFill>
                  <a:prstClr val="white">
                    <a:lumMod val="65000"/>
                  </a:prstClr>
                </a:solidFill>
              </a:rPr>
              <a:t>다양한 </a:t>
            </a:r>
            <a:r>
              <a:rPr lang="ko-KR" altLang="en-US" sz="1200" b="1" dirty="0" err="1" smtClean="0">
                <a:solidFill>
                  <a:prstClr val="white">
                    <a:lumMod val="65000"/>
                  </a:prstClr>
                </a:solidFill>
              </a:rPr>
              <a:t>커스텀</a:t>
            </a:r>
            <a:r>
              <a:rPr lang="ko-KR" altLang="en-US" sz="1200" b="1" dirty="0" smtClean="0">
                <a:solidFill>
                  <a:prstClr val="white">
                    <a:lumMod val="65000"/>
                  </a:prstClr>
                </a:solidFill>
              </a:rPr>
              <a:t> 최적화 옵션을 제공하여 유연성이 좋다</a:t>
            </a:r>
            <a:r>
              <a:rPr lang="en-US" altLang="ko-KR" sz="1200" b="1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dirty="0" err="1" smtClean="0">
                <a:solidFill>
                  <a:prstClr val="white">
                    <a:lumMod val="65000"/>
                  </a:prstClr>
                </a:solidFill>
              </a:rPr>
              <a:t>과적합이</a:t>
            </a:r>
            <a:r>
              <a:rPr lang="ko-KR" altLang="en-US" sz="1200" b="1" dirty="0" smtClean="0">
                <a:solidFill>
                  <a:prstClr val="white">
                    <a:lumMod val="65000"/>
                  </a:prstClr>
                </a:solidFill>
              </a:rPr>
              <a:t> 잘 일어나지 않는다</a:t>
            </a:r>
            <a:endParaRPr lang="en-US" altLang="ko-KR" sz="1200" b="1" dirty="0" smtClean="0">
              <a:solidFill>
                <a:prstClr val="white">
                  <a:lumMod val="65000"/>
                </a:prstClr>
              </a:solidFill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dirty="0" smtClean="0">
                <a:solidFill>
                  <a:prstClr val="white">
                    <a:lumMod val="65000"/>
                  </a:prstClr>
                </a:solidFill>
              </a:rPr>
              <a:t>다른 알고리즘과 연계활용성이 좋다</a:t>
            </a:r>
            <a:r>
              <a:rPr lang="en-US" altLang="ko-KR" sz="1200" b="1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81050" y="4876778"/>
            <a:ext cx="1224669" cy="1824467"/>
          </a:xfrm>
          <a:prstGeom prst="rect">
            <a:avLst/>
          </a:prstGeom>
          <a:solidFill>
            <a:srgbClr val="39BD3D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</p:spTree>
    <p:extLst>
      <p:ext uri="{BB962C8B-B14F-4D97-AF65-F5344CB8AC3E}">
        <p14:creationId xmlns:p14="http://schemas.microsoft.com/office/powerpoint/2010/main" val="20923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XGBoost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중요 변수 시각화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525072" y="2799273"/>
            <a:ext cx="613698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schemeClr val="accent5">
                    <a:lumMod val="50000"/>
                  </a:schemeClr>
                </a:solidFill>
              </a:rPr>
              <a:t>XGBoost</a:t>
            </a:r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accent5">
                    <a:lumMod val="50000"/>
                  </a:schemeClr>
                </a:solidFill>
              </a:rPr>
              <a:t>패키지의 경우 </a:t>
            </a:r>
            <a:r>
              <a:rPr lang="en-US" altLang="ko-KR" sz="1100" dirty="0" err="1" smtClean="0">
                <a:solidFill>
                  <a:schemeClr val="accent5">
                    <a:lumMod val="50000"/>
                  </a:schemeClr>
                </a:solidFill>
              </a:rPr>
              <a:t>xgb</a:t>
            </a:r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1100" dirty="0" err="1" smtClean="0">
                <a:solidFill>
                  <a:schemeClr val="accent5">
                    <a:lumMod val="50000"/>
                  </a:schemeClr>
                </a:solidFill>
              </a:rPr>
              <a:t>DMatrix</a:t>
            </a:r>
            <a:r>
              <a:rPr lang="ko-KR" altLang="en-US" sz="1100" dirty="0" smtClean="0">
                <a:solidFill>
                  <a:schemeClr val="accent5">
                    <a:lumMod val="50000"/>
                  </a:schemeClr>
                </a:solidFill>
              </a:rPr>
              <a:t>의 형태로 데이터를 변환해 줘야한다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4557" y="3935739"/>
            <a:ext cx="1042975" cy="218248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39BD3D"/>
                </a:solidFill>
              </a:rPr>
              <a:t> </a:t>
            </a:r>
            <a:r>
              <a:rPr lang="en-US" altLang="ko-KR" sz="1100" b="1" dirty="0" smtClean="0">
                <a:solidFill>
                  <a:srgbClr val="39BD3D"/>
                </a:solidFill>
              </a:rPr>
              <a:t>    </a:t>
            </a:r>
            <a:r>
              <a:rPr lang="ko-KR" altLang="en-US" sz="1100" b="1" dirty="0" smtClean="0">
                <a:solidFill>
                  <a:srgbClr val="39BD3D"/>
                </a:solidFill>
              </a:rPr>
              <a:t>준비</a:t>
            </a:r>
            <a:endParaRPr lang="en-US" altLang="ko-KR" sz="1100" b="1" dirty="0">
              <a:solidFill>
                <a:srgbClr val="39BD3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6792686" y="5823818"/>
            <a:ext cx="53993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7030A0"/>
                </a:solidFill>
              </a:rPr>
              <a:t>기온이 상관계수가 더 높지만 중요도는 강수량이 더 높게 나왔다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4555" y="4724420"/>
            <a:ext cx="2297021" cy="26313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 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  </a:t>
            </a:r>
            <a:r>
              <a:rPr lang="ko-KR" altLang="en-US" sz="1100" b="1" dirty="0" smtClean="0">
                <a:solidFill>
                  <a:prstClr val="white"/>
                </a:solidFill>
              </a:rPr>
              <a:t>학습 및 중요 변수 시각화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16" y="1554629"/>
            <a:ext cx="6134941" cy="11755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57" y="3214488"/>
            <a:ext cx="6137500" cy="243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57" y="4258937"/>
            <a:ext cx="6137500" cy="284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57" y="3563313"/>
            <a:ext cx="6137500" cy="2510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57" y="5170423"/>
            <a:ext cx="6124575" cy="1047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2686" y="1321726"/>
            <a:ext cx="5235212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XGBoost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Model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7861781" y="2257098"/>
            <a:ext cx="365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Learning_rate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max_depth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조정하여 최적의 결과를 얻음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24533" y="1862486"/>
            <a:ext cx="2604129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err="1" smtClean="0">
                <a:solidFill>
                  <a:prstClr val="white"/>
                </a:solidFill>
              </a:rPr>
              <a:t>Learning_rate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, </a:t>
            </a:r>
            <a:r>
              <a:rPr lang="en-US" altLang="ko-KR" sz="1100" b="1" dirty="0" err="1" smtClean="0">
                <a:solidFill>
                  <a:prstClr val="white"/>
                </a:solidFill>
              </a:rPr>
              <a:t>max_depth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82" y="1904682"/>
            <a:ext cx="6740624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82" y="2502158"/>
            <a:ext cx="6740624" cy="1152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82" y="3850066"/>
            <a:ext cx="6740624" cy="127635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356782" y="1408312"/>
            <a:ext cx="1238929" cy="258882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white"/>
                </a:solidFill>
              </a:rPr>
              <a:t>    Modeling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82" y="5644855"/>
            <a:ext cx="6740624" cy="22641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56782" y="5273618"/>
            <a:ext cx="1042975" cy="218248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39BD3D"/>
                </a:solidFill>
              </a:rPr>
              <a:t> </a:t>
            </a:r>
            <a:r>
              <a:rPr lang="en-US" altLang="ko-KR" sz="1100" b="1" dirty="0" smtClean="0">
                <a:solidFill>
                  <a:srgbClr val="39BD3D"/>
                </a:solidFill>
              </a:rPr>
              <a:t>    </a:t>
            </a:r>
            <a:r>
              <a:rPr lang="ko-KR" altLang="en-US" sz="1100" b="1" dirty="0" smtClean="0">
                <a:solidFill>
                  <a:srgbClr val="39BD3D"/>
                </a:solidFill>
              </a:rPr>
              <a:t>학습</a:t>
            </a:r>
            <a:endParaRPr lang="en-US" altLang="ko-KR" sz="1100" b="1" dirty="0">
              <a:solidFill>
                <a:srgbClr val="39BD3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6010" y="2903429"/>
            <a:ext cx="4467499" cy="31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결과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Accident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7861781" y="2257098"/>
            <a:ext cx="3659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Learning_rate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max_depth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조정하여 가장 근접한 결과를 얻음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24533" y="1862486"/>
            <a:ext cx="2604129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err="1" smtClean="0">
                <a:solidFill>
                  <a:prstClr val="white"/>
                </a:solidFill>
              </a:rPr>
              <a:t>Learning_rate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, </a:t>
            </a:r>
            <a:r>
              <a:rPr lang="en-US" altLang="ko-KR" sz="1100" b="1" dirty="0" err="1" smtClean="0">
                <a:solidFill>
                  <a:prstClr val="white"/>
                </a:solidFill>
              </a:rPr>
              <a:t>max_depth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82" y="2370447"/>
            <a:ext cx="6740624" cy="115252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356782" y="1943895"/>
            <a:ext cx="1238929" cy="258882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white"/>
                </a:solidFill>
              </a:rPr>
              <a:t>    Modeling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6782" y="3943924"/>
            <a:ext cx="2059847" cy="339591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39BD3D"/>
                </a:solidFill>
              </a:rPr>
              <a:t> </a:t>
            </a:r>
            <a:r>
              <a:rPr lang="en-US" altLang="ko-KR" sz="1100" b="1" dirty="0" smtClean="0">
                <a:solidFill>
                  <a:srgbClr val="39BD3D"/>
                </a:solidFill>
              </a:rPr>
              <a:t>    </a:t>
            </a:r>
            <a:r>
              <a:rPr lang="ko-KR" altLang="en-US" sz="1100" b="1" dirty="0" smtClean="0">
                <a:solidFill>
                  <a:srgbClr val="39BD3D"/>
                </a:solidFill>
              </a:rPr>
              <a:t>조정 후 최적의 결과</a:t>
            </a:r>
            <a:endParaRPr lang="en-US" altLang="ko-KR" sz="1100" b="1" dirty="0">
              <a:solidFill>
                <a:srgbClr val="39BD3D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83" y="4388020"/>
            <a:ext cx="6740624" cy="1555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705" y="2895600"/>
            <a:ext cx="4493369" cy="371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2405" y="1968681"/>
            <a:ext cx="1921638" cy="55053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white"/>
                </a:solidFill>
              </a:rPr>
              <a:t>국가 통계 포털</a:t>
            </a:r>
            <a:endParaRPr lang="en-US" altLang="ko-KR" sz="1500" b="1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42406" y="2561551"/>
            <a:ext cx="1921638" cy="550539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39BD3D"/>
                </a:solidFill>
              </a:rPr>
              <a:t>    </a:t>
            </a:r>
            <a:r>
              <a:rPr lang="en-US" altLang="ko-KR" sz="1500" b="1" dirty="0">
                <a:solidFill>
                  <a:srgbClr val="39BD3D"/>
                </a:solidFill>
              </a:rPr>
              <a:t>kosis.kr</a:t>
            </a:r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F1CCD14D-0FC1-4B73-B60D-A7D4E1C52C66}"/>
              </a:ext>
            </a:extLst>
          </p:cNvPr>
          <p:cNvSpPr/>
          <p:nvPr/>
        </p:nvSpPr>
        <p:spPr>
          <a:xfrm>
            <a:off x="4816352" y="1968681"/>
            <a:ext cx="2171797" cy="55053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white"/>
                </a:solidFill>
              </a:rPr>
              <a:t>국도 교통 </a:t>
            </a:r>
            <a:r>
              <a:rPr lang="ko-KR" altLang="en-US" sz="1500" b="1" dirty="0">
                <a:solidFill>
                  <a:prstClr val="white"/>
                </a:solidFill>
              </a:rPr>
              <a:t>통계누리</a:t>
            </a:r>
            <a:endParaRPr lang="en-US" altLang="ko-KR" sz="1500" b="1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7D8C3015-5FBF-4F7C-A9BB-7E94C9D93055}"/>
              </a:ext>
            </a:extLst>
          </p:cNvPr>
          <p:cNvSpPr/>
          <p:nvPr/>
        </p:nvSpPr>
        <p:spPr>
          <a:xfrm>
            <a:off x="4816353" y="2554613"/>
            <a:ext cx="2171797" cy="550539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39BD3D"/>
                </a:solidFill>
              </a:rPr>
              <a:t>   </a:t>
            </a:r>
            <a:r>
              <a:rPr lang="en-US" altLang="ko-KR" sz="1500" b="1" dirty="0">
                <a:solidFill>
                  <a:srgbClr val="39BD3D"/>
                </a:solidFill>
              </a:rPr>
              <a:t>stat.molit.go.kr</a:t>
            </a:r>
          </a:p>
        </p:txBody>
      </p:sp>
      <p:sp>
        <p:nvSpPr>
          <p:cNvPr id="9" name="모서리가 둥근 직사각형 12">
            <a:extLst>
              <a:ext uri="{FF2B5EF4-FFF2-40B4-BE49-F238E27FC236}">
                <a16:creationId xmlns:a16="http://schemas.microsoft.com/office/drawing/2014/main" id="{0397F147-022E-4698-B66B-F2518765F7A9}"/>
              </a:ext>
            </a:extLst>
          </p:cNvPr>
          <p:cNvSpPr/>
          <p:nvPr/>
        </p:nvSpPr>
        <p:spPr>
          <a:xfrm>
            <a:off x="8788206" y="1968680"/>
            <a:ext cx="1921638" cy="55053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 </a:t>
            </a:r>
            <a:r>
              <a:rPr lang="ko-KR" altLang="en-US" sz="1500" b="1" dirty="0" smtClean="0">
                <a:solidFill>
                  <a:prstClr val="white"/>
                </a:solidFill>
              </a:rPr>
              <a:t>기상청 </a:t>
            </a:r>
            <a:r>
              <a:rPr lang="ko-KR" altLang="en-US" sz="1500" b="1" dirty="0">
                <a:solidFill>
                  <a:prstClr val="white"/>
                </a:solidFill>
              </a:rPr>
              <a:t>날씨누리</a:t>
            </a:r>
            <a:endParaRPr lang="en-US" altLang="ko-KR" sz="1500" b="1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14">
            <a:extLst>
              <a:ext uri="{FF2B5EF4-FFF2-40B4-BE49-F238E27FC236}">
                <a16:creationId xmlns:a16="http://schemas.microsoft.com/office/drawing/2014/main" id="{CB8A5C90-049E-47D1-8E50-2A3F18EAD84B}"/>
              </a:ext>
            </a:extLst>
          </p:cNvPr>
          <p:cNvSpPr/>
          <p:nvPr/>
        </p:nvSpPr>
        <p:spPr>
          <a:xfrm>
            <a:off x="8788205" y="2560262"/>
            <a:ext cx="1923337" cy="550539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39BD3D"/>
                </a:solidFill>
              </a:rPr>
              <a:t>    </a:t>
            </a:r>
            <a:r>
              <a:rPr lang="en-US" altLang="ko-KR" sz="1500" b="1" dirty="0">
                <a:solidFill>
                  <a:srgbClr val="39BD3D"/>
                </a:solidFill>
              </a:rPr>
              <a:t>weather.go.kr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10" y="3677506"/>
            <a:ext cx="6416484" cy="29323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자료 수집 및 분석 도구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Accident Index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13686" y="1611630"/>
            <a:ext cx="2247446" cy="2552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71909" y="5249307"/>
            <a:ext cx="253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수집한 데이터 가공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기상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인구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차량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인구 등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flipH="1">
            <a:off x="3505582" y="1611630"/>
            <a:ext cx="2247446" cy="2552700"/>
          </a:xfrm>
          <a:prstGeom prst="rect">
            <a:avLst/>
          </a:prstGeom>
          <a:noFill/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flipH="1">
            <a:off x="9150864" y="1611630"/>
            <a:ext cx="2247446" cy="2552700"/>
          </a:xfrm>
          <a:prstGeom prst="rect">
            <a:avLst/>
          </a:prstGeom>
          <a:noFill/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3686" y="3732530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전처리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713686" y="4577396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713686" y="4577396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51532" y="4293665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713686" y="4938011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713686" y="4938011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1532" y="4654280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63805" y="5249307"/>
            <a:ext cx="253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지표에 대한 데이터 시각화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Scatter, bar , map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등 시각화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505582" y="3732530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시각화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3505582" y="4577396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3505582" y="4577396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43428" y="4293665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3505582" y="4938011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3505582" y="4938011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143428" y="4654280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009087" y="5249307"/>
            <a:ext cx="253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사고 예측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사고 예측 및 결론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150864" y="3732530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결론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9150864" y="4577396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9150864" y="4577396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788710" y="4293665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9150864" y="4938011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9150864" y="4938011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788710" y="4654280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9" name="직사각형 38"/>
          <p:cNvSpPr/>
          <p:nvPr/>
        </p:nvSpPr>
        <p:spPr>
          <a:xfrm flipH="1">
            <a:off x="6257335" y="1611630"/>
            <a:ext cx="2247446" cy="2552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15558" y="5249307"/>
            <a:ext cx="253099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학습 </a:t>
            </a:r>
            <a:r>
              <a:rPr lang="en-US" altLang="ko-KR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XGBoost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57335" y="3732530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머신 러닝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6257335" y="4577396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6257335" y="4577396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95181" y="4293665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6257335" y="4938011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6257335" y="4938011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895181" y="4654280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8" y="1626446"/>
            <a:ext cx="2236778" cy="21060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39" y="1626446"/>
            <a:ext cx="2145812" cy="20749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61" y="1650830"/>
            <a:ext cx="2208828" cy="2050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1711790"/>
            <a:ext cx="2023872" cy="19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77" y="2181497"/>
            <a:ext cx="7929154" cy="4075612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3827417" y="613954"/>
            <a:ext cx="4088673" cy="137160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감사합니다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5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교통사고 분석 배경 및 목적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35" y="1256333"/>
            <a:ext cx="5844921" cy="510844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229135" y="1270188"/>
            <a:ext cx="4729810" cy="332749"/>
          </a:xfrm>
          <a:prstGeom prst="rect">
            <a:avLst/>
          </a:prstGeom>
          <a:noFill/>
          <a:ln w="1587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" y="1124592"/>
            <a:ext cx="4461164" cy="261613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264902" y="5617754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7" y="5807770"/>
            <a:ext cx="703135" cy="703135"/>
          </a:xfrm>
          <a:prstGeom prst="rect">
            <a:avLst/>
          </a:prstGeom>
        </p:spPr>
      </p:pic>
      <p:sp>
        <p:nvSpPr>
          <p:cNvPr id="37" name="원호 36"/>
          <p:cNvSpPr/>
          <p:nvPr/>
        </p:nvSpPr>
        <p:spPr>
          <a:xfrm>
            <a:off x="184008" y="5536164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1700209" y="5957789"/>
            <a:ext cx="1496254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30743" y="6130482"/>
            <a:ext cx="373288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기상 데이터 선택하게 된 자료 및 기사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보험회사의 자료와 경찰청 교통사고 접수 자료 비교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1700210" y="5957789"/>
            <a:ext cx="853748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30742" y="5648625"/>
            <a:ext cx="4639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김진식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: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온도와 습도가 교통사고에 영향을 준다고 강력이 주장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7927" y="1891810"/>
            <a:ext cx="5140037" cy="332749"/>
          </a:xfrm>
          <a:prstGeom prst="rect">
            <a:avLst/>
          </a:prstGeom>
          <a:noFill/>
          <a:ln w="1587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85" y="3740727"/>
            <a:ext cx="5666724" cy="1623752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152185" y="4191655"/>
            <a:ext cx="5528179" cy="332749"/>
          </a:xfrm>
          <a:prstGeom prst="rect">
            <a:avLst/>
          </a:prstGeom>
          <a:noFill/>
          <a:ln w="1587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34" y="1436561"/>
            <a:ext cx="5673651" cy="42299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436562"/>
            <a:ext cx="5876925" cy="34671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교통사고 분석 배경 및 목적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96000" y="1446043"/>
            <a:ext cx="6061373" cy="784607"/>
          </a:xfrm>
          <a:prstGeom prst="rect">
            <a:avLst/>
          </a:prstGeom>
          <a:noFill/>
          <a:ln w="1587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7707" y="1870021"/>
            <a:ext cx="4672761" cy="487178"/>
          </a:xfrm>
          <a:prstGeom prst="rect">
            <a:avLst/>
          </a:prstGeom>
          <a:noFill/>
          <a:ln w="1587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03" y="4986268"/>
            <a:ext cx="5718897" cy="166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7" y="1168613"/>
            <a:ext cx="5844886" cy="253365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교통사고 분석 배경 및 목적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6982" y="1168613"/>
            <a:ext cx="5403026" cy="535896"/>
          </a:xfrm>
          <a:prstGeom prst="rect">
            <a:avLst/>
          </a:prstGeom>
          <a:noFill/>
          <a:ln w="1587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saturation sat="9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4278" y="3747788"/>
            <a:ext cx="8496300" cy="281347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165273" y="1737512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88" y="1927528"/>
            <a:ext cx="703135" cy="703135"/>
          </a:xfrm>
          <a:prstGeom prst="rect">
            <a:avLst/>
          </a:prstGeom>
        </p:spPr>
      </p:pic>
      <p:sp>
        <p:nvSpPr>
          <p:cNvPr id="8" name="원호 7"/>
          <p:cNvSpPr/>
          <p:nvPr/>
        </p:nvSpPr>
        <p:spPr>
          <a:xfrm>
            <a:off x="6084379" y="1655922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7600580" y="2077547"/>
            <a:ext cx="1496254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31113" y="2250240"/>
            <a:ext cx="4398151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실업률이 올라가면 기름값 등으로 운전하는 사람이 줄어들 것이라 예상하고 검색 결과 연관성 있는 기사와 학회 논문을 발견하여 요인으로 적합하다고 생각하고 채택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7600581" y="2077547"/>
            <a:ext cx="853748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31113" y="1768383"/>
            <a:ext cx="463995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김진식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: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실업률과 교통사고 기사와 학회 논문집으로 관계 유추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34843" y="5532800"/>
            <a:ext cx="5403026" cy="383091"/>
          </a:xfrm>
          <a:prstGeom prst="rect">
            <a:avLst/>
          </a:prstGeom>
          <a:noFill/>
          <a:ln w="1587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8" y="1134216"/>
            <a:ext cx="6293503" cy="5403273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교통사고 분석 배경 및 목적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89149" y="5504546"/>
            <a:ext cx="518633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rgbClr val="44546A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44546A"/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b="1" dirty="0" smtClean="0">
                <a:solidFill>
                  <a:srgbClr val="44546A"/>
                </a:solidFill>
                <a:cs typeface="Aharoni" panose="02010803020104030203" pitchFamily="2" charset="-79"/>
              </a:rPr>
              <a:t>서울시의 교통사고 분포가 가장 밀집 되어있다</a:t>
            </a:r>
            <a:r>
              <a:rPr lang="en-US" altLang="ko-KR" b="1" dirty="0" smtClean="0">
                <a:solidFill>
                  <a:srgbClr val="44546A"/>
                </a:solidFill>
                <a:cs typeface="Aharoni" panose="02010803020104030203" pitchFamily="2" charset="-79"/>
              </a:rPr>
              <a:t>.</a:t>
            </a:r>
          </a:p>
          <a:p>
            <a:pPr algn="ctr"/>
            <a:r>
              <a:rPr lang="ko-KR" altLang="en-US" sz="100" b="1" dirty="0" err="1">
                <a:solidFill>
                  <a:srgbClr val="44546A"/>
                </a:solidFill>
                <a:cs typeface="Aharoni" panose="02010803020104030203" pitchFamily="2" charset="-79"/>
              </a:rPr>
              <a:t>ㅇ</a:t>
            </a:r>
            <a:endParaRPr lang="en-US" altLang="ko-KR" sz="100" b="1" dirty="0">
              <a:solidFill>
                <a:srgbClr val="44546A"/>
              </a:solidFill>
              <a:cs typeface="Aharoni" panose="02010803020104030203" pitchFamily="2" charset="-79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7057544" y="4849074"/>
            <a:ext cx="1164176" cy="440047"/>
            <a:chOff x="1207853" y="4673413"/>
            <a:chExt cx="1164176" cy="440047"/>
          </a:xfr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이등변 삼각형 80"/>
            <p:cNvSpPr/>
            <p:nvPr/>
          </p:nvSpPr>
          <p:spPr>
            <a:xfrm flipV="1">
              <a:off x="1744640" y="4888838"/>
              <a:ext cx="90601" cy="2246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207853" y="4673413"/>
              <a:ext cx="1164176" cy="290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69" y="1609041"/>
            <a:ext cx="4649549" cy="25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히또맵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299"/>
            <a:ext cx="8215745" cy="55671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631766" y="3172055"/>
            <a:ext cx="1124158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52070" y="3344748"/>
            <a:ext cx="330439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rgbClr val="7030A0"/>
                </a:solidFill>
              </a:rPr>
              <a:t>사고 수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: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acc</a:t>
            </a:r>
            <a:endParaRPr lang="en-US" altLang="ko-KR" sz="1400" b="1" dirty="0" smtClean="0">
              <a:solidFill>
                <a:srgbClr val="7030A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rgbClr val="7030A0"/>
                </a:solidFill>
              </a:rPr>
              <a:t>온도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: temp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rgbClr val="7030A0"/>
                </a:solidFill>
              </a:rPr>
              <a:t>강수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: rain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rgbClr val="7030A0"/>
                </a:solidFill>
              </a:rPr>
              <a:t>풍속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: wind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rgbClr val="7030A0"/>
                </a:solidFill>
              </a:rPr>
              <a:t>습도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: humid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rgbClr val="7030A0"/>
                </a:solidFill>
              </a:rPr>
              <a:t>인구수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: pop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solidFill>
                  <a:srgbClr val="7030A0"/>
                </a:solidFill>
              </a:rPr>
              <a:t>65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세 이상 노인 수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: elder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rgbClr val="7030A0"/>
                </a:solidFill>
              </a:rPr>
              <a:t>자동차 수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: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carreg</a:t>
            </a:r>
            <a:endParaRPr lang="en-US" altLang="ko-KR" sz="1400" b="1" dirty="0" smtClean="0">
              <a:solidFill>
                <a:srgbClr val="7030A0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rgbClr val="7030A0"/>
                </a:solidFill>
              </a:rPr>
              <a:t>실업률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: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unemp</a:t>
            </a:r>
            <a:endParaRPr lang="en-US" altLang="ko-KR" sz="1400" b="1" dirty="0">
              <a:solidFill>
                <a:srgbClr val="7030A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551876" y="3172055"/>
            <a:ext cx="641434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48598" y="2419967"/>
            <a:ext cx="303830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rgbClr val="44546A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44546A"/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b="1" dirty="0" smtClean="0">
                <a:solidFill>
                  <a:srgbClr val="44546A"/>
                </a:solidFill>
                <a:cs typeface="Aharoni" panose="02010803020104030203" pitchFamily="2" charset="-79"/>
              </a:rPr>
              <a:t>교통사고</a:t>
            </a:r>
            <a:r>
              <a:rPr lang="en-US" altLang="ko-KR" b="1" dirty="0">
                <a:solidFill>
                  <a:srgbClr val="44546A"/>
                </a:solidFill>
                <a:cs typeface="Aharoni" panose="02010803020104030203" pitchFamily="2" charset="-79"/>
              </a:rPr>
              <a:t> </a:t>
            </a:r>
            <a:r>
              <a:rPr lang="ko-KR" altLang="en-US" b="1" dirty="0" smtClean="0">
                <a:solidFill>
                  <a:srgbClr val="44546A"/>
                </a:solidFill>
                <a:cs typeface="Aharoni" panose="02010803020104030203" pitchFamily="2" charset="-79"/>
              </a:rPr>
              <a:t>원인 후보들</a:t>
            </a:r>
            <a:endParaRPr lang="en-US" altLang="ko-KR" sz="100" b="1" dirty="0">
              <a:solidFill>
                <a:srgbClr val="44546A"/>
              </a:solidFill>
              <a:cs typeface="Aharoni" panose="02010803020104030203" pitchFamily="2" charset="-79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715309" y="1806059"/>
            <a:ext cx="2354476" cy="440047"/>
            <a:chOff x="1207853" y="4673413"/>
            <a:chExt cx="1164176" cy="440047"/>
          </a:xfr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이등변 삼각형 23"/>
            <p:cNvSpPr/>
            <p:nvPr/>
          </p:nvSpPr>
          <p:spPr>
            <a:xfrm flipV="1">
              <a:off x="1744640" y="4888838"/>
              <a:ext cx="90601" cy="2246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207853" y="4673413"/>
              <a:ext cx="1164176" cy="290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 err="1" smtClean="0">
                  <a:solidFill>
                    <a:prstClr val="white"/>
                  </a:solidFill>
                </a:rPr>
                <a:t>HeatMap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6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기온 데이터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19695"/>
              </p:ext>
            </p:extLst>
          </p:nvPr>
        </p:nvGraphicFramePr>
        <p:xfrm>
          <a:off x="200451" y="2939875"/>
          <a:ext cx="4298398" cy="147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상관 계수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39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0.51778586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9BD3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0.51778586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ko-KR" alt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4919728" y="5285124"/>
            <a:ext cx="63456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기온 데이터 시각화 </a:t>
            </a: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Scatter :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기온이 높아짐에 사고 량이 많아지는 양의 관계의 분포를 보인다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기온에 따라 연관이 있어 보인다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타이어의 공기압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등 여름철 휴가 시즌에 집중력 저하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부주의 운전 등의 자료가 보여짐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82482" y="4890512"/>
            <a:ext cx="1042975" cy="290676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Schedule. 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12642" y="5309508"/>
            <a:ext cx="42983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기온과 사고 건수의 상관 관계</a:t>
            </a: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평균 기온과 사고 건수 양의 상관관계를 나타냄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기온이 높을수록 사고 량이 많아지는 것으로 예측 가능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5396" y="4914896"/>
            <a:ext cx="1042975" cy="290676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39BD3D"/>
                </a:solidFill>
              </a:rPr>
              <a:t>Schedule. 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3" y="1197185"/>
            <a:ext cx="4298397" cy="14792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49" y="1120697"/>
            <a:ext cx="3570923" cy="35359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553" y="1065397"/>
            <a:ext cx="3413759" cy="35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강수 데이터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scale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1088745" y="5676758"/>
            <a:ext cx="40185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강수량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np.log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 전의 데이터 분포도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분포가 균일하지 않다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가공이 필요하여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scale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np.log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사용이 필요 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51498" y="5406840"/>
            <a:ext cx="1042975" cy="290676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Schedule. 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94" y="1088315"/>
            <a:ext cx="10870502" cy="714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38" y="2003689"/>
            <a:ext cx="5319712" cy="3263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850" y="2003689"/>
            <a:ext cx="5770246" cy="326325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6207160" y="5776752"/>
            <a:ext cx="4064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강수량 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np.log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 후의 분포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전의 데이터와 달리 곡선의 분포를 이룬다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69913" y="5465270"/>
            <a:ext cx="1042975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Schedule. </a:t>
            </a:r>
            <a:r>
              <a:rPr lang="en-US" altLang="ko-KR" sz="1100" b="1" dirty="0" smtClean="0">
                <a:solidFill>
                  <a:prstClr val="white"/>
                </a:solidFill>
              </a:rPr>
              <a:t>2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897</Words>
  <Application>Microsoft Office PowerPoint</Application>
  <PresentationFormat>와이드스크린</PresentationFormat>
  <Paragraphs>193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Aharoni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kitcoop</cp:lastModifiedBy>
  <cp:revision>94</cp:revision>
  <dcterms:created xsi:type="dcterms:W3CDTF">2020-05-19T03:44:03Z</dcterms:created>
  <dcterms:modified xsi:type="dcterms:W3CDTF">2020-07-10T05:06:36Z</dcterms:modified>
</cp:coreProperties>
</file>