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9" r:id="rId18"/>
    <p:sldId id="278" r:id="rId19"/>
    <p:sldId id="277" r:id="rId20"/>
    <p:sldId id="275" r:id="rId21"/>
    <p:sldId id="280" r:id="rId22"/>
    <p:sldId id="276" r:id="rId2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sz="1200"/>
              <a:t>http://minheeblog.tistory.com/category/PPT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sz="1200"/>
              <a:t>http://minheeblog.tistory.com/category/PPT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fld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sz="1200"/>
              <a:t>http://minheeblog.tistory.com/category/PPT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sz="1200"/>
              <a:t>http://minheeblog.tistory.com/category/PPT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fld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sz="1200"/>
              <a:t>http://minheeblog.tistory.com/category/PPT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fld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sz="1200"/>
              <a:t>http://minheeblog.tistory.com/category/PPT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sz="1200"/>
              <a:t>http://minheeblog.tistory.com/category/PPT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15</a:t>
            </a:fld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b5c4a1f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8b5c4a1f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sz="1200"/>
              <a:t>http://minheeblog.tistory.com/category/PPT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8b5c4a1f3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16</a:t>
            </a:fld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b5c4a1f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8b5c4a1f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sz="1200"/>
              <a:t>http://minheeblog.tistory.com/category/PPT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8b5c4a1f3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17</a:t>
            </a:fld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87595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b5c4a1f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8b5c4a1f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sz="1200"/>
              <a:t>http://minheeblog.tistory.com/category/PPT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8b5c4a1f3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18</a:t>
            </a:fld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920541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b5c4a1f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8b5c4a1f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sz="1200"/>
              <a:t>http://minheeblog.tistory.com/category/PPT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8b5c4a1f3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19</a:t>
            </a:fld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87402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sz="1200"/>
              <a:t>http://minheeblog.tistory.com/category/PPT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8b5c4a1f3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g8b5c4a1f3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sz="1200"/>
              <a:t>http://minheeblog.tistory.com/category/PPT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g8b5c4a1f3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</a:t>
            </a:fld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8b5c4a1f3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g8b5c4a1f3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sz="1200"/>
              <a:t>http://minheeblog.tistory.com/category/PPT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g8b5c4a1f3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21</a:t>
            </a:fld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964278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sz="1200"/>
              <a:t>http://minheeblog.tistory.com/category/PPT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sz="1200"/>
              <a:t>http://minheeblog.tistory.com/category/PPT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sz="1200"/>
              <a:t>http://minheeblog.tistory.com/category/PPT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sz="1200"/>
              <a:t>http://minheeblog.tistory.com/category/PPT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sz="1200"/>
              <a:t>http://minheeblog.tistory.com/category/PPT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sz="1200"/>
              <a:t>http://minheeblog.tistory.com/category/PPT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sz="1200"/>
              <a:t>http://minheeblog.tistory.com/category/PPT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sz="1200"/>
              <a:t>http://minheeblog.tistory.com/category/PPT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65D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1835696" y="2708920"/>
            <a:ext cx="5472608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빅데이터를 이용한 </a:t>
            </a:r>
            <a:endParaRPr sz="44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 분석  </a:t>
            </a:r>
            <a:endParaRPr sz="44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 err="1">
                <a:solidFill>
                  <a:srgbClr val="0F243E"/>
                </a:solidFill>
                <a:latin typeface="Malgun Gothic"/>
                <a:ea typeface="Malgun Gothic"/>
                <a:cs typeface="Malgun Gothic"/>
                <a:sym typeface="Malgun Gothic"/>
              </a:rPr>
              <a:t>Final</a:t>
            </a:r>
            <a:r>
              <a:rPr lang="ko-KR" sz="1400" b="1" i="0" u="none" strike="noStrike" cap="none" dirty="0">
                <a:solidFill>
                  <a:srgbClr val="0F243E"/>
                </a:solidFill>
                <a:latin typeface="Malgun Gothic"/>
                <a:ea typeface="Malgun Gothic"/>
                <a:cs typeface="Malgun Gothic"/>
                <a:sym typeface="Malgun Gothic"/>
              </a:rPr>
              <a:t> Project</a:t>
            </a:r>
            <a:endParaRPr sz="1400" b="1" i="0" u="none" strike="noStrike" cap="none" dirty="0">
              <a:solidFill>
                <a:srgbClr val="0F243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2915816" y="5922421"/>
            <a:ext cx="360040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재홍 유진 대희 지훈 준혜</a:t>
            </a:r>
            <a:endParaRPr sz="10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65D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/>
          <p:nvPr/>
        </p:nvSpPr>
        <p:spPr>
          <a:xfrm>
            <a:off x="236494" y="620688"/>
            <a:ext cx="8640960" cy="59766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ko-KR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652516" y="836712"/>
            <a:ext cx="31273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Malgun Gothic"/>
              <a:buNone/>
            </a:pPr>
            <a:r>
              <a:rPr lang="ko-KR" sz="2000" b="1" i="0" u="none" strike="noStrike" cap="none">
                <a:solidFill>
                  <a:srgbClr val="17365D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역할별 페이지</a:t>
            </a:r>
            <a:endParaRPr sz="2400" b="0" i="0" u="none" strike="noStrike" cap="none">
              <a:solidFill>
                <a:srgbClr val="17365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1" name="Google Shape;21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443" y="2127968"/>
            <a:ext cx="3744416" cy="3351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58140" y="2121254"/>
            <a:ext cx="3390872" cy="3390872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2"/>
          <p:cNvSpPr txBox="1"/>
          <p:nvPr/>
        </p:nvSpPr>
        <p:spPr>
          <a:xfrm>
            <a:off x="755576" y="1556792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실행화면</a:t>
            </a: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65D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/>
          <p:nvPr/>
        </p:nvSpPr>
        <p:spPr>
          <a:xfrm>
            <a:off x="236494" y="620688"/>
            <a:ext cx="8640960" cy="59766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23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ko-KR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652516" y="836712"/>
            <a:ext cx="31273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Malgun Gothic"/>
              <a:buNone/>
            </a:pPr>
            <a:r>
              <a:rPr lang="ko-KR" sz="2000" b="1" i="0" u="none" strike="noStrike" cap="none">
                <a:solidFill>
                  <a:srgbClr val="17365D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역할별 페이지</a:t>
            </a:r>
            <a:endParaRPr sz="2400" b="0" i="0" u="none" strike="noStrike" cap="none">
              <a:solidFill>
                <a:srgbClr val="17365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p23"/>
          <p:cNvSpPr txBox="1"/>
          <p:nvPr/>
        </p:nvSpPr>
        <p:spPr>
          <a:xfrm>
            <a:off x="764810" y="1620905"/>
            <a:ext cx="35594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4가지 모델로 학습,시각화</a:t>
            </a: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4" name="Google Shape;22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782" y="2131830"/>
            <a:ext cx="3205640" cy="369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9912" y="2131830"/>
            <a:ext cx="4180184" cy="3858956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3"/>
          <p:cNvSpPr txBox="1"/>
          <p:nvPr/>
        </p:nvSpPr>
        <p:spPr>
          <a:xfrm>
            <a:off x="4382241" y="1620905"/>
            <a:ext cx="35594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실행화면</a:t>
            </a: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65D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/>
          <p:nvPr/>
        </p:nvSpPr>
        <p:spPr>
          <a:xfrm>
            <a:off x="236494" y="620688"/>
            <a:ext cx="8640960" cy="59766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p24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ko-KR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536" y="1255078"/>
            <a:ext cx="3312368" cy="3338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74596" y="1235261"/>
            <a:ext cx="6630052" cy="1813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4"/>
          <p:cNvPicPr preferRelativeResize="0"/>
          <p:nvPr/>
        </p:nvPicPr>
        <p:blipFill rotWithShape="1">
          <a:blip r:embed="rId5">
            <a:alphaModFix/>
          </a:blip>
          <a:srcRect b="5748"/>
          <a:stretch/>
        </p:blipFill>
        <p:spPr>
          <a:xfrm>
            <a:off x="467544" y="4645508"/>
            <a:ext cx="5303870" cy="1900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779912" y="3080202"/>
            <a:ext cx="5016406" cy="185555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60;p26"/>
          <p:cNvSpPr txBox="1"/>
          <p:nvPr/>
        </p:nvSpPr>
        <p:spPr>
          <a:xfrm>
            <a:off x="652517" y="836712"/>
            <a:ext cx="195000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smtClean="0">
                <a:solidFill>
                  <a:srgbClr val="17365D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역할별 페이지</a:t>
            </a:r>
            <a:endParaRPr sz="2400" dirty="0">
              <a:solidFill>
                <a:srgbClr val="17365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65D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/>
          <p:nvPr/>
        </p:nvSpPr>
        <p:spPr>
          <a:xfrm>
            <a:off x="236494" y="620688"/>
            <a:ext cx="8640960" cy="59766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p25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ko-KR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561" y="1236822"/>
            <a:ext cx="4527487" cy="485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22208" y="4293096"/>
            <a:ext cx="3940313" cy="2174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12330" y="1236822"/>
            <a:ext cx="5835259" cy="344579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60;p26"/>
          <p:cNvSpPr txBox="1"/>
          <p:nvPr/>
        </p:nvSpPr>
        <p:spPr>
          <a:xfrm>
            <a:off x="652517" y="836712"/>
            <a:ext cx="195000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smtClean="0">
                <a:solidFill>
                  <a:srgbClr val="17365D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역할별 페이지</a:t>
            </a:r>
            <a:endParaRPr sz="2400" dirty="0">
              <a:solidFill>
                <a:srgbClr val="17365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65D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/>
          <p:nvPr/>
        </p:nvSpPr>
        <p:spPr>
          <a:xfrm>
            <a:off x="236494" y="620688"/>
            <a:ext cx="8640960" cy="59766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p26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p26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6"/>
          <p:cNvSpPr txBox="1"/>
          <p:nvPr/>
        </p:nvSpPr>
        <p:spPr>
          <a:xfrm>
            <a:off x="652517" y="836712"/>
            <a:ext cx="195000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smtClean="0">
                <a:solidFill>
                  <a:srgbClr val="17365D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역할별 페이지</a:t>
            </a:r>
            <a:endParaRPr sz="2400" dirty="0">
              <a:solidFill>
                <a:srgbClr val="17365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1" name="Google Shape;26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989" y="1321414"/>
            <a:ext cx="8511970" cy="5203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5136" y="3212976"/>
            <a:ext cx="4850920" cy="3396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35696" y="4437112"/>
            <a:ext cx="3007291" cy="864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65D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/>
          <p:nvPr/>
        </p:nvSpPr>
        <p:spPr>
          <a:xfrm>
            <a:off x="236494" y="620688"/>
            <a:ext cx="8640960" cy="59766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p27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p27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ko-KR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7150" y="1452846"/>
            <a:ext cx="6717691" cy="2552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528" y="3672749"/>
            <a:ext cx="3816424" cy="947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90211" y="4620564"/>
            <a:ext cx="4402962" cy="10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50620" y="5573505"/>
            <a:ext cx="4192890" cy="94504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60;p26"/>
          <p:cNvSpPr txBox="1"/>
          <p:nvPr/>
        </p:nvSpPr>
        <p:spPr>
          <a:xfrm>
            <a:off x="652517" y="836712"/>
            <a:ext cx="195000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smtClean="0">
                <a:solidFill>
                  <a:srgbClr val="17365D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역할별 페이지</a:t>
            </a:r>
            <a:endParaRPr sz="2400" dirty="0">
              <a:solidFill>
                <a:srgbClr val="17365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65D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"/>
          <p:cNvSpPr/>
          <p:nvPr/>
        </p:nvSpPr>
        <p:spPr>
          <a:xfrm>
            <a:off x="236494" y="620688"/>
            <a:ext cx="8640900" cy="597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p31"/>
          <p:cNvSpPr/>
          <p:nvPr/>
        </p:nvSpPr>
        <p:spPr>
          <a:xfrm>
            <a:off x="4067944" y="74100"/>
            <a:ext cx="936000" cy="936000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8" name="Google Shape;318;p31"/>
          <p:cNvSpPr txBox="1"/>
          <p:nvPr/>
        </p:nvSpPr>
        <p:spPr>
          <a:xfrm>
            <a:off x="3995936" y="479095"/>
            <a:ext cx="108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ko-KR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60;p26"/>
          <p:cNvSpPr txBox="1"/>
          <p:nvPr/>
        </p:nvSpPr>
        <p:spPr>
          <a:xfrm>
            <a:off x="652517" y="836712"/>
            <a:ext cx="195000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smtClean="0">
                <a:solidFill>
                  <a:srgbClr val="17365D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역할별 페이지</a:t>
            </a:r>
            <a:endParaRPr sz="2400" dirty="0">
              <a:solidFill>
                <a:srgbClr val="17365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" name="Google Shape;28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365" y="1236822"/>
            <a:ext cx="3372321" cy="5072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287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76055" y="1772816"/>
            <a:ext cx="5765395" cy="10604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88;p28"/>
          <p:cNvSpPr txBox="1"/>
          <p:nvPr/>
        </p:nvSpPr>
        <p:spPr>
          <a:xfrm>
            <a:off x="3609686" y="2828830"/>
            <a:ext cx="4274682" cy="4016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None/>
            </a:pPr>
            <a:r>
              <a:rPr lang="ko-KR" sz="15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24:    8955개 - ＂Entertainment＂</a:t>
            </a:r>
            <a:endParaRPr sz="15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None/>
            </a:pPr>
            <a:r>
              <a:rPr lang="ko-KR" sz="15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25:    7582개 - ＂News &amp; Politics＂</a:t>
            </a:r>
            <a:endParaRPr sz="15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None/>
            </a:pPr>
            <a:r>
              <a:rPr lang="ko-KR" sz="15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22:    7056개 -  "People &amp; </a:t>
            </a:r>
            <a:r>
              <a:rPr lang="ko-KR" sz="1500" b="1" i="0" u="sng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Blogs"</a:t>
            </a:r>
            <a:endParaRPr sz="1500" b="1" i="0" u="sng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None/>
            </a:pPr>
            <a:r>
              <a:rPr lang="ko-KR" sz="15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  :    2200개 -  "Film &amp; Animation"</a:t>
            </a:r>
            <a:endParaRPr sz="15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None/>
            </a:pPr>
            <a:r>
              <a:rPr lang="ko-KR" sz="15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23:    2056개 -   “Comedy”</a:t>
            </a:r>
            <a:endParaRPr sz="15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None/>
            </a:pPr>
            <a:r>
              <a:rPr lang="ko-KR" sz="15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10:    1825개 -   “Music”</a:t>
            </a:r>
            <a:endParaRPr sz="15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None/>
            </a:pPr>
            <a:r>
              <a:rPr lang="ko-KR" sz="15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20:    1392개 -   “Gaming”</a:t>
            </a:r>
            <a:endParaRPr sz="15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None/>
            </a:pPr>
            <a:r>
              <a:rPr lang="ko-KR" sz="15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17:     936 개 -   “Sports”</a:t>
            </a:r>
            <a:endParaRPr sz="15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None/>
            </a:pPr>
            <a:r>
              <a:rPr lang="ko-KR" sz="15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15:     735 개 -   “Pets &amp; Animals”</a:t>
            </a:r>
            <a:endParaRPr sz="15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None/>
            </a:pPr>
            <a:r>
              <a:rPr lang="ko-KR" sz="15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26:     558 개 -   “</a:t>
            </a:r>
            <a:r>
              <a:rPr lang="ko-KR" sz="1500" b="1" i="0" u="sng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Howto &amp; Style”</a:t>
            </a:r>
            <a:endParaRPr sz="1500" b="1" i="0" u="sng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None/>
            </a:pPr>
            <a:r>
              <a:rPr lang="ko-KR" sz="15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27:     486 개 -   "Education"</a:t>
            </a:r>
            <a:endParaRPr sz="15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None/>
            </a:pPr>
            <a:r>
              <a:rPr lang="ko-KR" sz="15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29:     288 개 -   "</a:t>
            </a:r>
            <a:r>
              <a:rPr lang="ko-KR" sz="1500" b="1" i="0" u="sng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Nonprofits &amp; Activism"</a:t>
            </a:r>
            <a:endParaRPr sz="1500" b="1" i="0" u="sng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None/>
            </a:pPr>
            <a:r>
              <a:rPr lang="ko-KR" sz="15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43:     165 개 -  ＂Shows＂</a:t>
            </a:r>
            <a:endParaRPr sz="15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None/>
            </a:pPr>
            <a:r>
              <a:rPr lang="ko-KR" sz="15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  :     120 개 -  ＂Autos &amp; Vehicles＂</a:t>
            </a:r>
            <a:endParaRPr sz="15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None/>
            </a:pPr>
            <a:r>
              <a:rPr lang="ko-KR" sz="15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28:     115 개 -   "Science &amp; Technology"</a:t>
            </a:r>
            <a:endParaRPr sz="15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None/>
            </a:pPr>
            <a:r>
              <a:rPr lang="ko-KR" sz="15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19:      96  개 -   "Travel &amp; Events"</a:t>
            </a:r>
            <a:endParaRPr sz="15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None/>
            </a:pPr>
            <a:r>
              <a:rPr lang="ko-KR" sz="15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44:        2  개 -   "Trailers"</a:t>
            </a:r>
            <a:endParaRPr sz="15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65D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"/>
          <p:cNvSpPr/>
          <p:nvPr/>
        </p:nvSpPr>
        <p:spPr>
          <a:xfrm>
            <a:off x="236494" y="620688"/>
            <a:ext cx="8640900" cy="597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p31"/>
          <p:cNvSpPr/>
          <p:nvPr/>
        </p:nvSpPr>
        <p:spPr>
          <a:xfrm>
            <a:off x="4067944" y="74100"/>
            <a:ext cx="936000" cy="936000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8" name="Google Shape;318;p31"/>
          <p:cNvSpPr txBox="1"/>
          <p:nvPr/>
        </p:nvSpPr>
        <p:spPr>
          <a:xfrm>
            <a:off x="3995936" y="479095"/>
            <a:ext cx="108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ko-KR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60;p26"/>
          <p:cNvSpPr txBox="1"/>
          <p:nvPr/>
        </p:nvSpPr>
        <p:spPr>
          <a:xfrm>
            <a:off x="652517" y="836712"/>
            <a:ext cx="195000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smtClean="0">
                <a:solidFill>
                  <a:srgbClr val="17365D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역할별 페이지</a:t>
            </a:r>
            <a:endParaRPr sz="2400" dirty="0">
              <a:solidFill>
                <a:srgbClr val="17365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" name="Google Shape;29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494" y="1236822"/>
            <a:ext cx="3372321" cy="5144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299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2145" y="1916832"/>
            <a:ext cx="5755309" cy="2810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1374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65D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"/>
          <p:cNvSpPr/>
          <p:nvPr/>
        </p:nvSpPr>
        <p:spPr>
          <a:xfrm>
            <a:off x="236494" y="620688"/>
            <a:ext cx="8640900" cy="597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p31"/>
          <p:cNvSpPr/>
          <p:nvPr/>
        </p:nvSpPr>
        <p:spPr>
          <a:xfrm>
            <a:off x="4067944" y="74100"/>
            <a:ext cx="936000" cy="936000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8" name="Google Shape;318;p31"/>
          <p:cNvSpPr txBox="1"/>
          <p:nvPr/>
        </p:nvSpPr>
        <p:spPr>
          <a:xfrm>
            <a:off x="3995936" y="479095"/>
            <a:ext cx="108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ko-KR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60;p26"/>
          <p:cNvSpPr txBox="1"/>
          <p:nvPr/>
        </p:nvSpPr>
        <p:spPr>
          <a:xfrm>
            <a:off x="652517" y="836712"/>
            <a:ext cx="195000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smtClean="0">
                <a:solidFill>
                  <a:srgbClr val="17365D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역할별 페이지</a:t>
            </a:r>
            <a:endParaRPr sz="2400" dirty="0">
              <a:solidFill>
                <a:srgbClr val="17365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" name="Google Shape;30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494" y="1236822"/>
            <a:ext cx="3343742" cy="5268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310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68985" y="1844824"/>
            <a:ext cx="5395761" cy="24360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8745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65D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"/>
          <p:cNvSpPr/>
          <p:nvPr/>
        </p:nvSpPr>
        <p:spPr>
          <a:xfrm>
            <a:off x="236494" y="620688"/>
            <a:ext cx="8640900" cy="597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p31"/>
          <p:cNvSpPr/>
          <p:nvPr/>
        </p:nvSpPr>
        <p:spPr>
          <a:xfrm>
            <a:off x="4067944" y="74100"/>
            <a:ext cx="936000" cy="936000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8" name="Google Shape;318;p31"/>
          <p:cNvSpPr txBox="1"/>
          <p:nvPr/>
        </p:nvSpPr>
        <p:spPr>
          <a:xfrm>
            <a:off x="3995936" y="479095"/>
            <a:ext cx="108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ko-KR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525" y="2251021"/>
            <a:ext cx="2460557" cy="2681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3871" y="2251017"/>
            <a:ext cx="2484403" cy="2681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8275" y="620683"/>
            <a:ext cx="3189125" cy="371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8275" y="4390361"/>
            <a:ext cx="3189125" cy="165505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60;p26"/>
          <p:cNvSpPr txBox="1"/>
          <p:nvPr/>
        </p:nvSpPr>
        <p:spPr>
          <a:xfrm>
            <a:off x="652517" y="836712"/>
            <a:ext cx="195000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smtClean="0">
                <a:solidFill>
                  <a:srgbClr val="17365D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역할별 페이지</a:t>
            </a:r>
            <a:endParaRPr sz="2400" dirty="0">
              <a:solidFill>
                <a:srgbClr val="17365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5052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65D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1187624" y="3284984"/>
            <a:ext cx="1368152" cy="1944216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1296082" y="1772816"/>
            <a:ext cx="849694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    </a:t>
            </a:r>
            <a:r>
              <a:rPr lang="en-US" altLang="ko-KR" sz="5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5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    </a:t>
            </a:r>
            <a:r>
              <a:rPr lang="en-US" altLang="ko-KR" sz="5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5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r>
              <a:rPr lang="en-US" altLang="ko-KR" sz="5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5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04    </a:t>
            </a:r>
            <a:endParaRPr sz="5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14"/>
          <p:cNvCxnSpPr/>
          <p:nvPr/>
        </p:nvCxnSpPr>
        <p:spPr>
          <a:xfrm>
            <a:off x="1248999" y="2708920"/>
            <a:ext cx="11521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101;p14"/>
          <p:cNvCxnSpPr/>
          <p:nvPr/>
        </p:nvCxnSpPr>
        <p:spPr>
          <a:xfrm>
            <a:off x="2915816" y="2708920"/>
            <a:ext cx="11521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14"/>
          <p:cNvCxnSpPr/>
          <p:nvPr/>
        </p:nvCxnSpPr>
        <p:spPr>
          <a:xfrm>
            <a:off x="4644008" y="2708920"/>
            <a:ext cx="11521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14"/>
          <p:cNvCxnSpPr/>
          <p:nvPr/>
        </p:nvCxnSpPr>
        <p:spPr>
          <a:xfrm>
            <a:off x="6372200" y="2708920"/>
            <a:ext cx="11521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" name="Google Shape;104;p14"/>
          <p:cNvSpPr txBox="1"/>
          <p:nvPr/>
        </p:nvSpPr>
        <p:spPr>
          <a:xfrm>
            <a:off x="1185201" y="2843644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Youtube?</a:t>
            </a:r>
            <a:endParaRPr sz="1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1187624" y="3429000"/>
            <a:ext cx="136815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 란?</a:t>
            </a:r>
            <a:endParaRPr/>
          </a:p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왜 Youtube를 분석 모델로 정했는지?</a:t>
            </a:r>
            <a:endParaRPr/>
          </a:p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목표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2915816" y="3284984"/>
            <a:ext cx="1368152" cy="1944216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4644008" y="3284984"/>
            <a:ext cx="1368152" cy="1944216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6372199" y="3284984"/>
            <a:ext cx="1707931" cy="1944216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2915816" y="3429000"/>
            <a:ext cx="1368152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 수집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 설계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 알고리즘 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3851920" y="3429000"/>
            <a:ext cx="136815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6372200" y="3429000"/>
            <a:ext cx="170793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 시연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ko-KR" sz="12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</a:t>
            </a:r>
            <a:r>
              <a:rPr lang="en-US" altLang="ko-KR" sz="12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및 피드백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2915816" y="5922421"/>
            <a:ext cx="360040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재홍 유진 대희 지훈 준혜</a:t>
            </a:r>
            <a:endParaRPr sz="10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2915816" y="2843644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계획</a:t>
            </a:r>
            <a:endParaRPr sz="1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4644008" y="2843644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</a:t>
            </a:r>
            <a:endParaRPr sz="1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6372199" y="2843644"/>
            <a:ext cx="18310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 및 Q&amp;A</a:t>
            </a:r>
            <a:endParaRPr sz="1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4644008" y="3429000"/>
            <a:ext cx="136815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각자 분담한 작업들을 발표하는 페이지 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65D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/>
          <p:nvPr/>
        </p:nvSpPr>
        <p:spPr>
          <a:xfrm>
            <a:off x="236494" y="620688"/>
            <a:ext cx="8640900" cy="597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4067944" y="74100"/>
            <a:ext cx="936000" cy="936000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p32"/>
          <p:cNvSpPr txBox="1"/>
          <p:nvPr/>
        </p:nvSpPr>
        <p:spPr>
          <a:xfrm>
            <a:off x="3995936" y="479095"/>
            <a:ext cx="108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ko-KR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525" y="1620867"/>
            <a:ext cx="2882674" cy="3976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6450" y="1620867"/>
            <a:ext cx="3274025" cy="3976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1275" y="620700"/>
            <a:ext cx="1696125" cy="597640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60;p26"/>
          <p:cNvSpPr txBox="1"/>
          <p:nvPr/>
        </p:nvSpPr>
        <p:spPr>
          <a:xfrm>
            <a:off x="652517" y="836712"/>
            <a:ext cx="195000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smtClean="0">
                <a:solidFill>
                  <a:srgbClr val="17365D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역할별 페이지</a:t>
            </a:r>
            <a:endParaRPr sz="2400" dirty="0">
              <a:solidFill>
                <a:srgbClr val="17365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65D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/>
          <p:nvPr/>
        </p:nvSpPr>
        <p:spPr>
          <a:xfrm>
            <a:off x="236494" y="620688"/>
            <a:ext cx="8640900" cy="597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4067944" y="74100"/>
            <a:ext cx="936000" cy="936000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p32"/>
          <p:cNvSpPr txBox="1"/>
          <p:nvPr/>
        </p:nvSpPr>
        <p:spPr>
          <a:xfrm>
            <a:off x="3995936" y="479095"/>
            <a:ext cx="108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ko-KR" sz="2400" b="0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2400" b="0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60;p26"/>
          <p:cNvSpPr txBox="1"/>
          <p:nvPr/>
        </p:nvSpPr>
        <p:spPr>
          <a:xfrm>
            <a:off x="574971" y="1286655"/>
            <a:ext cx="5342252" cy="1245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dirty="0" smtClean="0">
                <a:solidFill>
                  <a:srgbClr val="17365D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시연 </a:t>
            </a:r>
            <a:r>
              <a:rPr lang="en-US" altLang="ko-KR" sz="3000" b="1" dirty="0" smtClean="0">
                <a:solidFill>
                  <a:srgbClr val="17365D"/>
                </a:solidFill>
                <a:latin typeface="Malgun Gothic"/>
                <a:ea typeface="Malgun Gothic"/>
                <a:cs typeface="Malgun Gothic"/>
                <a:sym typeface="Malgun Gothic"/>
              </a:rPr>
              <a:t>/ Q&amp;A / </a:t>
            </a:r>
            <a:r>
              <a:rPr lang="ko-KR" altLang="en-US" sz="3000" b="1" dirty="0" smtClean="0">
                <a:solidFill>
                  <a:srgbClr val="17365D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마치며</a:t>
            </a:r>
            <a:r>
              <a:rPr lang="en-US" altLang="ko-KR" sz="3000" b="1" dirty="0" smtClean="0">
                <a:solidFill>
                  <a:srgbClr val="17365D"/>
                </a:solidFill>
                <a:latin typeface="Malgun Gothic"/>
                <a:ea typeface="Malgun Gothic"/>
                <a:cs typeface="Malgun Gothic"/>
                <a:sym typeface="Malgun Gothic"/>
              </a:rPr>
              <a:t>..</a:t>
            </a:r>
            <a:endParaRPr sz="3000" dirty="0">
              <a:solidFill>
                <a:srgbClr val="17365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25570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65D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2" name="Google Shape;342;p33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3" name="Google Shape;343;p33"/>
          <p:cNvSpPr txBox="1"/>
          <p:nvPr/>
        </p:nvSpPr>
        <p:spPr>
          <a:xfrm>
            <a:off x="2699792" y="2564904"/>
            <a:ext cx="38164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감사합니다</a:t>
            </a:r>
            <a:endParaRPr sz="5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" name="Google Shape;344;p33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F243E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재홍 유진 대희 지훈 준혜</a:t>
            </a:r>
            <a:endParaRPr sz="1600" b="1">
              <a:solidFill>
                <a:srgbClr val="0F243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343;p33"/>
          <p:cNvSpPr txBox="1"/>
          <p:nvPr/>
        </p:nvSpPr>
        <p:spPr>
          <a:xfrm>
            <a:off x="715024" y="1216573"/>
            <a:ext cx="75438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다들 그 </a:t>
            </a:r>
            <a:r>
              <a:rPr lang="ko-KR" altLang="en-US" sz="40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동안 고생 많으셨습니다</a:t>
            </a:r>
            <a:endParaRPr sz="4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65D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“           ”</a:t>
            </a:r>
            <a:endParaRPr sz="60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971600" y="3715543"/>
            <a:ext cx="7128792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유튜브</a:t>
            </a: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(YouTube)는 사용자가 동영상을 자유롭게 올리거나 볼 수 있는 구글의 콘텐츠 호스팅 웹사이트이며 , 명실상부</a:t>
            </a: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세계 최대 규모의 비디오 플랫폼</a:t>
            </a: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입니다. 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2005년 2월에 페이팔 직원이었던 채드 헐리, 스티브 천, 자베드 카림이 공동으로 창립했으며 2006년 10월 16억 5천만 달러로 구글에 인수되었습니다. 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구글 인수 4년 차인 2009년 약 4억7천만 달러의 적자를 기록한 것으로 알려졌으나 이듬해인 2010년부터 흑자로 돌아섰고, 이용자가 갈수록 더 불어나는 ‘스노우볼 효과’를 내기 시작해 , 현재는 구글 자체로 독립해도 대기업을 능가할 정도의 가치가 되기에 유튜브의 몸값 상승은 구글에 엄청난 영향을 끼치게 된다.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rgbClr val="17365D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Youtube란? </a:t>
            </a:r>
            <a:endParaRPr sz="3200" b="1">
              <a:solidFill>
                <a:srgbClr val="17365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8" name="Google Shape;128;p15"/>
          <p:cNvCxnSpPr/>
          <p:nvPr/>
        </p:nvCxnSpPr>
        <p:spPr>
          <a:xfrm>
            <a:off x="2123728" y="1916832"/>
            <a:ext cx="482453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9" name="Google Shape;129;p15"/>
          <p:cNvPicPr preferRelativeResize="0"/>
          <p:nvPr/>
        </p:nvPicPr>
        <p:blipFill rotWithShape="1">
          <a:blip r:embed="rId3">
            <a:alphaModFix/>
          </a:blip>
          <a:srcRect t="18499" b="17450"/>
          <a:stretch/>
        </p:blipFill>
        <p:spPr>
          <a:xfrm>
            <a:off x="1079612" y="2164318"/>
            <a:ext cx="2088232" cy="1337494"/>
          </a:xfrm>
          <a:prstGeom prst="rect">
            <a:avLst/>
          </a:prstGeom>
          <a:noFill/>
          <a:ln w="38100" cap="sq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130" name="Google Shape;13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1881" y="2164318"/>
            <a:ext cx="1898040" cy="1337494"/>
          </a:xfrm>
          <a:prstGeom prst="rect">
            <a:avLst/>
          </a:prstGeom>
          <a:noFill/>
          <a:ln w="38100" cap="sq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131" name="Google Shape;131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3958" y="2159500"/>
            <a:ext cx="2427750" cy="1342312"/>
          </a:xfrm>
          <a:prstGeom prst="rect">
            <a:avLst/>
          </a:prstGeom>
          <a:noFill/>
          <a:ln w="38100" cap="sq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65D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1094452" y="974048"/>
            <a:ext cx="72008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0"/>
              <a:buFont typeface="Arial"/>
              <a:buNone/>
            </a:pPr>
            <a:r>
              <a:rPr lang="ko-KR" sz="6000" b="0" i="0" u="none" strike="noStrike" cap="none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“                  ” </a:t>
            </a:r>
            <a:endParaRPr sz="6000" b="0" i="0" u="none" strike="noStrike" cap="none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ko-KR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1094452" y="2146265"/>
            <a:ext cx="7128792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lang="ko-KR" sz="18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앞서 언급한 바와 같이 유튜브는 </a:t>
            </a:r>
            <a:r>
              <a:rPr lang="ko-KR" sz="1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명실상부</a:t>
            </a:r>
            <a:r>
              <a:rPr lang="ko-KR" sz="1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lang="ko-KR" sz="18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세계 최대 규모의 비디오 플랫폼</a:t>
            </a:r>
            <a:r>
              <a:rPr lang="ko-KR" sz="1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이기 때문에 천문학적인 데이터들을 가지고 있습니다. 때문에 저희가 분석할 </a:t>
            </a:r>
            <a:r>
              <a:rPr lang="ko-KR" sz="18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데이터양을</a:t>
            </a:r>
            <a:r>
              <a:rPr lang="ko-KR" sz="1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얼마든지 확보 할 수 있고 </a:t>
            </a:r>
            <a:r>
              <a:rPr lang="ko-KR" sz="18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어떤식으로</a:t>
            </a:r>
            <a:r>
              <a:rPr lang="ko-KR" sz="1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8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정제하느냐에</a:t>
            </a:r>
            <a:r>
              <a:rPr lang="ko-KR" sz="1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따라 무궁무진하게 결과가 달라질 것입니다.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lang="ko-KR" sz="1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유튜브는 현대인들에게 이미 대체가 안될 </a:t>
            </a:r>
            <a:r>
              <a:rPr lang="ko-KR"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정도로 친숙한 생활의 일부분이 되어버렸습니다. 따라서 팀원들도 흥미롭게 주제를 분석하고 작업할 수 있습니다.  </a:t>
            </a:r>
            <a:r>
              <a:rPr lang="ko-KR" sz="1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lang="ko-KR" sz="1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이처럼 데이터분석하기에 너무나도 적합한 모델이기에 훌륭한 </a:t>
            </a:r>
            <a:r>
              <a:rPr lang="ko-KR" sz="18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분석사례들</a:t>
            </a:r>
            <a:r>
              <a:rPr lang="ko-KR" sz="1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역시 많을 것이라 예상되고 , </a:t>
            </a:r>
            <a:r>
              <a:rPr lang="ko-KR"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 사례들을</a:t>
            </a:r>
            <a:r>
              <a:rPr lang="ko-KR" sz="1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참조하여 </a:t>
            </a:r>
            <a:r>
              <a:rPr lang="ko-KR"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프로젝트의 퀄리티를 </a:t>
            </a:r>
            <a:r>
              <a:rPr lang="ko-KR" sz="1800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끌어올릴수</a:t>
            </a:r>
            <a:r>
              <a:rPr lang="ko-KR"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있을 것입니다.</a:t>
            </a:r>
            <a:endParaRPr sz="1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2231860" y="1082353"/>
            <a:ext cx="468052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3200"/>
              <a:buFont typeface="Malgun Gothic"/>
              <a:buNone/>
            </a:pPr>
            <a:r>
              <a:rPr lang="ko-KR" sz="3200" b="1" i="0" u="none" strike="noStrike" cap="none" dirty="0">
                <a:solidFill>
                  <a:srgbClr val="17365D"/>
                </a:solidFill>
                <a:latin typeface="Malgun Gothic"/>
                <a:ea typeface="Malgun Gothic"/>
                <a:cs typeface="Malgun Gothic"/>
                <a:sym typeface="Malgun Gothic"/>
              </a:rPr>
              <a:t>왜 </a:t>
            </a:r>
            <a:r>
              <a:rPr lang="ko-KR" sz="3200" b="1" i="0" u="none" strike="noStrike" cap="none" dirty="0" err="1">
                <a:solidFill>
                  <a:srgbClr val="17365D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Youtube를</a:t>
            </a:r>
            <a:r>
              <a:rPr lang="ko-KR" sz="3200" b="1" i="0" u="none" strike="noStrike" cap="none" dirty="0">
                <a:solidFill>
                  <a:srgbClr val="17365D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선택했는지</a:t>
            </a:r>
            <a:endParaRPr sz="3200" b="1" i="0" u="none" strike="noStrike" cap="none" dirty="0">
              <a:solidFill>
                <a:srgbClr val="17365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3" name="Google Shape;143;p16"/>
          <p:cNvCxnSpPr/>
          <p:nvPr/>
        </p:nvCxnSpPr>
        <p:spPr>
          <a:xfrm>
            <a:off x="2123728" y="1916832"/>
            <a:ext cx="482453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65D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827584" y="3736255"/>
            <a:ext cx="7776864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Django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Framework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기반으로 웹 사이트 제작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사용자가 정보를 입력하면 분석하여 알맞은 채널을 추천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다양한 모델로 학습하여 분석한 결과들을 시각화하여 출력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조회수가 높은 동영상들의 공통 특징을 분석하고 높은 조회수를 기록할 확률을 올리는 방법을 </a:t>
            </a:r>
            <a:r>
              <a:rPr 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도출해내려함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652517" y="836712"/>
            <a:ext cx="172819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17365D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목표</a:t>
            </a:r>
            <a:endParaRPr sz="2400">
              <a:solidFill>
                <a:srgbClr val="17365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789" y="2120887"/>
            <a:ext cx="3008349" cy="136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5474" y="2099183"/>
            <a:ext cx="1393122" cy="1393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61978" y="2110254"/>
            <a:ext cx="1390063" cy="1390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65D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652517" y="3864956"/>
            <a:ext cx="7951931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캐글에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있는 정제된 </a:t>
            </a:r>
            <a:r>
              <a:rPr 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데이터셋을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베이스로 분석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추가적으로 필요한 데이터들은 웹 </a:t>
            </a:r>
            <a:r>
              <a:rPr 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크롤링을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통해 직접 유튜브에서 추출하여 분석 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652517" y="836712"/>
            <a:ext cx="172819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17365D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 수집</a:t>
            </a:r>
            <a:endParaRPr sz="2400">
              <a:solidFill>
                <a:srgbClr val="17365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7" name="Google Shape;16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36096" y="1436948"/>
            <a:ext cx="2150368" cy="2150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3338" y="1514462"/>
            <a:ext cx="4061960" cy="1846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65D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652517" y="1556792"/>
            <a:ext cx="7951931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Django를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기반으로 HTML , </a:t>
            </a:r>
            <a:r>
              <a:rPr 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Python을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사용하여 제작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시장의 트렌드 분석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나라별 선호하는 컨텐츠의 차이 분석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좋아요 수 , 조회수 </a:t>
            </a:r>
            <a:r>
              <a:rPr 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상관분석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Linear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Regression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영상 업로드 빈도수와 구독자 사이의 관계 분석 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중요도 높은 키워드 추출(</a:t>
            </a:r>
            <a:r>
              <a:rPr 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WordCloud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이용)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등등 여러 과정으로 학습/분석한 결과들을 </a:t>
            </a:r>
            <a:r>
              <a:rPr 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matplotlib을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통해 시각화하여 웹으로 출력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652517" y="836712"/>
            <a:ext cx="172819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17365D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sz="2400">
              <a:solidFill>
                <a:srgbClr val="17365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65D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/>
          <p:nvPr/>
        </p:nvSpPr>
        <p:spPr>
          <a:xfrm>
            <a:off x="236494" y="620688"/>
            <a:ext cx="8640960" cy="59766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652517" y="1556792"/>
            <a:ext cx="7951931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재홍 - </a:t>
            </a:r>
            <a:r>
              <a:rPr 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좋아요,싫어요,댓글수와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조회수 상관 분석 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유진 – 국가별 워드 </a:t>
            </a:r>
            <a:r>
              <a:rPr 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클라우드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분석, 영상 제목 생성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준혜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–</a:t>
            </a:r>
            <a:r>
              <a:rPr lang="ko-KR" sz="18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8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동영상 </a:t>
            </a:r>
            <a:r>
              <a:rPr lang="ko-KR" altLang="en-US" sz="18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게시수</a:t>
            </a:r>
            <a:r>
              <a:rPr lang="ko-KR" sz="18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조회수 분석 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지훈 - 업로드영상수/</a:t>
            </a:r>
            <a:r>
              <a:rPr 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구독자수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시청수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분석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대희 – 홈페이지 제작 관련 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프로젝트 진행과정에서 역할이 추가/변경될 수도 있습니다.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260;p26"/>
          <p:cNvSpPr txBox="1"/>
          <p:nvPr/>
        </p:nvSpPr>
        <p:spPr>
          <a:xfrm>
            <a:off x="652517" y="836712"/>
            <a:ext cx="195000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smtClean="0">
                <a:solidFill>
                  <a:srgbClr val="17365D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역할별 페이지</a:t>
            </a:r>
            <a:endParaRPr sz="2400" dirty="0">
              <a:solidFill>
                <a:srgbClr val="17365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65D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/>
          <p:nvPr/>
        </p:nvSpPr>
        <p:spPr>
          <a:xfrm>
            <a:off x="236494" y="620688"/>
            <a:ext cx="8640960" cy="59766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21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ko-KR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652516" y="836712"/>
            <a:ext cx="31273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Malgun Gothic"/>
              <a:buNone/>
            </a:pPr>
            <a:r>
              <a:rPr lang="ko-KR" sz="2000" b="1" i="0" u="none" strike="noStrike" cap="none">
                <a:solidFill>
                  <a:srgbClr val="17365D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역할별 페이지</a:t>
            </a:r>
            <a:endParaRPr sz="2400" b="0" i="0" u="none" strike="noStrike" cap="none">
              <a:solidFill>
                <a:srgbClr val="17365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8" name="Google Shape;19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516" y="2276872"/>
            <a:ext cx="4146963" cy="284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74559" y="2271863"/>
            <a:ext cx="3600400" cy="362436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1"/>
          <p:cNvSpPr txBox="1"/>
          <p:nvPr/>
        </p:nvSpPr>
        <p:spPr>
          <a:xfrm>
            <a:off x="764810" y="1620905"/>
            <a:ext cx="35594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정제 </a:t>
            </a: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4974559" y="1625805"/>
            <a:ext cx="355944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조회수,좋아요,싫어요,댓글 분포</a:t>
            </a: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시각화 및 상관계수 분석</a:t>
            </a: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568</Words>
  <Application>Microsoft Office PowerPoint</Application>
  <PresentationFormat>화면 슬라이드 쇼(4:3)</PresentationFormat>
  <Paragraphs>166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kitcoop</cp:lastModifiedBy>
  <cp:revision>16</cp:revision>
  <dcterms:modified xsi:type="dcterms:W3CDTF">2020-07-10T06:29:14Z</dcterms:modified>
</cp:coreProperties>
</file>