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Oswald"/>
      <p:regular r:id="rId27"/>
      <p:bold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n38UFbA0pOSjwkXpnhB1AKNKd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4"/>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4"/>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24"/>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24"/>
          <p:cNvGrpSpPr/>
          <p:nvPr/>
        </p:nvGrpSpPr>
        <p:grpSpPr>
          <a:xfrm>
            <a:off x="-9525" y="2024075"/>
            <a:ext cx="9167825" cy="595300"/>
            <a:chOff x="-9525" y="4462475"/>
            <a:chExt cx="9167825" cy="595300"/>
          </a:xfrm>
        </p:grpSpPr>
        <p:sp>
          <p:nvSpPr>
            <p:cNvPr id="40" name="Google Shape;40;p2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41" name="Google Shape;41;p2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42" name="Google Shape;42;p2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43" name="Google Shape;43;p24"/>
          <p:cNvGrpSpPr/>
          <p:nvPr/>
        </p:nvGrpSpPr>
        <p:grpSpPr>
          <a:xfrm>
            <a:off x="-42837" y="2005088"/>
            <a:ext cx="9229575" cy="642787"/>
            <a:chOff x="-42837" y="4443488"/>
            <a:chExt cx="9229575" cy="642787"/>
          </a:xfrm>
        </p:grpSpPr>
        <p:sp>
          <p:nvSpPr>
            <p:cNvPr id="44" name="Google Shape;44;p2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24"/>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4"/>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4"/>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4"/>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4"/>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4" name="Shape 74"/>
        <p:cNvGrpSpPr/>
        <p:nvPr/>
      </p:nvGrpSpPr>
      <p:grpSpPr>
        <a:xfrm>
          <a:off x="0" y="0"/>
          <a:ext cx="0" cy="0"/>
          <a:chOff x="0" y="0"/>
          <a:chExt cx="0" cy="0"/>
        </a:xfrm>
      </p:grpSpPr>
      <p:sp>
        <p:nvSpPr>
          <p:cNvPr id="75" name="Google Shape;75;p2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2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2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25"/>
          <p:cNvGrpSpPr/>
          <p:nvPr/>
        </p:nvGrpSpPr>
        <p:grpSpPr>
          <a:xfrm>
            <a:off x="-9525" y="4462475"/>
            <a:ext cx="9167825" cy="595300"/>
            <a:chOff x="-9525" y="4462475"/>
            <a:chExt cx="9167825" cy="595300"/>
          </a:xfrm>
        </p:grpSpPr>
        <p:sp>
          <p:nvSpPr>
            <p:cNvPr id="81" name="Google Shape;81;p2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82" name="Google Shape;82;p2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83" name="Google Shape;83;p2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84" name="Google Shape;84;p25"/>
          <p:cNvGrpSpPr/>
          <p:nvPr/>
        </p:nvGrpSpPr>
        <p:grpSpPr>
          <a:xfrm>
            <a:off x="-42837" y="4443488"/>
            <a:ext cx="9229575" cy="642787"/>
            <a:chOff x="-42837" y="4443488"/>
            <a:chExt cx="9229575" cy="642787"/>
          </a:xfrm>
        </p:grpSpPr>
        <p:sp>
          <p:nvSpPr>
            <p:cNvPr id="85" name="Google Shape;85;p2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2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5"/>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115" name="Google Shape;115;p25"/>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6" name="Google Shape;116;p25"/>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7" name="Google Shape;117;p2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2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0" name="Google Shape;120;p2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2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26"/>
          <p:cNvGrpSpPr/>
          <p:nvPr/>
        </p:nvGrpSpPr>
        <p:grpSpPr>
          <a:xfrm>
            <a:off x="-9525" y="4462475"/>
            <a:ext cx="9167825" cy="595300"/>
            <a:chOff x="-9525" y="4462475"/>
            <a:chExt cx="9167825" cy="595300"/>
          </a:xfrm>
        </p:grpSpPr>
        <p:sp>
          <p:nvSpPr>
            <p:cNvPr id="125" name="Google Shape;125;p2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26" name="Google Shape;126;p2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27" name="Google Shape;127;p2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28" name="Google Shape;128;p26"/>
          <p:cNvGrpSpPr/>
          <p:nvPr/>
        </p:nvGrpSpPr>
        <p:grpSpPr>
          <a:xfrm>
            <a:off x="-42837" y="4443488"/>
            <a:ext cx="9229575" cy="642787"/>
            <a:chOff x="-42837" y="4443488"/>
            <a:chExt cx="9229575" cy="642787"/>
          </a:xfrm>
        </p:grpSpPr>
        <p:sp>
          <p:nvSpPr>
            <p:cNvPr id="129" name="Google Shape;129;p2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59" name="Shape 159"/>
        <p:cNvGrpSpPr/>
        <p:nvPr/>
      </p:nvGrpSpPr>
      <p:grpSpPr>
        <a:xfrm>
          <a:off x="0" y="0"/>
          <a:ext cx="0" cy="0"/>
          <a:chOff x="0" y="0"/>
          <a:chExt cx="0" cy="0"/>
        </a:xfrm>
      </p:grpSpPr>
      <p:sp>
        <p:nvSpPr>
          <p:cNvPr id="160" name="Google Shape;160;p27"/>
          <p:cNvSpPr txBox="1"/>
          <p:nvPr>
            <p:ph idx="1" type="body"/>
          </p:nvPr>
        </p:nvSpPr>
        <p:spPr>
          <a:xfrm>
            <a:off x="1519975" y="2161800"/>
            <a:ext cx="6104100" cy="8199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SzPts val="3000"/>
              <a:buChar char="◉"/>
              <a:defRPr i="1" sz="3000"/>
            </a:lvl1pPr>
            <a:lvl2pPr indent="-419100" lvl="1" marL="914400" algn="ctr">
              <a:lnSpc>
                <a:spcPct val="100000"/>
              </a:lnSpc>
              <a:spcBef>
                <a:spcPts val="0"/>
              </a:spcBef>
              <a:spcAft>
                <a:spcPts val="0"/>
              </a:spcAft>
              <a:buSzPts val="3000"/>
              <a:buChar char="◉"/>
              <a:defRPr i="1" sz="3000"/>
            </a:lvl2pPr>
            <a:lvl3pPr indent="-419100" lvl="2" marL="1371600" algn="ctr">
              <a:lnSpc>
                <a:spcPct val="100000"/>
              </a:lnSpc>
              <a:spcBef>
                <a:spcPts val="0"/>
              </a:spcBef>
              <a:spcAft>
                <a:spcPts val="0"/>
              </a:spcAft>
              <a:buSzPts val="3000"/>
              <a:buChar char="■"/>
              <a:defRPr i="1" sz="3000"/>
            </a:lvl3pPr>
            <a:lvl4pPr indent="-419100" lvl="3" marL="1828800" algn="ctr">
              <a:lnSpc>
                <a:spcPct val="100000"/>
              </a:lnSpc>
              <a:spcBef>
                <a:spcPts val="0"/>
              </a:spcBef>
              <a:spcAft>
                <a:spcPts val="0"/>
              </a:spcAft>
              <a:buSzPts val="3000"/>
              <a:buChar char="●"/>
              <a:defRPr i="1" sz="3000"/>
            </a:lvl4pPr>
            <a:lvl5pPr indent="-419100" lvl="4" marL="2286000" algn="ctr">
              <a:lnSpc>
                <a:spcPct val="100000"/>
              </a:lnSpc>
              <a:spcBef>
                <a:spcPts val="0"/>
              </a:spcBef>
              <a:spcAft>
                <a:spcPts val="0"/>
              </a:spcAft>
              <a:buSzPts val="3000"/>
              <a:buChar char="○"/>
              <a:defRPr i="1" sz="3000"/>
            </a:lvl5pPr>
            <a:lvl6pPr indent="-419100" lvl="5" marL="2743200" algn="ctr">
              <a:lnSpc>
                <a:spcPct val="100000"/>
              </a:lnSpc>
              <a:spcBef>
                <a:spcPts val="0"/>
              </a:spcBef>
              <a:spcAft>
                <a:spcPts val="0"/>
              </a:spcAft>
              <a:buSzPts val="3000"/>
              <a:buChar char="■"/>
              <a:defRPr i="1" sz="3000"/>
            </a:lvl6pPr>
            <a:lvl7pPr indent="-419100" lvl="6" marL="3200400" algn="ctr">
              <a:lnSpc>
                <a:spcPct val="100000"/>
              </a:lnSpc>
              <a:spcBef>
                <a:spcPts val="0"/>
              </a:spcBef>
              <a:spcAft>
                <a:spcPts val="0"/>
              </a:spcAft>
              <a:buSzPts val="3000"/>
              <a:buChar char="●"/>
              <a:defRPr i="1" sz="3000"/>
            </a:lvl7pPr>
            <a:lvl8pPr indent="-419100" lvl="7" marL="3657600" algn="ctr">
              <a:lnSpc>
                <a:spcPct val="100000"/>
              </a:lnSpc>
              <a:spcBef>
                <a:spcPts val="0"/>
              </a:spcBef>
              <a:spcAft>
                <a:spcPts val="0"/>
              </a:spcAft>
              <a:buSzPts val="3000"/>
              <a:buChar char="○"/>
              <a:defRPr i="1" sz="3000"/>
            </a:lvl8pPr>
            <a:lvl9pPr indent="-419100" lvl="8" marL="4114800" algn="ctr">
              <a:lnSpc>
                <a:spcPct val="100000"/>
              </a:lnSpc>
              <a:spcBef>
                <a:spcPts val="0"/>
              </a:spcBef>
              <a:spcAft>
                <a:spcPts val="0"/>
              </a:spcAft>
              <a:buSzPts val="3000"/>
              <a:buChar char="■"/>
              <a:defRPr i="1" sz="3000"/>
            </a:lvl9pPr>
          </a:lstStyle>
          <a:p/>
        </p:txBody>
      </p:sp>
      <p:sp>
        <p:nvSpPr>
          <p:cNvPr id="161" name="Google Shape;161;p27"/>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US" sz="9600" u="none" cap="none" strike="noStrike">
                <a:solidFill>
                  <a:schemeClr val="accent1"/>
                </a:solidFill>
                <a:latin typeface="Arial"/>
                <a:ea typeface="Arial"/>
                <a:cs typeface="Arial"/>
                <a:sym typeface="Arial"/>
              </a:rPr>
              <a:t>“</a:t>
            </a:r>
            <a:endParaRPr b="0" i="0" sz="9600" u="none" cap="none" strike="noStrike">
              <a:solidFill>
                <a:schemeClr val="accent1"/>
              </a:solidFill>
              <a:latin typeface="Arial"/>
              <a:ea typeface="Arial"/>
              <a:cs typeface="Arial"/>
              <a:sym typeface="Arial"/>
            </a:endParaRPr>
          </a:p>
        </p:txBody>
      </p:sp>
      <p:sp>
        <p:nvSpPr>
          <p:cNvPr id="162" name="Google Shape;162;p2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3" name="Google Shape;163;p2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4" name="Google Shape;164;p2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 name="Google Shape;167;p27"/>
          <p:cNvGrpSpPr/>
          <p:nvPr/>
        </p:nvGrpSpPr>
        <p:grpSpPr>
          <a:xfrm>
            <a:off x="-9525" y="4462475"/>
            <a:ext cx="9167825" cy="595300"/>
            <a:chOff x="-9525" y="4462475"/>
            <a:chExt cx="9167825" cy="595300"/>
          </a:xfrm>
        </p:grpSpPr>
        <p:sp>
          <p:nvSpPr>
            <p:cNvPr id="168" name="Google Shape;168;p2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69" name="Google Shape;169;p2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70" name="Google Shape;170;p2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71" name="Google Shape;171;p27"/>
          <p:cNvGrpSpPr/>
          <p:nvPr/>
        </p:nvGrpSpPr>
        <p:grpSpPr>
          <a:xfrm>
            <a:off x="-42837" y="4443488"/>
            <a:ext cx="9229575" cy="642787"/>
            <a:chOff x="-42837" y="4443488"/>
            <a:chExt cx="9229575" cy="642787"/>
          </a:xfrm>
        </p:grpSpPr>
        <p:sp>
          <p:nvSpPr>
            <p:cNvPr id="172" name="Google Shape;172;p2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2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2" name="Shape 202"/>
        <p:cNvGrpSpPr/>
        <p:nvPr/>
      </p:nvGrpSpPr>
      <p:grpSpPr>
        <a:xfrm>
          <a:off x="0" y="0"/>
          <a:ext cx="0" cy="0"/>
          <a:chOff x="0" y="0"/>
          <a:chExt cx="0" cy="0"/>
        </a:xfrm>
      </p:grpSpPr>
      <p:sp>
        <p:nvSpPr>
          <p:cNvPr id="203" name="Google Shape;203;p2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4" name="Google Shape;204;p2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5" name="Google Shape;205;p2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28"/>
          <p:cNvGrpSpPr/>
          <p:nvPr/>
        </p:nvGrpSpPr>
        <p:grpSpPr>
          <a:xfrm>
            <a:off x="-9525" y="4462475"/>
            <a:ext cx="9167825" cy="595300"/>
            <a:chOff x="-9525" y="4462475"/>
            <a:chExt cx="9167825" cy="595300"/>
          </a:xfrm>
        </p:grpSpPr>
        <p:sp>
          <p:nvSpPr>
            <p:cNvPr id="209" name="Google Shape;209;p2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10" name="Google Shape;210;p2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11" name="Google Shape;211;p2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12" name="Google Shape;212;p28"/>
          <p:cNvGrpSpPr/>
          <p:nvPr/>
        </p:nvGrpSpPr>
        <p:grpSpPr>
          <a:xfrm>
            <a:off x="-42837" y="4443488"/>
            <a:ext cx="9229575" cy="642787"/>
            <a:chOff x="-42837" y="4443488"/>
            <a:chExt cx="9229575" cy="642787"/>
          </a:xfrm>
        </p:grpSpPr>
        <p:sp>
          <p:nvSpPr>
            <p:cNvPr id="213" name="Google Shape;213;p2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2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8"/>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43" name="Google Shape;243;p28"/>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44" name="Google Shape;244;p2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5" name="Shape 245"/>
        <p:cNvGrpSpPr/>
        <p:nvPr/>
      </p:nvGrpSpPr>
      <p:grpSpPr>
        <a:xfrm>
          <a:off x="0" y="0"/>
          <a:ext cx="0" cy="0"/>
          <a:chOff x="0" y="0"/>
          <a:chExt cx="0" cy="0"/>
        </a:xfrm>
      </p:grpSpPr>
      <p:sp>
        <p:nvSpPr>
          <p:cNvPr id="246" name="Google Shape;246;p2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7" name="Google Shape;247;p2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48" name="Google Shape;248;p2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 name="Google Shape;251;p29"/>
          <p:cNvGrpSpPr/>
          <p:nvPr/>
        </p:nvGrpSpPr>
        <p:grpSpPr>
          <a:xfrm>
            <a:off x="-9525" y="4462475"/>
            <a:ext cx="9167825" cy="595300"/>
            <a:chOff x="-9525" y="4462475"/>
            <a:chExt cx="9167825" cy="595300"/>
          </a:xfrm>
        </p:grpSpPr>
        <p:sp>
          <p:nvSpPr>
            <p:cNvPr id="252" name="Google Shape;252;p2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53" name="Google Shape;253;p2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54" name="Google Shape;254;p2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55" name="Google Shape;255;p29"/>
          <p:cNvGrpSpPr/>
          <p:nvPr/>
        </p:nvGrpSpPr>
        <p:grpSpPr>
          <a:xfrm>
            <a:off x="-42837" y="4443488"/>
            <a:ext cx="9229575" cy="642787"/>
            <a:chOff x="-42837" y="4443488"/>
            <a:chExt cx="9229575" cy="642787"/>
          </a:xfrm>
        </p:grpSpPr>
        <p:sp>
          <p:nvSpPr>
            <p:cNvPr id="256" name="Google Shape;256;p2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 name="Google Shape;281;p2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9"/>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86" name="Google Shape;286;p29"/>
          <p:cNvSpPr txBox="1"/>
          <p:nvPr>
            <p:ph idx="1" type="body"/>
          </p:nvPr>
        </p:nvSpPr>
        <p:spPr>
          <a:xfrm>
            <a:off x="705900"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87" name="Google Shape;287;p29"/>
          <p:cNvSpPr txBox="1"/>
          <p:nvPr>
            <p:ph idx="2" type="body"/>
          </p:nvPr>
        </p:nvSpPr>
        <p:spPr>
          <a:xfrm>
            <a:off x="3304125"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88" name="Google Shape;288;p29"/>
          <p:cNvSpPr txBox="1"/>
          <p:nvPr>
            <p:ph idx="3" type="body"/>
          </p:nvPr>
        </p:nvSpPr>
        <p:spPr>
          <a:xfrm>
            <a:off x="5902350"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89" name="Google Shape;289;p2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0" name="Shape 290"/>
        <p:cNvGrpSpPr/>
        <p:nvPr/>
      </p:nvGrpSpPr>
      <p:grpSpPr>
        <a:xfrm>
          <a:off x="0" y="0"/>
          <a:ext cx="0" cy="0"/>
          <a:chOff x="0" y="0"/>
          <a:chExt cx="0" cy="0"/>
        </a:xfrm>
      </p:grpSpPr>
      <p:sp>
        <p:nvSpPr>
          <p:cNvPr id="291" name="Google Shape;291;p3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2" name="Google Shape;292;p3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93" name="Google Shape;293;p3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30"/>
          <p:cNvGrpSpPr/>
          <p:nvPr/>
        </p:nvGrpSpPr>
        <p:grpSpPr>
          <a:xfrm>
            <a:off x="-9525" y="4462475"/>
            <a:ext cx="9167825" cy="595300"/>
            <a:chOff x="-9525" y="4462475"/>
            <a:chExt cx="9167825" cy="595300"/>
          </a:xfrm>
        </p:grpSpPr>
        <p:sp>
          <p:nvSpPr>
            <p:cNvPr id="297" name="Google Shape;297;p3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98" name="Google Shape;298;p3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99" name="Google Shape;299;p3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300" name="Google Shape;300;p30"/>
          <p:cNvGrpSpPr/>
          <p:nvPr/>
        </p:nvGrpSpPr>
        <p:grpSpPr>
          <a:xfrm>
            <a:off x="-42837" y="4443488"/>
            <a:ext cx="9229575" cy="642787"/>
            <a:chOff x="-42837" y="4443488"/>
            <a:chExt cx="9229575" cy="642787"/>
          </a:xfrm>
        </p:grpSpPr>
        <p:sp>
          <p:nvSpPr>
            <p:cNvPr id="301" name="Google Shape;301;p3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3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0"/>
          <p:cNvSpPr txBox="1"/>
          <p:nvPr>
            <p:ph idx="1" type="body"/>
          </p:nvPr>
        </p:nvSpPr>
        <p:spPr>
          <a:xfrm>
            <a:off x="457200" y="3852828"/>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Clr>
                <a:schemeClr val="accent1"/>
              </a:buClr>
              <a:buSzPts val="1400"/>
              <a:buNone/>
              <a:defRPr sz="1400">
                <a:solidFill>
                  <a:schemeClr val="accent1"/>
                </a:solidFill>
              </a:defRPr>
            </a:lvl1pPr>
          </a:lstStyle>
          <a:p/>
        </p:txBody>
      </p:sp>
      <p:sp>
        <p:nvSpPr>
          <p:cNvPr id="331" name="Google Shape;331;p3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332" name="Shape 332"/>
        <p:cNvGrpSpPr/>
        <p:nvPr/>
      </p:nvGrpSpPr>
      <p:grpSpPr>
        <a:xfrm>
          <a:off x="0" y="0"/>
          <a:ext cx="0" cy="0"/>
          <a:chOff x="0" y="0"/>
          <a:chExt cx="0" cy="0"/>
        </a:xfrm>
      </p:grpSpPr>
      <p:sp>
        <p:nvSpPr>
          <p:cNvPr id="333" name="Google Shape;333;p3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334" name="Google Shape;334;p3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335" name="Google Shape;335;p3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31"/>
          <p:cNvGrpSpPr/>
          <p:nvPr/>
        </p:nvGrpSpPr>
        <p:grpSpPr>
          <a:xfrm>
            <a:off x="-9525" y="652475"/>
            <a:ext cx="9167825" cy="595300"/>
            <a:chOff x="-9525" y="4462475"/>
            <a:chExt cx="9167825" cy="595300"/>
          </a:xfrm>
        </p:grpSpPr>
        <p:sp>
          <p:nvSpPr>
            <p:cNvPr id="339" name="Google Shape;339;p3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340" name="Google Shape;340;p3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341" name="Google Shape;341;p3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342" name="Google Shape;342;p31"/>
          <p:cNvGrpSpPr/>
          <p:nvPr/>
        </p:nvGrpSpPr>
        <p:grpSpPr>
          <a:xfrm>
            <a:off x="-42837" y="633488"/>
            <a:ext cx="9229575" cy="642787"/>
            <a:chOff x="-42837" y="4443488"/>
            <a:chExt cx="9229575" cy="642787"/>
          </a:xfrm>
        </p:grpSpPr>
        <p:sp>
          <p:nvSpPr>
            <p:cNvPr id="343" name="Google Shape;343;p3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3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373" name="Shape 373"/>
        <p:cNvGrpSpPr/>
        <p:nvPr/>
      </p:nvGrpSpPr>
      <p:grpSpPr>
        <a:xfrm>
          <a:off x="0" y="0"/>
          <a:ext cx="0" cy="0"/>
          <a:chOff x="0" y="0"/>
          <a:chExt cx="0" cy="0"/>
        </a:xfrm>
      </p:grpSpPr>
      <p:sp>
        <p:nvSpPr>
          <p:cNvPr id="374" name="Google Shape;374;p3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381000" y="7"/>
            <a:ext cx="8382000" cy="5162348"/>
            <a:chOff x="381000" y="-18750"/>
            <a:chExt cx="8382000" cy="5181000"/>
          </a:xfrm>
        </p:grpSpPr>
        <p:cxnSp>
          <p:nvCxnSpPr>
            <p:cNvPr id="7" name="Google Shape;7;p23"/>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8" name="Google Shape;8;p23"/>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9" name="Google Shape;9;p23"/>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0" name="Google Shape;10;p23"/>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1" name="Google Shape;11;p23"/>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p23"/>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p23"/>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p23"/>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p23"/>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p23"/>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p23"/>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p23"/>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19" name="Google Shape;19;p23"/>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0" name="Google Shape;20;p23"/>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1" name="Google Shape;21;p23"/>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2" name="Google Shape;22;p23"/>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p23"/>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p23"/>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p23"/>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p23"/>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p23"/>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p23"/>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p23"/>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0" name="Google Shape;30;p2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1pPr>
            <a:lvl2pPr lvl="1"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2pPr>
            <a:lvl3pPr lvl="2"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3pPr>
            <a:lvl4pPr lvl="3"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4pPr>
            <a:lvl5pPr lvl="4"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5pPr>
            <a:lvl6pPr lvl="5"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6pPr>
            <a:lvl7pPr lvl="6"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7pPr>
            <a:lvl8pPr lvl="7"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8pPr>
            <a:lvl9pPr lvl="8"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9pPr>
          </a:lstStyle>
          <a:p/>
        </p:txBody>
      </p:sp>
      <p:sp>
        <p:nvSpPr>
          <p:cNvPr id="31" name="Google Shape;31;p23"/>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Source Sans Pro"/>
              <a:buChar char="◉"/>
              <a:defRPr b="0" i="0" sz="2000" u="none" cap="none" strike="noStrike">
                <a:solidFill>
                  <a:schemeClr val="dk1"/>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32" name="Google Shape;32;p2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backlog.com/git-tutorial/vn/intro/intro1_1.html" TargetMode="External"/><Relationship Id="rId4" Type="http://schemas.openxmlformats.org/officeDocument/2006/relationships/hyperlink" Target="https://about.gitlab.com/" TargetMode="External"/><Relationship Id="rId5" Type="http://schemas.openxmlformats.org/officeDocument/2006/relationships/hyperlink" Target="https://viblo.asia/p/git-khai-luoc-ve-git-va-cach-su-dung-git-3P0lPP7olo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mailto:lam.vv@citigo.com.vn" TargetMode="External"/><Relationship Id="rId5" Type="http://schemas.openxmlformats.org/officeDocument/2006/relationships/hyperlink" Target="https://gitlab.citigo.com.vn/bi-team/*****(repo%E2%80%99s" TargetMode="External"/><Relationship Id="rId6" Type="http://schemas.openxmlformats.org/officeDocument/2006/relationships/image" Target="../media/image5.png"/><Relationship Id="rId7" Type="http://schemas.openxmlformats.org/officeDocument/2006/relationships/hyperlink" Target="http://user.name/" TargetMode="External"/><Relationship Id="rId8" Type="http://schemas.openxmlformats.org/officeDocument/2006/relationships/hyperlink" Target="mailto:cuong.nm4@citigo.com.v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
          <p:cNvSpPr txBox="1"/>
          <p:nvPr>
            <p:ph type="ctrTitle"/>
          </p:nvPr>
        </p:nvSpPr>
        <p:spPr>
          <a:xfrm>
            <a:off x="790646" y="448345"/>
            <a:ext cx="7572695"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sz="4400">
                <a:solidFill>
                  <a:srgbClr val="7030A0"/>
                </a:solidFill>
              </a:rPr>
              <a:t>MỘT SỐ ĐIỀU CƠ BẢN VỀ </a:t>
            </a:r>
            <a:r>
              <a:rPr lang="en-US" sz="4400">
                <a:solidFill>
                  <a:srgbClr val="7030A0"/>
                </a:solidFill>
              </a:rPr>
              <a:t>GIT CÓ THỂ BẠN ĐÃ BIẾT</a:t>
            </a:r>
            <a:endParaRPr sz="4400">
              <a:solidFill>
                <a:srgbClr val="7030A0"/>
              </a:solidFill>
            </a:endParaRPr>
          </a:p>
        </p:txBody>
      </p:sp>
      <p:sp>
        <p:nvSpPr>
          <p:cNvPr id="380" name="Google Shape;380;p1"/>
          <p:cNvSpPr txBox="1"/>
          <p:nvPr/>
        </p:nvSpPr>
        <p:spPr>
          <a:xfrm>
            <a:off x="384900" y="3024605"/>
            <a:ext cx="6696544" cy="1107965"/>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22860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I. TỔNG QUAN VỀ GIT</a:t>
            </a:r>
            <a:endParaRPr/>
          </a:p>
          <a:p>
            <a:pPr indent="22860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II. CÁC CÂU LỆNH GIT CƠ BẢN</a:t>
            </a:r>
            <a:endParaRPr b="1" i="0" sz="2000" u="none" cap="none" strike="noStrike">
              <a:solidFill>
                <a:schemeClr val="accent2"/>
              </a:solidFill>
              <a:latin typeface="Calibri"/>
              <a:ea typeface="Calibri"/>
              <a:cs typeface="Calibri"/>
              <a:sym typeface="Calibri"/>
            </a:endParaRPr>
          </a:p>
          <a:p>
            <a:pPr indent="22860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Calibri"/>
                <a:ea typeface="Calibri"/>
                <a:cs typeface="Calibri"/>
                <a:sym typeface="Calibri"/>
              </a:rPr>
              <a:t>III. THỰC TẾ ÁP DỤNG TẠI KIOTVIET</a:t>
            </a:r>
            <a:endParaRPr b="0" i="0" sz="2000" u="none" cap="none" strike="noStrike">
              <a:solidFill>
                <a:schemeClr val="accent2"/>
              </a:solidFill>
              <a:latin typeface="Calibri"/>
              <a:ea typeface="Calibri"/>
              <a:cs typeface="Calibri"/>
              <a:sym typeface="Calibri"/>
            </a:endParaRPr>
          </a:p>
        </p:txBody>
      </p:sp>
      <p:sp>
        <p:nvSpPr>
          <p:cNvPr id="381" name="Google Shape;381;p1"/>
          <p:cNvSpPr/>
          <p:nvPr/>
        </p:nvSpPr>
        <p:spPr>
          <a:xfrm>
            <a:off x="6846576" y="4835723"/>
            <a:ext cx="22974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57AAB"/>
                </a:solidFill>
                <a:latin typeface="Arial"/>
                <a:ea typeface="Arial"/>
                <a:cs typeface="Arial"/>
                <a:sym typeface="Arial"/>
              </a:rPr>
              <a:t>cuong.nm4@citigo.com.vn</a:t>
            </a:r>
            <a:endParaRPr b="0" i="0" sz="1400" u="none" cap="none" strike="noStrike">
              <a:solidFill>
                <a:srgbClr val="657A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0"/>
          <p:cNvSpPr txBox="1"/>
          <p:nvPr>
            <p:ph type="title"/>
          </p:nvPr>
        </p:nvSpPr>
        <p:spPr>
          <a:xfrm>
            <a:off x="1073699" y="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Tracking New file</a:t>
            </a:r>
            <a:endParaRPr>
              <a:solidFill>
                <a:srgbClr val="7030A0"/>
              </a:solidFill>
            </a:endParaRPr>
          </a:p>
        </p:txBody>
      </p:sp>
      <p:pic>
        <p:nvPicPr>
          <p:cNvPr id="457" name="Google Shape;457;p10"/>
          <p:cNvPicPr preferRelativeResize="0"/>
          <p:nvPr/>
        </p:nvPicPr>
        <p:blipFill rotWithShape="1">
          <a:blip r:embed="rId3">
            <a:alphaModFix/>
          </a:blip>
          <a:srcRect b="0" l="0" r="0" t="0"/>
          <a:stretch/>
        </p:blipFill>
        <p:spPr>
          <a:xfrm>
            <a:off x="184503" y="795527"/>
            <a:ext cx="8774993" cy="39288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1"/>
          <p:cNvSpPr txBox="1"/>
          <p:nvPr>
            <p:ph type="title"/>
          </p:nvPr>
        </p:nvSpPr>
        <p:spPr>
          <a:xfrm>
            <a:off x="1073698" y="199292"/>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Change stage New file</a:t>
            </a:r>
            <a:endParaRPr>
              <a:solidFill>
                <a:srgbClr val="7030A0"/>
              </a:solidFill>
            </a:endParaRPr>
          </a:p>
        </p:txBody>
      </p:sp>
      <p:pic>
        <p:nvPicPr>
          <p:cNvPr id="463" name="Google Shape;463;p11"/>
          <p:cNvPicPr preferRelativeResize="0"/>
          <p:nvPr/>
        </p:nvPicPr>
        <p:blipFill rotWithShape="1">
          <a:blip r:embed="rId3">
            <a:alphaModFix/>
          </a:blip>
          <a:srcRect b="0" l="0" r="0" t="0"/>
          <a:stretch/>
        </p:blipFill>
        <p:spPr>
          <a:xfrm>
            <a:off x="275491" y="1361399"/>
            <a:ext cx="8593015" cy="24372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2"/>
          <p:cNvSpPr txBox="1"/>
          <p:nvPr>
            <p:ph type="title"/>
          </p:nvPr>
        </p:nvSpPr>
        <p:spPr>
          <a:xfrm>
            <a:off x="1073699" y="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Commit changed</a:t>
            </a:r>
            <a:endParaRPr>
              <a:solidFill>
                <a:srgbClr val="7030A0"/>
              </a:solidFill>
            </a:endParaRPr>
          </a:p>
        </p:txBody>
      </p:sp>
      <p:pic>
        <p:nvPicPr>
          <p:cNvPr id="469" name="Google Shape;469;p12"/>
          <p:cNvPicPr preferRelativeResize="0"/>
          <p:nvPr/>
        </p:nvPicPr>
        <p:blipFill rotWithShape="1">
          <a:blip r:embed="rId3">
            <a:alphaModFix/>
          </a:blip>
          <a:srcRect b="0" l="0" r="0" t="0"/>
          <a:stretch/>
        </p:blipFill>
        <p:spPr>
          <a:xfrm>
            <a:off x="131930" y="1192542"/>
            <a:ext cx="8880137" cy="2488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3"/>
          <p:cNvSpPr txBox="1"/>
          <p:nvPr>
            <p:ph type="title"/>
          </p:nvPr>
        </p:nvSpPr>
        <p:spPr>
          <a:xfrm>
            <a:off x="1073699" y="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Push new file to remote repository</a:t>
            </a:r>
            <a:endParaRPr>
              <a:solidFill>
                <a:srgbClr val="7030A0"/>
              </a:solidFill>
            </a:endParaRPr>
          </a:p>
        </p:txBody>
      </p:sp>
      <p:pic>
        <p:nvPicPr>
          <p:cNvPr id="475" name="Google Shape;475;p13"/>
          <p:cNvPicPr preferRelativeResize="0"/>
          <p:nvPr/>
        </p:nvPicPr>
        <p:blipFill rotWithShape="1">
          <a:blip r:embed="rId3">
            <a:alphaModFix/>
          </a:blip>
          <a:srcRect b="0" l="0" r="0" t="0"/>
          <a:stretch/>
        </p:blipFill>
        <p:spPr>
          <a:xfrm>
            <a:off x="256278" y="1217430"/>
            <a:ext cx="8631442" cy="27710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4"/>
          <p:cNvSpPr txBox="1"/>
          <p:nvPr>
            <p:ph type="title"/>
          </p:nvPr>
        </p:nvSpPr>
        <p:spPr>
          <a:xfrm>
            <a:off x="2029351" y="2013733"/>
            <a:ext cx="4694583" cy="31695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3200">
                <a:solidFill>
                  <a:srgbClr val="7030A0"/>
                </a:solidFill>
              </a:rPr>
              <a:t>ÁP DỤNG THỰC TẾ</a:t>
            </a:r>
            <a:endParaRPr sz="3200">
              <a:solidFill>
                <a:srgbClr val="7030A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5"/>
          <p:cNvSpPr txBox="1"/>
          <p:nvPr>
            <p:ph type="title"/>
          </p:nvPr>
        </p:nvSpPr>
        <p:spPr>
          <a:xfrm>
            <a:off x="1073699" y="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Tracking new changes</a:t>
            </a:r>
            <a:endParaRPr>
              <a:solidFill>
                <a:srgbClr val="7030A0"/>
              </a:solidFill>
            </a:endParaRPr>
          </a:p>
        </p:txBody>
      </p:sp>
      <p:pic>
        <p:nvPicPr>
          <p:cNvPr id="486" name="Google Shape;486;p15"/>
          <p:cNvPicPr preferRelativeResize="0"/>
          <p:nvPr/>
        </p:nvPicPr>
        <p:blipFill rotWithShape="1">
          <a:blip r:embed="rId3">
            <a:alphaModFix/>
          </a:blip>
          <a:srcRect b="0" l="0" r="0" t="0"/>
          <a:stretch/>
        </p:blipFill>
        <p:spPr>
          <a:xfrm>
            <a:off x="80349" y="879231"/>
            <a:ext cx="8983300" cy="35374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6"/>
          <p:cNvSpPr txBox="1"/>
          <p:nvPr>
            <p:ph type="title"/>
          </p:nvPr>
        </p:nvSpPr>
        <p:spPr>
          <a:xfrm>
            <a:off x="1073699" y="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Push new changes</a:t>
            </a:r>
            <a:endParaRPr>
              <a:solidFill>
                <a:srgbClr val="7030A0"/>
              </a:solidFill>
            </a:endParaRPr>
          </a:p>
        </p:txBody>
      </p:sp>
      <p:pic>
        <p:nvPicPr>
          <p:cNvPr id="492" name="Google Shape;492;p16"/>
          <p:cNvPicPr preferRelativeResize="0"/>
          <p:nvPr/>
        </p:nvPicPr>
        <p:blipFill rotWithShape="1">
          <a:blip r:embed="rId3">
            <a:alphaModFix/>
          </a:blip>
          <a:srcRect b="0" l="0" r="0" t="0"/>
          <a:stretch/>
        </p:blipFill>
        <p:spPr>
          <a:xfrm>
            <a:off x="223712" y="1055078"/>
            <a:ext cx="8526060" cy="3317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7"/>
          <p:cNvSpPr txBox="1"/>
          <p:nvPr>
            <p:ph type="title"/>
          </p:nvPr>
        </p:nvSpPr>
        <p:spPr>
          <a:xfrm>
            <a:off x="1073699" y="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Track changes log</a:t>
            </a:r>
            <a:endParaRPr>
              <a:solidFill>
                <a:srgbClr val="7030A0"/>
              </a:solidFill>
            </a:endParaRPr>
          </a:p>
        </p:txBody>
      </p:sp>
      <p:pic>
        <p:nvPicPr>
          <p:cNvPr id="498" name="Google Shape;498;p17"/>
          <p:cNvPicPr preferRelativeResize="0"/>
          <p:nvPr/>
        </p:nvPicPr>
        <p:blipFill rotWithShape="1">
          <a:blip r:embed="rId3">
            <a:alphaModFix/>
          </a:blip>
          <a:srcRect b="0" l="0" r="0" t="0"/>
          <a:stretch/>
        </p:blipFill>
        <p:spPr>
          <a:xfrm>
            <a:off x="61736" y="668151"/>
            <a:ext cx="9020526" cy="3931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8"/>
          <p:cNvSpPr txBox="1"/>
          <p:nvPr>
            <p:ph type="title"/>
          </p:nvPr>
        </p:nvSpPr>
        <p:spPr>
          <a:xfrm>
            <a:off x="1073699" y="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Track changes on web</a:t>
            </a:r>
            <a:endParaRPr>
              <a:solidFill>
                <a:srgbClr val="7030A0"/>
              </a:solidFill>
            </a:endParaRPr>
          </a:p>
        </p:txBody>
      </p:sp>
      <p:pic>
        <p:nvPicPr>
          <p:cNvPr id="504" name="Google Shape;504;p18"/>
          <p:cNvPicPr preferRelativeResize="0"/>
          <p:nvPr/>
        </p:nvPicPr>
        <p:blipFill rotWithShape="1">
          <a:blip r:embed="rId3">
            <a:alphaModFix/>
          </a:blip>
          <a:srcRect b="0" l="0" r="0" t="0"/>
          <a:stretch/>
        </p:blipFill>
        <p:spPr>
          <a:xfrm>
            <a:off x="123198" y="660791"/>
            <a:ext cx="3885037" cy="2255828"/>
          </a:xfrm>
          <a:prstGeom prst="rect">
            <a:avLst/>
          </a:prstGeom>
          <a:noFill/>
          <a:ln>
            <a:noFill/>
          </a:ln>
        </p:spPr>
      </p:pic>
      <p:pic>
        <p:nvPicPr>
          <p:cNvPr id="505" name="Google Shape;505;p18"/>
          <p:cNvPicPr preferRelativeResize="0"/>
          <p:nvPr/>
        </p:nvPicPr>
        <p:blipFill rotWithShape="1">
          <a:blip r:embed="rId4">
            <a:alphaModFix/>
          </a:blip>
          <a:srcRect b="0" l="0" r="0" t="0"/>
          <a:stretch/>
        </p:blipFill>
        <p:spPr>
          <a:xfrm>
            <a:off x="123198" y="3282122"/>
            <a:ext cx="4483971" cy="981079"/>
          </a:xfrm>
          <a:prstGeom prst="rect">
            <a:avLst/>
          </a:prstGeom>
          <a:noFill/>
          <a:ln>
            <a:noFill/>
          </a:ln>
        </p:spPr>
      </p:pic>
      <p:pic>
        <p:nvPicPr>
          <p:cNvPr id="506" name="Google Shape;506;p18"/>
          <p:cNvPicPr preferRelativeResize="0"/>
          <p:nvPr/>
        </p:nvPicPr>
        <p:blipFill rotWithShape="1">
          <a:blip r:embed="rId5">
            <a:alphaModFix/>
          </a:blip>
          <a:srcRect b="0" l="0" r="0" t="0"/>
          <a:stretch/>
        </p:blipFill>
        <p:spPr>
          <a:xfrm>
            <a:off x="4323231" y="661968"/>
            <a:ext cx="4672358" cy="24962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9"/>
          <p:cNvSpPr txBox="1"/>
          <p:nvPr>
            <p:ph type="title"/>
          </p:nvPr>
        </p:nvSpPr>
        <p:spPr>
          <a:xfrm>
            <a:off x="2008725" y="288061"/>
            <a:ext cx="4694583" cy="31695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3200">
                <a:solidFill>
                  <a:srgbClr val="7030A0"/>
                </a:solidFill>
              </a:rPr>
              <a:t>Git ignore</a:t>
            </a:r>
            <a:endParaRPr sz="3200">
              <a:solidFill>
                <a:srgbClr val="7030A0"/>
              </a:solidFill>
            </a:endParaRPr>
          </a:p>
        </p:txBody>
      </p:sp>
      <p:pic>
        <p:nvPicPr>
          <p:cNvPr id="512" name="Google Shape;512;p19"/>
          <p:cNvPicPr preferRelativeResize="0"/>
          <p:nvPr/>
        </p:nvPicPr>
        <p:blipFill rotWithShape="1">
          <a:blip r:embed="rId3">
            <a:alphaModFix/>
          </a:blip>
          <a:srcRect b="0" l="0" r="0" t="0"/>
          <a:stretch/>
        </p:blipFill>
        <p:spPr>
          <a:xfrm>
            <a:off x="1613967" y="683051"/>
            <a:ext cx="5737310" cy="37793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
          <p:cNvSpPr txBox="1"/>
          <p:nvPr>
            <p:ph idx="12" type="sldNum"/>
          </p:nvPr>
        </p:nvSpPr>
        <p:spPr>
          <a:xfrm>
            <a:off x="8595300" y="4331186"/>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87" name="Google Shape;387;p2"/>
          <p:cNvPicPr preferRelativeResize="0"/>
          <p:nvPr/>
        </p:nvPicPr>
        <p:blipFill rotWithShape="1">
          <a:blip r:embed="rId3">
            <a:alphaModFix/>
          </a:blip>
          <a:srcRect b="0" l="0" r="0" t="0"/>
          <a:stretch/>
        </p:blipFill>
        <p:spPr>
          <a:xfrm>
            <a:off x="345273" y="358071"/>
            <a:ext cx="3070344" cy="3883930"/>
          </a:xfrm>
          <a:prstGeom prst="rect">
            <a:avLst/>
          </a:prstGeom>
          <a:noFill/>
          <a:ln>
            <a:noFill/>
          </a:ln>
        </p:spPr>
      </p:pic>
      <p:pic>
        <p:nvPicPr>
          <p:cNvPr id="388" name="Google Shape;388;p2"/>
          <p:cNvPicPr preferRelativeResize="0"/>
          <p:nvPr/>
        </p:nvPicPr>
        <p:blipFill rotWithShape="1">
          <a:blip r:embed="rId4">
            <a:alphaModFix/>
          </a:blip>
          <a:srcRect b="0" l="0" r="0" t="0"/>
          <a:stretch/>
        </p:blipFill>
        <p:spPr>
          <a:xfrm>
            <a:off x="3809930" y="358071"/>
            <a:ext cx="4869750" cy="1511980"/>
          </a:xfrm>
          <a:prstGeom prst="rect">
            <a:avLst/>
          </a:prstGeom>
          <a:noFill/>
          <a:ln>
            <a:noFill/>
          </a:ln>
        </p:spPr>
      </p:pic>
      <p:pic>
        <p:nvPicPr>
          <p:cNvPr descr="https://cdn.appuals.com/wp-content/uploads/2021/09/compare5.png" id="389" name="Google Shape;389;p2"/>
          <p:cNvPicPr preferRelativeResize="0"/>
          <p:nvPr/>
        </p:nvPicPr>
        <p:blipFill rotWithShape="1">
          <a:blip r:embed="rId5">
            <a:alphaModFix/>
          </a:blip>
          <a:srcRect b="0" l="0" r="0" t="0"/>
          <a:stretch/>
        </p:blipFill>
        <p:spPr>
          <a:xfrm>
            <a:off x="3809930" y="2017986"/>
            <a:ext cx="4869750" cy="221795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0"/>
          <p:cNvSpPr txBox="1"/>
          <p:nvPr>
            <p:ph type="title"/>
          </p:nvPr>
        </p:nvSpPr>
        <p:spPr>
          <a:xfrm>
            <a:off x="2056852" y="549318"/>
            <a:ext cx="4694583" cy="31695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3200">
                <a:solidFill>
                  <a:srgbClr val="7030A0"/>
                </a:solidFill>
              </a:rPr>
              <a:t>TỔNG KẾT</a:t>
            </a:r>
            <a:endParaRPr sz="3200">
              <a:solidFill>
                <a:srgbClr val="7030A0"/>
              </a:solidFill>
            </a:endParaRPr>
          </a:p>
        </p:txBody>
      </p:sp>
      <p:pic>
        <p:nvPicPr>
          <p:cNvPr id="518" name="Google Shape;518;p20"/>
          <p:cNvPicPr preferRelativeResize="0"/>
          <p:nvPr/>
        </p:nvPicPr>
        <p:blipFill rotWithShape="1">
          <a:blip r:embed="rId3">
            <a:alphaModFix/>
          </a:blip>
          <a:srcRect b="0" l="0" r="0" t="0"/>
          <a:stretch/>
        </p:blipFill>
        <p:spPr>
          <a:xfrm>
            <a:off x="1831542" y="866274"/>
            <a:ext cx="5268953" cy="34873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1"/>
          <p:cNvSpPr txBox="1"/>
          <p:nvPr>
            <p:ph idx="4294967295" type="ctrTitle"/>
          </p:nvPr>
        </p:nvSpPr>
        <p:spPr>
          <a:xfrm>
            <a:off x="258448" y="130629"/>
            <a:ext cx="8414700" cy="760804"/>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000" u="none" cap="none" strike="noStrike">
                <a:solidFill>
                  <a:srgbClr val="7030A0"/>
                </a:solidFill>
                <a:latin typeface="Oswald"/>
                <a:ea typeface="Oswald"/>
                <a:cs typeface="Oswald"/>
                <a:sym typeface="Oswald"/>
              </a:rPr>
              <a:t>Reference</a:t>
            </a:r>
            <a:endParaRPr b="1" i="0" sz="4000" u="none" cap="none" strike="noStrike">
              <a:solidFill>
                <a:srgbClr val="7030A0"/>
              </a:solidFill>
              <a:latin typeface="Oswald"/>
              <a:ea typeface="Oswald"/>
              <a:cs typeface="Oswald"/>
              <a:sym typeface="Oswald"/>
            </a:endParaRPr>
          </a:p>
        </p:txBody>
      </p:sp>
      <p:sp>
        <p:nvSpPr>
          <p:cNvPr id="524" name="Google Shape;524;p2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25" name="Google Shape;525;p21"/>
          <p:cNvSpPr txBox="1"/>
          <p:nvPr/>
        </p:nvSpPr>
        <p:spPr>
          <a:xfrm>
            <a:off x="482425" y="1853467"/>
            <a:ext cx="8348700" cy="954077"/>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228600" lvl="0" marL="0" marR="0" rtl="0" algn="l">
              <a:lnSpc>
                <a:spcPct val="100000"/>
              </a:lnSpc>
              <a:spcBef>
                <a:spcPts val="0"/>
              </a:spcBef>
              <a:spcAft>
                <a:spcPts val="0"/>
              </a:spcAft>
              <a:buNone/>
            </a:pPr>
            <a:r>
              <a:rPr b="1" i="0" lang="en-US" sz="10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https://backlog.com/git-tutorial/vn/intro/intro1_1.html</a:t>
            </a:r>
            <a:endParaRPr b="1" i="0" sz="1000" u="none" cap="none" strike="noStrike">
              <a:solidFill>
                <a:srgbClr val="000000"/>
              </a:solidFill>
              <a:latin typeface="Calibri"/>
              <a:ea typeface="Calibri"/>
              <a:cs typeface="Calibri"/>
              <a:sym typeface="Calibri"/>
            </a:endParaRPr>
          </a:p>
          <a:p>
            <a:pPr indent="228600" lvl="0" marL="0" marR="0" rtl="0" algn="l">
              <a:lnSpc>
                <a:spcPct val="100000"/>
              </a:lnSpc>
              <a:spcBef>
                <a:spcPts val="0"/>
              </a:spcBef>
              <a:spcAft>
                <a:spcPts val="0"/>
              </a:spcAft>
              <a:buNone/>
            </a:pPr>
            <a:r>
              <a:rPr b="0" i="0" lang="en-US" sz="1000" u="sng" cap="none" strike="noStrike">
                <a:solidFill>
                  <a:srgbClr val="000000"/>
                </a:solidFill>
                <a:latin typeface="Calibri"/>
                <a:ea typeface="Calibri"/>
                <a:cs typeface="Calibri"/>
                <a:sym typeface="Calibri"/>
                <a:hlinkClick r:id="rId4">
                  <a:extLst>
                    <a:ext uri="{A12FA001-AC4F-418D-AE19-62706E023703}">
                      <ahyp:hlinkClr val="tx"/>
                    </a:ext>
                  </a:extLst>
                </a:hlinkClick>
              </a:rPr>
              <a:t>https://about.gitlab.com/</a:t>
            </a:r>
            <a:endParaRPr b="0" i="0" sz="1000" u="none" cap="none" strike="noStrike">
              <a:solidFill>
                <a:srgbClr val="000000"/>
              </a:solidFill>
              <a:latin typeface="Calibri"/>
              <a:ea typeface="Calibri"/>
              <a:cs typeface="Calibri"/>
              <a:sym typeface="Calibri"/>
            </a:endParaRPr>
          </a:p>
          <a:p>
            <a:pPr indent="228600" lvl="0" marL="0" marR="0" rtl="0" algn="l">
              <a:lnSpc>
                <a:spcPct val="100000"/>
              </a:lnSpc>
              <a:spcBef>
                <a:spcPts val="0"/>
              </a:spcBef>
              <a:spcAft>
                <a:spcPts val="0"/>
              </a:spcAft>
              <a:buNone/>
            </a:pPr>
            <a:r>
              <a:rPr b="0" i="0" lang="en-US" sz="1000" u="sng" cap="none" strike="noStrike">
                <a:solidFill>
                  <a:srgbClr val="000000"/>
                </a:solidFill>
                <a:latin typeface="Calibri"/>
                <a:ea typeface="Calibri"/>
                <a:cs typeface="Calibri"/>
                <a:sym typeface="Calibri"/>
                <a:hlinkClick r:id="rId5">
                  <a:extLst>
                    <a:ext uri="{A12FA001-AC4F-418D-AE19-62706E023703}">
                      <ahyp:hlinkClr val="tx"/>
                    </a:ext>
                  </a:extLst>
                </a:hlinkClick>
              </a:rPr>
              <a:t>https://viblo.asia/p/git-khai-luoc-ve-git-va-cach-su-dung-git-3P0lPP7olox</a:t>
            </a:r>
            <a:endParaRPr b="0" i="0" sz="1000" u="none" cap="none" strike="noStrike">
              <a:solidFill>
                <a:srgbClr val="000000"/>
              </a:solidFill>
              <a:latin typeface="Calibri"/>
              <a:ea typeface="Calibri"/>
              <a:cs typeface="Calibri"/>
              <a:sym typeface="Calibri"/>
            </a:endParaRPr>
          </a:p>
          <a:p>
            <a:pPr indent="228600" lvl="0" marL="0" marR="0" rtl="0" algn="l">
              <a:lnSpc>
                <a:spcPct val="100000"/>
              </a:lnSpc>
              <a:spcBef>
                <a:spcPts val="0"/>
              </a:spcBef>
              <a:spcAft>
                <a:spcPts val="0"/>
              </a:spcAft>
              <a:buNone/>
            </a:pPr>
            <a:r>
              <a:rPr b="0" i="0" lang="en-US" sz="1000" u="none" cap="none" strike="noStrike">
                <a:solidFill>
                  <a:srgbClr val="000000"/>
                </a:solidFill>
                <a:latin typeface="Calibri"/>
                <a:ea typeface="Calibri"/>
                <a:cs typeface="Calibri"/>
                <a:sym typeface="Calibri"/>
              </a:rPr>
              <a:t>https://medium.com/@pawanpiumal1/basics-of-git-gui-71366702fc26</a:t>
            </a:r>
            <a:endParaRPr b="0" i="0" sz="1000" u="none" cap="none" strike="noStrike">
              <a:solidFill>
                <a:srgbClr val="000000"/>
              </a:solidFill>
              <a:latin typeface="Calibri"/>
              <a:ea typeface="Calibri"/>
              <a:cs typeface="Calibri"/>
              <a:sym typeface="Calibri"/>
            </a:endParaRPr>
          </a:p>
          <a:p>
            <a:pPr indent="228600" lvl="0" marL="0" marR="0" rtl="0" algn="l">
              <a:lnSpc>
                <a:spcPct val="100000"/>
              </a:lnSpc>
              <a:spcBef>
                <a:spcPts val="0"/>
              </a:spcBef>
              <a:spcAft>
                <a:spcPts val="0"/>
              </a:spcAft>
              <a:buNone/>
            </a:pPr>
            <a:r>
              <a:t/>
            </a:r>
            <a:endParaRPr b="0" i="0" sz="10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2"/>
          <p:cNvSpPr txBox="1"/>
          <p:nvPr>
            <p:ph idx="4294967295" type="ctrTitle"/>
          </p:nvPr>
        </p:nvSpPr>
        <p:spPr>
          <a:xfrm>
            <a:off x="347825" y="1278550"/>
            <a:ext cx="84147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Oswald"/>
              <a:buNone/>
            </a:pPr>
            <a:r>
              <a:rPr b="1" i="0" lang="en-US" sz="4000" u="none" cap="none" strike="noStrike">
                <a:solidFill>
                  <a:schemeClr val="accent1"/>
                </a:solidFill>
                <a:latin typeface="Oswald"/>
                <a:ea typeface="Oswald"/>
                <a:cs typeface="Oswald"/>
                <a:sym typeface="Oswald"/>
              </a:rPr>
              <a:t>Thank you for listening!</a:t>
            </a:r>
            <a:endParaRPr b="1" i="0" sz="4000" u="none" cap="none" strike="noStrike">
              <a:solidFill>
                <a:schemeClr val="accent1"/>
              </a:solidFill>
              <a:latin typeface="Oswald"/>
              <a:ea typeface="Oswald"/>
              <a:cs typeface="Oswald"/>
              <a:sym typeface="Oswald"/>
            </a:endParaRPr>
          </a:p>
        </p:txBody>
      </p:sp>
      <p:sp>
        <p:nvSpPr>
          <p:cNvPr id="531" name="Google Shape;531;p2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
          <p:cNvSpPr txBox="1"/>
          <p:nvPr>
            <p:ph type="title"/>
          </p:nvPr>
        </p:nvSpPr>
        <p:spPr>
          <a:xfrm>
            <a:off x="1073700" y="-9695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latin typeface="Arial"/>
                <a:ea typeface="Arial"/>
                <a:cs typeface="Arial"/>
                <a:sym typeface="Arial"/>
              </a:rPr>
              <a:t>TỔNG QUAN VỀ GIT</a:t>
            </a:r>
            <a:endParaRPr>
              <a:solidFill>
                <a:srgbClr val="7030A0"/>
              </a:solidFill>
              <a:latin typeface="Arial"/>
              <a:ea typeface="Arial"/>
              <a:cs typeface="Arial"/>
              <a:sym typeface="Arial"/>
            </a:endParaRPr>
          </a:p>
        </p:txBody>
      </p:sp>
      <p:sp>
        <p:nvSpPr>
          <p:cNvPr id="395" name="Google Shape;395;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96" name="Google Shape;396;p3"/>
          <p:cNvSpPr txBox="1"/>
          <p:nvPr/>
        </p:nvSpPr>
        <p:spPr>
          <a:xfrm>
            <a:off x="3450500" y="2845850"/>
            <a:ext cx="40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
          <p:cNvSpPr txBox="1"/>
          <p:nvPr/>
        </p:nvSpPr>
        <p:spPr>
          <a:xfrm>
            <a:off x="138675" y="502450"/>
            <a:ext cx="6723933" cy="923299"/>
          </a:xfrm>
          <a:prstGeom prst="rect">
            <a:avLst/>
          </a:prstGeom>
          <a:noFill/>
          <a:ln>
            <a:noFill/>
          </a:ln>
        </p:spPr>
        <p:txBody>
          <a:bodyPr anchorCtr="0" anchor="t" bIns="91425" lIns="91425" spcFirstLastPara="1" rIns="91425" wrap="square" tIns="91425">
            <a:spAutoFit/>
          </a:bodyPr>
          <a:lstStyle/>
          <a:p>
            <a:pPr indent="22860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Git là một một Hệ thống quản lý phiên bản mã nguồn mở theo hướng phân tán (Distributed Version Control Systems), ra đời vào năm 2005 và được phát triển nhằm quản lý source code một cách hiệu quả</a:t>
            </a:r>
            <a:endParaRPr b="0" i="0" sz="1600" u="none" cap="none" strike="noStrike">
              <a:solidFill>
                <a:srgbClr val="000000"/>
              </a:solidFill>
              <a:latin typeface="Arial"/>
              <a:ea typeface="Arial"/>
              <a:cs typeface="Arial"/>
              <a:sym typeface="Arial"/>
            </a:endParaRPr>
          </a:p>
        </p:txBody>
      </p:sp>
      <p:pic>
        <p:nvPicPr>
          <p:cNvPr id="398" name="Google Shape;398;p3"/>
          <p:cNvPicPr preferRelativeResize="0"/>
          <p:nvPr/>
        </p:nvPicPr>
        <p:blipFill rotWithShape="1">
          <a:blip r:embed="rId3">
            <a:alphaModFix/>
          </a:blip>
          <a:srcRect b="0" l="0" r="0" t="0"/>
          <a:stretch/>
        </p:blipFill>
        <p:spPr>
          <a:xfrm>
            <a:off x="3917695" y="1776864"/>
            <a:ext cx="5106449" cy="2539348"/>
          </a:xfrm>
          <a:prstGeom prst="rect">
            <a:avLst/>
          </a:prstGeom>
          <a:noFill/>
          <a:ln>
            <a:noFill/>
          </a:ln>
        </p:spPr>
      </p:pic>
      <p:pic>
        <p:nvPicPr>
          <p:cNvPr id="399" name="Google Shape;399;p3"/>
          <p:cNvPicPr preferRelativeResize="0"/>
          <p:nvPr/>
        </p:nvPicPr>
        <p:blipFill rotWithShape="1">
          <a:blip r:embed="rId4">
            <a:alphaModFix/>
          </a:blip>
          <a:srcRect b="0" l="0" r="0" t="0"/>
          <a:stretch/>
        </p:blipFill>
        <p:spPr>
          <a:xfrm>
            <a:off x="6741646" y="288815"/>
            <a:ext cx="2263679" cy="1309116"/>
          </a:xfrm>
          <a:prstGeom prst="rect">
            <a:avLst/>
          </a:prstGeom>
          <a:noFill/>
          <a:ln>
            <a:noFill/>
          </a:ln>
        </p:spPr>
      </p:pic>
      <p:pic>
        <p:nvPicPr>
          <p:cNvPr id="400" name="Google Shape;400;p3"/>
          <p:cNvPicPr preferRelativeResize="0"/>
          <p:nvPr/>
        </p:nvPicPr>
        <p:blipFill rotWithShape="1">
          <a:blip r:embed="rId5">
            <a:alphaModFix/>
          </a:blip>
          <a:srcRect b="0" l="0" r="0" t="0"/>
          <a:stretch/>
        </p:blipFill>
        <p:spPr>
          <a:xfrm>
            <a:off x="141844" y="1775688"/>
            <a:ext cx="3726821" cy="2540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
          <p:cNvSpPr txBox="1"/>
          <p:nvPr>
            <p:ph type="title"/>
          </p:nvPr>
        </p:nvSpPr>
        <p:spPr>
          <a:xfrm>
            <a:off x="723066" y="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TẠI SAO NÊN DÙNG GIT ???</a:t>
            </a:r>
            <a:endParaRPr>
              <a:solidFill>
                <a:srgbClr val="7030A0"/>
              </a:solidFill>
            </a:endParaRPr>
          </a:p>
        </p:txBody>
      </p:sp>
      <p:sp>
        <p:nvSpPr>
          <p:cNvPr id="406" name="Google Shape;406;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07" name="Google Shape;407;p4"/>
          <p:cNvSpPr txBox="1"/>
          <p:nvPr/>
        </p:nvSpPr>
        <p:spPr>
          <a:xfrm>
            <a:off x="3450500" y="2845850"/>
            <a:ext cx="40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408" name="Google Shape;408;p4"/>
          <p:cNvSpPr/>
          <p:nvPr/>
        </p:nvSpPr>
        <p:spPr>
          <a:xfrm>
            <a:off x="4334752" y="1461765"/>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Lưu lại lịch sử các version của bất kỳ thay đổi nào của source code (</a:t>
            </a:r>
            <a:r>
              <a:rPr b="1" i="0" lang="en-US" sz="1400" u="none" cap="none" strike="noStrike">
                <a:solidFill>
                  <a:srgbClr val="92D050"/>
                </a:solidFill>
                <a:latin typeface="Arial"/>
                <a:ea typeface="Arial"/>
                <a:cs typeface="Arial"/>
                <a:sym typeface="Arial"/>
              </a:rPr>
              <a:t>Snapshot</a:t>
            </a:r>
            <a:r>
              <a:rPr b="0" i="0" lang="en-US" sz="1400" u="none" cap="none" strike="noStrike">
                <a:solidFill>
                  <a:srgbClr val="000000"/>
                </a:solidFill>
                <a:latin typeface="Arial"/>
                <a:ea typeface="Arial"/>
                <a:cs typeface="Arial"/>
                <a:sym typeface="Arial"/>
              </a:rPr>
              <a:t>). Giúp xem lại các sự thay đổi hoặc khôi phục (revert) lại sau này.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Việc chia sẻ code trở nên dễ dàng hơn, có thể chia sẻ public cho bất kỳ ai, hoặc private chỉ cho một số người có thẩm quyền để truy cập vào và lấy code về.</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Hỗ trợ làm việc nhóm trên cùng 1 project</a:t>
            </a:r>
            <a:endParaRPr b="0" i="0" sz="1400" u="none" cap="none" strike="noStrike">
              <a:solidFill>
                <a:srgbClr val="000000"/>
              </a:solidFill>
              <a:latin typeface="Arial"/>
              <a:ea typeface="Arial"/>
              <a:cs typeface="Arial"/>
              <a:sym typeface="Arial"/>
            </a:endParaRPr>
          </a:p>
        </p:txBody>
      </p:sp>
      <p:pic>
        <p:nvPicPr>
          <p:cNvPr id="409" name="Google Shape;409;p4"/>
          <p:cNvPicPr preferRelativeResize="0"/>
          <p:nvPr/>
        </p:nvPicPr>
        <p:blipFill rotWithShape="1">
          <a:blip r:embed="rId3">
            <a:alphaModFix/>
          </a:blip>
          <a:srcRect b="0" l="0" r="0" t="0"/>
          <a:stretch/>
        </p:blipFill>
        <p:spPr>
          <a:xfrm>
            <a:off x="342980" y="1399889"/>
            <a:ext cx="3503000" cy="2460734"/>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
          <p:cNvSpPr txBox="1"/>
          <p:nvPr>
            <p:ph type="title"/>
          </p:nvPr>
        </p:nvSpPr>
        <p:spPr>
          <a:xfrm>
            <a:off x="1073700" y="-9695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MỘT SỐ THUẬT NGỮ</a:t>
            </a:r>
            <a:endParaRPr>
              <a:solidFill>
                <a:srgbClr val="7030A0"/>
              </a:solidFill>
            </a:endParaRPr>
          </a:p>
        </p:txBody>
      </p:sp>
      <p:sp>
        <p:nvSpPr>
          <p:cNvPr id="415" name="Google Shape;415;p5"/>
          <p:cNvSpPr/>
          <p:nvPr/>
        </p:nvSpPr>
        <p:spPr>
          <a:xfrm>
            <a:off x="166173" y="992674"/>
            <a:ext cx="5464605"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92D050"/>
                </a:solidFill>
                <a:latin typeface="Arial"/>
                <a:ea typeface="Arial"/>
                <a:cs typeface="Arial"/>
                <a:sym typeface="Arial"/>
              </a:rPr>
              <a:t>Repository</a:t>
            </a:r>
            <a:r>
              <a:rPr b="0" i="0" lang="en-US" sz="1400" u="none" cap="none" strike="noStrike">
                <a:solidFill>
                  <a:srgbClr val="000000"/>
                </a:solidFill>
                <a:latin typeface="Arial"/>
                <a:ea typeface="Arial"/>
                <a:cs typeface="Arial"/>
                <a:sym typeface="Arial"/>
              </a:rPr>
              <a:t>: là nơi sẽ ghi lại trạng thái của thư mục và file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000000"/>
              </a:buClr>
              <a:buSzPts val="1400"/>
              <a:buFont typeface="Arial"/>
              <a:buChar char="•"/>
            </a:pPr>
            <a:r>
              <a:rPr b="1" i="0" lang="en-US" sz="1400" u="none" cap="none" strike="noStrike">
                <a:solidFill>
                  <a:srgbClr val="92D050"/>
                </a:solidFill>
                <a:latin typeface="Arial"/>
                <a:ea typeface="Arial"/>
                <a:cs typeface="Arial"/>
                <a:sym typeface="Arial"/>
              </a:rPr>
              <a:t>Remote repository</a:t>
            </a:r>
            <a:r>
              <a:rPr b="0" i="0" lang="en-US" sz="1400" u="none" cap="none" strike="noStrike">
                <a:solidFill>
                  <a:srgbClr val="000000"/>
                </a:solidFill>
                <a:latin typeface="Arial"/>
                <a:ea typeface="Arial"/>
                <a:cs typeface="Arial"/>
                <a:sym typeface="Arial"/>
              </a:rPr>
              <a:t>: Là repository để chia sẻ giữa nhiều người và bố trí trên server chuyên dụng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000000"/>
              </a:buClr>
              <a:buSzPts val="1400"/>
              <a:buFont typeface="Arial"/>
              <a:buChar char="•"/>
            </a:pPr>
            <a:r>
              <a:rPr b="1" i="0" lang="en-US" sz="1400" u="none" cap="none" strike="noStrike">
                <a:solidFill>
                  <a:srgbClr val="92D050"/>
                </a:solidFill>
                <a:latin typeface="Arial"/>
                <a:ea typeface="Arial"/>
                <a:cs typeface="Arial"/>
                <a:sym typeface="Arial"/>
              </a:rPr>
              <a:t>Local repository</a:t>
            </a:r>
            <a:r>
              <a:rPr b="0" i="0" lang="en-US" sz="1400" u="none" cap="none" strike="noStrike">
                <a:solidFill>
                  <a:srgbClr val="000000"/>
                </a:solidFill>
                <a:latin typeface="Arial"/>
                <a:ea typeface="Arial"/>
                <a:cs typeface="Arial"/>
                <a:sym typeface="Arial"/>
              </a:rPr>
              <a:t>: Là repository bố trí trên máy cá nhân, dành cho một người dùng sử dụng</a:t>
            </a:r>
            <a:endParaRPr b="0" i="0" sz="1400" u="none" cap="none" strike="noStrike">
              <a:solidFill>
                <a:srgbClr val="000000"/>
              </a:solidFill>
              <a:latin typeface="Arial"/>
              <a:ea typeface="Arial"/>
              <a:cs typeface="Arial"/>
              <a:sym typeface="Arial"/>
            </a:endParaRPr>
          </a:p>
        </p:txBody>
      </p:sp>
      <p:pic>
        <p:nvPicPr>
          <p:cNvPr id="416" name="Google Shape;416;p5"/>
          <p:cNvPicPr preferRelativeResize="0"/>
          <p:nvPr/>
        </p:nvPicPr>
        <p:blipFill rotWithShape="1">
          <a:blip r:embed="rId3">
            <a:alphaModFix/>
          </a:blip>
          <a:srcRect b="0" l="0" r="0" t="0"/>
          <a:stretch/>
        </p:blipFill>
        <p:spPr>
          <a:xfrm>
            <a:off x="6622131" y="164273"/>
            <a:ext cx="1972308" cy="700492"/>
          </a:xfrm>
          <a:prstGeom prst="rect">
            <a:avLst/>
          </a:prstGeom>
          <a:noFill/>
          <a:ln>
            <a:noFill/>
          </a:ln>
        </p:spPr>
      </p:pic>
      <p:sp>
        <p:nvSpPr>
          <p:cNvPr id="417" name="Google Shape;417;p5"/>
          <p:cNvSpPr/>
          <p:nvPr/>
        </p:nvSpPr>
        <p:spPr>
          <a:xfrm>
            <a:off x="3734395" y="3382042"/>
            <a:ext cx="546460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92D050"/>
                </a:solidFill>
                <a:latin typeface="Arial"/>
                <a:ea typeface="Arial"/>
                <a:cs typeface="Arial"/>
                <a:sym typeface="Arial"/>
              </a:rPr>
              <a:t>Branch</a:t>
            </a:r>
            <a:r>
              <a:rPr b="0" i="0" lang="en-US" sz="1400" u="none" cap="none" strike="noStrike">
                <a:solidFill>
                  <a:srgbClr val="000000"/>
                </a:solidFill>
                <a:latin typeface="Arial"/>
                <a:ea typeface="Arial"/>
                <a:cs typeface="Arial"/>
                <a:sym typeface="Arial"/>
              </a:rPr>
              <a:t>: Mỗi nhánh trong Git gần giống như một workspace. Việc vào một nhánh để làm việc trong đó tương tự việc chuyển qua workspace mới và cũng có thể quay lại workspace cũ một cách nhanh chóng. </a:t>
            </a:r>
            <a:r>
              <a:rPr b="1" i="0" lang="en-US" sz="1400" u="none" cap="none" strike="noStrike">
                <a:solidFill>
                  <a:srgbClr val="92D050"/>
                </a:solidFill>
                <a:latin typeface="Arial"/>
                <a:ea typeface="Arial"/>
                <a:cs typeface="Arial"/>
                <a:sym typeface="Arial"/>
              </a:rPr>
              <a:t>Master</a:t>
            </a:r>
            <a:r>
              <a:rPr b="0" i="0" lang="en-US" sz="1400" u="none" cap="none" strike="noStrike">
                <a:solidFill>
                  <a:srgbClr val="000000"/>
                </a:solidFill>
                <a:latin typeface="Arial"/>
                <a:ea typeface="Arial"/>
                <a:cs typeface="Arial"/>
                <a:sym typeface="Arial"/>
              </a:rPr>
              <a:t>: là nhánh “mặc định” của repository.</a:t>
            </a:r>
            <a:endParaRPr/>
          </a:p>
        </p:txBody>
      </p:sp>
      <p:pic>
        <p:nvPicPr>
          <p:cNvPr id="418" name="Google Shape;418;p5"/>
          <p:cNvPicPr preferRelativeResize="0"/>
          <p:nvPr/>
        </p:nvPicPr>
        <p:blipFill rotWithShape="1">
          <a:blip r:embed="rId4">
            <a:alphaModFix/>
          </a:blip>
          <a:srcRect b="0" l="0" r="0" t="0"/>
          <a:stretch/>
        </p:blipFill>
        <p:spPr>
          <a:xfrm>
            <a:off x="5792538" y="763673"/>
            <a:ext cx="3189146" cy="2496023"/>
          </a:xfrm>
          <a:prstGeom prst="rect">
            <a:avLst/>
          </a:prstGeom>
          <a:noFill/>
          <a:ln>
            <a:noFill/>
          </a:ln>
        </p:spPr>
      </p:pic>
      <p:pic>
        <p:nvPicPr>
          <p:cNvPr id="419" name="Google Shape;419;p5"/>
          <p:cNvPicPr preferRelativeResize="0"/>
          <p:nvPr/>
        </p:nvPicPr>
        <p:blipFill rotWithShape="1">
          <a:blip r:embed="rId5">
            <a:alphaModFix/>
          </a:blip>
          <a:srcRect b="0" l="0" r="0" t="0"/>
          <a:stretch/>
        </p:blipFill>
        <p:spPr>
          <a:xfrm>
            <a:off x="386179" y="2740768"/>
            <a:ext cx="2989538" cy="21264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
          <p:cNvSpPr txBox="1"/>
          <p:nvPr>
            <p:ph type="title"/>
          </p:nvPr>
        </p:nvSpPr>
        <p:spPr>
          <a:xfrm>
            <a:off x="1286830" y="2316241"/>
            <a:ext cx="6186499" cy="31695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sz="3200">
                <a:solidFill>
                  <a:srgbClr val="7030A0"/>
                </a:solidFill>
              </a:rPr>
              <a:t>CÁC CÂU LỆNH GIT CƠ BẢN VÀ KẾT NỐI GITLAB</a:t>
            </a:r>
            <a:endParaRPr sz="320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
          <p:cNvSpPr txBox="1"/>
          <p:nvPr>
            <p:ph type="title"/>
          </p:nvPr>
        </p:nvSpPr>
        <p:spPr>
          <a:xfrm>
            <a:off x="1073700" y="-9695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GIT BASIC</a:t>
            </a:r>
            <a:endParaRPr>
              <a:solidFill>
                <a:srgbClr val="7030A0"/>
              </a:solidFill>
            </a:endParaRPr>
          </a:p>
        </p:txBody>
      </p:sp>
      <p:sp>
        <p:nvSpPr>
          <p:cNvPr id="430" name="Google Shape;430;p7"/>
          <p:cNvSpPr txBox="1"/>
          <p:nvPr/>
        </p:nvSpPr>
        <p:spPr>
          <a:xfrm>
            <a:off x="-139978" y="4513664"/>
            <a:ext cx="2951929" cy="338524"/>
          </a:xfrm>
          <a:prstGeom prst="rect">
            <a:avLst/>
          </a:prstGeom>
          <a:noFill/>
          <a:ln>
            <a:noFill/>
          </a:ln>
        </p:spPr>
        <p:txBody>
          <a:bodyPr anchorCtr="0" anchor="t" bIns="91425" lIns="91425" spcFirstLastPara="1" rIns="91425" wrap="square" tIns="91425">
            <a:spAutoFit/>
          </a:bodyPr>
          <a:lstStyle/>
          <a:p>
            <a:pPr indent="228600" lvl="0" marL="0" marR="0" rtl="0" algn="l">
              <a:lnSpc>
                <a:spcPct val="100000"/>
              </a:lnSpc>
              <a:spcBef>
                <a:spcPts val="0"/>
              </a:spcBef>
              <a:spcAft>
                <a:spcPts val="0"/>
              </a:spcAft>
              <a:buNone/>
            </a:pPr>
            <a:r>
              <a:rPr b="1" i="0" lang="en-US" sz="1000" u="none" cap="none" strike="noStrike">
                <a:solidFill>
                  <a:srgbClr val="000000"/>
                </a:solidFill>
                <a:latin typeface="Calibri"/>
                <a:ea typeface="Calibri"/>
                <a:cs typeface="Calibri"/>
                <a:sym typeface="Calibri"/>
              </a:rPr>
              <a:t>Link download: https://git-scm.com/download</a:t>
            </a:r>
            <a:endParaRPr/>
          </a:p>
        </p:txBody>
      </p:sp>
      <p:pic>
        <p:nvPicPr>
          <p:cNvPr id="431" name="Google Shape;431;p7"/>
          <p:cNvPicPr preferRelativeResize="0"/>
          <p:nvPr/>
        </p:nvPicPr>
        <p:blipFill rotWithShape="1">
          <a:blip r:embed="rId3">
            <a:alphaModFix/>
          </a:blip>
          <a:srcRect b="0" l="0" r="0" t="0"/>
          <a:stretch/>
        </p:blipFill>
        <p:spPr>
          <a:xfrm>
            <a:off x="3190087" y="555065"/>
            <a:ext cx="3068974" cy="1706787"/>
          </a:xfrm>
          <a:prstGeom prst="rect">
            <a:avLst/>
          </a:prstGeom>
          <a:noFill/>
          <a:ln>
            <a:noFill/>
          </a:ln>
        </p:spPr>
      </p:pic>
      <p:pic>
        <p:nvPicPr>
          <p:cNvPr id="432" name="Google Shape;432;p7"/>
          <p:cNvPicPr preferRelativeResize="0"/>
          <p:nvPr/>
        </p:nvPicPr>
        <p:blipFill rotWithShape="1">
          <a:blip r:embed="rId4">
            <a:alphaModFix/>
          </a:blip>
          <a:srcRect b="0" l="0" r="0" t="0"/>
          <a:stretch/>
        </p:blipFill>
        <p:spPr>
          <a:xfrm>
            <a:off x="420548" y="968545"/>
            <a:ext cx="2590392" cy="2928269"/>
          </a:xfrm>
          <a:prstGeom prst="rect">
            <a:avLst/>
          </a:prstGeom>
          <a:noFill/>
          <a:ln>
            <a:noFill/>
          </a:ln>
        </p:spPr>
      </p:pic>
      <p:pic>
        <p:nvPicPr>
          <p:cNvPr id="433" name="Google Shape;433;p7"/>
          <p:cNvPicPr preferRelativeResize="0"/>
          <p:nvPr/>
        </p:nvPicPr>
        <p:blipFill rotWithShape="1">
          <a:blip r:embed="rId5">
            <a:alphaModFix/>
          </a:blip>
          <a:srcRect b="0" l="0" r="0" t="0"/>
          <a:stretch/>
        </p:blipFill>
        <p:spPr>
          <a:xfrm>
            <a:off x="6348833" y="567808"/>
            <a:ext cx="2705792" cy="1720177"/>
          </a:xfrm>
          <a:prstGeom prst="rect">
            <a:avLst/>
          </a:prstGeom>
          <a:noFill/>
          <a:ln>
            <a:noFill/>
          </a:ln>
        </p:spPr>
      </p:pic>
      <p:pic>
        <p:nvPicPr>
          <p:cNvPr id="434" name="Google Shape;434;p7"/>
          <p:cNvPicPr preferRelativeResize="0"/>
          <p:nvPr/>
        </p:nvPicPr>
        <p:blipFill rotWithShape="1">
          <a:blip r:embed="rId6">
            <a:alphaModFix/>
          </a:blip>
          <a:srcRect b="0" l="0" r="0" t="0"/>
          <a:stretch/>
        </p:blipFill>
        <p:spPr>
          <a:xfrm>
            <a:off x="4926926" y="2392568"/>
            <a:ext cx="2725159" cy="22903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
          <p:cNvSpPr txBox="1"/>
          <p:nvPr>
            <p:ph type="title"/>
          </p:nvPr>
        </p:nvSpPr>
        <p:spPr>
          <a:xfrm>
            <a:off x="1073700" y="-96950"/>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KHỞI TẠO LOCAL REPO</a:t>
            </a:r>
            <a:endParaRPr>
              <a:solidFill>
                <a:srgbClr val="7030A0"/>
              </a:solidFill>
            </a:endParaRPr>
          </a:p>
        </p:txBody>
      </p:sp>
      <p:pic>
        <p:nvPicPr>
          <p:cNvPr id="440" name="Google Shape;440;p8"/>
          <p:cNvPicPr preferRelativeResize="0"/>
          <p:nvPr/>
        </p:nvPicPr>
        <p:blipFill rotWithShape="1">
          <a:blip r:embed="rId3">
            <a:alphaModFix/>
          </a:blip>
          <a:srcRect b="0" l="0" r="0" t="0"/>
          <a:stretch/>
        </p:blipFill>
        <p:spPr>
          <a:xfrm>
            <a:off x="194260" y="502450"/>
            <a:ext cx="3493814" cy="1605590"/>
          </a:xfrm>
          <a:prstGeom prst="rect">
            <a:avLst/>
          </a:prstGeom>
          <a:noFill/>
          <a:ln>
            <a:noFill/>
          </a:ln>
        </p:spPr>
      </p:pic>
      <p:pic>
        <p:nvPicPr>
          <p:cNvPr id="441" name="Google Shape;441;p8"/>
          <p:cNvPicPr preferRelativeResize="0"/>
          <p:nvPr/>
        </p:nvPicPr>
        <p:blipFill rotWithShape="1">
          <a:blip r:embed="rId4">
            <a:alphaModFix/>
          </a:blip>
          <a:srcRect b="0" l="0" r="0" t="0"/>
          <a:stretch/>
        </p:blipFill>
        <p:spPr>
          <a:xfrm>
            <a:off x="194260" y="2210160"/>
            <a:ext cx="3493814" cy="2575816"/>
          </a:xfrm>
          <a:prstGeom prst="rect">
            <a:avLst/>
          </a:prstGeom>
          <a:noFill/>
          <a:ln>
            <a:noFill/>
          </a:ln>
        </p:spPr>
      </p:pic>
      <p:pic>
        <p:nvPicPr>
          <p:cNvPr id="442" name="Google Shape;442;p8"/>
          <p:cNvPicPr preferRelativeResize="0"/>
          <p:nvPr/>
        </p:nvPicPr>
        <p:blipFill rotWithShape="1">
          <a:blip r:embed="rId5">
            <a:alphaModFix/>
          </a:blip>
          <a:srcRect b="0" l="0" r="0" t="0"/>
          <a:stretch/>
        </p:blipFill>
        <p:spPr>
          <a:xfrm>
            <a:off x="4116243" y="1305244"/>
            <a:ext cx="4292112" cy="16055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9"/>
          <p:cNvSpPr txBox="1"/>
          <p:nvPr>
            <p:ph type="title"/>
          </p:nvPr>
        </p:nvSpPr>
        <p:spPr>
          <a:xfrm>
            <a:off x="1072959" y="-122839"/>
            <a:ext cx="6996600" cy="59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solidFill>
                  <a:srgbClr val="7030A0"/>
                </a:solidFill>
              </a:rPr>
              <a:t>Config Remote repository</a:t>
            </a:r>
            <a:endParaRPr>
              <a:solidFill>
                <a:srgbClr val="7030A0"/>
              </a:solidFill>
            </a:endParaRPr>
          </a:p>
        </p:txBody>
      </p:sp>
      <p:pic>
        <p:nvPicPr>
          <p:cNvPr id="448" name="Google Shape;448;p9"/>
          <p:cNvPicPr preferRelativeResize="0"/>
          <p:nvPr/>
        </p:nvPicPr>
        <p:blipFill rotWithShape="1">
          <a:blip r:embed="rId3">
            <a:alphaModFix/>
          </a:blip>
          <a:srcRect b="0" l="0" r="0" t="0"/>
          <a:stretch/>
        </p:blipFill>
        <p:spPr>
          <a:xfrm>
            <a:off x="236255" y="2246442"/>
            <a:ext cx="8670009" cy="2765570"/>
          </a:xfrm>
          <a:prstGeom prst="rect">
            <a:avLst/>
          </a:prstGeom>
          <a:noFill/>
          <a:ln>
            <a:noFill/>
          </a:ln>
        </p:spPr>
      </p:pic>
      <p:sp>
        <p:nvSpPr>
          <p:cNvPr id="449" name="Google Shape;449;p9"/>
          <p:cNvSpPr/>
          <p:nvPr/>
        </p:nvSpPr>
        <p:spPr>
          <a:xfrm>
            <a:off x="55001" y="474725"/>
            <a:ext cx="5547536" cy="7540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92D050"/>
                </a:solidFill>
                <a:latin typeface="Arial"/>
                <a:ea typeface="Arial"/>
                <a:cs typeface="Arial"/>
                <a:sym typeface="Arial"/>
              </a:rPr>
              <a:t>Gitlab Repository</a:t>
            </a:r>
            <a:r>
              <a:rPr b="0" i="0" lang="en-US" sz="1400" u="none" cap="none" strike="noStrike">
                <a:solidFill>
                  <a:srgbClr val="000000"/>
                </a:solidFill>
                <a:latin typeface="Arial"/>
                <a:ea typeface="Arial"/>
                <a:cs typeface="Arial"/>
                <a:sym typeface="Arial"/>
              </a:rPr>
              <a:t>: request </a:t>
            </a: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lam.vv@citigo.com.vn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None/>
            </a:pPr>
            <a:r>
              <a:rPr b="0" i="0" lang="en-US" sz="1400" u="none" cap="none" strike="noStrike">
                <a:solidFill>
                  <a:srgbClr val="000000"/>
                </a:solidFill>
                <a:latin typeface="Arial"/>
                <a:ea typeface="Arial"/>
                <a:cs typeface="Arial"/>
                <a:sym typeface="Arial"/>
              </a:rPr>
              <a:t>Truy cập: </a:t>
            </a:r>
            <a:r>
              <a:rPr b="0" i="0" lang="en-US" sz="1400" u="sng" cap="none" strike="noStrike">
                <a:solidFill>
                  <a:srgbClr val="000000"/>
                </a:solidFill>
                <a:latin typeface="Arial"/>
                <a:ea typeface="Arial"/>
                <a:cs typeface="Arial"/>
                <a:sym typeface="Arial"/>
                <a:hlinkClick r:id="rId5">
                  <a:extLst>
                    <a:ext uri="{A12FA001-AC4F-418D-AE19-62706E023703}">
                      <ahyp:hlinkClr val="tx"/>
                    </a:ext>
                  </a:extLst>
                </a:hlinkClick>
              </a:rPr>
              <a:t>https://gitlab.citigo.com.vn/bi-team/*****(***repo’s</a:t>
            </a:r>
            <a:r>
              <a:rPr b="0" i="0" lang="en-US" sz="1400" u="none" cap="none" strike="noStrike">
                <a:solidFill>
                  <a:srgbClr val="000000"/>
                </a:solidFill>
                <a:latin typeface="Arial"/>
                <a:ea typeface="Arial"/>
                <a:cs typeface="Arial"/>
                <a:sym typeface="Arial"/>
              </a:rPr>
              <a:t> name)</a:t>
            </a:r>
            <a:endParaRPr b="0" i="0" sz="1400" u="none" cap="none" strike="noStrike">
              <a:solidFill>
                <a:srgbClr val="000000"/>
              </a:solidFill>
              <a:latin typeface="Arial"/>
              <a:ea typeface="Arial"/>
              <a:cs typeface="Arial"/>
              <a:sym typeface="Arial"/>
            </a:endParaRPr>
          </a:p>
        </p:txBody>
      </p:sp>
      <p:pic>
        <p:nvPicPr>
          <p:cNvPr id="450" name="Google Shape;450;p9"/>
          <p:cNvPicPr preferRelativeResize="0"/>
          <p:nvPr/>
        </p:nvPicPr>
        <p:blipFill rotWithShape="1">
          <a:blip r:embed="rId6">
            <a:alphaModFix/>
          </a:blip>
          <a:srcRect b="0" l="0" r="0" t="0"/>
          <a:stretch/>
        </p:blipFill>
        <p:spPr>
          <a:xfrm>
            <a:off x="5547536" y="539798"/>
            <a:ext cx="2785192" cy="1580170"/>
          </a:xfrm>
          <a:prstGeom prst="rect">
            <a:avLst/>
          </a:prstGeom>
          <a:noFill/>
          <a:ln>
            <a:noFill/>
          </a:ln>
        </p:spPr>
      </p:pic>
      <p:sp>
        <p:nvSpPr>
          <p:cNvPr id="451" name="Google Shape;451;p9"/>
          <p:cNvSpPr/>
          <p:nvPr/>
        </p:nvSpPr>
        <p:spPr>
          <a:xfrm>
            <a:off x="55001" y="1422610"/>
            <a:ext cx="522170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git config --global </a:t>
            </a:r>
            <a:r>
              <a:rPr b="0" i="0" lang="en-US" sz="1400" u="sng" cap="none" strike="noStrike">
                <a:solidFill>
                  <a:srgbClr val="000000"/>
                </a:solidFill>
                <a:latin typeface="Arial"/>
                <a:ea typeface="Arial"/>
                <a:cs typeface="Arial"/>
                <a:sym typeface="Arial"/>
                <a:hlinkClick r:id="rId7">
                  <a:extLst>
                    <a:ext uri="{A12FA001-AC4F-418D-AE19-62706E023703}">
                      <ahyp:hlinkClr val="tx"/>
                    </a:ext>
                  </a:extLst>
                </a:hlinkClick>
              </a:rPr>
              <a:t>user.name</a:t>
            </a:r>
            <a:r>
              <a:rPr b="0" i="0" lang="en-US" sz="1400" u="none" cap="none" strike="noStrike">
                <a:solidFill>
                  <a:srgbClr val="000000"/>
                </a:solidFill>
                <a:latin typeface="Arial"/>
                <a:ea typeface="Arial"/>
                <a:cs typeface="Arial"/>
                <a:sym typeface="Arial"/>
              </a:rPr>
              <a:t> "Nguyễn Mạnh Cường - Falcon" git config --global user.email "</a:t>
            </a:r>
            <a:r>
              <a:rPr b="0" i="0" lang="en-US" sz="1400" u="sng" cap="none" strike="noStrike">
                <a:solidFill>
                  <a:srgbClr val="000000"/>
                </a:solidFill>
                <a:latin typeface="Arial"/>
                <a:ea typeface="Arial"/>
                <a:cs typeface="Arial"/>
                <a:sym typeface="Arial"/>
                <a:hlinkClick r:id="rId8">
                  <a:extLst>
                    <a:ext uri="{A12FA001-AC4F-418D-AE19-62706E023703}">
                      <ahyp:hlinkClr val="tx"/>
                    </a:ext>
                  </a:extLst>
                </a:hlinkClick>
              </a:rPr>
              <a:t>cuong.nm4@citigo.com.vn</a:t>
            </a:r>
            <a:r>
              <a:rPr b="0" i="0" lang="en-US" sz="1400" u="none" cap="none" strike="noStrike">
                <a:solidFill>
                  <a:srgbClr val="000000"/>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Nguyễn Mạnh Cường 4</dc:creator>
</cp:coreProperties>
</file>