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79" r:id="rId2"/>
    <p:sldId id="278" r:id="rId3"/>
    <p:sldId id="277" r:id="rId4"/>
    <p:sldId id="280" r:id="rId5"/>
    <p:sldId id="281" r:id="rId6"/>
    <p:sldId id="285" r:id="rId7"/>
    <p:sldId id="282" r:id="rId8"/>
    <p:sldId id="259" r:id="rId9"/>
    <p:sldId id="284" r:id="rId10"/>
    <p:sldId id="256" r:id="rId11"/>
    <p:sldId id="257" r:id="rId12"/>
    <p:sldId id="258" r:id="rId13"/>
    <p:sldId id="260" r:id="rId14"/>
    <p:sldId id="264" r:id="rId15"/>
    <p:sldId id="262" r:id="rId16"/>
    <p:sldId id="263" r:id="rId17"/>
    <p:sldId id="265" r:id="rId18"/>
    <p:sldId id="266" r:id="rId19"/>
    <p:sldId id="267" r:id="rId20"/>
    <p:sldId id="270" r:id="rId21"/>
    <p:sldId id="268" r:id="rId22"/>
    <p:sldId id="269" r:id="rId23"/>
    <p:sldId id="272" r:id="rId24"/>
    <p:sldId id="273" r:id="rId25"/>
    <p:sldId id="271" r:id="rId26"/>
    <p:sldId id="274" r:id="rId27"/>
    <p:sldId id="275" r:id="rId28"/>
    <p:sldId id="27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53" d="100"/>
          <a:sy n="53" d="100"/>
        </p:scale>
        <p:origin x="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724FFFFE-8E42-4AE6-A7C3-6B55F5F71D7B}" type="datetimeFigureOut">
              <a:rPr lang="zh-TW" altLang="en-US" smtClean="0"/>
              <a:t>2022/12/23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4AF902-CA41-4120-8652-46812210D53A}"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07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24FFFFE-8E42-4AE6-A7C3-6B55F5F71D7B}" type="datetimeFigureOut">
              <a:rPr lang="zh-TW" altLang="en-US" smtClean="0"/>
              <a:t>2022/12/23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4AF902-CA41-4120-8652-46812210D53A}" type="slidenum">
              <a:rPr lang="zh-TW" altLang="en-US" smtClean="0"/>
              <a:t>‹#›</a:t>
            </a:fld>
            <a:endParaRPr lang="zh-TW" altLang="en-US"/>
          </a:p>
        </p:txBody>
      </p:sp>
    </p:spTree>
    <p:extLst>
      <p:ext uri="{BB962C8B-B14F-4D97-AF65-F5344CB8AC3E}">
        <p14:creationId xmlns:p14="http://schemas.microsoft.com/office/powerpoint/2010/main" val="371885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24FFFFE-8E42-4AE6-A7C3-6B55F5F71D7B}" type="datetimeFigureOut">
              <a:rPr lang="zh-TW" altLang="en-US" smtClean="0"/>
              <a:t>2022/12/23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4AF902-CA41-4120-8652-46812210D53A}" type="slidenum">
              <a:rPr lang="zh-TW" altLang="en-US" smtClean="0"/>
              <a:t>‹#›</a:t>
            </a:fld>
            <a:endParaRPr lang="zh-TW" altLang="en-US"/>
          </a:p>
        </p:txBody>
      </p:sp>
    </p:spTree>
    <p:extLst>
      <p:ext uri="{BB962C8B-B14F-4D97-AF65-F5344CB8AC3E}">
        <p14:creationId xmlns:p14="http://schemas.microsoft.com/office/powerpoint/2010/main" val="310238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24FFFFE-8E42-4AE6-A7C3-6B55F5F71D7B}" type="datetimeFigureOut">
              <a:rPr lang="zh-TW" altLang="en-US" smtClean="0"/>
              <a:t>2022/12/23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4AF902-CA41-4120-8652-46812210D53A}" type="slidenum">
              <a:rPr lang="zh-TW" altLang="en-US" smtClean="0"/>
              <a:t>‹#›</a:t>
            </a:fld>
            <a:endParaRPr lang="zh-TW" altLang="en-US"/>
          </a:p>
        </p:txBody>
      </p:sp>
    </p:spTree>
    <p:extLst>
      <p:ext uri="{BB962C8B-B14F-4D97-AF65-F5344CB8AC3E}">
        <p14:creationId xmlns:p14="http://schemas.microsoft.com/office/powerpoint/2010/main" val="37396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24FFFFE-8E42-4AE6-A7C3-6B55F5F71D7B}" type="datetimeFigureOut">
              <a:rPr lang="zh-TW" altLang="en-US" smtClean="0"/>
              <a:t>2022/12/23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4AF902-CA41-4120-8652-46812210D53A}" type="slidenum">
              <a:rPr lang="zh-TW" altLang="en-US" smtClean="0"/>
              <a:t>‹#›</a:t>
            </a:fld>
            <a:endParaRPr lang="zh-TW" altLang="en-US"/>
          </a:p>
        </p:txBody>
      </p:sp>
    </p:spTree>
    <p:extLst>
      <p:ext uri="{BB962C8B-B14F-4D97-AF65-F5344CB8AC3E}">
        <p14:creationId xmlns:p14="http://schemas.microsoft.com/office/powerpoint/2010/main" val="159886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24FFFFE-8E42-4AE6-A7C3-6B55F5F71D7B}" type="datetimeFigureOut">
              <a:rPr lang="zh-TW" altLang="en-US" smtClean="0"/>
              <a:t>2022/12/23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4AF902-CA41-4120-8652-46812210D53A}"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094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724FFFFE-8E42-4AE6-A7C3-6B55F5F71D7B}" type="datetimeFigureOut">
              <a:rPr lang="zh-TW" altLang="en-US" smtClean="0"/>
              <a:t>2022/12/23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4AF902-CA41-4120-8652-46812210D53A}" type="slidenum">
              <a:rPr lang="zh-TW" altLang="en-US" smtClean="0"/>
              <a:t>‹#›</a:t>
            </a:fld>
            <a:endParaRPr lang="zh-TW" altLang="en-US"/>
          </a:p>
        </p:txBody>
      </p:sp>
    </p:spTree>
    <p:extLst>
      <p:ext uri="{BB962C8B-B14F-4D97-AF65-F5344CB8AC3E}">
        <p14:creationId xmlns:p14="http://schemas.microsoft.com/office/powerpoint/2010/main" val="70882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24FFFFE-8E42-4AE6-A7C3-6B55F5F71D7B}" type="datetimeFigureOut">
              <a:rPr lang="zh-TW" altLang="en-US" smtClean="0"/>
              <a:t>2022/12/23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04AF902-CA41-4120-8652-46812210D53A}" type="slidenum">
              <a:rPr lang="zh-TW" altLang="en-US" smtClean="0"/>
              <a:t>‹#›</a:t>
            </a:fld>
            <a:endParaRPr lang="zh-TW" altLang="en-US"/>
          </a:p>
        </p:txBody>
      </p:sp>
    </p:spTree>
    <p:extLst>
      <p:ext uri="{BB962C8B-B14F-4D97-AF65-F5344CB8AC3E}">
        <p14:creationId xmlns:p14="http://schemas.microsoft.com/office/powerpoint/2010/main" val="4257233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724FFFFE-8E42-4AE6-A7C3-6B55F5F71D7B}" type="datetimeFigureOut">
              <a:rPr lang="zh-TW" altLang="en-US" smtClean="0"/>
              <a:t>2022/12/23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04AF902-CA41-4120-8652-46812210D53A}" type="slidenum">
              <a:rPr lang="zh-TW" altLang="en-US" smtClean="0"/>
              <a:t>‹#›</a:t>
            </a:fld>
            <a:endParaRPr lang="zh-TW" altLang="en-US"/>
          </a:p>
        </p:txBody>
      </p:sp>
    </p:spTree>
    <p:extLst>
      <p:ext uri="{BB962C8B-B14F-4D97-AF65-F5344CB8AC3E}">
        <p14:creationId xmlns:p14="http://schemas.microsoft.com/office/powerpoint/2010/main" val="357622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24FFFFE-8E42-4AE6-A7C3-6B55F5F71D7B}" type="datetimeFigureOut">
              <a:rPr lang="zh-TW" altLang="en-US" smtClean="0"/>
              <a:t>2022/12/23</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E04AF902-CA41-4120-8652-46812210D53A}" type="slidenum">
              <a:rPr lang="zh-TW" altLang="en-US" smtClean="0"/>
              <a:t>‹#›</a:t>
            </a:fld>
            <a:endParaRPr lang="zh-TW" altLang="en-US"/>
          </a:p>
        </p:txBody>
      </p:sp>
    </p:spTree>
    <p:extLst>
      <p:ext uri="{BB962C8B-B14F-4D97-AF65-F5344CB8AC3E}">
        <p14:creationId xmlns:p14="http://schemas.microsoft.com/office/powerpoint/2010/main" val="94202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24FFFFE-8E42-4AE6-A7C3-6B55F5F71D7B}" type="datetimeFigureOut">
              <a:rPr lang="zh-TW" altLang="en-US" smtClean="0"/>
              <a:t>2022/12/23</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4AF902-CA41-4120-8652-46812210D53A}" type="slidenum">
              <a:rPr lang="zh-TW" altLang="en-US" smtClean="0"/>
              <a:t>‹#›</a:t>
            </a:fld>
            <a:endParaRPr lang="zh-TW" altLang="en-US"/>
          </a:p>
        </p:txBody>
      </p:sp>
    </p:spTree>
    <p:extLst>
      <p:ext uri="{BB962C8B-B14F-4D97-AF65-F5344CB8AC3E}">
        <p14:creationId xmlns:p14="http://schemas.microsoft.com/office/powerpoint/2010/main" val="3728086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724FFFFE-8E42-4AE6-A7C3-6B55F5F71D7B}" type="datetimeFigureOut">
              <a:rPr lang="zh-TW" altLang="en-US" smtClean="0"/>
              <a:t>2022/12/23</a:t>
            </a:fld>
            <a:endParaRPr lang="zh-TW"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4AF902-CA41-4120-8652-46812210D53A}" type="slidenum">
              <a:rPr lang="zh-TW" altLang="en-US" smtClean="0"/>
              <a:t>‹#›</a:t>
            </a:fld>
            <a:endParaRPr lang="zh-TW" altLang="en-US"/>
          </a:p>
        </p:txBody>
      </p:sp>
    </p:spTree>
    <p:extLst>
      <p:ext uri="{BB962C8B-B14F-4D97-AF65-F5344CB8AC3E}">
        <p14:creationId xmlns:p14="http://schemas.microsoft.com/office/powerpoint/2010/main" val="2054849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4FFFFE-8E42-4AE6-A7C3-6B55F5F71D7B}" type="datetimeFigureOut">
              <a:rPr lang="zh-TW" altLang="en-US" smtClean="0"/>
              <a:t>2022/12/23</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4AF902-CA41-4120-8652-46812210D53A}"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851830"/>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 Id="rId4" Type="http://schemas.openxmlformats.org/officeDocument/2006/relationships/hyperlink" Target="https://e3.nycu.edu.tw/pluginfile.php/1516677/mod_folder/content/0/ML_Ch02f.pdf?forcedownload=1"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2DB2296A-D25F-4C79-9E22-FDAD035BDBA9}"/>
              </a:ext>
            </a:extLst>
          </p:cNvPr>
          <p:cNvSpPr txBox="1"/>
          <p:nvPr/>
        </p:nvSpPr>
        <p:spPr>
          <a:xfrm>
            <a:off x="1670537" y="1063868"/>
            <a:ext cx="8651632" cy="3508653"/>
          </a:xfrm>
          <a:prstGeom prst="rect">
            <a:avLst/>
          </a:prstGeom>
          <a:noFill/>
        </p:spPr>
        <p:txBody>
          <a:bodyPr wrap="square" rtlCol="0">
            <a:spAutoFit/>
          </a:bodyPr>
          <a:lstStyle/>
          <a:p>
            <a:pPr algn="ctr"/>
            <a:r>
              <a:rPr lang="zh-TW" altLang="en-US" sz="3600" b="1" dirty="0"/>
              <a:t>機器學習原理及工業應用  </a:t>
            </a:r>
            <a:r>
              <a:rPr lang="en-US" altLang="zh-TW" sz="3600" b="1" dirty="0"/>
              <a:t>FINAL PROJECT</a:t>
            </a:r>
          </a:p>
          <a:p>
            <a:pPr algn="ctr"/>
            <a:endParaRPr lang="en-US" altLang="zh-TW" b="1" dirty="0"/>
          </a:p>
          <a:p>
            <a:pPr algn="ctr"/>
            <a:endParaRPr lang="en-US" altLang="zh-TW" b="1" dirty="0"/>
          </a:p>
          <a:p>
            <a:pPr algn="ctr"/>
            <a:r>
              <a:rPr lang="zh-TW" altLang="en-US" sz="4000" b="1" dirty="0"/>
              <a:t>糖尿病風險預測</a:t>
            </a:r>
            <a:endParaRPr lang="en-US" altLang="zh-TW" sz="4000" b="1" dirty="0"/>
          </a:p>
          <a:p>
            <a:pPr algn="ctr"/>
            <a:endParaRPr lang="en-US" altLang="zh-TW" b="1" dirty="0"/>
          </a:p>
          <a:p>
            <a:pPr algn="ctr"/>
            <a:endParaRPr lang="en-US" altLang="zh-TW" b="1" dirty="0"/>
          </a:p>
          <a:p>
            <a:pPr algn="ctr"/>
            <a:endParaRPr lang="en-US" altLang="zh-TW" b="1" dirty="0"/>
          </a:p>
          <a:p>
            <a:pPr algn="ctr"/>
            <a:r>
              <a:rPr lang="zh-TW" altLang="en-US" sz="2800" b="1" dirty="0"/>
              <a:t>報告人</a:t>
            </a:r>
            <a:r>
              <a:rPr lang="en-US" altLang="zh-TW" sz="2800" b="1" dirty="0"/>
              <a:t>:109611099</a:t>
            </a:r>
            <a:r>
              <a:rPr lang="zh-TW" altLang="en-US" sz="2800" b="1" dirty="0"/>
              <a:t> 機械 大三 顏彥臣</a:t>
            </a:r>
            <a:endParaRPr lang="en-US" altLang="zh-TW" sz="2800" b="1" dirty="0"/>
          </a:p>
          <a:p>
            <a:pPr algn="ctr"/>
            <a:r>
              <a:rPr lang="zh-TW" altLang="en-US" sz="2800" b="1" dirty="0"/>
              <a:t>            </a:t>
            </a:r>
            <a:r>
              <a:rPr lang="en-US" altLang="zh-TW" sz="2800" b="1" dirty="0"/>
              <a:t>109611090 </a:t>
            </a:r>
            <a:r>
              <a:rPr lang="zh-TW" altLang="en-US" sz="2800" b="1" dirty="0"/>
              <a:t>機械大三 劉定珩</a:t>
            </a:r>
            <a:endParaRPr lang="en-US" altLang="zh-TW" sz="2800" b="1" dirty="0"/>
          </a:p>
        </p:txBody>
      </p:sp>
    </p:spTree>
    <p:extLst>
      <p:ext uri="{BB962C8B-B14F-4D97-AF65-F5344CB8AC3E}">
        <p14:creationId xmlns:p14="http://schemas.microsoft.com/office/powerpoint/2010/main" val="1766694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8723110D-A91A-4AB9-AAB9-9694E34C3D42}"/>
              </a:ext>
            </a:extLst>
          </p:cNvPr>
          <p:cNvSpPr txBox="1"/>
          <p:nvPr/>
        </p:nvSpPr>
        <p:spPr>
          <a:xfrm>
            <a:off x="575897" y="-95853"/>
            <a:ext cx="4031272" cy="1446550"/>
          </a:xfrm>
          <a:prstGeom prst="rect">
            <a:avLst/>
          </a:prstGeom>
          <a:noFill/>
        </p:spPr>
        <p:txBody>
          <a:bodyPr wrap="square" rtlCol="0">
            <a:spAutoFit/>
          </a:bodyPr>
          <a:lstStyle/>
          <a:p>
            <a:r>
              <a:rPr lang="en-US" altLang="zh-TW" sz="8800" dirty="0"/>
              <a:t>KNN</a:t>
            </a:r>
            <a:endParaRPr lang="zh-TW" altLang="en-US" sz="8800" dirty="0"/>
          </a:p>
        </p:txBody>
      </p:sp>
      <p:pic>
        <p:nvPicPr>
          <p:cNvPr id="5" name="圖片 4">
            <a:extLst>
              <a:ext uri="{FF2B5EF4-FFF2-40B4-BE49-F238E27FC236}">
                <a16:creationId xmlns:a16="http://schemas.microsoft.com/office/drawing/2014/main" id="{D4F11736-5DA3-4EC9-9876-6CB745856C8D}"/>
              </a:ext>
            </a:extLst>
          </p:cNvPr>
          <p:cNvPicPr>
            <a:picLocks noChangeAspect="1"/>
          </p:cNvPicPr>
          <p:nvPr/>
        </p:nvPicPr>
        <p:blipFill rotWithShape="1">
          <a:blip r:embed="rId2"/>
          <a:srcRect r="9918"/>
          <a:stretch/>
        </p:blipFill>
        <p:spPr>
          <a:xfrm>
            <a:off x="201982" y="1672843"/>
            <a:ext cx="6038408" cy="3512313"/>
          </a:xfrm>
          <a:prstGeom prst="rect">
            <a:avLst/>
          </a:prstGeom>
        </p:spPr>
      </p:pic>
      <p:pic>
        <p:nvPicPr>
          <p:cNvPr id="8" name="圖片 7">
            <a:extLst>
              <a:ext uri="{FF2B5EF4-FFF2-40B4-BE49-F238E27FC236}">
                <a16:creationId xmlns:a16="http://schemas.microsoft.com/office/drawing/2014/main" id="{4246AC78-3476-4FFA-9B41-E2AE29661932}"/>
              </a:ext>
            </a:extLst>
          </p:cNvPr>
          <p:cNvPicPr>
            <a:picLocks noChangeAspect="1"/>
          </p:cNvPicPr>
          <p:nvPr/>
        </p:nvPicPr>
        <p:blipFill>
          <a:blip r:embed="rId3"/>
          <a:stretch>
            <a:fillRect/>
          </a:stretch>
        </p:blipFill>
        <p:spPr>
          <a:xfrm>
            <a:off x="6386098" y="627422"/>
            <a:ext cx="5230005" cy="4779847"/>
          </a:xfrm>
          <a:prstGeom prst="rect">
            <a:avLst/>
          </a:prstGeom>
        </p:spPr>
      </p:pic>
      <p:sp>
        <p:nvSpPr>
          <p:cNvPr id="2" name="矩形 1">
            <a:extLst>
              <a:ext uri="{FF2B5EF4-FFF2-40B4-BE49-F238E27FC236}">
                <a16:creationId xmlns:a16="http://schemas.microsoft.com/office/drawing/2014/main" id="{E7B7E5C0-DFE5-46B2-935C-8D38EBF242E3}"/>
              </a:ext>
            </a:extLst>
          </p:cNvPr>
          <p:cNvSpPr/>
          <p:nvPr/>
        </p:nvSpPr>
        <p:spPr>
          <a:xfrm>
            <a:off x="61546" y="2303585"/>
            <a:ext cx="2031023" cy="1670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a:extLst>
              <a:ext uri="{FF2B5EF4-FFF2-40B4-BE49-F238E27FC236}">
                <a16:creationId xmlns:a16="http://schemas.microsoft.com/office/drawing/2014/main" id="{7B8741BF-AE51-4D6F-84FA-3FC0F114369E}"/>
              </a:ext>
            </a:extLst>
          </p:cNvPr>
          <p:cNvSpPr/>
          <p:nvPr/>
        </p:nvSpPr>
        <p:spPr>
          <a:xfrm>
            <a:off x="0" y="2703633"/>
            <a:ext cx="2365131" cy="1670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368363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00F26287-A429-4099-A679-06CAF99C4C79}"/>
              </a:ext>
            </a:extLst>
          </p:cNvPr>
          <p:cNvSpPr txBox="1"/>
          <p:nvPr/>
        </p:nvSpPr>
        <p:spPr>
          <a:xfrm>
            <a:off x="1072661" y="527538"/>
            <a:ext cx="7288823" cy="830997"/>
          </a:xfrm>
          <a:prstGeom prst="rect">
            <a:avLst/>
          </a:prstGeom>
          <a:noFill/>
        </p:spPr>
        <p:txBody>
          <a:bodyPr wrap="square" rtlCol="0">
            <a:spAutoFit/>
          </a:bodyPr>
          <a:lstStyle/>
          <a:p>
            <a:r>
              <a:rPr lang="en-US" altLang="zh-TW" sz="4800" b="1" dirty="0"/>
              <a:t>N=9</a:t>
            </a:r>
            <a:r>
              <a:rPr lang="zh-TW" altLang="en-US" sz="4800" b="1" dirty="0"/>
              <a:t>時會是最佳模型</a:t>
            </a:r>
            <a:r>
              <a:rPr lang="en-US" altLang="zh-TW" sz="4800" b="1" dirty="0"/>
              <a:t>!</a:t>
            </a:r>
            <a:endParaRPr lang="zh-TW" altLang="en-US" sz="4800" b="1" dirty="0"/>
          </a:p>
        </p:txBody>
      </p:sp>
      <p:sp>
        <p:nvSpPr>
          <p:cNvPr id="5" name="文字方塊 4">
            <a:extLst>
              <a:ext uri="{FF2B5EF4-FFF2-40B4-BE49-F238E27FC236}">
                <a16:creationId xmlns:a16="http://schemas.microsoft.com/office/drawing/2014/main" id="{BEC52E7D-0311-4BF1-8628-FE6976EE0371}"/>
              </a:ext>
            </a:extLst>
          </p:cNvPr>
          <p:cNvSpPr txBox="1"/>
          <p:nvPr/>
        </p:nvSpPr>
        <p:spPr>
          <a:xfrm>
            <a:off x="1072661" y="1490008"/>
            <a:ext cx="6787662" cy="3662541"/>
          </a:xfrm>
          <a:prstGeom prst="rect">
            <a:avLst/>
          </a:prstGeom>
          <a:noFill/>
        </p:spPr>
        <p:txBody>
          <a:bodyPr wrap="square" rtlCol="0">
            <a:spAutoFit/>
          </a:bodyPr>
          <a:lstStyle/>
          <a:p>
            <a:endParaRPr lang="en-US" altLang="zh-TW" sz="2800" dirty="0"/>
          </a:p>
          <a:p>
            <a:r>
              <a:rPr lang="en-US" altLang="zh-TW" sz="2800" dirty="0"/>
              <a:t>5-fold Training score=0.78</a:t>
            </a:r>
          </a:p>
          <a:p>
            <a:r>
              <a:rPr lang="en-US" altLang="zh-TW" sz="2800" dirty="0"/>
              <a:t>5-fold </a:t>
            </a:r>
            <a:r>
              <a:rPr lang="en-US" altLang="zh-TW" sz="2800" dirty="0" err="1"/>
              <a:t>Testscore</a:t>
            </a:r>
            <a:r>
              <a:rPr lang="en-US" altLang="zh-TW" sz="2800" dirty="0"/>
              <a:t>=0.75</a:t>
            </a:r>
          </a:p>
          <a:p>
            <a:endParaRPr lang="en-US" altLang="zh-TW" sz="2800" dirty="0"/>
          </a:p>
          <a:p>
            <a:r>
              <a:rPr lang="zh-TW" altLang="en-US" sz="2800" dirty="0"/>
              <a:t>對兩筆測試數據做預測</a:t>
            </a:r>
            <a:endParaRPr lang="en-US" altLang="zh-TW" sz="2800" dirty="0"/>
          </a:p>
          <a:p>
            <a:r>
              <a:rPr lang="zh-TW" altLang="en-US" sz="2800" dirty="0"/>
              <a:t>兩者皆為預測皆為</a:t>
            </a:r>
            <a:r>
              <a:rPr lang="en-US" altLang="zh-TW" sz="2800" dirty="0"/>
              <a:t>1</a:t>
            </a:r>
          </a:p>
          <a:p>
            <a:r>
              <a:rPr lang="zh-TW" altLang="en-US" sz="2800" dirty="0"/>
              <a:t>和結果相同。</a:t>
            </a:r>
            <a:endParaRPr lang="en-US" altLang="zh-TW" sz="2800" dirty="0"/>
          </a:p>
          <a:p>
            <a:endParaRPr lang="en-US" altLang="zh-TW" dirty="0"/>
          </a:p>
          <a:p>
            <a:endParaRPr lang="en-US" altLang="zh-TW" dirty="0"/>
          </a:p>
        </p:txBody>
      </p:sp>
      <p:pic>
        <p:nvPicPr>
          <p:cNvPr id="6" name="圖片 5">
            <a:extLst>
              <a:ext uri="{FF2B5EF4-FFF2-40B4-BE49-F238E27FC236}">
                <a16:creationId xmlns:a16="http://schemas.microsoft.com/office/drawing/2014/main" id="{9278136D-06E9-46F8-A177-A93A1BFB812A}"/>
              </a:ext>
            </a:extLst>
          </p:cNvPr>
          <p:cNvPicPr>
            <a:picLocks noChangeAspect="1"/>
          </p:cNvPicPr>
          <p:nvPr/>
        </p:nvPicPr>
        <p:blipFill>
          <a:blip r:embed="rId2"/>
          <a:stretch>
            <a:fillRect/>
          </a:stretch>
        </p:blipFill>
        <p:spPr>
          <a:xfrm>
            <a:off x="6465555" y="3811587"/>
            <a:ext cx="2291583" cy="1504398"/>
          </a:xfrm>
          <a:prstGeom prst="rect">
            <a:avLst/>
          </a:prstGeom>
        </p:spPr>
      </p:pic>
      <p:pic>
        <p:nvPicPr>
          <p:cNvPr id="7" name="圖片 6">
            <a:extLst>
              <a:ext uri="{FF2B5EF4-FFF2-40B4-BE49-F238E27FC236}">
                <a16:creationId xmlns:a16="http://schemas.microsoft.com/office/drawing/2014/main" id="{5E6C2752-3911-4849-9D7D-36EFEF8959C6}"/>
              </a:ext>
            </a:extLst>
          </p:cNvPr>
          <p:cNvPicPr>
            <a:picLocks noChangeAspect="1"/>
          </p:cNvPicPr>
          <p:nvPr/>
        </p:nvPicPr>
        <p:blipFill rotWithShape="1">
          <a:blip r:embed="rId3"/>
          <a:srcRect r="10500"/>
          <a:stretch/>
        </p:blipFill>
        <p:spPr>
          <a:xfrm>
            <a:off x="6346260" y="2444109"/>
            <a:ext cx="5845740" cy="877169"/>
          </a:xfrm>
          <a:prstGeom prst="rect">
            <a:avLst/>
          </a:prstGeom>
        </p:spPr>
      </p:pic>
    </p:spTree>
    <p:extLst>
      <p:ext uri="{BB962C8B-B14F-4D97-AF65-F5344CB8AC3E}">
        <p14:creationId xmlns:p14="http://schemas.microsoft.com/office/powerpoint/2010/main" val="3906702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AD3F241D-8248-4450-95AB-CC1AA27B4124}"/>
              </a:ext>
            </a:extLst>
          </p:cNvPr>
          <p:cNvPicPr>
            <a:picLocks noChangeAspect="1"/>
          </p:cNvPicPr>
          <p:nvPr/>
        </p:nvPicPr>
        <p:blipFill>
          <a:blip r:embed="rId2"/>
          <a:stretch>
            <a:fillRect/>
          </a:stretch>
        </p:blipFill>
        <p:spPr>
          <a:xfrm>
            <a:off x="1055231" y="1593012"/>
            <a:ext cx="6910600" cy="2894377"/>
          </a:xfrm>
          <a:prstGeom prst="rect">
            <a:avLst/>
          </a:prstGeom>
        </p:spPr>
      </p:pic>
      <p:sp>
        <p:nvSpPr>
          <p:cNvPr id="7" name="文字方塊 6">
            <a:extLst>
              <a:ext uri="{FF2B5EF4-FFF2-40B4-BE49-F238E27FC236}">
                <a16:creationId xmlns:a16="http://schemas.microsoft.com/office/drawing/2014/main" id="{69BEFBB3-7EAA-4B9A-82B0-C1659E47A0DB}"/>
              </a:ext>
            </a:extLst>
          </p:cNvPr>
          <p:cNvSpPr txBox="1"/>
          <p:nvPr/>
        </p:nvSpPr>
        <p:spPr>
          <a:xfrm>
            <a:off x="1187116" y="457201"/>
            <a:ext cx="6435816" cy="830997"/>
          </a:xfrm>
          <a:prstGeom prst="rect">
            <a:avLst/>
          </a:prstGeom>
          <a:noFill/>
        </p:spPr>
        <p:txBody>
          <a:bodyPr wrap="square" rtlCol="0">
            <a:spAutoFit/>
          </a:bodyPr>
          <a:lstStyle/>
          <a:p>
            <a:r>
              <a:rPr lang="en-US" altLang="zh-TW" sz="4800" dirty="0" err="1"/>
              <a:t>LogisticRegression</a:t>
            </a:r>
            <a:endParaRPr lang="zh-TW" altLang="en-US" sz="4800" dirty="0"/>
          </a:p>
        </p:txBody>
      </p:sp>
      <p:pic>
        <p:nvPicPr>
          <p:cNvPr id="9" name="圖片 8">
            <a:extLst>
              <a:ext uri="{FF2B5EF4-FFF2-40B4-BE49-F238E27FC236}">
                <a16:creationId xmlns:a16="http://schemas.microsoft.com/office/drawing/2014/main" id="{6F49DDDE-D16B-4F26-8A98-7E51B1EC945E}"/>
              </a:ext>
            </a:extLst>
          </p:cNvPr>
          <p:cNvPicPr>
            <a:picLocks noChangeAspect="1"/>
          </p:cNvPicPr>
          <p:nvPr/>
        </p:nvPicPr>
        <p:blipFill rotWithShape="1">
          <a:blip r:embed="rId3"/>
          <a:srcRect l="1417" t="46584" b="-2"/>
          <a:stretch/>
        </p:blipFill>
        <p:spPr>
          <a:xfrm>
            <a:off x="946299" y="4882214"/>
            <a:ext cx="10522068" cy="382774"/>
          </a:xfrm>
          <a:prstGeom prst="rect">
            <a:avLst/>
          </a:prstGeom>
        </p:spPr>
      </p:pic>
    </p:spTree>
    <p:extLst>
      <p:ext uri="{BB962C8B-B14F-4D97-AF65-F5344CB8AC3E}">
        <p14:creationId xmlns:p14="http://schemas.microsoft.com/office/powerpoint/2010/main" val="2239730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581E6848-5BC3-4C0E-937A-0711A36D6D7F}"/>
              </a:ext>
            </a:extLst>
          </p:cNvPr>
          <p:cNvSpPr txBox="1"/>
          <p:nvPr/>
        </p:nvSpPr>
        <p:spPr>
          <a:xfrm>
            <a:off x="946298" y="435787"/>
            <a:ext cx="4720855" cy="2339102"/>
          </a:xfrm>
          <a:prstGeom prst="rect">
            <a:avLst/>
          </a:prstGeom>
          <a:noFill/>
        </p:spPr>
        <p:txBody>
          <a:bodyPr wrap="square" rtlCol="0">
            <a:spAutoFit/>
          </a:bodyPr>
          <a:lstStyle/>
          <a:p>
            <a:r>
              <a:rPr lang="zh-TW" altLang="en-US" sz="6000" dirty="0"/>
              <a:t>嘗試調整</a:t>
            </a:r>
            <a:r>
              <a:rPr lang="en-US" altLang="zh-TW" sz="6000" dirty="0"/>
              <a:t>C</a:t>
            </a:r>
            <a:endParaRPr lang="en-US" altLang="zh-TW" dirty="0"/>
          </a:p>
          <a:p>
            <a:endParaRPr lang="en-US" altLang="zh-TW" dirty="0"/>
          </a:p>
          <a:p>
            <a:r>
              <a:rPr lang="zh-TW" altLang="en-US" sz="3200" dirty="0">
                <a:solidFill>
                  <a:srgbClr val="FF0000"/>
                </a:solidFill>
              </a:rPr>
              <a:t>當</a:t>
            </a:r>
            <a:r>
              <a:rPr lang="en-US" altLang="zh-TW" sz="3200" dirty="0">
                <a:solidFill>
                  <a:srgbClr val="FF0000"/>
                </a:solidFill>
              </a:rPr>
              <a:t>C=100</a:t>
            </a:r>
          </a:p>
          <a:p>
            <a:endParaRPr lang="zh-TW" altLang="en-US" sz="3600" dirty="0">
              <a:solidFill>
                <a:srgbClr val="FF0000"/>
              </a:solidFill>
            </a:endParaRPr>
          </a:p>
        </p:txBody>
      </p:sp>
      <p:pic>
        <p:nvPicPr>
          <p:cNvPr id="5" name="圖片 4">
            <a:extLst>
              <a:ext uri="{FF2B5EF4-FFF2-40B4-BE49-F238E27FC236}">
                <a16:creationId xmlns:a16="http://schemas.microsoft.com/office/drawing/2014/main" id="{4E49AE1D-F60F-473C-92F8-9182F35F5E6B}"/>
              </a:ext>
            </a:extLst>
          </p:cNvPr>
          <p:cNvPicPr>
            <a:picLocks noChangeAspect="1"/>
          </p:cNvPicPr>
          <p:nvPr/>
        </p:nvPicPr>
        <p:blipFill rotWithShape="1">
          <a:blip r:embed="rId2"/>
          <a:srcRect t="7691" b="47863"/>
          <a:stretch/>
        </p:blipFill>
        <p:spPr>
          <a:xfrm>
            <a:off x="946298" y="2337944"/>
            <a:ext cx="9939779" cy="329558"/>
          </a:xfrm>
          <a:prstGeom prst="rect">
            <a:avLst/>
          </a:prstGeom>
        </p:spPr>
      </p:pic>
      <p:sp>
        <p:nvSpPr>
          <p:cNvPr id="8" name="文字方塊 7">
            <a:extLst>
              <a:ext uri="{FF2B5EF4-FFF2-40B4-BE49-F238E27FC236}">
                <a16:creationId xmlns:a16="http://schemas.microsoft.com/office/drawing/2014/main" id="{F9213129-A139-4099-8EC3-5DCEAB7F2DBC}"/>
              </a:ext>
            </a:extLst>
          </p:cNvPr>
          <p:cNvSpPr txBox="1"/>
          <p:nvPr/>
        </p:nvSpPr>
        <p:spPr>
          <a:xfrm>
            <a:off x="824234" y="2790450"/>
            <a:ext cx="10000296" cy="3200876"/>
          </a:xfrm>
          <a:prstGeom prst="rect">
            <a:avLst/>
          </a:prstGeom>
          <a:noFill/>
        </p:spPr>
        <p:txBody>
          <a:bodyPr wrap="square" rtlCol="0">
            <a:spAutoFit/>
          </a:bodyPr>
          <a:lstStyle/>
          <a:p>
            <a:r>
              <a:rPr lang="en-US" altLang="zh-TW" sz="2800" dirty="0"/>
              <a:t>model</a:t>
            </a:r>
            <a:r>
              <a:rPr lang="zh-TW" altLang="en-US" sz="2800" dirty="0"/>
              <a:t>在</a:t>
            </a:r>
            <a:r>
              <a:rPr lang="en-US" altLang="zh-TW" sz="2800" dirty="0"/>
              <a:t>training</a:t>
            </a:r>
            <a:r>
              <a:rPr lang="zh-TW" altLang="en-US" sz="2800" dirty="0"/>
              <a:t>準確度提高一些但</a:t>
            </a:r>
            <a:r>
              <a:rPr lang="en-US" altLang="zh-TW" sz="2800" dirty="0"/>
              <a:t>test score</a:t>
            </a:r>
            <a:r>
              <a:rPr lang="zh-TW" altLang="en-US" sz="2800" dirty="0"/>
              <a:t>略降</a:t>
            </a:r>
            <a:endParaRPr lang="en-US" altLang="zh-TW" sz="2800" dirty="0"/>
          </a:p>
          <a:p>
            <a:r>
              <a:rPr lang="zh-TW" altLang="en-US" sz="2800" dirty="0">
                <a:solidFill>
                  <a:srgbClr val="FF0000"/>
                </a:solidFill>
              </a:rPr>
              <a:t>當</a:t>
            </a:r>
            <a:r>
              <a:rPr lang="en-US" altLang="zh-TW" sz="2800" dirty="0">
                <a:solidFill>
                  <a:srgbClr val="FF0000"/>
                </a:solidFill>
              </a:rPr>
              <a:t>C=0.01</a:t>
            </a:r>
          </a:p>
          <a:p>
            <a:endParaRPr lang="en-US" altLang="zh-TW" sz="2800" dirty="0">
              <a:solidFill>
                <a:srgbClr val="FF0000"/>
              </a:solidFill>
            </a:endParaRPr>
          </a:p>
          <a:p>
            <a:r>
              <a:rPr lang="en-US" altLang="zh-TW" sz="2800" dirty="0"/>
              <a:t>model</a:t>
            </a:r>
            <a:r>
              <a:rPr lang="zh-TW" altLang="en-US" sz="2800" dirty="0"/>
              <a:t>在</a:t>
            </a:r>
            <a:r>
              <a:rPr lang="en-US" altLang="zh-TW" sz="2800" dirty="0"/>
              <a:t>training </a:t>
            </a:r>
            <a:r>
              <a:rPr lang="zh-TW" altLang="en-US" sz="2800" dirty="0"/>
              <a:t>和</a:t>
            </a:r>
            <a:r>
              <a:rPr lang="en-US" altLang="zh-TW" sz="2800" dirty="0"/>
              <a:t>test </a:t>
            </a:r>
            <a:r>
              <a:rPr lang="zh-TW" altLang="en-US" sz="2800" dirty="0"/>
              <a:t>準確度都下降</a:t>
            </a:r>
            <a:endParaRPr lang="en-US" altLang="zh-TW" sz="2800" dirty="0"/>
          </a:p>
          <a:p>
            <a:endParaRPr lang="en-US" altLang="zh-TW" sz="2400" dirty="0"/>
          </a:p>
          <a:p>
            <a:r>
              <a:rPr lang="zh-TW" altLang="en-US" sz="2400" dirty="0"/>
              <a:t>結論</a:t>
            </a:r>
            <a:r>
              <a:rPr lang="en-US" altLang="zh-TW" sz="2400" dirty="0"/>
              <a:t>:</a:t>
            </a:r>
            <a:r>
              <a:rPr lang="zh-TW" altLang="en-US" sz="2400" dirty="0"/>
              <a:t>更多或更少的正則化或更複雜的模型並不一定會使模型的預測效果更好。</a:t>
            </a:r>
            <a:endParaRPr lang="en-US" altLang="zh-TW" sz="2400" dirty="0"/>
          </a:p>
          <a:p>
            <a:endParaRPr lang="zh-TW" altLang="en-US" dirty="0"/>
          </a:p>
        </p:txBody>
      </p:sp>
      <p:pic>
        <p:nvPicPr>
          <p:cNvPr id="6" name="圖片 5">
            <a:extLst>
              <a:ext uri="{FF2B5EF4-FFF2-40B4-BE49-F238E27FC236}">
                <a16:creationId xmlns:a16="http://schemas.microsoft.com/office/drawing/2014/main" id="{C3C754BA-2BAE-4897-9642-E30CA3C24A76}"/>
              </a:ext>
            </a:extLst>
          </p:cNvPr>
          <p:cNvPicPr>
            <a:picLocks noChangeAspect="1"/>
          </p:cNvPicPr>
          <p:nvPr/>
        </p:nvPicPr>
        <p:blipFill>
          <a:blip r:embed="rId3"/>
          <a:stretch>
            <a:fillRect/>
          </a:stretch>
        </p:blipFill>
        <p:spPr>
          <a:xfrm>
            <a:off x="824234" y="3736551"/>
            <a:ext cx="10332727" cy="453948"/>
          </a:xfrm>
          <a:prstGeom prst="rect">
            <a:avLst/>
          </a:prstGeom>
        </p:spPr>
      </p:pic>
    </p:spTree>
    <p:extLst>
      <p:ext uri="{BB962C8B-B14F-4D97-AF65-F5344CB8AC3E}">
        <p14:creationId xmlns:p14="http://schemas.microsoft.com/office/powerpoint/2010/main" val="2774915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D15B3951-859D-4351-A12F-4440B82BB18F}"/>
              </a:ext>
            </a:extLst>
          </p:cNvPr>
          <p:cNvPicPr>
            <a:picLocks noChangeAspect="1"/>
          </p:cNvPicPr>
          <p:nvPr/>
        </p:nvPicPr>
        <p:blipFill>
          <a:blip r:embed="rId2"/>
          <a:stretch>
            <a:fillRect/>
          </a:stretch>
        </p:blipFill>
        <p:spPr>
          <a:xfrm>
            <a:off x="1434290" y="1114746"/>
            <a:ext cx="7935706" cy="1065745"/>
          </a:xfrm>
          <a:prstGeom prst="rect">
            <a:avLst/>
          </a:prstGeom>
        </p:spPr>
      </p:pic>
      <p:pic>
        <p:nvPicPr>
          <p:cNvPr id="6" name="圖片 5">
            <a:extLst>
              <a:ext uri="{FF2B5EF4-FFF2-40B4-BE49-F238E27FC236}">
                <a16:creationId xmlns:a16="http://schemas.microsoft.com/office/drawing/2014/main" id="{B9C6CBFB-57B4-4B26-B8DE-85BE8F41640F}"/>
              </a:ext>
            </a:extLst>
          </p:cNvPr>
          <p:cNvPicPr>
            <a:picLocks noChangeAspect="1"/>
          </p:cNvPicPr>
          <p:nvPr/>
        </p:nvPicPr>
        <p:blipFill rotWithShape="1">
          <a:blip r:embed="rId3"/>
          <a:srcRect t="7639"/>
          <a:stretch/>
        </p:blipFill>
        <p:spPr>
          <a:xfrm>
            <a:off x="1355159" y="2729471"/>
            <a:ext cx="2544559" cy="1399058"/>
          </a:xfrm>
          <a:prstGeom prst="rect">
            <a:avLst/>
          </a:prstGeom>
        </p:spPr>
      </p:pic>
      <p:cxnSp>
        <p:nvCxnSpPr>
          <p:cNvPr id="8" name="直線接點 7">
            <a:extLst>
              <a:ext uri="{FF2B5EF4-FFF2-40B4-BE49-F238E27FC236}">
                <a16:creationId xmlns:a16="http://schemas.microsoft.com/office/drawing/2014/main" id="{0F577BA9-849E-4DE3-8B58-1DA033260DB0}"/>
              </a:ext>
            </a:extLst>
          </p:cNvPr>
          <p:cNvCxnSpPr/>
          <p:nvPr/>
        </p:nvCxnSpPr>
        <p:spPr>
          <a:xfrm>
            <a:off x="3261946" y="3112477"/>
            <a:ext cx="69195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20BEAB3-F6C2-4649-BB70-819F4475B804}"/>
              </a:ext>
            </a:extLst>
          </p:cNvPr>
          <p:cNvCxnSpPr/>
          <p:nvPr/>
        </p:nvCxnSpPr>
        <p:spPr>
          <a:xfrm flipV="1">
            <a:off x="10181492" y="1512277"/>
            <a:ext cx="0" cy="1600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5623F434-0F49-4189-8D80-96D65AF05632}"/>
              </a:ext>
            </a:extLst>
          </p:cNvPr>
          <p:cNvCxnSpPr/>
          <p:nvPr/>
        </p:nvCxnSpPr>
        <p:spPr>
          <a:xfrm flipH="1">
            <a:off x="2919046" y="1512277"/>
            <a:ext cx="726244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乘號 22">
            <a:extLst>
              <a:ext uri="{FF2B5EF4-FFF2-40B4-BE49-F238E27FC236}">
                <a16:creationId xmlns:a16="http://schemas.microsoft.com/office/drawing/2014/main" id="{EB3AFCF8-DF17-4E98-9DD3-F9AF09E84C78}"/>
              </a:ext>
            </a:extLst>
          </p:cNvPr>
          <p:cNvSpPr/>
          <p:nvPr/>
        </p:nvSpPr>
        <p:spPr>
          <a:xfrm>
            <a:off x="10290591" y="1445804"/>
            <a:ext cx="1375657" cy="160019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 name="文字方塊 1">
            <a:extLst>
              <a:ext uri="{FF2B5EF4-FFF2-40B4-BE49-F238E27FC236}">
                <a16:creationId xmlns:a16="http://schemas.microsoft.com/office/drawing/2014/main" id="{B5C286A0-336A-461F-9B7E-E3777DE1524B}"/>
              </a:ext>
            </a:extLst>
          </p:cNvPr>
          <p:cNvSpPr txBox="1"/>
          <p:nvPr/>
        </p:nvSpPr>
        <p:spPr>
          <a:xfrm>
            <a:off x="515494" y="310789"/>
            <a:ext cx="3036598" cy="461665"/>
          </a:xfrm>
          <a:prstGeom prst="rect">
            <a:avLst/>
          </a:prstGeom>
          <a:noFill/>
        </p:spPr>
        <p:txBody>
          <a:bodyPr wrap="square" rtlCol="0">
            <a:spAutoFit/>
          </a:bodyPr>
          <a:lstStyle/>
          <a:p>
            <a:r>
              <a:rPr lang="zh-TW" altLang="en-US" sz="2400" dirty="0"/>
              <a:t>對</a:t>
            </a:r>
            <a:r>
              <a:rPr lang="en-US" altLang="zh-TW" sz="2400" dirty="0"/>
              <a:t>testcase </a:t>
            </a:r>
            <a:r>
              <a:rPr lang="zh-TW" altLang="en-US" sz="2400" dirty="0"/>
              <a:t>做預測</a:t>
            </a:r>
          </a:p>
        </p:txBody>
      </p:sp>
    </p:spTree>
    <p:extLst>
      <p:ext uri="{BB962C8B-B14F-4D97-AF65-F5344CB8AC3E}">
        <p14:creationId xmlns:p14="http://schemas.microsoft.com/office/powerpoint/2010/main" val="3460622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04BB7226-1EED-44CB-854C-533D05D29490}"/>
              </a:ext>
            </a:extLst>
          </p:cNvPr>
          <p:cNvPicPr>
            <a:picLocks noChangeAspect="1"/>
          </p:cNvPicPr>
          <p:nvPr/>
        </p:nvPicPr>
        <p:blipFill rotWithShape="1">
          <a:blip r:embed="rId2"/>
          <a:srcRect r="13529"/>
          <a:stretch/>
        </p:blipFill>
        <p:spPr>
          <a:xfrm>
            <a:off x="544171" y="1299013"/>
            <a:ext cx="5701298" cy="3123519"/>
          </a:xfrm>
          <a:prstGeom prst="rect">
            <a:avLst/>
          </a:prstGeom>
        </p:spPr>
      </p:pic>
      <p:pic>
        <p:nvPicPr>
          <p:cNvPr id="8" name="圖片 7">
            <a:extLst>
              <a:ext uri="{FF2B5EF4-FFF2-40B4-BE49-F238E27FC236}">
                <a16:creationId xmlns:a16="http://schemas.microsoft.com/office/drawing/2014/main" id="{ABD88CCF-ECB1-4C9F-BB69-1340527F63E7}"/>
              </a:ext>
            </a:extLst>
          </p:cNvPr>
          <p:cNvPicPr>
            <a:picLocks noChangeAspect="1"/>
          </p:cNvPicPr>
          <p:nvPr/>
        </p:nvPicPr>
        <p:blipFill rotWithShape="1">
          <a:blip r:embed="rId3">
            <a:extLst>
              <a:ext uri="{28A0092B-C50C-407E-A947-70E740481C1C}">
                <a14:useLocalDpi xmlns:a14="http://schemas.microsoft.com/office/drawing/2010/main" val="0"/>
              </a:ext>
            </a:extLst>
          </a:blip>
          <a:srcRect r="41505"/>
          <a:stretch/>
        </p:blipFill>
        <p:spPr>
          <a:xfrm>
            <a:off x="6355776" y="308753"/>
            <a:ext cx="5182080" cy="5656521"/>
          </a:xfrm>
          <a:prstGeom prst="rect">
            <a:avLst/>
          </a:prstGeom>
        </p:spPr>
      </p:pic>
    </p:spTree>
    <p:extLst>
      <p:ext uri="{BB962C8B-B14F-4D97-AF65-F5344CB8AC3E}">
        <p14:creationId xmlns:p14="http://schemas.microsoft.com/office/powerpoint/2010/main" val="3305335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37B0CF8A-6AF4-410D-9CD5-22F80F414CA0}"/>
              </a:ext>
            </a:extLst>
          </p:cNvPr>
          <p:cNvSpPr txBox="1"/>
          <p:nvPr/>
        </p:nvSpPr>
        <p:spPr>
          <a:xfrm>
            <a:off x="1055076" y="1679331"/>
            <a:ext cx="9750670" cy="2554545"/>
          </a:xfrm>
          <a:prstGeom prst="rect">
            <a:avLst/>
          </a:prstGeom>
          <a:noFill/>
        </p:spPr>
        <p:txBody>
          <a:bodyPr wrap="square" rtlCol="0">
            <a:spAutoFit/>
          </a:bodyPr>
          <a:lstStyle/>
          <a:p>
            <a:r>
              <a:rPr lang="zh-TW" altLang="en-US" sz="4000" dirty="0">
                <a:solidFill>
                  <a:srgbClr val="FF0000"/>
                </a:solidFill>
                <a:latin typeface="+mn-ea"/>
              </a:rPr>
              <a:t>使用</a:t>
            </a:r>
            <a:r>
              <a:rPr lang="en-US" altLang="zh-TW" sz="4000" dirty="0" err="1">
                <a:solidFill>
                  <a:srgbClr val="FF0000"/>
                </a:solidFill>
                <a:latin typeface="+mn-ea"/>
              </a:rPr>
              <a:t>LogisticRegression</a:t>
            </a:r>
            <a:r>
              <a:rPr lang="zh-TW" altLang="en-US" sz="4000" dirty="0">
                <a:solidFill>
                  <a:srgbClr val="FF0000"/>
                </a:solidFill>
                <a:latin typeface="+mn-ea"/>
              </a:rPr>
              <a:t> 做預測時</a:t>
            </a:r>
            <a:endParaRPr lang="en-US" altLang="zh-TW" sz="4000" dirty="0">
              <a:solidFill>
                <a:srgbClr val="FF0000"/>
              </a:solidFill>
              <a:latin typeface="+mn-ea"/>
            </a:endParaRPr>
          </a:p>
          <a:p>
            <a:endParaRPr lang="en-US" altLang="zh-TW" sz="4000" dirty="0">
              <a:solidFill>
                <a:srgbClr val="FF0000"/>
              </a:solidFill>
              <a:latin typeface="+mn-ea"/>
            </a:endParaRPr>
          </a:p>
          <a:p>
            <a:r>
              <a:rPr lang="en-US" altLang="zh-TW" sz="4000" dirty="0" err="1">
                <a:solidFill>
                  <a:srgbClr val="FF0000"/>
                </a:solidFill>
                <a:latin typeface="+mn-ea"/>
              </a:rPr>
              <a:t>DiabetesPedigreeFunction</a:t>
            </a:r>
            <a:r>
              <a:rPr lang="en-US" altLang="zh-TW" sz="4000" dirty="0">
                <a:solidFill>
                  <a:srgbClr val="FF0000"/>
                </a:solidFill>
                <a:latin typeface="+mn-ea"/>
              </a:rPr>
              <a:t>(</a:t>
            </a:r>
            <a:r>
              <a:rPr lang="zh-TW" altLang="en-US" sz="4000" dirty="0">
                <a:solidFill>
                  <a:srgbClr val="FF0000"/>
                </a:solidFill>
                <a:latin typeface="+mn-ea"/>
              </a:rPr>
              <a:t>家族糖尿病函數</a:t>
            </a:r>
            <a:r>
              <a:rPr lang="en-US" altLang="zh-TW" sz="4000" dirty="0">
                <a:solidFill>
                  <a:srgbClr val="FF0000"/>
                </a:solidFill>
                <a:latin typeface="+mn-ea"/>
              </a:rPr>
              <a:t>)</a:t>
            </a:r>
            <a:r>
              <a:rPr lang="zh-TW" altLang="en-US" sz="4000" dirty="0">
                <a:solidFill>
                  <a:srgbClr val="FF0000"/>
                </a:solidFill>
                <a:latin typeface="+mn-ea"/>
              </a:rPr>
              <a:t>影響很大</a:t>
            </a:r>
            <a:r>
              <a:rPr lang="en-US" altLang="zh-TW" sz="4000" dirty="0">
                <a:solidFill>
                  <a:srgbClr val="FF0000"/>
                </a:solidFill>
                <a:latin typeface="+mn-ea"/>
              </a:rPr>
              <a:t>!!!!!</a:t>
            </a:r>
            <a:endParaRPr lang="zh-TW" altLang="en-US" sz="4000" dirty="0">
              <a:solidFill>
                <a:srgbClr val="FF0000"/>
              </a:solidFill>
              <a:latin typeface="+mn-ea"/>
            </a:endParaRPr>
          </a:p>
        </p:txBody>
      </p:sp>
    </p:spTree>
    <p:extLst>
      <p:ext uri="{BB962C8B-B14F-4D97-AF65-F5344CB8AC3E}">
        <p14:creationId xmlns:p14="http://schemas.microsoft.com/office/powerpoint/2010/main" val="4214811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D5849B83-31C5-4A8C-BCA7-10D8B2A3B4B5}"/>
              </a:ext>
            </a:extLst>
          </p:cNvPr>
          <p:cNvSpPr txBox="1"/>
          <p:nvPr/>
        </p:nvSpPr>
        <p:spPr>
          <a:xfrm>
            <a:off x="1046286" y="615463"/>
            <a:ext cx="5477607" cy="1446550"/>
          </a:xfrm>
          <a:prstGeom prst="rect">
            <a:avLst/>
          </a:prstGeom>
          <a:noFill/>
        </p:spPr>
        <p:txBody>
          <a:bodyPr wrap="square" rtlCol="0">
            <a:spAutoFit/>
          </a:bodyPr>
          <a:lstStyle/>
          <a:p>
            <a:r>
              <a:rPr lang="en-US" altLang="zh-TW" sz="4400" dirty="0"/>
              <a:t>Decision Tree</a:t>
            </a:r>
          </a:p>
          <a:p>
            <a:endParaRPr lang="en-US" altLang="zh-TW" sz="4400" dirty="0">
              <a:solidFill>
                <a:srgbClr val="FF0000"/>
              </a:solidFill>
            </a:endParaRPr>
          </a:p>
        </p:txBody>
      </p:sp>
      <p:pic>
        <p:nvPicPr>
          <p:cNvPr id="5" name="圖片 4">
            <a:extLst>
              <a:ext uri="{FF2B5EF4-FFF2-40B4-BE49-F238E27FC236}">
                <a16:creationId xmlns:a16="http://schemas.microsoft.com/office/drawing/2014/main" id="{999EEB86-3E47-4CFB-AC2F-11E967FF521D}"/>
              </a:ext>
            </a:extLst>
          </p:cNvPr>
          <p:cNvPicPr>
            <a:picLocks noChangeAspect="1"/>
          </p:cNvPicPr>
          <p:nvPr/>
        </p:nvPicPr>
        <p:blipFill rotWithShape="1">
          <a:blip r:embed="rId2"/>
          <a:srcRect r="7481"/>
          <a:stretch/>
        </p:blipFill>
        <p:spPr>
          <a:xfrm>
            <a:off x="1116623" y="1716111"/>
            <a:ext cx="7236069" cy="2657846"/>
          </a:xfrm>
          <a:prstGeom prst="rect">
            <a:avLst/>
          </a:prstGeom>
        </p:spPr>
      </p:pic>
      <p:sp>
        <p:nvSpPr>
          <p:cNvPr id="7" name="文字方塊 6">
            <a:extLst>
              <a:ext uri="{FF2B5EF4-FFF2-40B4-BE49-F238E27FC236}">
                <a16:creationId xmlns:a16="http://schemas.microsoft.com/office/drawing/2014/main" id="{CDB1D629-678D-4DB9-9901-2DBCB670F6DB}"/>
              </a:ext>
            </a:extLst>
          </p:cNvPr>
          <p:cNvSpPr txBox="1"/>
          <p:nvPr/>
        </p:nvSpPr>
        <p:spPr>
          <a:xfrm>
            <a:off x="1116623" y="4716857"/>
            <a:ext cx="5477607" cy="954107"/>
          </a:xfrm>
          <a:prstGeom prst="rect">
            <a:avLst/>
          </a:prstGeom>
          <a:noFill/>
        </p:spPr>
        <p:txBody>
          <a:bodyPr wrap="square" rtlCol="0">
            <a:spAutoFit/>
          </a:bodyPr>
          <a:lstStyle/>
          <a:p>
            <a:r>
              <a:rPr lang="en-US" altLang="zh-TW" sz="2800" dirty="0"/>
              <a:t>Train score:1.000</a:t>
            </a:r>
          </a:p>
          <a:p>
            <a:r>
              <a:rPr lang="en-US" altLang="zh-TW" sz="2800" dirty="0"/>
              <a:t>Test score:0.715</a:t>
            </a:r>
            <a:endParaRPr lang="zh-TW" altLang="en-US" sz="2800" dirty="0"/>
          </a:p>
        </p:txBody>
      </p:sp>
      <p:sp>
        <p:nvSpPr>
          <p:cNvPr id="8" name="文字方塊 7">
            <a:extLst>
              <a:ext uri="{FF2B5EF4-FFF2-40B4-BE49-F238E27FC236}">
                <a16:creationId xmlns:a16="http://schemas.microsoft.com/office/drawing/2014/main" id="{1C8C4458-D801-4944-BC3E-893633F6B598}"/>
              </a:ext>
            </a:extLst>
          </p:cNvPr>
          <p:cNvSpPr txBox="1"/>
          <p:nvPr/>
        </p:nvSpPr>
        <p:spPr>
          <a:xfrm>
            <a:off x="4715607" y="4839967"/>
            <a:ext cx="2760785" cy="707886"/>
          </a:xfrm>
          <a:prstGeom prst="rect">
            <a:avLst/>
          </a:prstGeom>
          <a:noFill/>
        </p:spPr>
        <p:txBody>
          <a:bodyPr wrap="square" rtlCol="0">
            <a:spAutoFit/>
          </a:bodyPr>
          <a:lstStyle/>
          <a:p>
            <a:r>
              <a:rPr lang="en-US" altLang="zh-TW" sz="4000" dirty="0">
                <a:solidFill>
                  <a:srgbClr val="FF0000"/>
                </a:solidFill>
              </a:rPr>
              <a:t>Overfit!!</a:t>
            </a:r>
            <a:endParaRPr lang="zh-TW" altLang="en-US" sz="4000" dirty="0">
              <a:solidFill>
                <a:srgbClr val="FF0000"/>
              </a:solidFill>
            </a:endParaRPr>
          </a:p>
        </p:txBody>
      </p:sp>
    </p:spTree>
    <p:extLst>
      <p:ext uri="{BB962C8B-B14F-4D97-AF65-F5344CB8AC3E}">
        <p14:creationId xmlns:p14="http://schemas.microsoft.com/office/powerpoint/2010/main" val="852695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F42FE6E7-D78D-4C6E-8F65-BC7A4D424343}"/>
              </a:ext>
            </a:extLst>
          </p:cNvPr>
          <p:cNvSpPr txBox="1"/>
          <p:nvPr/>
        </p:nvSpPr>
        <p:spPr>
          <a:xfrm>
            <a:off x="1380393" y="430822"/>
            <a:ext cx="2514600" cy="769441"/>
          </a:xfrm>
          <a:prstGeom prst="rect">
            <a:avLst/>
          </a:prstGeom>
          <a:noFill/>
        </p:spPr>
        <p:txBody>
          <a:bodyPr wrap="square" rtlCol="0">
            <a:spAutoFit/>
          </a:bodyPr>
          <a:lstStyle/>
          <a:p>
            <a:r>
              <a:rPr lang="en-US" altLang="zh-TW" sz="4400" dirty="0"/>
              <a:t>Why???</a:t>
            </a:r>
            <a:endParaRPr lang="zh-TW" altLang="en-US" sz="4400" dirty="0"/>
          </a:p>
        </p:txBody>
      </p:sp>
      <p:pic>
        <p:nvPicPr>
          <p:cNvPr id="5" name="圖片 4">
            <a:extLst>
              <a:ext uri="{FF2B5EF4-FFF2-40B4-BE49-F238E27FC236}">
                <a16:creationId xmlns:a16="http://schemas.microsoft.com/office/drawing/2014/main" id="{852A5FCC-7B03-45A4-B3F8-6787F1B5F014}"/>
              </a:ext>
            </a:extLst>
          </p:cNvPr>
          <p:cNvPicPr>
            <a:picLocks noChangeAspect="1"/>
          </p:cNvPicPr>
          <p:nvPr/>
        </p:nvPicPr>
        <p:blipFill rotWithShape="1">
          <a:blip r:embed="rId2"/>
          <a:srcRect t="5721"/>
          <a:stretch/>
        </p:blipFill>
        <p:spPr>
          <a:xfrm>
            <a:off x="4302808" y="3333654"/>
            <a:ext cx="6587930" cy="2864700"/>
          </a:xfrm>
          <a:prstGeom prst="rect">
            <a:avLst/>
          </a:prstGeom>
        </p:spPr>
      </p:pic>
      <p:pic>
        <p:nvPicPr>
          <p:cNvPr id="6" name="圖片 5">
            <a:extLst>
              <a:ext uri="{FF2B5EF4-FFF2-40B4-BE49-F238E27FC236}">
                <a16:creationId xmlns:a16="http://schemas.microsoft.com/office/drawing/2014/main" id="{956AB878-A155-4BCA-A461-8B027B252033}"/>
              </a:ext>
            </a:extLst>
          </p:cNvPr>
          <p:cNvPicPr>
            <a:picLocks noChangeAspect="1"/>
          </p:cNvPicPr>
          <p:nvPr/>
        </p:nvPicPr>
        <p:blipFill rotWithShape="1">
          <a:blip r:embed="rId3"/>
          <a:srcRect t="28127" r="642" b="10769"/>
          <a:stretch/>
        </p:blipFill>
        <p:spPr>
          <a:xfrm>
            <a:off x="4223677" y="96119"/>
            <a:ext cx="6587930" cy="3042513"/>
          </a:xfrm>
          <a:prstGeom prst="rect">
            <a:avLst/>
          </a:prstGeom>
        </p:spPr>
      </p:pic>
      <p:sp>
        <p:nvSpPr>
          <p:cNvPr id="7" name="文字方塊 6">
            <a:extLst>
              <a:ext uri="{FF2B5EF4-FFF2-40B4-BE49-F238E27FC236}">
                <a16:creationId xmlns:a16="http://schemas.microsoft.com/office/drawing/2014/main" id="{CE8B9C37-501A-4551-896F-B62EF1A93A6E}"/>
              </a:ext>
            </a:extLst>
          </p:cNvPr>
          <p:cNvSpPr txBox="1"/>
          <p:nvPr/>
        </p:nvSpPr>
        <p:spPr>
          <a:xfrm>
            <a:off x="633045" y="5253501"/>
            <a:ext cx="2655277" cy="646331"/>
          </a:xfrm>
          <a:prstGeom prst="rect">
            <a:avLst/>
          </a:prstGeom>
          <a:noFill/>
        </p:spPr>
        <p:txBody>
          <a:bodyPr wrap="square" rtlCol="0">
            <a:spAutoFit/>
          </a:bodyPr>
          <a:lstStyle/>
          <a:p>
            <a:r>
              <a:rPr lang="zh-TW" altLang="en-US" dirty="0"/>
              <a:t>引用</a:t>
            </a:r>
            <a:r>
              <a:rPr lang="en-US" altLang="zh-TW" dirty="0"/>
              <a:t>:</a:t>
            </a:r>
            <a:r>
              <a:rPr lang="zh-TW" altLang="en-US" dirty="0"/>
              <a:t>上課講義</a:t>
            </a:r>
            <a:r>
              <a:rPr lang="en-US" altLang="zh-TW" dirty="0">
                <a:hlinkClick r:id="rId4"/>
              </a:rPr>
              <a:t>ML_Ch02f.pdf</a:t>
            </a:r>
            <a:endParaRPr lang="zh-TW" altLang="en-US" dirty="0"/>
          </a:p>
        </p:txBody>
      </p:sp>
    </p:spTree>
    <p:extLst>
      <p:ext uri="{BB962C8B-B14F-4D97-AF65-F5344CB8AC3E}">
        <p14:creationId xmlns:p14="http://schemas.microsoft.com/office/powerpoint/2010/main" val="3803183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2D21A073-8898-43CD-980A-9285A068DF2B}"/>
              </a:ext>
            </a:extLst>
          </p:cNvPr>
          <p:cNvSpPr txBox="1"/>
          <p:nvPr/>
        </p:nvSpPr>
        <p:spPr>
          <a:xfrm>
            <a:off x="1257300" y="257623"/>
            <a:ext cx="5380892" cy="769441"/>
          </a:xfrm>
          <a:prstGeom prst="rect">
            <a:avLst/>
          </a:prstGeom>
          <a:noFill/>
        </p:spPr>
        <p:txBody>
          <a:bodyPr wrap="square" rtlCol="0">
            <a:spAutoFit/>
          </a:bodyPr>
          <a:lstStyle/>
          <a:p>
            <a:r>
              <a:rPr lang="zh-TW" altLang="en-US" sz="4400" dirty="0"/>
              <a:t>調整樹的最大深度</a:t>
            </a:r>
          </a:p>
        </p:txBody>
      </p:sp>
      <p:pic>
        <p:nvPicPr>
          <p:cNvPr id="5" name="圖片 4">
            <a:extLst>
              <a:ext uri="{FF2B5EF4-FFF2-40B4-BE49-F238E27FC236}">
                <a16:creationId xmlns:a16="http://schemas.microsoft.com/office/drawing/2014/main" id="{A133F3D9-AF9B-4E17-A107-AD70273AFEE1}"/>
              </a:ext>
            </a:extLst>
          </p:cNvPr>
          <p:cNvPicPr>
            <a:picLocks noChangeAspect="1"/>
          </p:cNvPicPr>
          <p:nvPr/>
        </p:nvPicPr>
        <p:blipFill rotWithShape="1">
          <a:blip r:embed="rId2"/>
          <a:srcRect t="9499"/>
          <a:stretch/>
        </p:blipFill>
        <p:spPr>
          <a:xfrm>
            <a:off x="1033648" y="3587207"/>
            <a:ext cx="7427287" cy="769440"/>
          </a:xfrm>
          <a:prstGeom prst="rect">
            <a:avLst/>
          </a:prstGeom>
        </p:spPr>
      </p:pic>
      <p:pic>
        <p:nvPicPr>
          <p:cNvPr id="6" name="圖片 5">
            <a:extLst>
              <a:ext uri="{FF2B5EF4-FFF2-40B4-BE49-F238E27FC236}">
                <a16:creationId xmlns:a16="http://schemas.microsoft.com/office/drawing/2014/main" id="{56BA7038-5A1D-4B9C-A512-66A253081364}"/>
              </a:ext>
            </a:extLst>
          </p:cNvPr>
          <p:cNvPicPr>
            <a:picLocks noChangeAspect="1"/>
          </p:cNvPicPr>
          <p:nvPr/>
        </p:nvPicPr>
        <p:blipFill rotWithShape="1">
          <a:blip r:embed="rId3"/>
          <a:srcRect r="8517"/>
          <a:stretch/>
        </p:blipFill>
        <p:spPr>
          <a:xfrm>
            <a:off x="1134206" y="1114987"/>
            <a:ext cx="5855677" cy="2067515"/>
          </a:xfrm>
          <a:prstGeom prst="rect">
            <a:avLst/>
          </a:prstGeom>
        </p:spPr>
      </p:pic>
      <p:sp>
        <p:nvSpPr>
          <p:cNvPr id="7" name="箭號: 向左 6">
            <a:extLst>
              <a:ext uri="{FF2B5EF4-FFF2-40B4-BE49-F238E27FC236}">
                <a16:creationId xmlns:a16="http://schemas.microsoft.com/office/drawing/2014/main" id="{64ED0CAA-0E1C-4B40-9CA2-472222C3552B}"/>
              </a:ext>
            </a:extLst>
          </p:cNvPr>
          <p:cNvSpPr/>
          <p:nvPr/>
        </p:nvSpPr>
        <p:spPr>
          <a:xfrm>
            <a:off x="8560970" y="3464142"/>
            <a:ext cx="814365" cy="3516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5E41A0C6-D581-4322-A052-A6960B7F67D4}"/>
              </a:ext>
            </a:extLst>
          </p:cNvPr>
          <p:cNvSpPr txBox="1"/>
          <p:nvPr/>
        </p:nvSpPr>
        <p:spPr>
          <a:xfrm>
            <a:off x="9583616" y="3429000"/>
            <a:ext cx="1863969" cy="369332"/>
          </a:xfrm>
          <a:prstGeom prst="rect">
            <a:avLst/>
          </a:prstGeom>
          <a:noFill/>
        </p:spPr>
        <p:txBody>
          <a:bodyPr wrap="square" rtlCol="0">
            <a:spAutoFit/>
          </a:bodyPr>
          <a:lstStyle/>
          <a:p>
            <a:r>
              <a:rPr lang="en-US" altLang="zh-TW" dirty="0"/>
              <a:t>Best model</a:t>
            </a:r>
            <a:endParaRPr lang="zh-TW" altLang="en-US" dirty="0"/>
          </a:p>
        </p:txBody>
      </p:sp>
    </p:spTree>
    <p:extLst>
      <p:ext uri="{BB962C8B-B14F-4D97-AF65-F5344CB8AC3E}">
        <p14:creationId xmlns:p14="http://schemas.microsoft.com/office/powerpoint/2010/main" val="612353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8E58F619-3828-4597-9692-589F6D02DE8A}"/>
              </a:ext>
            </a:extLst>
          </p:cNvPr>
          <p:cNvSpPr txBox="1"/>
          <p:nvPr/>
        </p:nvSpPr>
        <p:spPr>
          <a:xfrm>
            <a:off x="4122126" y="160423"/>
            <a:ext cx="5496657" cy="523220"/>
          </a:xfrm>
          <a:prstGeom prst="rect">
            <a:avLst/>
          </a:prstGeom>
          <a:noFill/>
        </p:spPr>
        <p:txBody>
          <a:bodyPr wrap="square" rtlCol="0">
            <a:spAutoFit/>
          </a:bodyPr>
          <a:lstStyle/>
          <a:p>
            <a:r>
              <a:rPr lang="zh-TW" altLang="en-US" sz="2800" dirty="0"/>
              <a:t>為甚麼選這個題目</a:t>
            </a:r>
            <a:r>
              <a:rPr lang="en-US" altLang="zh-TW" sz="2800" dirty="0"/>
              <a:t>????</a:t>
            </a:r>
            <a:endParaRPr lang="zh-TW" altLang="en-US" sz="2800" dirty="0"/>
          </a:p>
        </p:txBody>
      </p:sp>
      <p:pic>
        <p:nvPicPr>
          <p:cNvPr id="5" name="圖片 4">
            <a:extLst>
              <a:ext uri="{FF2B5EF4-FFF2-40B4-BE49-F238E27FC236}">
                <a16:creationId xmlns:a16="http://schemas.microsoft.com/office/drawing/2014/main" id="{10104E9C-2031-4B06-92DB-47BABA49A02A}"/>
              </a:ext>
            </a:extLst>
          </p:cNvPr>
          <p:cNvPicPr>
            <a:picLocks noChangeAspect="1"/>
          </p:cNvPicPr>
          <p:nvPr/>
        </p:nvPicPr>
        <p:blipFill>
          <a:blip r:embed="rId2"/>
          <a:stretch>
            <a:fillRect/>
          </a:stretch>
        </p:blipFill>
        <p:spPr>
          <a:xfrm>
            <a:off x="1112227" y="949567"/>
            <a:ext cx="3811466" cy="4443017"/>
          </a:xfrm>
          <a:prstGeom prst="rect">
            <a:avLst/>
          </a:prstGeom>
        </p:spPr>
      </p:pic>
      <p:pic>
        <p:nvPicPr>
          <p:cNvPr id="8" name="圖片 7">
            <a:extLst>
              <a:ext uri="{FF2B5EF4-FFF2-40B4-BE49-F238E27FC236}">
                <a16:creationId xmlns:a16="http://schemas.microsoft.com/office/drawing/2014/main" id="{02798865-64D7-499E-A5E4-C5824405C1D9}"/>
              </a:ext>
            </a:extLst>
          </p:cNvPr>
          <p:cNvPicPr>
            <a:picLocks noChangeAspect="1"/>
          </p:cNvPicPr>
          <p:nvPr/>
        </p:nvPicPr>
        <p:blipFill>
          <a:blip r:embed="rId3"/>
          <a:stretch>
            <a:fillRect/>
          </a:stretch>
        </p:blipFill>
        <p:spPr>
          <a:xfrm>
            <a:off x="5498122" y="1338049"/>
            <a:ext cx="6134100" cy="3478519"/>
          </a:xfrm>
          <a:prstGeom prst="rect">
            <a:avLst/>
          </a:prstGeom>
        </p:spPr>
      </p:pic>
      <p:sp>
        <p:nvSpPr>
          <p:cNvPr id="9" name="文字方塊 8">
            <a:extLst>
              <a:ext uri="{FF2B5EF4-FFF2-40B4-BE49-F238E27FC236}">
                <a16:creationId xmlns:a16="http://schemas.microsoft.com/office/drawing/2014/main" id="{3B34D1EC-33A4-4EBC-BF9A-77D8B8417924}"/>
              </a:ext>
            </a:extLst>
          </p:cNvPr>
          <p:cNvSpPr txBox="1"/>
          <p:nvPr/>
        </p:nvSpPr>
        <p:spPr>
          <a:xfrm>
            <a:off x="362694" y="1786456"/>
            <a:ext cx="553915" cy="2308324"/>
          </a:xfrm>
          <a:prstGeom prst="rect">
            <a:avLst/>
          </a:prstGeom>
          <a:noFill/>
        </p:spPr>
        <p:txBody>
          <a:bodyPr wrap="square" rtlCol="0">
            <a:spAutoFit/>
          </a:bodyPr>
          <a:lstStyle/>
          <a:p>
            <a:r>
              <a:rPr lang="zh-TW" altLang="en-US" dirty="0"/>
              <a:t>室友的健檢報告</a:t>
            </a:r>
          </a:p>
          <a:p>
            <a:endParaRPr lang="zh-TW" altLang="en-US" dirty="0"/>
          </a:p>
        </p:txBody>
      </p:sp>
      <p:sp>
        <p:nvSpPr>
          <p:cNvPr id="10" name="文字方塊 9">
            <a:extLst>
              <a:ext uri="{FF2B5EF4-FFF2-40B4-BE49-F238E27FC236}">
                <a16:creationId xmlns:a16="http://schemas.microsoft.com/office/drawing/2014/main" id="{944ABB29-9638-4AC7-B829-E3EEAED282F6}"/>
              </a:ext>
            </a:extLst>
          </p:cNvPr>
          <p:cNvSpPr txBox="1"/>
          <p:nvPr/>
        </p:nvSpPr>
        <p:spPr>
          <a:xfrm>
            <a:off x="1696916" y="5674111"/>
            <a:ext cx="9185030" cy="523220"/>
          </a:xfrm>
          <a:prstGeom prst="rect">
            <a:avLst/>
          </a:prstGeom>
          <a:noFill/>
        </p:spPr>
        <p:txBody>
          <a:bodyPr wrap="square" rtlCol="0">
            <a:spAutoFit/>
          </a:bodyPr>
          <a:lstStyle/>
          <a:p>
            <a:r>
              <a:rPr lang="zh-TW" altLang="en-US" sz="2800" b="1" dirty="0">
                <a:solidFill>
                  <a:srgbClr val="FF0000"/>
                </a:solidFill>
              </a:rPr>
              <a:t>目標</a:t>
            </a:r>
            <a:r>
              <a:rPr lang="en-US" altLang="zh-TW" sz="2800" b="1" dirty="0">
                <a:solidFill>
                  <a:srgbClr val="FF0000"/>
                </a:solidFill>
              </a:rPr>
              <a:t>:</a:t>
            </a:r>
            <a:r>
              <a:rPr lang="zh-TW" altLang="en-US" sz="2800" b="1" dirty="0">
                <a:solidFill>
                  <a:srgbClr val="FF0000"/>
                </a:solidFill>
              </a:rPr>
              <a:t>預測自己及室友目前是否有得到糖尿病之風險</a:t>
            </a:r>
          </a:p>
        </p:txBody>
      </p:sp>
    </p:spTree>
    <p:extLst>
      <p:ext uri="{BB962C8B-B14F-4D97-AF65-F5344CB8AC3E}">
        <p14:creationId xmlns:p14="http://schemas.microsoft.com/office/powerpoint/2010/main" val="902935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1DA91E40-B89D-4D0F-8B5E-A20C5A4A2243}"/>
              </a:ext>
            </a:extLst>
          </p:cNvPr>
          <p:cNvPicPr>
            <a:picLocks noChangeAspect="1"/>
          </p:cNvPicPr>
          <p:nvPr/>
        </p:nvPicPr>
        <p:blipFill>
          <a:blip r:embed="rId2"/>
          <a:stretch>
            <a:fillRect/>
          </a:stretch>
        </p:blipFill>
        <p:spPr>
          <a:xfrm>
            <a:off x="1434290" y="1114746"/>
            <a:ext cx="7935706" cy="1065745"/>
          </a:xfrm>
          <a:prstGeom prst="rect">
            <a:avLst/>
          </a:prstGeom>
        </p:spPr>
      </p:pic>
      <p:pic>
        <p:nvPicPr>
          <p:cNvPr id="16" name="圖片 15">
            <a:extLst>
              <a:ext uri="{FF2B5EF4-FFF2-40B4-BE49-F238E27FC236}">
                <a16:creationId xmlns:a16="http://schemas.microsoft.com/office/drawing/2014/main" id="{BE1F999C-578C-4745-9A28-24EC5BE249A3}"/>
              </a:ext>
            </a:extLst>
          </p:cNvPr>
          <p:cNvPicPr>
            <a:picLocks noChangeAspect="1"/>
          </p:cNvPicPr>
          <p:nvPr/>
        </p:nvPicPr>
        <p:blipFill>
          <a:blip r:embed="rId3"/>
          <a:stretch>
            <a:fillRect/>
          </a:stretch>
        </p:blipFill>
        <p:spPr>
          <a:xfrm>
            <a:off x="1497902" y="2862001"/>
            <a:ext cx="2124529" cy="1394729"/>
          </a:xfrm>
          <a:prstGeom prst="rect">
            <a:avLst/>
          </a:prstGeom>
        </p:spPr>
      </p:pic>
      <p:sp>
        <p:nvSpPr>
          <p:cNvPr id="17" name="文字方塊 16">
            <a:extLst>
              <a:ext uri="{FF2B5EF4-FFF2-40B4-BE49-F238E27FC236}">
                <a16:creationId xmlns:a16="http://schemas.microsoft.com/office/drawing/2014/main" id="{87F08F04-EC48-483A-BF68-138AFBE8FCB4}"/>
              </a:ext>
            </a:extLst>
          </p:cNvPr>
          <p:cNvSpPr txBox="1"/>
          <p:nvPr/>
        </p:nvSpPr>
        <p:spPr>
          <a:xfrm>
            <a:off x="4070838" y="3165231"/>
            <a:ext cx="2025162" cy="646331"/>
          </a:xfrm>
          <a:prstGeom prst="rect">
            <a:avLst/>
          </a:prstGeom>
          <a:noFill/>
        </p:spPr>
        <p:txBody>
          <a:bodyPr wrap="square" rtlCol="0">
            <a:spAutoFit/>
          </a:bodyPr>
          <a:lstStyle/>
          <a:p>
            <a:r>
              <a:rPr lang="zh-TW" altLang="en-US" sz="3600" dirty="0">
                <a:solidFill>
                  <a:srgbClr val="FF0000"/>
                </a:solidFill>
              </a:rPr>
              <a:t>符合預測</a:t>
            </a:r>
            <a:r>
              <a:rPr lang="en-US" altLang="zh-TW" sz="3600" dirty="0">
                <a:solidFill>
                  <a:srgbClr val="FF0000"/>
                </a:solidFill>
              </a:rPr>
              <a:t>!</a:t>
            </a:r>
            <a:endParaRPr lang="zh-TW" altLang="en-US" sz="3600" dirty="0">
              <a:solidFill>
                <a:srgbClr val="FF0000"/>
              </a:solidFill>
            </a:endParaRPr>
          </a:p>
        </p:txBody>
      </p:sp>
      <p:sp>
        <p:nvSpPr>
          <p:cNvPr id="18" name="矩形 17">
            <a:extLst>
              <a:ext uri="{FF2B5EF4-FFF2-40B4-BE49-F238E27FC236}">
                <a16:creationId xmlns:a16="http://schemas.microsoft.com/office/drawing/2014/main" id="{94089596-8558-49A4-9DAC-C7A6537C8100}"/>
              </a:ext>
            </a:extLst>
          </p:cNvPr>
          <p:cNvSpPr/>
          <p:nvPr/>
        </p:nvSpPr>
        <p:spPr>
          <a:xfrm>
            <a:off x="3528973" y="806969"/>
            <a:ext cx="9439682" cy="307777"/>
          </a:xfrm>
          <a:prstGeom prst="rect">
            <a:avLst/>
          </a:prstGeom>
        </p:spPr>
        <p:txBody>
          <a:bodyPr wrap="square">
            <a:spAutoFit/>
          </a:bodyPr>
          <a:lstStyle/>
          <a:p>
            <a:r>
              <a:rPr lang="en-US" altLang="zh-TW" sz="1400" dirty="0">
                <a:solidFill>
                  <a:srgbClr val="000000"/>
                </a:solidFill>
                <a:latin typeface="新細明體" panose="02020500000000000000" pitchFamily="18" charset="-120"/>
              </a:rPr>
              <a:t>Pregnancies</a:t>
            </a:r>
            <a:r>
              <a:rPr lang="zh-TW" altLang="en-US" sz="1400" dirty="0">
                <a:solidFill>
                  <a:srgbClr val="000000"/>
                </a:solidFill>
                <a:latin typeface="新細明體" panose="02020500000000000000" pitchFamily="18" charset="-120"/>
              </a:rPr>
              <a:t> </a:t>
            </a:r>
            <a:r>
              <a:rPr lang="en-US" altLang="zh-TW" sz="1400" dirty="0">
                <a:solidFill>
                  <a:srgbClr val="000000"/>
                </a:solidFill>
                <a:latin typeface="新細明體" panose="02020500000000000000" pitchFamily="18" charset="-120"/>
              </a:rPr>
              <a:t>Glucose</a:t>
            </a:r>
            <a:r>
              <a:rPr lang="zh-TW" altLang="en-US" sz="1400" dirty="0">
                <a:solidFill>
                  <a:srgbClr val="000000"/>
                </a:solidFill>
                <a:latin typeface="新細明體" panose="02020500000000000000" pitchFamily="18" charset="-120"/>
              </a:rPr>
              <a:t> </a:t>
            </a:r>
            <a:r>
              <a:rPr lang="en-US" altLang="zh-TW" sz="1400" dirty="0" err="1">
                <a:solidFill>
                  <a:srgbClr val="000000"/>
                </a:solidFill>
                <a:latin typeface="新細明體" panose="02020500000000000000" pitchFamily="18" charset="-120"/>
              </a:rPr>
              <a:t>BloodPressure</a:t>
            </a:r>
            <a:r>
              <a:rPr lang="zh-TW" altLang="en-US" sz="1400" dirty="0">
                <a:solidFill>
                  <a:srgbClr val="000000"/>
                </a:solidFill>
                <a:latin typeface="新細明體" panose="02020500000000000000" pitchFamily="18" charset="-120"/>
              </a:rPr>
              <a:t> </a:t>
            </a:r>
            <a:r>
              <a:rPr lang="en-US" altLang="zh-TW" sz="1400" dirty="0" err="1">
                <a:solidFill>
                  <a:srgbClr val="000000"/>
                </a:solidFill>
                <a:latin typeface="新細明體" panose="02020500000000000000" pitchFamily="18" charset="-120"/>
              </a:rPr>
              <a:t>SkinThickness</a:t>
            </a:r>
            <a:r>
              <a:rPr lang="zh-TW" altLang="en-US" sz="1400" dirty="0">
                <a:solidFill>
                  <a:srgbClr val="000000"/>
                </a:solidFill>
                <a:latin typeface="新細明體" panose="02020500000000000000" pitchFamily="18" charset="-120"/>
              </a:rPr>
              <a:t> </a:t>
            </a:r>
            <a:r>
              <a:rPr lang="zh-TW" altLang="en-US" sz="1400" dirty="0"/>
              <a:t> </a:t>
            </a:r>
            <a:r>
              <a:rPr lang="en-US" altLang="zh-TW" sz="1400" dirty="0">
                <a:solidFill>
                  <a:srgbClr val="000000"/>
                </a:solidFill>
                <a:latin typeface="新細明體" panose="02020500000000000000" pitchFamily="18" charset="-120"/>
              </a:rPr>
              <a:t>Insulin</a:t>
            </a:r>
            <a:r>
              <a:rPr lang="zh-TW" altLang="en-US" sz="1400" dirty="0"/>
              <a:t> </a:t>
            </a:r>
            <a:r>
              <a:rPr lang="en-US" altLang="zh-TW" sz="1400" dirty="0">
                <a:solidFill>
                  <a:srgbClr val="000000"/>
                </a:solidFill>
                <a:latin typeface="新細明體" panose="02020500000000000000" pitchFamily="18" charset="-120"/>
              </a:rPr>
              <a:t>BMI</a:t>
            </a:r>
            <a:r>
              <a:rPr lang="en-US" altLang="zh-TW" sz="1400" dirty="0"/>
              <a:t> </a:t>
            </a:r>
            <a:r>
              <a:rPr lang="en-US" altLang="zh-TW" sz="1400" dirty="0" err="1">
                <a:solidFill>
                  <a:srgbClr val="000000"/>
                </a:solidFill>
                <a:latin typeface="新細明體" panose="02020500000000000000" pitchFamily="18" charset="-120"/>
              </a:rPr>
              <a:t>DiabetesPedigreeFunction</a:t>
            </a:r>
            <a:r>
              <a:rPr lang="en-US" altLang="zh-TW" sz="1400" dirty="0"/>
              <a:t> </a:t>
            </a:r>
            <a:r>
              <a:rPr lang="en-US" altLang="zh-TW" sz="1400" dirty="0">
                <a:solidFill>
                  <a:srgbClr val="000000"/>
                </a:solidFill>
                <a:latin typeface="新細明體" panose="02020500000000000000" pitchFamily="18" charset="-120"/>
              </a:rPr>
              <a:t>Age</a:t>
            </a:r>
            <a:r>
              <a:rPr lang="en-US" altLang="zh-TW" sz="1400" dirty="0"/>
              <a:t> </a:t>
            </a:r>
            <a:endParaRPr lang="zh-TW" altLang="en-US" sz="1400" dirty="0"/>
          </a:p>
        </p:txBody>
      </p:sp>
    </p:spTree>
    <p:extLst>
      <p:ext uri="{BB962C8B-B14F-4D97-AF65-F5344CB8AC3E}">
        <p14:creationId xmlns:p14="http://schemas.microsoft.com/office/powerpoint/2010/main" val="2851930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21113EA2-34AB-4C00-B811-2EEF20CCAD19}"/>
              </a:ext>
            </a:extLst>
          </p:cNvPr>
          <p:cNvPicPr>
            <a:picLocks noChangeAspect="1"/>
          </p:cNvPicPr>
          <p:nvPr/>
        </p:nvPicPr>
        <p:blipFill>
          <a:blip r:embed="rId2"/>
          <a:stretch>
            <a:fillRect/>
          </a:stretch>
        </p:blipFill>
        <p:spPr>
          <a:xfrm>
            <a:off x="774428" y="2241943"/>
            <a:ext cx="5649113" cy="1371791"/>
          </a:xfrm>
          <a:prstGeom prst="rect">
            <a:avLst/>
          </a:prstGeom>
        </p:spPr>
      </p:pic>
      <p:sp>
        <p:nvSpPr>
          <p:cNvPr id="4" name="文字方塊 3">
            <a:extLst>
              <a:ext uri="{FF2B5EF4-FFF2-40B4-BE49-F238E27FC236}">
                <a16:creationId xmlns:a16="http://schemas.microsoft.com/office/drawing/2014/main" id="{2BDA8401-228D-470A-8DFC-2AE13A534586}"/>
              </a:ext>
            </a:extLst>
          </p:cNvPr>
          <p:cNvSpPr txBox="1"/>
          <p:nvPr/>
        </p:nvSpPr>
        <p:spPr>
          <a:xfrm>
            <a:off x="1213337" y="580292"/>
            <a:ext cx="5416061" cy="584775"/>
          </a:xfrm>
          <a:prstGeom prst="rect">
            <a:avLst/>
          </a:prstGeom>
          <a:noFill/>
        </p:spPr>
        <p:txBody>
          <a:bodyPr wrap="square" rtlCol="0">
            <a:spAutoFit/>
          </a:bodyPr>
          <a:lstStyle/>
          <a:p>
            <a:r>
              <a:rPr lang="en-US" altLang="zh-TW" sz="3200" dirty="0"/>
              <a:t>Decision Tree  </a:t>
            </a:r>
            <a:r>
              <a:rPr lang="zh-TW" altLang="en-US" sz="3200" dirty="0"/>
              <a:t>各特徵重要性</a:t>
            </a:r>
          </a:p>
        </p:txBody>
      </p:sp>
      <p:pic>
        <p:nvPicPr>
          <p:cNvPr id="5" name="圖片 4">
            <a:extLst>
              <a:ext uri="{FF2B5EF4-FFF2-40B4-BE49-F238E27FC236}">
                <a16:creationId xmlns:a16="http://schemas.microsoft.com/office/drawing/2014/main" id="{B3A907A9-799D-413F-B78F-A4E15704FC6A}"/>
              </a:ext>
            </a:extLst>
          </p:cNvPr>
          <p:cNvPicPr>
            <a:picLocks noChangeAspect="1"/>
          </p:cNvPicPr>
          <p:nvPr/>
        </p:nvPicPr>
        <p:blipFill>
          <a:blip r:embed="rId3"/>
          <a:stretch>
            <a:fillRect/>
          </a:stretch>
        </p:blipFill>
        <p:spPr>
          <a:xfrm>
            <a:off x="5999284" y="1411192"/>
            <a:ext cx="5167914" cy="4774168"/>
          </a:xfrm>
          <a:prstGeom prst="rect">
            <a:avLst/>
          </a:prstGeom>
        </p:spPr>
      </p:pic>
      <p:sp>
        <p:nvSpPr>
          <p:cNvPr id="11" name="Rectangle 2">
            <a:extLst>
              <a:ext uri="{FF2B5EF4-FFF2-40B4-BE49-F238E27FC236}">
                <a16:creationId xmlns:a16="http://schemas.microsoft.com/office/drawing/2014/main" id="{874485CE-01AC-4177-91A5-0EA1270B100A}"/>
              </a:ext>
            </a:extLst>
          </p:cNvPr>
          <p:cNvSpPr>
            <a:spLocks noChangeArrowheads="1"/>
          </p:cNvSpPr>
          <p:nvPr/>
        </p:nvSpPr>
        <p:spPr bwMode="auto">
          <a:xfrm>
            <a:off x="1024802" y="4587260"/>
            <a:ext cx="34898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0" i="0" u="none" strike="noStrike" cap="none" normalizeH="0" baseline="0" dirty="0">
                <a:ln>
                  <a:noFill/>
                </a:ln>
                <a:solidFill>
                  <a:srgbClr val="FF0000"/>
                </a:solidFill>
                <a:effectLst/>
                <a:latin typeface="Arial Unicode MS"/>
              </a:rPr>
              <a:t>葡萄糖</a:t>
            </a:r>
            <a:r>
              <a:rPr kumimoji="0" lang="zh-TW" altLang="en-US" sz="2400" b="0" i="0" u="none" strike="noStrike" cap="none" normalizeH="0" baseline="0" dirty="0">
                <a:ln>
                  <a:noFill/>
                </a:ln>
                <a:solidFill>
                  <a:srgbClr val="FF0000"/>
                </a:solidFill>
                <a:effectLst/>
                <a:latin typeface="Arial Unicode MS"/>
              </a:rPr>
              <a:t>濃度影響最大</a:t>
            </a:r>
            <a:r>
              <a:rPr kumimoji="0" lang="en-US" altLang="zh-TW" sz="2400" b="0" i="0" u="none" strike="noStrike" cap="none" normalizeH="0" baseline="0" dirty="0">
                <a:ln>
                  <a:noFill/>
                </a:ln>
                <a:solidFill>
                  <a:srgbClr val="FF0000"/>
                </a:solidFill>
                <a:effectLst/>
                <a:latin typeface="Arial Unicode MS"/>
              </a:rPr>
              <a:t>!</a:t>
            </a:r>
            <a:r>
              <a:rPr kumimoji="0" lang="zh-TW" altLang="zh-TW" b="0" i="0" u="none" strike="noStrike" cap="none" normalizeH="0" baseline="0" dirty="0">
                <a:ln>
                  <a:noFill/>
                </a:ln>
                <a:solidFill>
                  <a:srgbClr val="FF0000"/>
                </a:solidFill>
                <a:effectLst/>
              </a:rPr>
              <a:t> </a:t>
            </a:r>
            <a:endParaRPr kumimoji="0" lang="zh-TW" altLang="zh-TW" sz="48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255085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D72F3458-D6EF-4818-B76A-8B7F9B10DB1C}"/>
              </a:ext>
            </a:extLst>
          </p:cNvPr>
          <p:cNvSpPr txBox="1"/>
          <p:nvPr/>
        </p:nvSpPr>
        <p:spPr>
          <a:xfrm>
            <a:off x="1213339" y="747346"/>
            <a:ext cx="3094892" cy="584775"/>
          </a:xfrm>
          <a:prstGeom prst="rect">
            <a:avLst/>
          </a:prstGeom>
          <a:noFill/>
        </p:spPr>
        <p:txBody>
          <a:bodyPr wrap="square" rtlCol="0">
            <a:spAutoFit/>
          </a:bodyPr>
          <a:lstStyle/>
          <a:p>
            <a:r>
              <a:rPr lang="en-US" altLang="zh-TW" sz="3200" dirty="0"/>
              <a:t>Random forest</a:t>
            </a:r>
            <a:endParaRPr lang="zh-TW" altLang="en-US" sz="3200" dirty="0"/>
          </a:p>
        </p:txBody>
      </p:sp>
      <p:pic>
        <p:nvPicPr>
          <p:cNvPr id="6" name="圖片 5">
            <a:extLst>
              <a:ext uri="{FF2B5EF4-FFF2-40B4-BE49-F238E27FC236}">
                <a16:creationId xmlns:a16="http://schemas.microsoft.com/office/drawing/2014/main" id="{A0DEF58E-FA67-481B-8A83-4E92C3A77EE1}"/>
              </a:ext>
            </a:extLst>
          </p:cNvPr>
          <p:cNvPicPr>
            <a:picLocks noChangeAspect="1"/>
          </p:cNvPicPr>
          <p:nvPr/>
        </p:nvPicPr>
        <p:blipFill>
          <a:blip r:embed="rId2"/>
          <a:stretch>
            <a:fillRect/>
          </a:stretch>
        </p:blipFill>
        <p:spPr>
          <a:xfrm>
            <a:off x="1099927" y="1862685"/>
            <a:ext cx="7797889" cy="2506464"/>
          </a:xfrm>
          <a:prstGeom prst="rect">
            <a:avLst/>
          </a:prstGeom>
        </p:spPr>
      </p:pic>
      <p:sp>
        <p:nvSpPr>
          <p:cNvPr id="7" name="矩形 6">
            <a:extLst>
              <a:ext uri="{FF2B5EF4-FFF2-40B4-BE49-F238E27FC236}">
                <a16:creationId xmlns:a16="http://schemas.microsoft.com/office/drawing/2014/main" id="{A0E3777C-4578-4C83-AC74-816F9845A449}"/>
              </a:ext>
            </a:extLst>
          </p:cNvPr>
          <p:cNvSpPr/>
          <p:nvPr/>
        </p:nvSpPr>
        <p:spPr>
          <a:xfrm>
            <a:off x="3261946" y="3023598"/>
            <a:ext cx="1274885" cy="1846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a:extLst>
              <a:ext uri="{FF2B5EF4-FFF2-40B4-BE49-F238E27FC236}">
                <a16:creationId xmlns:a16="http://schemas.microsoft.com/office/drawing/2014/main" id="{1CD5D93F-1F29-4FBF-90E9-9586976E36D6}"/>
              </a:ext>
            </a:extLst>
          </p:cNvPr>
          <p:cNvPicPr>
            <a:picLocks noChangeAspect="1"/>
          </p:cNvPicPr>
          <p:nvPr/>
        </p:nvPicPr>
        <p:blipFill>
          <a:blip r:embed="rId3"/>
          <a:stretch>
            <a:fillRect/>
          </a:stretch>
        </p:blipFill>
        <p:spPr>
          <a:xfrm>
            <a:off x="1034775" y="4648942"/>
            <a:ext cx="7476179" cy="313816"/>
          </a:xfrm>
          <a:prstGeom prst="rect">
            <a:avLst/>
          </a:prstGeom>
        </p:spPr>
      </p:pic>
      <p:sp>
        <p:nvSpPr>
          <p:cNvPr id="9" name="文字方塊 8">
            <a:extLst>
              <a:ext uri="{FF2B5EF4-FFF2-40B4-BE49-F238E27FC236}">
                <a16:creationId xmlns:a16="http://schemas.microsoft.com/office/drawing/2014/main" id="{2A261373-8560-48E4-BCC0-062A5CFBE679}"/>
              </a:ext>
            </a:extLst>
          </p:cNvPr>
          <p:cNvSpPr txBox="1"/>
          <p:nvPr/>
        </p:nvSpPr>
        <p:spPr>
          <a:xfrm>
            <a:off x="1099927" y="5160730"/>
            <a:ext cx="2497016" cy="369332"/>
          </a:xfrm>
          <a:prstGeom prst="rect">
            <a:avLst/>
          </a:prstGeom>
          <a:noFill/>
        </p:spPr>
        <p:txBody>
          <a:bodyPr wrap="square" rtlCol="0">
            <a:spAutoFit/>
          </a:bodyPr>
          <a:lstStyle/>
          <a:p>
            <a:r>
              <a:rPr lang="en-US" altLang="zh-TW" dirty="0">
                <a:solidFill>
                  <a:srgbClr val="FF0000"/>
                </a:solidFill>
              </a:rPr>
              <a:t>Overfitting!</a:t>
            </a:r>
            <a:endParaRPr lang="zh-TW" altLang="en-US" dirty="0">
              <a:solidFill>
                <a:srgbClr val="FF0000"/>
              </a:solidFill>
            </a:endParaRPr>
          </a:p>
        </p:txBody>
      </p:sp>
    </p:spTree>
    <p:extLst>
      <p:ext uri="{BB962C8B-B14F-4D97-AF65-F5344CB8AC3E}">
        <p14:creationId xmlns:p14="http://schemas.microsoft.com/office/powerpoint/2010/main" val="3425288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2D21A073-8898-43CD-980A-9285A068DF2B}"/>
              </a:ext>
            </a:extLst>
          </p:cNvPr>
          <p:cNvSpPr txBox="1"/>
          <p:nvPr/>
        </p:nvSpPr>
        <p:spPr>
          <a:xfrm>
            <a:off x="1257300" y="257623"/>
            <a:ext cx="5380892" cy="769441"/>
          </a:xfrm>
          <a:prstGeom prst="rect">
            <a:avLst/>
          </a:prstGeom>
          <a:noFill/>
        </p:spPr>
        <p:txBody>
          <a:bodyPr wrap="square" rtlCol="0">
            <a:spAutoFit/>
          </a:bodyPr>
          <a:lstStyle/>
          <a:p>
            <a:r>
              <a:rPr lang="zh-TW" altLang="en-US" sz="4400" dirty="0"/>
              <a:t>調整樹的最大深度</a:t>
            </a:r>
          </a:p>
        </p:txBody>
      </p:sp>
      <p:sp>
        <p:nvSpPr>
          <p:cNvPr id="8" name="文字方塊 7">
            <a:extLst>
              <a:ext uri="{FF2B5EF4-FFF2-40B4-BE49-F238E27FC236}">
                <a16:creationId xmlns:a16="http://schemas.microsoft.com/office/drawing/2014/main" id="{5E41A0C6-D581-4322-A052-A6960B7F67D4}"/>
              </a:ext>
            </a:extLst>
          </p:cNvPr>
          <p:cNvSpPr txBox="1"/>
          <p:nvPr/>
        </p:nvSpPr>
        <p:spPr>
          <a:xfrm>
            <a:off x="9568551" y="2919776"/>
            <a:ext cx="1863969" cy="369332"/>
          </a:xfrm>
          <a:prstGeom prst="rect">
            <a:avLst/>
          </a:prstGeom>
          <a:noFill/>
        </p:spPr>
        <p:txBody>
          <a:bodyPr wrap="square" rtlCol="0">
            <a:spAutoFit/>
          </a:bodyPr>
          <a:lstStyle/>
          <a:p>
            <a:r>
              <a:rPr lang="en-US" altLang="zh-TW" dirty="0"/>
              <a:t>Best model</a:t>
            </a:r>
            <a:endParaRPr lang="zh-TW" altLang="en-US" dirty="0"/>
          </a:p>
        </p:txBody>
      </p:sp>
      <p:pic>
        <p:nvPicPr>
          <p:cNvPr id="3" name="圖片 2">
            <a:extLst>
              <a:ext uri="{FF2B5EF4-FFF2-40B4-BE49-F238E27FC236}">
                <a16:creationId xmlns:a16="http://schemas.microsoft.com/office/drawing/2014/main" id="{7ED97C48-0412-4117-8758-8581C7375F3D}"/>
              </a:ext>
            </a:extLst>
          </p:cNvPr>
          <p:cNvPicPr>
            <a:picLocks noChangeAspect="1"/>
          </p:cNvPicPr>
          <p:nvPr/>
        </p:nvPicPr>
        <p:blipFill>
          <a:blip r:embed="rId2"/>
          <a:stretch>
            <a:fillRect/>
          </a:stretch>
        </p:blipFill>
        <p:spPr>
          <a:xfrm>
            <a:off x="759480" y="2586054"/>
            <a:ext cx="8185031" cy="1406108"/>
          </a:xfrm>
          <a:prstGeom prst="rect">
            <a:avLst/>
          </a:prstGeom>
        </p:spPr>
      </p:pic>
      <p:sp>
        <p:nvSpPr>
          <p:cNvPr id="7" name="箭號: 向左 6">
            <a:extLst>
              <a:ext uri="{FF2B5EF4-FFF2-40B4-BE49-F238E27FC236}">
                <a16:creationId xmlns:a16="http://schemas.microsoft.com/office/drawing/2014/main" id="{64ED0CAA-0E1C-4B40-9CA2-472222C3552B}"/>
              </a:ext>
            </a:extLst>
          </p:cNvPr>
          <p:cNvSpPr/>
          <p:nvPr/>
        </p:nvSpPr>
        <p:spPr>
          <a:xfrm>
            <a:off x="8778922" y="2919776"/>
            <a:ext cx="735623"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9601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1DA91E40-B89D-4D0F-8B5E-A20C5A4A2243}"/>
              </a:ext>
            </a:extLst>
          </p:cNvPr>
          <p:cNvPicPr>
            <a:picLocks noChangeAspect="1"/>
          </p:cNvPicPr>
          <p:nvPr/>
        </p:nvPicPr>
        <p:blipFill>
          <a:blip r:embed="rId2"/>
          <a:stretch>
            <a:fillRect/>
          </a:stretch>
        </p:blipFill>
        <p:spPr>
          <a:xfrm>
            <a:off x="1434290" y="1114746"/>
            <a:ext cx="7935706" cy="1065745"/>
          </a:xfrm>
          <a:prstGeom prst="rect">
            <a:avLst/>
          </a:prstGeom>
        </p:spPr>
      </p:pic>
      <p:sp>
        <p:nvSpPr>
          <p:cNvPr id="17" name="文字方塊 16">
            <a:extLst>
              <a:ext uri="{FF2B5EF4-FFF2-40B4-BE49-F238E27FC236}">
                <a16:creationId xmlns:a16="http://schemas.microsoft.com/office/drawing/2014/main" id="{87F08F04-EC48-483A-BF68-138AFBE8FCB4}"/>
              </a:ext>
            </a:extLst>
          </p:cNvPr>
          <p:cNvSpPr txBox="1"/>
          <p:nvPr/>
        </p:nvSpPr>
        <p:spPr>
          <a:xfrm>
            <a:off x="4888521" y="3024554"/>
            <a:ext cx="2708031" cy="646331"/>
          </a:xfrm>
          <a:prstGeom prst="rect">
            <a:avLst/>
          </a:prstGeom>
          <a:noFill/>
        </p:spPr>
        <p:txBody>
          <a:bodyPr wrap="square" rtlCol="0">
            <a:spAutoFit/>
          </a:bodyPr>
          <a:lstStyle/>
          <a:p>
            <a:r>
              <a:rPr lang="en-US" altLang="zh-TW" sz="3600" dirty="0">
                <a:solidFill>
                  <a:srgbClr val="FF0000"/>
                </a:solidFill>
              </a:rPr>
              <a:t>1 </a:t>
            </a:r>
            <a:r>
              <a:rPr lang="zh-TW" altLang="en-US" sz="3600" dirty="0">
                <a:solidFill>
                  <a:srgbClr val="FF0000"/>
                </a:solidFill>
              </a:rPr>
              <a:t>預測錯誤</a:t>
            </a:r>
          </a:p>
        </p:txBody>
      </p:sp>
      <p:sp>
        <p:nvSpPr>
          <p:cNvPr id="18" name="矩形 17">
            <a:extLst>
              <a:ext uri="{FF2B5EF4-FFF2-40B4-BE49-F238E27FC236}">
                <a16:creationId xmlns:a16="http://schemas.microsoft.com/office/drawing/2014/main" id="{94089596-8558-49A4-9DAC-C7A6537C8100}"/>
              </a:ext>
            </a:extLst>
          </p:cNvPr>
          <p:cNvSpPr/>
          <p:nvPr/>
        </p:nvSpPr>
        <p:spPr>
          <a:xfrm>
            <a:off x="3528973" y="806969"/>
            <a:ext cx="9439682" cy="307777"/>
          </a:xfrm>
          <a:prstGeom prst="rect">
            <a:avLst/>
          </a:prstGeom>
        </p:spPr>
        <p:txBody>
          <a:bodyPr wrap="square">
            <a:spAutoFit/>
          </a:bodyPr>
          <a:lstStyle/>
          <a:p>
            <a:r>
              <a:rPr lang="en-US" altLang="zh-TW" sz="1400" dirty="0">
                <a:solidFill>
                  <a:srgbClr val="000000"/>
                </a:solidFill>
                <a:latin typeface="新細明體" panose="02020500000000000000" pitchFamily="18" charset="-120"/>
              </a:rPr>
              <a:t>Pregnancies</a:t>
            </a:r>
            <a:r>
              <a:rPr lang="zh-TW" altLang="en-US" sz="1400" dirty="0">
                <a:solidFill>
                  <a:srgbClr val="000000"/>
                </a:solidFill>
                <a:latin typeface="新細明體" panose="02020500000000000000" pitchFamily="18" charset="-120"/>
              </a:rPr>
              <a:t> </a:t>
            </a:r>
            <a:r>
              <a:rPr lang="en-US" altLang="zh-TW" sz="1400" dirty="0">
                <a:solidFill>
                  <a:srgbClr val="000000"/>
                </a:solidFill>
                <a:latin typeface="新細明體" panose="02020500000000000000" pitchFamily="18" charset="-120"/>
              </a:rPr>
              <a:t>Glucose</a:t>
            </a:r>
            <a:r>
              <a:rPr lang="zh-TW" altLang="en-US" sz="1400" dirty="0">
                <a:solidFill>
                  <a:srgbClr val="000000"/>
                </a:solidFill>
                <a:latin typeface="新細明體" panose="02020500000000000000" pitchFamily="18" charset="-120"/>
              </a:rPr>
              <a:t> </a:t>
            </a:r>
            <a:r>
              <a:rPr lang="en-US" altLang="zh-TW" sz="1400" dirty="0" err="1">
                <a:solidFill>
                  <a:srgbClr val="000000"/>
                </a:solidFill>
                <a:latin typeface="新細明體" panose="02020500000000000000" pitchFamily="18" charset="-120"/>
              </a:rPr>
              <a:t>BloodPressure</a:t>
            </a:r>
            <a:r>
              <a:rPr lang="zh-TW" altLang="en-US" sz="1400" dirty="0">
                <a:solidFill>
                  <a:srgbClr val="000000"/>
                </a:solidFill>
                <a:latin typeface="新細明體" panose="02020500000000000000" pitchFamily="18" charset="-120"/>
              </a:rPr>
              <a:t> </a:t>
            </a:r>
            <a:r>
              <a:rPr lang="en-US" altLang="zh-TW" sz="1400" dirty="0" err="1">
                <a:solidFill>
                  <a:srgbClr val="000000"/>
                </a:solidFill>
                <a:latin typeface="新細明體" panose="02020500000000000000" pitchFamily="18" charset="-120"/>
              </a:rPr>
              <a:t>SkinThickness</a:t>
            </a:r>
            <a:r>
              <a:rPr lang="zh-TW" altLang="en-US" sz="1400" dirty="0">
                <a:solidFill>
                  <a:srgbClr val="000000"/>
                </a:solidFill>
                <a:latin typeface="新細明體" panose="02020500000000000000" pitchFamily="18" charset="-120"/>
              </a:rPr>
              <a:t> </a:t>
            </a:r>
            <a:r>
              <a:rPr lang="zh-TW" altLang="en-US" sz="1400" dirty="0"/>
              <a:t> </a:t>
            </a:r>
            <a:r>
              <a:rPr lang="en-US" altLang="zh-TW" sz="1400" dirty="0">
                <a:solidFill>
                  <a:srgbClr val="000000"/>
                </a:solidFill>
                <a:latin typeface="新細明體" panose="02020500000000000000" pitchFamily="18" charset="-120"/>
              </a:rPr>
              <a:t>Insulin</a:t>
            </a:r>
            <a:r>
              <a:rPr lang="zh-TW" altLang="en-US" sz="1400" dirty="0"/>
              <a:t> </a:t>
            </a:r>
            <a:r>
              <a:rPr lang="en-US" altLang="zh-TW" sz="1400" dirty="0">
                <a:solidFill>
                  <a:srgbClr val="000000"/>
                </a:solidFill>
                <a:latin typeface="新細明體" panose="02020500000000000000" pitchFamily="18" charset="-120"/>
              </a:rPr>
              <a:t>BMI</a:t>
            </a:r>
            <a:r>
              <a:rPr lang="en-US" altLang="zh-TW" sz="1400" dirty="0"/>
              <a:t> </a:t>
            </a:r>
            <a:r>
              <a:rPr lang="en-US" altLang="zh-TW" sz="1400" dirty="0" err="1">
                <a:solidFill>
                  <a:srgbClr val="000000"/>
                </a:solidFill>
                <a:latin typeface="新細明體" panose="02020500000000000000" pitchFamily="18" charset="-120"/>
              </a:rPr>
              <a:t>DiabetesPedigreeFunction</a:t>
            </a:r>
            <a:r>
              <a:rPr lang="en-US" altLang="zh-TW" sz="1400" dirty="0"/>
              <a:t> </a:t>
            </a:r>
            <a:r>
              <a:rPr lang="en-US" altLang="zh-TW" sz="1400" dirty="0">
                <a:solidFill>
                  <a:srgbClr val="000000"/>
                </a:solidFill>
                <a:latin typeface="新細明體" panose="02020500000000000000" pitchFamily="18" charset="-120"/>
              </a:rPr>
              <a:t>Age</a:t>
            </a:r>
            <a:r>
              <a:rPr lang="en-US" altLang="zh-TW" sz="1400" dirty="0"/>
              <a:t> </a:t>
            </a:r>
            <a:endParaRPr lang="zh-TW" altLang="en-US" sz="1400" dirty="0"/>
          </a:p>
        </p:txBody>
      </p:sp>
      <p:pic>
        <p:nvPicPr>
          <p:cNvPr id="2" name="圖片 1">
            <a:extLst>
              <a:ext uri="{FF2B5EF4-FFF2-40B4-BE49-F238E27FC236}">
                <a16:creationId xmlns:a16="http://schemas.microsoft.com/office/drawing/2014/main" id="{CADEC38C-7020-4FF8-90EB-3FC97B2BB5DC}"/>
              </a:ext>
            </a:extLst>
          </p:cNvPr>
          <p:cNvPicPr>
            <a:picLocks noChangeAspect="1"/>
          </p:cNvPicPr>
          <p:nvPr/>
        </p:nvPicPr>
        <p:blipFill rotWithShape="1">
          <a:blip r:embed="rId3"/>
          <a:srcRect t="7904"/>
          <a:stretch/>
        </p:blipFill>
        <p:spPr>
          <a:xfrm>
            <a:off x="1640994" y="2689586"/>
            <a:ext cx="2269456" cy="1478828"/>
          </a:xfrm>
          <a:prstGeom prst="rect">
            <a:avLst/>
          </a:prstGeom>
        </p:spPr>
      </p:pic>
    </p:spTree>
    <p:extLst>
      <p:ext uri="{BB962C8B-B14F-4D97-AF65-F5344CB8AC3E}">
        <p14:creationId xmlns:p14="http://schemas.microsoft.com/office/powerpoint/2010/main" val="2661104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CDAB5C78-722C-44C9-BC2E-2895AE08CAF0}"/>
              </a:ext>
            </a:extLst>
          </p:cNvPr>
          <p:cNvSpPr txBox="1"/>
          <p:nvPr/>
        </p:nvSpPr>
        <p:spPr>
          <a:xfrm>
            <a:off x="1406768" y="802259"/>
            <a:ext cx="3112477" cy="523220"/>
          </a:xfrm>
          <a:prstGeom prst="rect">
            <a:avLst/>
          </a:prstGeom>
          <a:noFill/>
        </p:spPr>
        <p:txBody>
          <a:bodyPr wrap="square" rtlCol="0">
            <a:spAutoFit/>
          </a:bodyPr>
          <a:lstStyle/>
          <a:p>
            <a:r>
              <a:rPr lang="zh-TW" altLang="en-US" sz="2800" dirty="0">
                <a:solidFill>
                  <a:srgbClr val="FF0000"/>
                </a:solidFill>
              </a:rPr>
              <a:t>各特徵重要性</a:t>
            </a:r>
          </a:p>
        </p:txBody>
      </p:sp>
      <p:sp>
        <p:nvSpPr>
          <p:cNvPr id="7" name="文字方塊 6">
            <a:extLst>
              <a:ext uri="{FF2B5EF4-FFF2-40B4-BE49-F238E27FC236}">
                <a16:creationId xmlns:a16="http://schemas.microsoft.com/office/drawing/2014/main" id="{95375B9A-F244-4515-993C-85479EA5A8A1}"/>
              </a:ext>
            </a:extLst>
          </p:cNvPr>
          <p:cNvSpPr txBox="1"/>
          <p:nvPr/>
        </p:nvSpPr>
        <p:spPr>
          <a:xfrm>
            <a:off x="6805245" y="3086100"/>
            <a:ext cx="4431103" cy="2585323"/>
          </a:xfrm>
          <a:prstGeom prst="rect">
            <a:avLst/>
          </a:prstGeom>
          <a:noFill/>
        </p:spPr>
        <p:txBody>
          <a:bodyPr wrap="square" rtlCol="0">
            <a:spAutoFit/>
          </a:bodyPr>
          <a:lstStyle/>
          <a:p>
            <a:r>
              <a:rPr lang="zh-TW" altLang="en-US" dirty="0"/>
              <a:t>相較</a:t>
            </a:r>
            <a:r>
              <a:rPr lang="en-US" altLang="zh-TW" dirty="0"/>
              <a:t>decision tree</a:t>
            </a:r>
          </a:p>
          <a:p>
            <a:r>
              <a:rPr lang="zh-TW" altLang="en-US" dirty="0"/>
              <a:t>除了葡萄糖濃度依舊影響最大外</a:t>
            </a:r>
            <a:endParaRPr lang="en-US" altLang="zh-TW" dirty="0"/>
          </a:p>
          <a:p>
            <a:r>
              <a:rPr lang="en-US" altLang="zh-TW" dirty="0"/>
              <a:t>Age(</a:t>
            </a:r>
            <a:r>
              <a:rPr lang="zh-TW" altLang="en-US" dirty="0"/>
              <a:t>年紀</a:t>
            </a:r>
            <a:r>
              <a:rPr lang="en-US" altLang="zh-TW" dirty="0"/>
              <a:t>) insulin(</a:t>
            </a:r>
            <a:r>
              <a:rPr lang="zh-TW" altLang="zh-TW" dirty="0">
                <a:latin typeface="Arial Unicode MS"/>
              </a:rPr>
              <a:t>胰島素</a:t>
            </a:r>
            <a:r>
              <a:rPr lang="en-US" altLang="zh-TW" dirty="0"/>
              <a:t>)</a:t>
            </a:r>
            <a:r>
              <a:rPr lang="zh-TW" altLang="en-US" dirty="0"/>
              <a:t>影響變大</a:t>
            </a:r>
            <a:endParaRPr lang="en-US" altLang="zh-TW" dirty="0"/>
          </a:p>
          <a:p>
            <a:endParaRPr lang="en-US" altLang="zh-TW" dirty="0"/>
          </a:p>
          <a:p>
            <a:r>
              <a:rPr lang="en-US" altLang="zh-TW" dirty="0"/>
              <a:t>random forest tree </a:t>
            </a:r>
            <a:r>
              <a:rPr lang="zh-TW" altLang="en-US" dirty="0"/>
              <a:t>考慮更多可能性，複雜度更高，但</a:t>
            </a:r>
            <a:r>
              <a:rPr lang="en-US" altLang="zh-TW" dirty="0"/>
              <a:t>model</a:t>
            </a:r>
            <a:r>
              <a:rPr lang="zh-TW" altLang="en-US" dirty="0"/>
              <a:t>訓練分數反而較</a:t>
            </a:r>
            <a:r>
              <a:rPr lang="en-US" altLang="zh-TW" dirty="0"/>
              <a:t>decision tree </a:t>
            </a:r>
            <a:r>
              <a:rPr lang="zh-TW" altLang="en-US" dirty="0"/>
              <a:t>差</a:t>
            </a:r>
            <a:endParaRPr lang="en-US" altLang="zh-TW" dirty="0"/>
          </a:p>
          <a:p>
            <a:endParaRPr lang="en-US" altLang="zh-TW" dirty="0"/>
          </a:p>
          <a:p>
            <a:endParaRPr lang="zh-TW" altLang="en-US" dirty="0"/>
          </a:p>
        </p:txBody>
      </p:sp>
      <p:pic>
        <p:nvPicPr>
          <p:cNvPr id="9" name="圖片 8">
            <a:extLst>
              <a:ext uri="{FF2B5EF4-FFF2-40B4-BE49-F238E27FC236}">
                <a16:creationId xmlns:a16="http://schemas.microsoft.com/office/drawing/2014/main" id="{E60BA313-3C14-4534-9962-91E60D6228AC}"/>
              </a:ext>
            </a:extLst>
          </p:cNvPr>
          <p:cNvPicPr>
            <a:picLocks noChangeAspect="1"/>
          </p:cNvPicPr>
          <p:nvPr/>
        </p:nvPicPr>
        <p:blipFill>
          <a:blip r:embed="rId2"/>
          <a:stretch>
            <a:fillRect/>
          </a:stretch>
        </p:blipFill>
        <p:spPr>
          <a:xfrm>
            <a:off x="6148533" y="375483"/>
            <a:ext cx="5140348" cy="1413830"/>
          </a:xfrm>
          <a:prstGeom prst="rect">
            <a:avLst/>
          </a:prstGeom>
        </p:spPr>
      </p:pic>
      <p:pic>
        <p:nvPicPr>
          <p:cNvPr id="10" name="圖片 9">
            <a:extLst>
              <a:ext uri="{FF2B5EF4-FFF2-40B4-BE49-F238E27FC236}">
                <a16:creationId xmlns:a16="http://schemas.microsoft.com/office/drawing/2014/main" id="{EB564651-ADB0-41BB-85C7-EACB6C1B2105}"/>
              </a:ext>
            </a:extLst>
          </p:cNvPr>
          <p:cNvPicPr>
            <a:picLocks noChangeAspect="1"/>
          </p:cNvPicPr>
          <p:nvPr/>
        </p:nvPicPr>
        <p:blipFill>
          <a:blip r:embed="rId3"/>
          <a:stretch>
            <a:fillRect/>
          </a:stretch>
        </p:blipFill>
        <p:spPr>
          <a:xfrm>
            <a:off x="1111799" y="1789313"/>
            <a:ext cx="4719324" cy="4169713"/>
          </a:xfrm>
          <a:prstGeom prst="rect">
            <a:avLst/>
          </a:prstGeom>
        </p:spPr>
      </p:pic>
    </p:spTree>
    <p:extLst>
      <p:ext uri="{BB962C8B-B14F-4D97-AF65-F5344CB8AC3E}">
        <p14:creationId xmlns:p14="http://schemas.microsoft.com/office/powerpoint/2010/main" val="1540459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2C44F21D-D446-4586-A8B1-E0200283C42A}"/>
              </a:ext>
            </a:extLst>
          </p:cNvPr>
          <p:cNvSpPr txBox="1"/>
          <p:nvPr/>
        </p:nvSpPr>
        <p:spPr>
          <a:xfrm>
            <a:off x="1237620" y="674693"/>
            <a:ext cx="3191607" cy="584775"/>
          </a:xfrm>
          <a:prstGeom prst="rect">
            <a:avLst/>
          </a:prstGeom>
          <a:noFill/>
        </p:spPr>
        <p:txBody>
          <a:bodyPr wrap="square" rtlCol="0">
            <a:spAutoFit/>
          </a:bodyPr>
          <a:lstStyle/>
          <a:p>
            <a:r>
              <a:rPr lang="zh-TW" altLang="en-US" sz="3200" dirty="0"/>
              <a:t>預測自己</a:t>
            </a:r>
            <a:r>
              <a:rPr lang="en-US" altLang="zh-TW" sz="3200" dirty="0"/>
              <a:t>!!</a:t>
            </a:r>
            <a:endParaRPr lang="zh-TW" altLang="en-US" sz="3200" dirty="0"/>
          </a:p>
        </p:txBody>
      </p:sp>
      <p:pic>
        <p:nvPicPr>
          <p:cNvPr id="6" name="圖片 5">
            <a:extLst>
              <a:ext uri="{FF2B5EF4-FFF2-40B4-BE49-F238E27FC236}">
                <a16:creationId xmlns:a16="http://schemas.microsoft.com/office/drawing/2014/main" id="{D6EAE863-6BC7-42ED-9410-82484C5FE6C3}"/>
              </a:ext>
            </a:extLst>
          </p:cNvPr>
          <p:cNvPicPr>
            <a:picLocks noChangeAspect="1"/>
          </p:cNvPicPr>
          <p:nvPr/>
        </p:nvPicPr>
        <p:blipFill>
          <a:blip r:embed="rId2"/>
          <a:stretch>
            <a:fillRect/>
          </a:stretch>
        </p:blipFill>
        <p:spPr>
          <a:xfrm>
            <a:off x="1237620" y="1619564"/>
            <a:ext cx="9030960" cy="752580"/>
          </a:xfrm>
          <a:prstGeom prst="rect">
            <a:avLst/>
          </a:prstGeom>
        </p:spPr>
      </p:pic>
      <p:pic>
        <p:nvPicPr>
          <p:cNvPr id="8" name="圖片 7">
            <a:extLst>
              <a:ext uri="{FF2B5EF4-FFF2-40B4-BE49-F238E27FC236}">
                <a16:creationId xmlns:a16="http://schemas.microsoft.com/office/drawing/2014/main" id="{C919A2C1-8369-47ED-AC2C-C90D281A8A12}"/>
              </a:ext>
            </a:extLst>
          </p:cNvPr>
          <p:cNvPicPr>
            <a:picLocks noChangeAspect="1"/>
          </p:cNvPicPr>
          <p:nvPr/>
        </p:nvPicPr>
        <p:blipFill>
          <a:blip r:embed="rId3"/>
          <a:stretch>
            <a:fillRect/>
          </a:stretch>
        </p:blipFill>
        <p:spPr>
          <a:xfrm>
            <a:off x="1237620" y="2507562"/>
            <a:ext cx="6048511" cy="752580"/>
          </a:xfrm>
          <a:prstGeom prst="rect">
            <a:avLst/>
          </a:prstGeom>
        </p:spPr>
      </p:pic>
      <p:sp>
        <p:nvSpPr>
          <p:cNvPr id="9" name="文字方塊 8">
            <a:extLst>
              <a:ext uri="{FF2B5EF4-FFF2-40B4-BE49-F238E27FC236}">
                <a16:creationId xmlns:a16="http://schemas.microsoft.com/office/drawing/2014/main" id="{7EBE3472-D591-4CFE-9836-1888F54E3368}"/>
              </a:ext>
            </a:extLst>
          </p:cNvPr>
          <p:cNvSpPr txBox="1"/>
          <p:nvPr/>
        </p:nvSpPr>
        <p:spPr>
          <a:xfrm>
            <a:off x="7174523" y="3912577"/>
            <a:ext cx="3780692" cy="584775"/>
          </a:xfrm>
          <a:prstGeom prst="rect">
            <a:avLst/>
          </a:prstGeom>
          <a:noFill/>
        </p:spPr>
        <p:txBody>
          <a:bodyPr wrap="square" rtlCol="0">
            <a:spAutoFit/>
          </a:bodyPr>
          <a:lstStyle/>
          <a:p>
            <a:r>
              <a:rPr lang="zh-TW" altLang="en-US" sz="3200" dirty="0">
                <a:solidFill>
                  <a:srgbClr val="FF0000"/>
                </a:solidFill>
              </a:rPr>
              <a:t>不用擔心</a:t>
            </a:r>
            <a:r>
              <a:rPr lang="en-US" altLang="zh-TW" sz="3200" dirty="0">
                <a:solidFill>
                  <a:srgbClr val="FF0000"/>
                </a:solidFill>
              </a:rPr>
              <a:t>!!</a:t>
            </a:r>
            <a:endParaRPr lang="zh-TW" altLang="en-US" sz="3200" dirty="0">
              <a:solidFill>
                <a:srgbClr val="FF0000"/>
              </a:solidFill>
            </a:endParaRPr>
          </a:p>
        </p:txBody>
      </p:sp>
      <p:pic>
        <p:nvPicPr>
          <p:cNvPr id="2" name="圖片 1">
            <a:extLst>
              <a:ext uri="{FF2B5EF4-FFF2-40B4-BE49-F238E27FC236}">
                <a16:creationId xmlns:a16="http://schemas.microsoft.com/office/drawing/2014/main" id="{9FFAC388-DD4E-4314-82BD-4135DBA98837}"/>
              </a:ext>
            </a:extLst>
          </p:cNvPr>
          <p:cNvPicPr>
            <a:picLocks noChangeAspect="1"/>
          </p:cNvPicPr>
          <p:nvPr/>
        </p:nvPicPr>
        <p:blipFill rotWithShape="1">
          <a:blip r:embed="rId4"/>
          <a:srcRect r="9332"/>
          <a:stretch/>
        </p:blipFill>
        <p:spPr>
          <a:xfrm>
            <a:off x="901515" y="3841447"/>
            <a:ext cx="5788845" cy="1288819"/>
          </a:xfrm>
          <a:prstGeom prst="rect">
            <a:avLst/>
          </a:prstGeom>
        </p:spPr>
      </p:pic>
    </p:spTree>
    <p:extLst>
      <p:ext uri="{BB962C8B-B14F-4D97-AF65-F5344CB8AC3E}">
        <p14:creationId xmlns:p14="http://schemas.microsoft.com/office/powerpoint/2010/main" val="1001797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19D217C7-909A-41CF-9D1E-D61F800100A8}"/>
              </a:ext>
            </a:extLst>
          </p:cNvPr>
          <p:cNvSpPr txBox="1"/>
          <p:nvPr/>
        </p:nvSpPr>
        <p:spPr>
          <a:xfrm>
            <a:off x="1336430" y="773722"/>
            <a:ext cx="1925516" cy="769441"/>
          </a:xfrm>
          <a:prstGeom prst="rect">
            <a:avLst/>
          </a:prstGeom>
          <a:noFill/>
        </p:spPr>
        <p:txBody>
          <a:bodyPr wrap="square" rtlCol="0">
            <a:spAutoFit/>
          </a:bodyPr>
          <a:lstStyle/>
          <a:p>
            <a:r>
              <a:rPr lang="zh-TW" altLang="en-US" sz="4400" dirty="0"/>
              <a:t>應用</a:t>
            </a:r>
          </a:p>
        </p:txBody>
      </p:sp>
      <p:pic>
        <p:nvPicPr>
          <p:cNvPr id="5" name="圖片 4">
            <a:extLst>
              <a:ext uri="{FF2B5EF4-FFF2-40B4-BE49-F238E27FC236}">
                <a16:creationId xmlns:a16="http://schemas.microsoft.com/office/drawing/2014/main" id="{C778DB02-7A6B-434F-A90F-7945AE478DC5}"/>
              </a:ext>
            </a:extLst>
          </p:cNvPr>
          <p:cNvPicPr>
            <a:picLocks noChangeAspect="1"/>
          </p:cNvPicPr>
          <p:nvPr/>
        </p:nvPicPr>
        <p:blipFill>
          <a:blip r:embed="rId2"/>
          <a:stretch>
            <a:fillRect/>
          </a:stretch>
        </p:blipFill>
        <p:spPr>
          <a:xfrm>
            <a:off x="1179405" y="2287961"/>
            <a:ext cx="3918897" cy="3110515"/>
          </a:xfrm>
          <a:prstGeom prst="rect">
            <a:avLst/>
          </a:prstGeom>
        </p:spPr>
      </p:pic>
      <p:pic>
        <p:nvPicPr>
          <p:cNvPr id="6" name="圖片 5">
            <a:extLst>
              <a:ext uri="{FF2B5EF4-FFF2-40B4-BE49-F238E27FC236}">
                <a16:creationId xmlns:a16="http://schemas.microsoft.com/office/drawing/2014/main" id="{9D3E0810-A126-4618-9ADD-9D1E92EB04D4}"/>
              </a:ext>
            </a:extLst>
          </p:cNvPr>
          <p:cNvPicPr>
            <a:picLocks noChangeAspect="1"/>
          </p:cNvPicPr>
          <p:nvPr/>
        </p:nvPicPr>
        <p:blipFill>
          <a:blip r:embed="rId3"/>
          <a:stretch>
            <a:fillRect/>
          </a:stretch>
        </p:blipFill>
        <p:spPr>
          <a:xfrm>
            <a:off x="6046177" y="1879471"/>
            <a:ext cx="4605836" cy="3404706"/>
          </a:xfrm>
          <a:prstGeom prst="rect">
            <a:avLst/>
          </a:prstGeom>
        </p:spPr>
      </p:pic>
    </p:spTree>
    <p:extLst>
      <p:ext uri="{BB962C8B-B14F-4D97-AF65-F5344CB8AC3E}">
        <p14:creationId xmlns:p14="http://schemas.microsoft.com/office/powerpoint/2010/main" val="2315731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70CFB1-DE61-4CD7-B48C-497E33958F2B}"/>
              </a:ext>
            </a:extLst>
          </p:cNvPr>
          <p:cNvSpPr>
            <a:spLocks noGrp="1"/>
          </p:cNvSpPr>
          <p:nvPr>
            <p:ph type="title"/>
          </p:nvPr>
        </p:nvSpPr>
        <p:spPr>
          <a:xfrm>
            <a:off x="2240280" y="2150572"/>
            <a:ext cx="10058400" cy="1450757"/>
          </a:xfrm>
        </p:spPr>
        <p:txBody>
          <a:bodyPr>
            <a:normAutofit/>
          </a:bodyPr>
          <a:lstStyle/>
          <a:p>
            <a:r>
              <a:rPr lang="en-US" altLang="zh-TW" sz="6000" dirty="0"/>
              <a:t>Thank YOU!!!!!!!!!!!</a:t>
            </a:r>
            <a:endParaRPr lang="zh-TW" altLang="en-US" sz="6000" dirty="0"/>
          </a:p>
        </p:txBody>
      </p:sp>
    </p:spTree>
    <p:extLst>
      <p:ext uri="{BB962C8B-B14F-4D97-AF65-F5344CB8AC3E}">
        <p14:creationId xmlns:p14="http://schemas.microsoft.com/office/powerpoint/2010/main" val="426821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BAD1288D-3020-495D-A4FD-991EBA16228F}"/>
              </a:ext>
            </a:extLst>
          </p:cNvPr>
          <p:cNvSpPr txBox="1"/>
          <p:nvPr/>
        </p:nvSpPr>
        <p:spPr>
          <a:xfrm>
            <a:off x="1222131" y="334107"/>
            <a:ext cx="2532185" cy="523220"/>
          </a:xfrm>
          <a:prstGeom prst="rect">
            <a:avLst/>
          </a:prstGeom>
          <a:noFill/>
        </p:spPr>
        <p:txBody>
          <a:bodyPr wrap="square" rtlCol="0">
            <a:spAutoFit/>
          </a:bodyPr>
          <a:lstStyle/>
          <a:p>
            <a:r>
              <a:rPr lang="zh-TW" altLang="en-US" sz="2800" dirty="0"/>
              <a:t>收集資料</a:t>
            </a:r>
          </a:p>
        </p:txBody>
      </p:sp>
      <p:pic>
        <p:nvPicPr>
          <p:cNvPr id="5" name="圖片 4">
            <a:extLst>
              <a:ext uri="{FF2B5EF4-FFF2-40B4-BE49-F238E27FC236}">
                <a16:creationId xmlns:a16="http://schemas.microsoft.com/office/drawing/2014/main" id="{D035DA7A-97F6-4054-B60A-D577D56C3448}"/>
              </a:ext>
            </a:extLst>
          </p:cNvPr>
          <p:cNvPicPr>
            <a:picLocks noChangeAspect="1"/>
          </p:cNvPicPr>
          <p:nvPr/>
        </p:nvPicPr>
        <p:blipFill>
          <a:blip r:embed="rId2"/>
          <a:stretch>
            <a:fillRect/>
          </a:stretch>
        </p:blipFill>
        <p:spPr>
          <a:xfrm>
            <a:off x="1503485" y="1487067"/>
            <a:ext cx="7570176" cy="3444250"/>
          </a:xfrm>
          <a:prstGeom prst="rect">
            <a:avLst/>
          </a:prstGeom>
        </p:spPr>
      </p:pic>
      <p:sp>
        <p:nvSpPr>
          <p:cNvPr id="6" name="矩形 5">
            <a:extLst>
              <a:ext uri="{FF2B5EF4-FFF2-40B4-BE49-F238E27FC236}">
                <a16:creationId xmlns:a16="http://schemas.microsoft.com/office/drawing/2014/main" id="{57176182-4ADD-4747-ACFB-A39A0BEB59A8}"/>
              </a:ext>
            </a:extLst>
          </p:cNvPr>
          <p:cNvSpPr/>
          <p:nvPr/>
        </p:nvSpPr>
        <p:spPr>
          <a:xfrm>
            <a:off x="7385538" y="1855178"/>
            <a:ext cx="896815" cy="3341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2735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22B1CAE3-D2F8-413B-BCB7-173D34F7F139}"/>
              </a:ext>
            </a:extLst>
          </p:cNvPr>
          <p:cNvSpPr txBox="1"/>
          <p:nvPr/>
        </p:nvSpPr>
        <p:spPr>
          <a:xfrm>
            <a:off x="1371600" y="615462"/>
            <a:ext cx="6453554" cy="584775"/>
          </a:xfrm>
          <a:prstGeom prst="rect">
            <a:avLst/>
          </a:prstGeom>
          <a:noFill/>
        </p:spPr>
        <p:txBody>
          <a:bodyPr wrap="square" rtlCol="0">
            <a:spAutoFit/>
          </a:bodyPr>
          <a:lstStyle/>
          <a:p>
            <a:r>
              <a:rPr lang="zh-TW" altLang="en-US" sz="3200" dirty="0"/>
              <a:t>資料選用</a:t>
            </a:r>
            <a:r>
              <a:rPr lang="en-US" altLang="zh-TW" sz="3200" dirty="0"/>
              <a:t>(</a:t>
            </a:r>
            <a:r>
              <a:rPr lang="zh-TW" altLang="en-US" sz="3200" dirty="0"/>
              <a:t>刪去不合適的資料集</a:t>
            </a:r>
            <a:r>
              <a:rPr lang="en-US" altLang="zh-TW" sz="3200" dirty="0"/>
              <a:t>)</a:t>
            </a:r>
            <a:endParaRPr lang="zh-TW" altLang="en-US" sz="3200" dirty="0"/>
          </a:p>
        </p:txBody>
      </p:sp>
      <p:pic>
        <p:nvPicPr>
          <p:cNvPr id="5" name="圖片 4">
            <a:extLst>
              <a:ext uri="{FF2B5EF4-FFF2-40B4-BE49-F238E27FC236}">
                <a16:creationId xmlns:a16="http://schemas.microsoft.com/office/drawing/2014/main" id="{1372BEBE-19D1-4E54-9468-414CBD3C89CD}"/>
              </a:ext>
            </a:extLst>
          </p:cNvPr>
          <p:cNvPicPr>
            <a:picLocks noChangeAspect="1"/>
          </p:cNvPicPr>
          <p:nvPr/>
        </p:nvPicPr>
        <p:blipFill>
          <a:blip r:embed="rId2"/>
          <a:stretch>
            <a:fillRect/>
          </a:stretch>
        </p:blipFill>
        <p:spPr>
          <a:xfrm>
            <a:off x="1371600" y="1739056"/>
            <a:ext cx="6764703" cy="3379888"/>
          </a:xfrm>
          <a:prstGeom prst="rect">
            <a:avLst/>
          </a:prstGeom>
        </p:spPr>
      </p:pic>
      <p:sp>
        <p:nvSpPr>
          <p:cNvPr id="6" name="矩形 5">
            <a:extLst>
              <a:ext uri="{FF2B5EF4-FFF2-40B4-BE49-F238E27FC236}">
                <a16:creationId xmlns:a16="http://schemas.microsoft.com/office/drawing/2014/main" id="{D70A7991-C3DC-44C4-BB67-DFDA581FE1A5}"/>
              </a:ext>
            </a:extLst>
          </p:cNvPr>
          <p:cNvSpPr/>
          <p:nvPr/>
        </p:nvSpPr>
        <p:spPr>
          <a:xfrm>
            <a:off x="2171700" y="2883877"/>
            <a:ext cx="826477" cy="1318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0F37BDEC-8571-4F11-BBC1-BFF15401C86C}"/>
              </a:ext>
            </a:extLst>
          </p:cNvPr>
          <p:cNvSpPr/>
          <p:nvPr/>
        </p:nvSpPr>
        <p:spPr>
          <a:xfrm>
            <a:off x="4484077" y="3168163"/>
            <a:ext cx="746124" cy="849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71C9A562-9E97-45C5-9D1E-85965C307439}"/>
              </a:ext>
            </a:extLst>
          </p:cNvPr>
          <p:cNvSpPr/>
          <p:nvPr/>
        </p:nvSpPr>
        <p:spPr>
          <a:xfrm>
            <a:off x="3737953" y="2001246"/>
            <a:ext cx="746124" cy="3726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645C39BB-2300-4107-89E4-0A9F2B95B8A9}"/>
              </a:ext>
            </a:extLst>
          </p:cNvPr>
          <p:cNvSpPr/>
          <p:nvPr/>
        </p:nvSpPr>
        <p:spPr>
          <a:xfrm>
            <a:off x="2911476" y="2636113"/>
            <a:ext cx="826477" cy="1318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72850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BD753323-4C73-4B31-9263-23D075A3529C}"/>
              </a:ext>
            </a:extLst>
          </p:cNvPr>
          <p:cNvPicPr>
            <a:picLocks noChangeAspect="1"/>
          </p:cNvPicPr>
          <p:nvPr/>
        </p:nvPicPr>
        <p:blipFill rotWithShape="1">
          <a:blip r:embed="rId2"/>
          <a:srcRect b="49297"/>
          <a:stretch/>
        </p:blipFill>
        <p:spPr>
          <a:xfrm>
            <a:off x="835270" y="288913"/>
            <a:ext cx="10232274" cy="1909164"/>
          </a:xfrm>
          <a:prstGeom prst="rect">
            <a:avLst/>
          </a:prstGeom>
        </p:spPr>
      </p:pic>
      <p:sp>
        <p:nvSpPr>
          <p:cNvPr id="6" name="文字方塊 5">
            <a:extLst>
              <a:ext uri="{FF2B5EF4-FFF2-40B4-BE49-F238E27FC236}">
                <a16:creationId xmlns:a16="http://schemas.microsoft.com/office/drawing/2014/main" id="{2C4819CD-7BCD-43DB-A592-333DF165CEB5}"/>
              </a:ext>
            </a:extLst>
          </p:cNvPr>
          <p:cNvSpPr txBox="1"/>
          <p:nvPr/>
        </p:nvSpPr>
        <p:spPr>
          <a:xfrm>
            <a:off x="835270" y="2479430"/>
            <a:ext cx="10232273" cy="3693319"/>
          </a:xfrm>
          <a:prstGeom prst="rect">
            <a:avLst/>
          </a:prstGeom>
          <a:noFill/>
        </p:spPr>
        <p:txBody>
          <a:bodyPr wrap="square" rtlCol="0">
            <a:spAutoFit/>
          </a:bodyPr>
          <a:lstStyle/>
          <a:p>
            <a:r>
              <a:rPr lang="zh-TW" altLang="en-US" dirty="0"/>
              <a:t>資料比數</a:t>
            </a:r>
            <a:r>
              <a:rPr lang="en-US" altLang="zh-TW" dirty="0"/>
              <a:t>:392</a:t>
            </a:r>
          </a:p>
          <a:p>
            <a:r>
              <a:rPr lang="zh-TW" altLang="en-US" dirty="0"/>
              <a:t>資料來源</a:t>
            </a:r>
            <a:r>
              <a:rPr lang="en-US" altLang="zh-TW" dirty="0"/>
              <a:t>: UCI</a:t>
            </a:r>
          </a:p>
          <a:p>
            <a:r>
              <a:rPr lang="zh-TW" altLang="en-US" dirty="0"/>
              <a:t>特徵</a:t>
            </a:r>
            <a:r>
              <a:rPr lang="en-US" altLang="zh-TW" dirty="0"/>
              <a:t>(</a:t>
            </a:r>
            <a:r>
              <a:rPr lang="zh-TW" altLang="en-US" dirty="0"/>
              <a:t>變數量</a:t>
            </a:r>
            <a:r>
              <a:rPr lang="en-US" altLang="zh-TW" dirty="0"/>
              <a:t>):8</a:t>
            </a:r>
            <a:r>
              <a:rPr lang="zh-TW" altLang="en-US" dirty="0"/>
              <a:t>種</a:t>
            </a:r>
            <a:endParaRPr lang="en-US" altLang="zh-TW" dirty="0"/>
          </a:p>
          <a:p>
            <a:endParaRPr lang="en-US" altLang="zh-TW" dirty="0"/>
          </a:p>
          <a:p>
            <a:pPr marL="285750" indent="-285750">
              <a:buFont typeface="Wingdings" panose="05000000000000000000" pitchFamily="2" charset="2"/>
              <a:buChar char="l"/>
            </a:pPr>
            <a:r>
              <a:rPr lang="en-US" altLang="zh-TW" dirty="0"/>
              <a:t>Pregnancies(</a:t>
            </a:r>
            <a:r>
              <a:rPr lang="zh-TW" altLang="en-US" dirty="0"/>
              <a:t>懷孕次數</a:t>
            </a:r>
            <a:r>
              <a:rPr lang="en-US" altLang="zh-TW" dirty="0"/>
              <a:t>)</a:t>
            </a:r>
          </a:p>
          <a:p>
            <a:pPr marL="285750" indent="-285750">
              <a:buFont typeface="Wingdings" panose="05000000000000000000" pitchFamily="2" charset="2"/>
              <a:buChar char="l"/>
            </a:pPr>
            <a:r>
              <a:rPr lang="en-US" altLang="zh-TW" dirty="0"/>
              <a:t>Glucose(</a:t>
            </a:r>
            <a:r>
              <a:rPr lang="zh-TW" altLang="en-US" dirty="0"/>
              <a:t>葡萄糖濃度</a:t>
            </a:r>
            <a:r>
              <a:rPr lang="en-US" altLang="zh-TW" dirty="0"/>
              <a:t>)</a:t>
            </a:r>
          </a:p>
          <a:p>
            <a:pPr marL="285750" indent="-285750">
              <a:buFont typeface="Wingdings" panose="05000000000000000000" pitchFamily="2" charset="2"/>
              <a:buChar char="l"/>
            </a:pPr>
            <a:r>
              <a:rPr lang="en-US" altLang="zh-TW" dirty="0" err="1"/>
              <a:t>BloodPressure</a:t>
            </a:r>
            <a:r>
              <a:rPr lang="en-US" altLang="zh-TW" dirty="0"/>
              <a:t>(</a:t>
            </a:r>
            <a:r>
              <a:rPr lang="zh-TW" altLang="en-US" dirty="0"/>
              <a:t>血壓</a:t>
            </a:r>
            <a:r>
              <a:rPr lang="en-US" altLang="zh-TW" dirty="0"/>
              <a:t>)</a:t>
            </a:r>
          </a:p>
          <a:p>
            <a:pPr marL="285750" indent="-285750">
              <a:buFont typeface="Wingdings" panose="05000000000000000000" pitchFamily="2" charset="2"/>
              <a:buChar char="l"/>
            </a:pPr>
            <a:r>
              <a:rPr lang="en-US" altLang="zh-TW" dirty="0" err="1"/>
              <a:t>SkinThickness</a:t>
            </a:r>
            <a:r>
              <a:rPr lang="en-US" altLang="zh-TW" dirty="0"/>
              <a:t>(</a:t>
            </a:r>
            <a:r>
              <a:rPr lang="zh-TW" altLang="en-US" dirty="0"/>
              <a:t>皮下肌肉厚度</a:t>
            </a:r>
            <a:r>
              <a:rPr lang="en-US" altLang="zh-TW" dirty="0"/>
              <a:t>)</a:t>
            </a:r>
          </a:p>
          <a:p>
            <a:pPr marL="285750" indent="-285750">
              <a:buFont typeface="Wingdings" panose="05000000000000000000" pitchFamily="2" charset="2"/>
              <a:buChar char="l"/>
            </a:pPr>
            <a:r>
              <a:rPr lang="en-US" altLang="zh-TW" dirty="0"/>
              <a:t>Insulin(</a:t>
            </a:r>
            <a:r>
              <a:rPr lang="zh-TW" altLang="en-US" dirty="0"/>
              <a:t>胰島素濃度</a:t>
            </a:r>
            <a:r>
              <a:rPr lang="en-US" altLang="zh-TW" dirty="0"/>
              <a:t>)</a:t>
            </a:r>
          </a:p>
          <a:p>
            <a:pPr marL="285750" indent="-285750">
              <a:buFont typeface="Wingdings" panose="05000000000000000000" pitchFamily="2" charset="2"/>
              <a:buChar char="l"/>
            </a:pPr>
            <a:r>
              <a:rPr lang="en-US" altLang="zh-TW" dirty="0"/>
              <a:t>BMI</a:t>
            </a:r>
          </a:p>
          <a:p>
            <a:pPr marL="285750" indent="-285750">
              <a:buFont typeface="Wingdings" panose="05000000000000000000" pitchFamily="2" charset="2"/>
              <a:buChar char="l"/>
            </a:pPr>
            <a:r>
              <a:rPr lang="en-US" altLang="zh-TW" dirty="0" err="1"/>
              <a:t>DiabetesPedigreeFunction</a:t>
            </a:r>
            <a:r>
              <a:rPr lang="en-US" altLang="zh-TW" dirty="0"/>
              <a:t>(</a:t>
            </a:r>
            <a:r>
              <a:rPr lang="zh-TW" altLang="zh-TW" b="1" dirty="0"/>
              <a:t>糖尿病函數</a:t>
            </a:r>
            <a:r>
              <a:rPr lang="en-US" altLang="zh-TW" b="1" dirty="0"/>
              <a:t>)</a:t>
            </a:r>
          </a:p>
          <a:p>
            <a:r>
              <a:rPr lang="zh-TW" altLang="en-US" dirty="0"/>
              <a:t>      </a:t>
            </a:r>
            <a:r>
              <a:rPr lang="zh-TW" altLang="zh-TW" dirty="0"/>
              <a:t>這個函數使用了家族糖尿病史來導出個人得糖尿病的風險值</a:t>
            </a:r>
            <a:r>
              <a:rPr lang="en-US" altLang="zh-TW" dirty="0"/>
              <a:t>	</a:t>
            </a:r>
          </a:p>
          <a:p>
            <a:pPr marL="285750" indent="-285750">
              <a:buFont typeface="Wingdings" panose="05000000000000000000" pitchFamily="2" charset="2"/>
              <a:buChar char="l"/>
            </a:pPr>
            <a:r>
              <a:rPr lang="en-US" altLang="zh-TW" dirty="0"/>
              <a:t>Age(</a:t>
            </a:r>
            <a:r>
              <a:rPr lang="zh-TW" altLang="en-US" dirty="0"/>
              <a:t>年紀</a:t>
            </a:r>
            <a:r>
              <a:rPr lang="en-US" altLang="zh-TW" dirty="0"/>
              <a:t>)	</a:t>
            </a:r>
            <a:endParaRPr lang="zh-TW" altLang="en-US" dirty="0"/>
          </a:p>
        </p:txBody>
      </p:sp>
      <p:sp>
        <p:nvSpPr>
          <p:cNvPr id="7" name="文字方塊 6">
            <a:extLst>
              <a:ext uri="{FF2B5EF4-FFF2-40B4-BE49-F238E27FC236}">
                <a16:creationId xmlns:a16="http://schemas.microsoft.com/office/drawing/2014/main" id="{D328F97D-8708-4935-B852-74E4A8D61395}"/>
              </a:ext>
            </a:extLst>
          </p:cNvPr>
          <p:cNvSpPr txBox="1"/>
          <p:nvPr/>
        </p:nvSpPr>
        <p:spPr>
          <a:xfrm>
            <a:off x="7631724" y="3552092"/>
            <a:ext cx="4070838" cy="1200329"/>
          </a:xfrm>
          <a:prstGeom prst="rect">
            <a:avLst/>
          </a:prstGeom>
          <a:noFill/>
        </p:spPr>
        <p:txBody>
          <a:bodyPr wrap="square" rtlCol="0">
            <a:spAutoFit/>
          </a:bodyPr>
          <a:lstStyle/>
          <a:p>
            <a:r>
              <a:rPr lang="zh-TW" altLang="en-US" dirty="0"/>
              <a:t>對照結果</a:t>
            </a:r>
            <a:r>
              <a:rPr lang="en-US" altLang="zh-TW" dirty="0"/>
              <a:t>:</a:t>
            </a:r>
          </a:p>
          <a:p>
            <a:r>
              <a:rPr lang="en-US" altLang="zh-TW" dirty="0"/>
              <a:t>1:</a:t>
            </a:r>
            <a:r>
              <a:rPr lang="zh-TW" altLang="en-US" dirty="0"/>
              <a:t>得到糖尿病</a:t>
            </a:r>
            <a:endParaRPr lang="en-US" altLang="zh-TW" dirty="0"/>
          </a:p>
          <a:p>
            <a:r>
              <a:rPr lang="en-US" altLang="zh-TW" dirty="0"/>
              <a:t>0:</a:t>
            </a:r>
            <a:r>
              <a:rPr lang="zh-TW" altLang="en-US" dirty="0"/>
              <a:t>未得糖尿病</a:t>
            </a:r>
            <a:r>
              <a:rPr lang="en-US" altLang="zh-TW" dirty="0"/>
              <a:t>(</a:t>
            </a:r>
            <a:r>
              <a:rPr lang="zh-TW" altLang="en-US" dirty="0"/>
              <a:t>健康</a:t>
            </a:r>
            <a:r>
              <a:rPr lang="en-US" altLang="zh-TW" dirty="0"/>
              <a:t>)</a:t>
            </a:r>
          </a:p>
          <a:p>
            <a:endParaRPr lang="zh-TW" altLang="en-US" dirty="0"/>
          </a:p>
        </p:txBody>
      </p:sp>
    </p:spTree>
    <p:extLst>
      <p:ext uri="{BB962C8B-B14F-4D97-AF65-F5344CB8AC3E}">
        <p14:creationId xmlns:p14="http://schemas.microsoft.com/office/powerpoint/2010/main" val="11590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E24B685C-71BD-4CA7-AEA9-5675ACA6227E}"/>
              </a:ext>
            </a:extLst>
          </p:cNvPr>
          <p:cNvPicPr>
            <a:picLocks noChangeAspect="1"/>
          </p:cNvPicPr>
          <p:nvPr/>
        </p:nvPicPr>
        <p:blipFill>
          <a:blip r:embed="rId2"/>
          <a:stretch>
            <a:fillRect/>
          </a:stretch>
        </p:blipFill>
        <p:spPr>
          <a:xfrm>
            <a:off x="2949018" y="288954"/>
            <a:ext cx="4506860" cy="4719513"/>
          </a:xfrm>
          <a:prstGeom prst="rect">
            <a:avLst/>
          </a:prstGeom>
        </p:spPr>
      </p:pic>
      <p:pic>
        <p:nvPicPr>
          <p:cNvPr id="5" name="圖片 4">
            <a:extLst>
              <a:ext uri="{FF2B5EF4-FFF2-40B4-BE49-F238E27FC236}">
                <a16:creationId xmlns:a16="http://schemas.microsoft.com/office/drawing/2014/main" id="{E3C97AD2-300E-4303-817F-B3F594D22FFF}"/>
              </a:ext>
            </a:extLst>
          </p:cNvPr>
          <p:cNvPicPr>
            <a:picLocks noChangeAspect="1"/>
          </p:cNvPicPr>
          <p:nvPr/>
        </p:nvPicPr>
        <p:blipFill rotWithShape="1">
          <a:blip r:embed="rId3"/>
          <a:srcRect r="28530" b="-4026"/>
          <a:stretch/>
        </p:blipFill>
        <p:spPr>
          <a:xfrm>
            <a:off x="2949018" y="5430753"/>
            <a:ext cx="4691499" cy="406306"/>
          </a:xfrm>
          <a:prstGeom prst="rect">
            <a:avLst/>
          </a:prstGeom>
        </p:spPr>
      </p:pic>
      <p:sp>
        <p:nvSpPr>
          <p:cNvPr id="6" name="文字方塊 5">
            <a:extLst>
              <a:ext uri="{FF2B5EF4-FFF2-40B4-BE49-F238E27FC236}">
                <a16:creationId xmlns:a16="http://schemas.microsoft.com/office/drawing/2014/main" id="{99DB4888-0F9B-434E-AE75-D9E0F155DD0D}"/>
              </a:ext>
            </a:extLst>
          </p:cNvPr>
          <p:cNvSpPr txBox="1"/>
          <p:nvPr/>
        </p:nvSpPr>
        <p:spPr>
          <a:xfrm>
            <a:off x="1097834" y="1741489"/>
            <a:ext cx="613333" cy="2554545"/>
          </a:xfrm>
          <a:prstGeom prst="rect">
            <a:avLst/>
          </a:prstGeom>
          <a:noFill/>
        </p:spPr>
        <p:txBody>
          <a:bodyPr wrap="square" rtlCol="0">
            <a:spAutoFit/>
          </a:bodyPr>
          <a:lstStyle/>
          <a:p>
            <a:r>
              <a:rPr lang="zh-TW" altLang="en-US" sz="4000" dirty="0"/>
              <a:t>讀</a:t>
            </a:r>
            <a:endParaRPr lang="en-US" altLang="zh-TW" sz="4000" dirty="0"/>
          </a:p>
          <a:p>
            <a:r>
              <a:rPr lang="zh-TW" altLang="en-US" sz="4000" dirty="0"/>
              <a:t>取</a:t>
            </a:r>
            <a:endParaRPr lang="en-US" altLang="zh-TW" sz="4000" dirty="0"/>
          </a:p>
          <a:p>
            <a:r>
              <a:rPr lang="zh-TW" altLang="en-US" sz="4000" dirty="0"/>
              <a:t>檔</a:t>
            </a:r>
            <a:endParaRPr lang="en-US" altLang="zh-TW" sz="4000" dirty="0"/>
          </a:p>
          <a:p>
            <a:r>
              <a:rPr lang="zh-TW" altLang="en-US" sz="4000" dirty="0"/>
              <a:t>案</a:t>
            </a:r>
          </a:p>
        </p:txBody>
      </p:sp>
    </p:spTree>
    <p:extLst>
      <p:ext uri="{BB962C8B-B14F-4D97-AF65-F5344CB8AC3E}">
        <p14:creationId xmlns:p14="http://schemas.microsoft.com/office/powerpoint/2010/main" val="2696863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E3880E8D-CC0E-40E7-8F71-1838C60BC611}"/>
              </a:ext>
            </a:extLst>
          </p:cNvPr>
          <p:cNvPicPr>
            <a:picLocks noChangeAspect="1"/>
          </p:cNvPicPr>
          <p:nvPr/>
        </p:nvPicPr>
        <p:blipFill>
          <a:blip r:embed="rId2"/>
          <a:stretch>
            <a:fillRect/>
          </a:stretch>
        </p:blipFill>
        <p:spPr>
          <a:xfrm>
            <a:off x="1081455" y="822167"/>
            <a:ext cx="6207370" cy="3120165"/>
          </a:xfrm>
          <a:prstGeom prst="rect">
            <a:avLst/>
          </a:prstGeom>
        </p:spPr>
      </p:pic>
      <p:sp>
        <p:nvSpPr>
          <p:cNvPr id="5" name="文字方塊 4">
            <a:extLst>
              <a:ext uri="{FF2B5EF4-FFF2-40B4-BE49-F238E27FC236}">
                <a16:creationId xmlns:a16="http://schemas.microsoft.com/office/drawing/2014/main" id="{D904F56F-BC5A-476E-B048-635F39D5946F}"/>
              </a:ext>
            </a:extLst>
          </p:cNvPr>
          <p:cNvSpPr txBox="1"/>
          <p:nvPr/>
        </p:nvSpPr>
        <p:spPr>
          <a:xfrm>
            <a:off x="1081455" y="268170"/>
            <a:ext cx="5556739" cy="584775"/>
          </a:xfrm>
          <a:prstGeom prst="rect">
            <a:avLst/>
          </a:prstGeom>
          <a:noFill/>
        </p:spPr>
        <p:txBody>
          <a:bodyPr wrap="square" rtlCol="0">
            <a:spAutoFit/>
          </a:bodyPr>
          <a:lstStyle/>
          <a:p>
            <a:r>
              <a:rPr lang="en-US" altLang="zh-TW" sz="3200" dirty="0"/>
              <a:t>5-fold cross validation</a:t>
            </a:r>
            <a:endParaRPr lang="zh-TW" altLang="en-US" sz="3200" dirty="0"/>
          </a:p>
        </p:txBody>
      </p:sp>
      <p:sp>
        <p:nvSpPr>
          <p:cNvPr id="6" name="文字方塊 5">
            <a:extLst>
              <a:ext uri="{FF2B5EF4-FFF2-40B4-BE49-F238E27FC236}">
                <a16:creationId xmlns:a16="http://schemas.microsoft.com/office/drawing/2014/main" id="{3B8C3DCE-31BF-4A73-8A7C-13E3409B6952}"/>
              </a:ext>
            </a:extLst>
          </p:cNvPr>
          <p:cNvSpPr txBox="1"/>
          <p:nvPr/>
        </p:nvSpPr>
        <p:spPr>
          <a:xfrm>
            <a:off x="1239716" y="4203941"/>
            <a:ext cx="8396654" cy="646331"/>
          </a:xfrm>
          <a:prstGeom prst="rect">
            <a:avLst/>
          </a:prstGeom>
          <a:noFill/>
        </p:spPr>
        <p:txBody>
          <a:bodyPr wrap="square" rtlCol="0">
            <a:spAutoFit/>
          </a:bodyPr>
          <a:lstStyle/>
          <a:p>
            <a:r>
              <a:rPr lang="zh-TW" altLang="en-US" dirty="0"/>
              <a:t>取兩筆資料做</a:t>
            </a:r>
            <a:r>
              <a:rPr lang="en-US" altLang="zh-TW" dirty="0"/>
              <a:t>TEST(</a:t>
            </a:r>
            <a:r>
              <a:rPr lang="zh-TW" altLang="en-US" dirty="0"/>
              <a:t>目的僅是為了看各種</a:t>
            </a:r>
            <a:r>
              <a:rPr lang="en-US" altLang="zh-TW" dirty="0"/>
              <a:t>METHOD </a:t>
            </a:r>
            <a:r>
              <a:rPr lang="zh-TW" altLang="en-US" dirty="0"/>
              <a:t>的預測差異</a:t>
            </a:r>
            <a:r>
              <a:rPr lang="en-US" altLang="zh-TW" dirty="0"/>
              <a:t>)</a:t>
            </a:r>
          </a:p>
          <a:p>
            <a:r>
              <a:rPr lang="zh-TW" altLang="en-US" dirty="0"/>
              <a:t>剩餘</a:t>
            </a:r>
            <a:r>
              <a:rPr lang="en-US" altLang="zh-TW" dirty="0"/>
              <a:t>390</a:t>
            </a:r>
            <a:r>
              <a:rPr lang="zh-TW" altLang="en-US" dirty="0"/>
              <a:t>比資料用作</a:t>
            </a:r>
            <a:r>
              <a:rPr lang="en-US" altLang="zh-TW" dirty="0"/>
              <a:t>5</a:t>
            </a:r>
            <a:r>
              <a:rPr lang="zh-TW" altLang="en-US" dirty="0"/>
              <a:t>折交叉驗證</a:t>
            </a:r>
            <a:r>
              <a:rPr lang="en-US" altLang="zh-TW" dirty="0"/>
              <a:t> </a:t>
            </a:r>
            <a:endParaRPr lang="zh-TW" altLang="en-US" dirty="0"/>
          </a:p>
        </p:txBody>
      </p:sp>
    </p:spTree>
    <p:extLst>
      <p:ext uri="{BB962C8B-B14F-4D97-AF65-F5344CB8AC3E}">
        <p14:creationId xmlns:p14="http://schemas.microsoft.com/office/powerpoint/2010/main" val="49631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408064A0-121E-46CA-92AC-BDF074E59E81}"/>
              </a:ext>
            </a:extLst>
          </p:cNvPr>
          <p:cNvSpPr txBox="1"/>
          <p:nvPr/>
        </p:nvSpPr>
        <p:spPr>
          <a:xfrm>
            <a:off x="754673" y="1844415"/>
            <a:ext cx="3648808" cy="646331"/>
          </a:xfrm>
          <a:prstGeom prst="rect">
            <a:avLst/>
          </a:prstGeom>
          <a:noFill/>
        </p:spPr>
        <p:txBody>
          <a:bodyPr wrap="square" rtlCol="0">
            <a:spAutoFit/>
          </a:bodyPr>
          <a:lstStyle/>
          <a:p>
            <a:r>
              <a:rPr lang="zh-TW" altLang="en-US" dirty="0"/>
              <a:t>取兩筆資料做預測</a:t>
            </a:r>
            <a:r>
              <a:rPr lang="en-US" altLang="zh-TW" dirty="0"/>
              <a:t>(test case)</a:t>
            </a:r>
          </a:p>
          <a:p>
            <a:endParaRPr lang="zh-TW" altLang="en-US" dirty="0"/>
          </a:p>
        </p:txBody>
      </p:sp>
      <p:pic>
        <p:nvPicPr>
          <p:cNvPr id="6" name="圖片 5">
            <a:extLst>
              <a:ext uri="{FF2B5EF4-FFF2-40B4-BE49-F238E27FC236}">
                <a16:creationId xmlns:a16="http://schemas.microsoft.com/office/drawing/2014/main" id="{B102EF40-E9C9-4488-80B2-9C83D6F75258}"/>
              </a:ext>
            </a:extLst>
          </p:cNvPr>
          <p:cNvPicPr>
            <a:picLocks noChangeAspect="1"/>
          </p:cNvPicPr>
          <p:nvPr/>
        </p:nvPicPr>
        <p:blipFill>
          <a:blip r:embed="rId2"/>
          <a:stretch>
            <a:fillRect/>
          </a:stretch>
        </p:blipFill>
        <p:spPr>
          <a:xfrm>
            <a:off x="754673" y="2695007"/>
            <a:ext cx="10960736" cy="158353"/>
          </a:xfrm>
          <a:prstGeom prst="rect">
            <a:avLst/>
          </a:prstGeom>
        </p:spPr>
      </p:pic>
      <p:pic>
        <p:nvPicPr>
          <p:cNvPr id="8" name="圖片 7">
            <a:extLst>
              <a:ext uri="{FF2B5EF4-FFF2-40B4-BE49-F238E27FC236}">
                <a16:creationId xmlns:a16="http://schemas.microsoft.com/office/drawing/2014/main" id="{D203CD66-BBB1-4113-B1E0-CCC3B9CADA71}"/>
              </a:ext>
            </a:extLst>
          </p:cNvPr>
          <p:cNvPicPr>
            <a:picLocks noChangeAspect="1"/>
          </p:cNvPicPr>
          <p:nvPr/>
        </p:nvPicPr>
        <p:blipFill>
          <a:blip r:embed="rId3"/>
          <a:stretch>
            <a:fillRect/>
          </a:stretch>
        </p:blipFill>
        <p:spPr>
          <a:xfrm>
            <a:off x="754673" y="3316658"/>
            <a:ext cx="10682654" cy="224683"/>
          </a:xfrm>
          <a:prstGeom prst="rect">
            <a:avLst/>
          </a:prstGeom>
        </p:spPr>
      </p:pic>
      <p:pic>
        <p:nvPicPr>
          <p:cNvPr id="2" name="圖片 1">
            <a:extLst>
              <a:ext uri="{FF2B5EF4-FFF2-40B4-BE49-F238E27FC236}">
                <a16:creationId xmlns:a16="http://schemas.microsoft.com/office/drawing/2014/main" id="{CD227F56-31F4-44A9-BC42-D0C8F22B1012}"/>
              </a:ext>
            </a:extLst>
          </p:cNvPr>
          <p:cNvPicPr>
            <a:picLocks noChangeAspect="1"/>
          </p:cNvPicPr>
          <p:nvPr/>
        </p:nvPicPr>
        <p:blipFill>
          <a:blip r:embed="rId4"/>
          <a:stretch>
            <a:fillRect/>
          </a:stretch>
        </p:blipFill>
        <p:spPr>
          <a:xfrm>
            <a:off x="967154" y="3962365"/>
            <a:ext cx="7215551" cy="969030"/>
          </a:xfrm>
          <a:prstGeom prst="rect">
            <a:avLst/>
          </a:prstGeom>
        </p:spPr>
      </p:pic>
      <p:pic>
        <p:nvPicPr>
          <p:cNvPr id="5" name="圖片 4">
            <a:extLst>
              <a:ext uri="{FF2B5EF4-FFF2-40B4-BE49-F238E27FC236}">
                <a16:creationId xmlns:a16="http://schemas.microsoft.com/office/drawing/2014/main" id="{9D4172DB-29E1-42EA-8133-CB44DCEA56A4}"/>
              </a:ext>
            </a:extLst>
          </p:cNvPr>
          <p:cNvPicPr>
            <a:picLocks noChangeAspect="1"/>
          </p:cNvPicPr>
          <p:nvPr/>
        </p:nvPicPr>
        <p:blipFill rotWithShape="1">
          <a:blip r:embed="rId5"/>
          <a:srcRect t="3127" b="67250"/>
          <a:stretch/>
        </p:blipFill>
        <p:spPr>
          <a:xfrm>
            <a:off x="802960" y="993531"/>
            <a:ext cx="10586079" cy="439762"/>
          </a:xfrm>
          <a:prstGeom prst="rect">
            <a:avLst/>
          </a:prstGeom>
        </p:spPr>
      </p:pic>
    </p:spTree>
    <p:extLst>
      <p:ext uri="{BB962C8B-B14F-4D97-AF65-F5344CB8AC3E}">
        <p14:creationId xmlns:p14="http://schemas.microsoft.com/office/powerpoint/2010/main" val="4038857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B35047-9792-4757-8CE3-CD2FA727498B}"/>
              </a:ext>
            </a:extLst>
          </p:cNvPr>
          <p:cNvSpPr>
            <a:spLocks noGrp="1"/>
          </p:cNvSpPr>
          <p:nvPr>
            <p:ph type="title"/>
          </p:nvPr>
        </p:nvSpPr>
        <p:spPr>
          <a:xfrm>
            <a:off x="1158826" y="276730"/>
            <a:ext cx="3026312" cy="712176"/>
          </a:xfrm>
        </p:spPr>
        <p:txBody>
          <a:bodyPr>
            <a:normAutofit/>
          </a:bodyPr>
          <a:lstStyle/>
          <a:p>
            <a:r>
              <a:rPr lang="zh-TW" altLang="en-US" sz="4400" dirty="0"/>
              <a:t>使用</a:t>
            </a:r>
            <a:r>
              <a:rPr lang="en-US" altLang="zh-TW" sz="4400" dirty="0"/>
              <a:t>library</a:t>
            </a:r>
            <a:endParaRPr lang="zh-TW" altLang="en-US" sz="4400" dirty="0"/>
          </a:p>
        </p:txBody>
      </p:sp>
      <p:pic>
        <p:nvPicPr>
          <p:cNvPr id="5" name="圖片 4">
            <a:extLst>
              <a:ext uri="{FF2B5EF4-FFF2-40B4-BE49-F238E27FC236}">
                <a16:creationId xmlns:a16="http://schemas.microsoft.com/office/drawing/2014/main" id="{2EC02B06-DDBF-4865-A0E9-AD4496A5A207}"/>
              </a:ext>
            </a:extLst>
          </p:cNvPr>
          <p:cNvPicPr>
            <a:picLocks noChangeAspect="1"/>
          </p:cNvPicPr>
          <p:nvPr/>
        </p:nvPicPr>
        <p:blipFill>
          <a:blip r:embed="rId2"/>
          <a:stretch>
            <a:fillRect/>
          </a:stretch>
        </p:blipFill>
        <p:spPr>
          <a:xfrm>
            <a:off x="3050950" y="2224898"/>
            <a:ext cx="6736074" cy="2769132"/>
          </a:xfrm>
          <a:prstGeom prst="rect">
            <a:avLst/>
          </a:prstGeom>
        </p:spPr>
      </p:pic>
      <p:sp>
        <p:nvSpPr>
          <p:cNvPr id="6" name="矩形 5">
            <a:extLst>
              <a:ext uri="{FF2B5EF4-FFF2-40B4-BE49-F238E27FC236}">
                <a16:creationId xmlns:a16="http://schemas.microsoft.com/office/drawing/2014/main" id="{19664C3E-CD76-47E8-A1A1-960D85C055E5}"/>
              </a:ext>
            </a:extLst>
          </p:cNvPr>
          <p:cNvSpPr/>
          <p:nvPr/>
        </p:nvSpPr>
        <p:spPr>
          <a:xfrm>
            <a:off x="3050950" y="4106008"/>
            <a:ext cx="5512758" cy="113420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AF3631FC-5DF2-48C3-B512-C3BAFCFB1DF1}"/>
              </a:ext>
            </a:extLst>
          </p:cNvPr>
          <p:cNvSpPr txBox="1"/>
          <p:nvPr/>
        </p:nvSpPr>
        <p:spPr>
          <a:xfrm>
            <a:off x="439615" y="4488445"/>
            <a:ext cx="2523412" cy="369332"/>
          </a:xfrm>
          <a:prstGeom prst="rect">
            <a:avLst/>
          </a:prstGeom>
          <a:noFill/>
        </p:spPr>
        <p:txBody>
          <a:bodyPr wrap="square" rtlCol="0">
            <a:spAutoFit/>
          </a:bodyPr>
          <a:lstStyle/>
          <a:p>
            <a:r>
              <a:rPr lang="zh-TW" altLang="en-US" dirty="0"/>
              <a:t>取用</a:t>
            </a:r>
            <a:r>
              <a:rPr lang="en-US" altLang="zh-TW" dirty="0" err="1"/>
              <a:t>sklearn</a:t>
            </a:r>
            <a:r>
              <a:rPr lang="zh-TW" altLang="en-US" dirty="0"/>
              <a:t>的四種方法</a:t>
            </a:r>
          </a:p>
        </p:txBody>
      </p:sp>
    </p:spTree>
    <p:extLst>
      <p:ext uri="{BB962C8B-B14F-4D97-AF65-F5344CB8AC3E}">
        <p14:creationId xmlns:p14="http://schemas.microsoft.com/office/powerpoint/2010/main" val="3517898279"/>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1097</TotalTime>
  <Words>443</Words>
  <Application>Microsoft Office PowerPoint</Application>
  <PresentationFormat>寬螢幕</PresentationFormat>
  <Paragraphs>91</Paragraphs>
  <Slides>28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28</vt:i4>
      </vt:variant>
    </vt:vector>
  </HeadingPairs>
  <TitlesOfParts>
    <vt:vector size="35" baseType="lpstr">
      <vt:lpstr>Arial Unicode MS</vt:lpstr>
      <vt:lpstr>新細明體</vt:lpstr>
      <vt:lpstr>Arial</vt:lpstr>
      <vt:lpstr>Calibri</vt:lpstr>
      <vt:lpstr>Calibri Light</vt:lpstr>
      <vt:lpstr>Wingdings</vt:lpstr>
      <vt:lpstr>回顧</vt:lpstr>
      <vt:lpstr>PowerPoint 簡報</vt:lpstr>
      <vt:lpstr>PowerPoint 簡報</vt:lpstr>
      <vt:lpstr>PowerPoint 簡報</vt:lpstr>
      <vt:lpstr>PowerPoint 簡報</vt:lpstr>
      <vt:lpstr>PowerPoint 簡報</vt:lpstr>
      <vt:lpstr>PowerPoint 簡報</vt:lpstr>
      <vt:lpstr>PowerPoint 簡報</vt:lpstr>
      <vt:lpstr>PowerPoint 簡報</vt:lpstr>
      <vt:lpstr>使用library</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彥臣 顏</dc:creator>
  <cp:lastModifiedBy>彥臣 顏</cp:lastModifiedBy>
  <cp:revision>32</cp:revision>
  <dcterms:created xsi:type="dcterms:W3CDTF">2022-12-21T15:20:25Z</dcterms:created>
  <dcterms:modified xsi:type="dcterms:W3CDTF">2022-12-23T07:13:27Z</dcterms:modified>
</cp:coreProperties>
</file>