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56" r:id="rId2"/>
    <p:sldId id="257" r:id="rId3"/>
    <p:sldId id="264" r:id="rId4"/>
    <p:sldId id="272" r:id="rId5"/>
    <p:sldId id="274" r:id="rId6"/>
    <p:sldId id="258" r:id="rId7"/>
    <p:sldId id="260" r:id="rId8"/>
    <p:sldId id="261" r:id="rId9"/>
    <p:sldId id="259" r:id="rId10"/>
    <p:sldId id="265" r:id="rId11"/>
    <p:sldId id="270" r:id="rId12"/>
    <p:sldId id="262" r:id="rId13"/>
    <p:sldId id="275" r:id="rId14"/>
    <p:sldId id="276" r:id="rId15"/>
    <p:sldId id="267" r:id="rId16"/>
    <p:sldId id="268" r:id="rId17"/>
    <p:sldId id="271"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30"/>
  </p:normalViewPr>
  <p:slideViewPr>
    <p:cSldViewPr snapToGrid="0" snapToObjects="1">
      <p:cViewPr varScale="1">
        <p:scale>
          <a:sx n="97" d="100"/>
          <a:sy n="97" d="100"/>
        </p:scale>
        <p:origin x="6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923F103-BC34-4FE4-A40E-EDDEECFDA5D0}" type="datetimeFigureOut">
              <a:rPr lang="en-US" smtClean="0"/>
              <a:pPr/>
              <a:t>11/9/18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25546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54539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87284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36709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98338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82772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584207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668307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9585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8591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2764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1291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11/9/18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3260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7939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C8D7E02-BCB8-4D50-A234-369438C08659}" type="datetimeFigureOut">
              <a:rPr lang="en-US" smtClean="0"/>
              <a:t>11/9/18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76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4734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122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451C3-0FF4-47C4-B829-773ADF60F88C}" type="datetimeFigureOut">
              <a:rPr lang="en-US" smtClean="0"/>
              <a:t>11/9/18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9298759"/>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5815F-043B-6C4F-BC59-23D540B713C3}"/>
              </a:ext>
            </a:extLst>
          </p:cNvPr>
          <p:cNvSpPr>
            <a:spLocks noGrp="1"/>
          </p:cNvSpPr>
          <p:nvPr>
            <p:ph type="ctrTitle"/>
          </p:nvPr>
        </p:nvSpPr>
        <p:spPr>
          <a:xfrm>
            <a:off x="3962399" y="1964267"/>
            <a:ext cx="7197726" cy="2421464"/>
          </a:xfrm>
        </p:spPr>
        <p:txBody>
          <a:bodyPr>
            <a:normAutofit/>
          </a:bodyPr>
          <a:lstStyle/>
          <a:p>
            <a:r>
              <a:rPr lang="en-US" sz="3200" dirty="0"/>
              <a:t>Introduction to Machine Learning </a:t>
            </a:r>
            <a:br>
              <a:rPr lang="en-US" sz="3200" dirty="0"/>
            </a:br>
            <a:r>
              <a:rPr lang="en-US" sz="2700" dirty="0"/>
              <a:t>capstone project</a:t>
            </a:r>
            <a:br>
              <a:rPr lang="en-US" dirty="0"/>
            </a:br>
            <a:endParaRPr lang="en-US" dirty="0"/>
          </a:p>
        </p:txBody>
      </p:sp>
      <p:sp>
        <p:nvSpPr>
          <p:cNvPr id="3" name="Subtitle 2">
            <a:extLst>
              <a:ext uri="{FF2B5EF4-FFF2-40B4-BE49-F238E27FC236}">
                <a16:creationId xmlns:a16="http://schemas.microsoft.com/office/drawing/2014/main" id="{50501AC3-2A0B-3B41-AC3B-C7F2149DED81}"/>
              </a:ext>
            </a:extLst>
          </p:cNvPr>
          <p:cNvSpPr>
            <a:spLocks noGrp="1"/>
          </p:cNvSpPr>
          <p:nvPr>
            <p:ph type="subTitle" idx="1"/>
          </p:nvPr>
        </p:nvSpPr>
        <p:spPr/>
        <p:txBody>
          <a:bodyPr/>
          <a:lstStyle/>
          <a:p>
            <a:r>
              <a:rPr lang="en-US" dirty="0"/>
              <a:t>Bence Magyar</a:t>
            </a:r>
          </a:p>
          <a:p>
            <a:r>
              <a:rPr lang="en-US" dirty="0"/>
              <a:t>Sept 18</a:t>
            </a:r>
            <a:r>
              <a:rPr lang="en-US" baseline="30000" dirty="0"/>
              <a:t>th,</a:t>
            </a:r>
            <a:r>
              <a:rPr lang="en-US" dirty="0"/>
              <a:t> 2018 Cohort</a:t>
            </a:r>
          </a:p>
        </p:txBody>
      </p:sp>
    </p:spTree>
    <p:extLst>
      <p:ext uri="{BB962C8B-B14F-4D97-AF65-F5344CB8AC3E}">
        <p14:creationId xmlns:p14="http://schemas.microsoft.com/office/powerpoint/2010/main" val="382189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AEC3-1CB5-234B-981D-8C2477E10184}"/>
              </a:ext>
            </a:extLst>
          </p:cNvPr>
          <p:cNvSpPr>
            <a:spLocks noGrp="1"/>
          </p:cNvSpPr>
          <p:nvPr>
            <p:ph type="title"/>
          </p:nvPr>
        </p:nvSpPr>
        <p:spPr/>
        <p:txBody>
          <a:bodyPr/>
          <a:lstStyle/>
          <a:p>
            <a:r>
              <a:rPr lang="en-US" dirty="0"/>
              <a:t>Run KNN using k=10:  classification report</a:t>
            </a:r>
          </a:p>
        </p:txBody>
      </p:sp>
      <p:pic>
        <p:nvPicPr>
          <p:cNvPr id="10" name="Picture 9">
            <a:extLst>
              <a:ext uri="{FF2B5EF4-FFF2-40B4-BE49-F238E27FC236}">
                <a16:creationId xmlns:a16="http://schemas.microsoft.com/office/drawing/2014/main" id="{40BA63DD-7FB3-F34B-9AF4-E44E4E8C2F8A}"/>
              </a:ext>
            </a:extLst>
          </p:cNvPr>
          <p:cNvPicPr>
            <a:picLocks noChangeAspect="1"/>
          </p:cNvPicPr>
          <p:nvPr/>
        </p:nvPicPr>
        <p:blipFill>
          <a:blip r:embed="rId2"/>
          <a:stretch>
            <a:fillRect/>
          </a:stretch>
        </p:blipFill>
        <p:spPr>
          <a:xfrm>
            <a:off x="129646" y="1731818"/>
            <a:ext cx="7736994" cy="4973782"/>
          </a:xfrm>
          <a:prstGeom prst="rect">
            <a:avLst/>
          </a:prstGeom>
        </p:spPr>
      </p:pic>
      <p:pic>
        <p:nvPicPr>
          <p:cNvPr id="11" name="Picture 10">
            <a:extLst>
              <a:ext uri="{FF2B5EF4-FFF2-40B4-BE49-F238E27FC236}">
                <a16:creationId xmlns:a16="http://schemas.microsoft.com/office/drawing/2014/main" id="{17DB93B3-622A-A04C-BE19-6796C4730D4F}"/>
              </a:ext>
            </a:extLst>
          </p:cNvPr>
          <p:cNvPicPr>
            <a:picLocks noChangeAspect="1"/>
          </p:cNvPicPr>
          <p:nvPr/>
        </p:nvPicPr>
        <p:blipFill>
          <a:blip r:embed="rId3"/>
          <a:stretch>
            <a:fillRect/>
          </a:stretch>
        </p:blipFill>
        <p:spPr>
          <a:xfrm>
            <a:off x="7866640" y="3187700"/>
            <a:ext cx="4165600" cy="3517900"/>
          </a:xfrm>
          <a:prstGeom prst="rect">
            <a:avLst/>
          </a:prstGeom>
        </p:spPr>
      </p:pic>
    </p:spTree>
    <p:extLst>
      <p:ext uri="{BB962C8B-B14F-4D97-AF65-F5344CB8AC3E}">
        <p14:creationId xmlns:p14="http://schemas.microsoft.com/office/powerpoint/2010/main" val="83271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B247B-3D68-2645-81E3-BA053C7151E5}"/>
              </a:ext>
            </a:extLst>
          </p:cNvPr>
          <p:cNvSpPr>
            <a:spLocks noGrp="1"/>
          </p:cNvSpPr>
          <p:nvPr>
            <p:ph type="title"/>
          </p:nvPr>
        </p:nvSpPr>
        <p:spPr/>
        <p:txBody>
          <a:bodyPr/>
          <a:lstStyle/>
          <a:p>
            <a:r>
              <a:rPr lang="en-US" dirty="0"/>
              <a:t>Run KNN using k=10:  comments</a:t>
            </a:r>
          </a:p>
        </p:txBody>
      </p:sp>
      <p:sp>
        <p:nvSpPr>
          <p:cNvPr id="3" name="Content Placeholder 2">
            <a:extLst>
              <a:ext uri="{FF2B5EF4-FFF2-40B4-BE49-F238E27FC236}">
                <a16:creationId xmlns:a16="http://schemas.microsoft.com/office/drawing/2014/main" id="{53912193-0B2C-154F-8E4F-35D8C6B5914B}"/>
              </a:ext>
            </a:extLst>
          </p:cNvPr>
          <p:cNvSpPr>
            <a:spLocks noGrp="1"/>
          </p:cNvSpPr>
          <p:nvPr>
            <p:ph idx="1"/>
          </p:nvPr>
        </p:nvSpPr>
        <p:spPr>
          <a:xfrm>
            <a:off x="685800" y="1781848"/>
            <a:ext cx="10131425" cy="4715933"/>
          </a:xfrm>
        </p:spPr>
        <p:txBody>
          <a:bodyPr>
            <a:normAutofit fontScale="85000" lnSpcReduction="20000"/>
          </a:bodyPr>
          <a:lstStyle/>
          <a:p>
            <a:r>
              <a:rPr lang="en-US" sz="2000" b="1" dirty="0"/>
              <a:t>Precision</a:t>
            </a:r>
            <a:r>
              <a:rPr lang="en-US" sz="2000" dirty="0"/>
              <a:t> = </a:t>
            </a:r>
            <a:r>
              <a:rPr lang="en-US" sz="2000" dirty="0" err="1"/>
              <a:t>tp</a:t>
            </a:r>
            <a:r>
              <a:rPr lang="en-US" sz="2000" dirty="0"/>
              <a:t> / (</a:t>
            </a:r>
            <a:r>
              <a:rPr lang="en-US" sz="2000" dirty="0" err="1"/>
              <a:t>tp</a:t>
            </a:r>
            <a:r>
              <a:rPr lang="en-US" sz="2000" dirty="0"/>
              <a:t> + </a:t>
            </a:r>
            <a:r>
              <a:rPr lang="en-US" sz="2000" dirty="0" err="1"/>
              <a:t>fp</a:t>
            </a:r>
            <a:r>
              <a:rPr lang="en-US" sz="2000" dirty="0"/>
              <a:t>) .</a:t>
            </a:r>
          </a:p>
          <a:p>
            <a:r>
              <a:rPr lang="en-US" sz="2000" dirty="0"/>
              <a:t>Precision is the percentage of true positives from all positive classifications</a:t>
            </a:r>
          </a:p>
          <a:p>
            <a:r>
              <a:rPr lang="en-US" sz="2000" dirty="0"/>
              <a:t>For our healthy body type class 0, the classifier had excellent precision.</a:t>
            </a:r>
          </a:p>
          <a:p>
            <a:r>
              <a:rPr lang="en-US" sz="2000" dirty="0"/>
              <a:t>For our unhealthy body type class 1, the classifier had low precision, with  78% of the class 1 classifications being false positives</a:t>
            </a:r>
          </a:p>
          <a:p>
            <a:endParaRPr lang="en-US" sz="2000" dirty="0"/>
          </a:p>
          <a:p>
            <a:r>
              <a:rPr lang="en-US" sz="2000" b="1" dirty="0"/>
              <a:t>Recall</a:t>
            </a:r>
            <a:r>
              <a:rPr lang="en-US" sz="2000" dirty="0"/>
              <a:t> = </a:t>
            </a:r>
            <a:r>
              <a:rPr lang="en-US" sz="2000" dirty="0" err="1"/>
              <a:t>tp</a:t>
            </a:r>
            <a:r>
              <a:rPr lang="en-US" sz="2000" dirty="0"/>
              <a:t> / (</a:t>
            </a:r>
            <a:r>
              <a:rPr lang="en-US" sz="2000" dirty="0" err="1"/>
              <a:t>tp</a:t>
            </a:r>
            <a:r>
              <a:rPr lang="en-US" sz="2000" dirty="0"/>
              <a:t> + </a:t>
            </a:r>
            <a:r>
              <a:rPr lang="en-US" sz="2000" dirty="0" err="1"/>
              <a:t>fn</a:t>
            </a:r>
            <a:r>
              <a:rPr lang="en-US" sz="2000" dirty="0"/>
              <a:t>)</a:t>
            </a:r>
          </a:p>
          <a:p>
            <a:r>
              <a:rPr lang="en-US" sz="2000" dirty="0"/>
              <a:t>Recall is the percentage of true positives that were returned.</a:t>
            </a:r>
          </a:p>
          <a:p>
            <a:r>
              <a:rPr lang="en-US" sz="2000" dirty="0"/>
              <a:t>For our healthy body type (class 0), the classifier had excellent recall.</a:t>
            </a:r>
          </a:p>
          <a:p>
            <a:r>
              <a:rPr lang="en-US" sz="2000" dirty="0"/>
              <a:t>For our unhealthy body type, (class 1), the classifier had very low recall.</a:t>
            </a:r>
          </a:p>
          <a:p>
            <a:r>
              <a:rPr lang="en-US" sz="2000" dirty="0"/>
              <a:t>My hypothesis is that this is due to the relative low number of samples with target label = 1 in the training data.  The majority of </a:t>
            </a:r>
            <a:r>
              <a:rPr lang="en-US" sz="2000" dirty="0" err="1"/>
              <a:t>OkCupid</a:t>
            </a:r>
            <a:r>
              <a:rPr lang="en-US" sz="2000" dirty="0"/>
              <a:t> users rated their body type as ”average” (14,652), ”fit” (12,711) or “athletic” (11,819).  </a:t>
            </a:r>
          </a:p>
          <a:p>
            <a:r>
              <a:rPr lang="en-US" sz="2000" dirty="0"/>
              <a:t>Clearly, there is a class imbalance problem here.</a:t>
            </a:r>
          </a:p>
          <a:p>
            <a:endParaRPr lang="en-US" sz="2000" dirty="0"/>
          </a:p>
        </p:txBody>
      </p:sp>
    </p:spTree>
    <p:extLst>
      <p:ext uri="{BB962C8B-B14F-4D97-AF65-F5344CB8AC3E}">
        <p14:creationId xmlns:p14="http://schemas.microsoft.com/office/powerpoint/2010/main" val="2399158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5572B-781D-D24A-86C0-68F10F0A051C}"/>
              </a:ext>
            </a:extLst>
          </p:cNvPr>
          <p:cNvSpPr>
            <a:spLocks noGrp="1"/>
          </p:cNvSpPr>
          <p:nvPr>
            <p:ph type="title"/>
          </p:nvPr>
        </p:nvSpPr>
        <p:spPr/>
        <p:txBody>
          <a:bodyPr/>
          <a:lstStyle/>
          <a:p>
            <a:r>
              <a:rPr lang="en-US" dirty="0"/>
              <a:t>Classification technique 2: Naïve Bayes </a:t>
            </a:r>
          </a:p>
        </p:txBody>
      </p:sp>
      <p:pic>
        <p:nvPicPr>
          <p:cNvPr id="11" name="Picture 10">
            <a:extLst>
              <a:ext uri="{FF2B5EF4-FFF2-40B4-BE49-F238E27FC236}">
                <a16:creationId xmlns:a16="http://schemas.microsoft.com/office/drawing/2014/main" id="{E633A66A-6E30-524D-9D6D-6F4C0B8AC08A}"/>
              </a:ext>
            </a:extLst>
          </p:cNvPr>
          <p:cNvPicPr>
            <a:picLocks noChangeAspect="1"/>
          </p:cNvPicPr>
          <p:nvPr/>
        </p:nvPicPr>
        <p:blipFill>
          <a:blip r:embed="rId2"/>
          <a:stretch>
            <a:fillRect/>
          </a:stretch>
        </p:blipFill>
        <p:spPr>
          <a:xfrm>
            <a:off x="41565" y="2093577"/>
            <a:ext cx="8035636" cy="4724172"/>
          </a:xfrm>
          <a:prstGeom prst="rect">
            <a:avLst/>
          </a:prstGeom>
        </p:spPr>
      </p:pic>
      <p:pic>
        <p:nvPicPr>
          <p:cNvPr id="12" name="Picture 11">
            <a:extLst>
              <a:ext uri="{FF2B5EF4-FFF2-40B4-BE49-F238E27FC236}">
                <a16:creationId xmlns:a16="http://schemas.microsoft.com/office/drawing/2014/main" id="{F1217013-466E-D341-BFFF-6961E6FE8063}"/>
              </a:ext>
            </a:extLst>
          </p:cNvPr>
          <p:cNvPicPr>
            <a:picLocks noChangeAspect="1"/>
          </p:cNvPicPr>
          <p:nvPr/>
        </p:nvPicPr>
        <p:blipFill>
          <a:blip r:embed="rId3"/>
          <a:stretch>
            <a:fillRect/>
          </a:stretch>
        </p:blipFill>
        <p:spPr>
          <a:xfrm>
            <a:off x="7453745" y="2940270"/>
            <a:ext cx="4586368" cy="3849769"/>
          </a:xfrm>
          <a:prstGeom prst="rect">
            <a:avLst/>
          </a:prstGeom>
        </p:spPr>
      </p:pic>
      <p:sp>
        <p:nvSpPr>
          <p:cNvPr id="3" name="TextBox 2">
            <a:extLst>
              <a:ext uri="{FF2B5EF4-FFF2-40B4-BE49-F238E27FC236}">
                <a16:creationId xmlns:a16="http://schemas.microsoft.com/office/drawing/2014/main" id="{BB8E6926-71C4-C14E-AADB-E7875D6416B9}"/>
              </a:ext>
            </a:extLst>
          </p:cNvPr>
          <p:cNvSpPr txBox="1"/>
          <p:nvPr/>
        </p:nvSpPr>
        <p:spPr>
          <a:xfrm>
            <a:off x="4724913" y="2147592"/>
            <a:ext cx="7315200" cy="369332"/>
          </a:xfrm>
          <a:prstGeom prst="rect">
            <a:avLst/>
          </a:prstGeom>
          <a:solidFill>
            <a:schemeClr val="accent4"/>
          </a:solidFill>
        </p:spPr>
        <p:txBody>
          <a:bodyPr wrap="square" rtlCol="0">
            <a:spAutoFit/>
          </a:bodyPr>
          <a:lstStyle/>
          <a:p>
            <a:r>
              <a:rPr lang="en-US" dirty="0"/>
              <a:t>The class imbalance problem is confirmed here, too!</a:t>
            </a:r>
          </a:p>
        </p:txBody>
      </p:sp>
    </p:spTree>
    <p:extLst>
      <p:ext uri="{BB962C8B-B14F-4D97-AF65-F5344CB8AC3E}">
        <p14:creationId xmlns:p14="http://schemas.microsoft.com/office/powerpoint/2010/main" val="2164707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8754-FB93-CF4D-B704-20E8CA233680}"/>
              </a:ext>
            </a:extLst>
          </p:cNvPr>
          <p:cNvSpPr>
            <a:spLocks noGrp="1"/>
          </p:cNvSpPr>
          <p:nvPr>
            <p:ph type="title"/>
          </p:nvPr>
        </p:nvSpPr>
        <p:spPr/>
        <p:txBody>
          <a:bodyPr/>
          <a:lstStyle/>
          <a:p>
            <a:r>
              <a:rPr lang="en-US" dirty="0"/>
              <a:t>Let’s fix the class imbalance problem…</a:t>
            </a:r>
          </a:p>
        </p:txBody>
      </p:sp>
      <p:sp>
        <p:nvSpPr>
          <p:cNvPr id="3" name="Content Placeholder 2">
            <a:extLst>
              <a:ext uri="{FF2B5EF4-FFF2-40B4-BE49-F238E27FC236}">
                <a16:creationId xmlns:a16="http://schemas.microsoft.com/office/drawing/2014/main" id="{EE4CB3F9-29E5-2A42-B1CD-882AAB47F1BD}"/>
              </a:ext>
            </a:extLst>
          </p:cNvPr>
          <p:cNvSpPr>
            <a:spLocks noGrp="1"/>
          </p:cNvSpPr>
          <p:nvPr>
            <p:ph idx="1"/>
          </p:nvPr>
        </p:nvSpPr>
        <p:spPr/>
        <p:txBody>
          <a:bodyPr/>
          <a:lstStyle/>
          <a:p>
            <a:r>
              <a:rPr lang="en-US" dirty="0"/>
              <a:t>First I tried using a </a:t>
            </a:r>
            <a:r>
              <a:rPr lang="en-US" dirty="0" err="1"/>
              <a:t>RandomForestClassifier</a:t>
            </a:r>
            <a:r>
              <a:rPr lang="en-US" dirty="0"/>
              <a:t>.  I did some research online, which stated that tree-based classifiers were better at handling imbalanced classes.</a:t>
            </a:r>
          </a:p>
          <a:p>
            <a:r>
              <a:rPr lang="en-US" dirty="0"/>
              <a:t>Unfortunately, this didn’t solve my issue – the </a:t>
            </a:r>
            <a:r>
              <a:rPr lang="en-US" dirty="0" err="1"/>
              <a:t>RandomForestClassifier</a:t>
            </a:r>
            <a:r>
              <a:rPr lang="en-US" dirty="0"/>
              <a:t> still returned low precision and recall for target class 1.</a:t>
            </a:r>
          </a:p>
          <a:p>
            <a:r>
              <a:rPr lang="en-US" dirty="0"/>
              <a:t>So….what can we do?  Let’s </a:t>
            </a:r>
            <a:r>
              <a:rPr lang="en-US" b="1" dirty="0" err="1"/>
              <a:t>upsample</a:t>
            </a:r>
            <a:r>
              <a:rPr lang="en-US" dirty="0"/>
              <a:t> the </a:t>
            </a:r>
            <a:r>
              <a:rPr lang="en-US" b="1" dirty="0"/>
              <a:t>minority</a:t>
            </a:r>
            <a:r>
              <a:rPr lang="en-US" dirty="0"/>
              <a:t> </a:t>
            </a:r>
            <a:r>
              <a:rPr lang="en-US" b="1" dirty="0"/>
              <a:t>class</a:t>
            </a:r>
            <a:r>
              <a:rPr lang="en-US" dirty="0"/>
              <a:t>!</a:t>
            </a:r>
          </a:p>
          <a:p>
            <a:r>
              <a:rPr lang="en-US" dirty="0"/>
              <a:t>Let’s balance the classes so we have a 1:1 ratio:</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DA8CA51A-F799-6D42-9D8F-7C600589434F}"/>
              </a:ext>
            </a:extLst>
          </p:cNvPr>
          <p:cNvPicPr>
            <a:picLocks noChangeAspect="1"/>
          </p:cNvPicPr>
          <p:nvPr/>
        </p:nvPicPr>
        <p:blipFill>
          <a:blip r:embed="rId2"/>
          <a:stretch>
            <a:fillRect/>
          </a:stretch>
        </p:blipFill>
        <p:spPr>
          <a:xfrm>
            <a:off x="6612835" y="4098210"/>
            <a:ext cx="5437532" cy="2759790"/>
          </a:xfrm>
          <a:prstGeom prst="rect">
            <a:avLst/>
          </a:prstGeom>
        </p:spPr>
      </p:pic>
    </p:spTree>
    <p:extLst>
      <p:ext uri="{BB962C8B-B14F-4D97-AF65-F5344CB8AC3E}">
        <p14:creationId xmlns:p14="http://schemas.microsoft.com/office/powerpoint/2010/main" val="4057443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BD4F0-1E87-DC45-A5B2-65BFEECAD571}"/>
              </a:ext>
            </a:extLst>
          </p:cNvPr>
          <p:cNvSpPr>
            <a:spLocks noGrp="1"/>
          </p:cNvSpPr>
          <p:nvPr>
            <p:ph type="title"/>
          </p:nvPr>
        </p:nvSpPr>
        <p:spPr/>
        <p:txBody>
          <a:bodyPr/>
          <a:lstStyle/>
          <a:p>
            <a:r>
              <a:rPr lang="en-US" dirty="0"/>
              <a:t>After </a:t>
            </a:r>
            <a:r>
              <a:rPr lang="en-US" dirty="0" err="1"/>
              <a:t>upsampling</a:t>
            </a:r>
            <a:r>
              <a:rPr lang="en-US" dirty="0"/>
              <a:t> the minority class…</a:t>
            </a:r>
          </a:p>
        </p:txBody>
      </p:sp>
      <p:sp>
        <p:nvSpPr>
          <p:cNvPr id="3" name="Content Placeholder 2">
            <a:extLst>
              <a:ext uri="{FF2B5EF4-FFF2-40B4-BE49-F238E27FC236}">
                <a16:creationId xmlns:a16="http://schemas.microsoft.com/office/drawing/2014/main" id="{A2539924-5361-C844-A0DD-12E899A13A9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5C22AAF-1F27-2D46-ADD6-EB024FC049EC}"/>
              </a:ext>
            </a:extLst>
          </p:cNvPr>
          <p:cNvPicPr>
            <a:picLocks noChangeAspect="1"/>
          </p:cNvPicPr>
          <p:nvPr/>
        </p:nvPicPr>
        <p:blipFill>
          <a:blip r:embed="rId2"/>
          <a:stretch>
            <a:fillRect/>
          </a:stretch>
        </p:blipFill>
        <p:spPr>
          <a:xfrm>
            <a:off x="320946" y="2301092"/>
            <a:ext cx="11728363" cy="4271985"/>
          </a:xfrm>
          <a:prstGeom prst="rect">
            <a:avLst/>
          </a:prstGeom>
        </p:spPr>
      </p:pic>
      <p:pic>
        <p:nvPicPr>
          <p:cNvPr id="5" name="Picture 4">
            <a:extLst>
              <a:ext uri="{FF2B5EF4-FFF2-40B4-BE49-F238E27FC236}">
                <a16:creationId xmlns:a16="http://schemas.microsoft.com/office/drawing/2014/main" id="{001A1A68-851E-DB43-8DAC-7A4BE858324C}"/>
              </a:ext>
            </a:extLst>
          </p:cNvPr>
          <p:cNvPicPr>
            <a:picLocks noChangeAspect="1"/>
          </p:cNvPicPr>
          <p:nvPr/>
        </p:nvPicPr>
        <p:blipFill>
          <a:blip r:embed="rId3"/>
          <a:stretch>
            <a:fillRect/>
          </a:stretch>
        </p:blipFill>
        <p:spPr>
          <a:xfrm>
            <a:off x="7204168" y="2869648"/>
            <a:ext cx="4229100" cy="3530600"/>
          </a:xfrm>
          <a:prstGeom prst="rect">
            <a:avLst/>
          </a:prstGeom>
        </p:spPr>
      </p:pic>
      <p:sp>
        <p:nvSpPr>
          <p:cNvPr id="6" name="TextBox 5">
            <a:extLst>
              <a:ext uri="{FF2B5EF4-FFF2-40B4-BE49-F238E27FC236}">
                <a16:creationId xmlns:a16="http://schemas.microsoft.com/office/drawing/2014/main" id="{9149F32C-8289-4742-87B2-A001927AF4BA}"/>
              </a:ext>
            </a:extLst>
          </p:cNvPr>
          <p:cNvSpPr txBox="1"/>
          <p:nvPr/>
        </p:nvSpPr>
        <p:spPr>
          <a:xfrm>
            <a:off x="4734109" y="2500316"/>
            <a:ext cx="7315200" cy="369332"/>
          </a:xfrm>
          <a:prstGeom prst="rect">
            <a:avLst/>
          </a:prstGeom>
          <a:solidFill>
            <a:schemeClr val="accent4"/>
          </a:solidFill>
        </p:spPr>
        <p:txBody>
          <a:bodyPr wrap="square" rtlCol="0">
            <a:spAutoFit/>
          </a:bodyPr>
          <a:lstStyle/>
          <a:p>
            <a:r>
              <a:rPr lang="en-US" dirty="0"/>
              <a:t>Much better balance!</a:t>
            </a:r>
          </a:p>
        </p:txBody>
      </p:sp>
    </p:spTree>
    <p:extLst>
      <p:ext uri="{BB962C8B-B14F-4D97-AF65-F5344CB8AC3E}">
        <p14:creationId xmlns:p14="http://schemas.microsoft.com/office/powerpoint/2010/main" val="3630473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86DDE-6592-FB44-90D8-73B54B1695AF}"/>
              </a:ext>
            </a:extLst>
          </p:cNvPr>
          <p:cNvSpPr>
            <a:spLocks noGrp="1"/>
          </p:cNvSpPr>
          <p:nvPr>
            <p:ph type="title"/>
          </p:nvPr>
        </p:nvSpPr>
        <p:spPr/>
        <p:txBody>
          <a:bodyPr/>
          <a:lstStyle/>
          <a:p>
            <a:r>
              <a:rPr lang="en-US" dirty="0"/>
              <a:t>What we’ve uncovered so far…</a:t>
            </a:r>
          </a:p>
        </p:txBody>
      </p:sp>
      <p:sp>
        <p:nvSpPr>
          <p:cNvPr id="3" name="Content Placeholder 2">
            <a:extLst>
              <a:ext uri="{FF2B5EF4-FFF2-40B4-BE49-F238E27FC236}">
                <a16:creationId xmlns:a16="http://schemas.microsoft.com/office/drawing/2014/main" id="{15F225C5-4B93-EF45-80DA-327D85162EEB}"/>
              </a:ext>
            </a:extLst>
          </p:cNvPr>
          <p:cNvSpPr>
            <a:spLocks noGrp="1"/>
          </p:cNvSpPr>
          <p:nvPr>
            <p:ph idx="1"/>
          </p:nvPr>
        </p:nvSpPr>
        <p:spPr>
          <a:xfrm>
            <a:off x="685801" y="1828800"/>
            <a:ext cx="10131425" cy="4461164"/>
          </a:xfrm>
        </p:spPr>
        <p:txBody>
          <a:bodyPr>
            <a:normAutofit/>
          </a:bodyPr>
          <a:lstStyle/>
          <a:p>
            <a:r>
              <a:rPr lang="en-US" sz="2400" dirty="0"/>
              <a:t>We’ve discovered that we can classify a person’s body type using lifestyle factors: tobacco, alcohol, and drug usage, as well as their age. </a:t>
            </a:r>
          </a:p>
          <a:p>
            <a:r>
              <a:rPr lang="en-US" sz="2400" dirty="0"/>
              <a:t>However, precision and recall scores are very low for the second target label.</a:t>
            </a:r>
          </a:p>
          <a:p>
            <a:r>
              <a:rPr lang="en-US" sz="2400" dirty="0"/>
              <a:t>A technique of </a:t>
            </a:r>
            <a:r>
              <a:rPr lang="en-US" sz="2400" dirty="0" err="1"/>
              <a:t>upsampling</a:t>
            </a:r>
            <a:r>
              <a:rPr lang="en-US" sz="2400" dirty="0"/>
              <a:t> the minority class vastly improved the problem.</a:t>
            </a:r>
          </a:p>
          <a:p>
            <a:pPr marL="0" indent="0">
              <a:buNone/>
            </a:pPr>
            <a:endParaRPr lang="en-US" sz="2400" dirty="0"/>
          </a:p>
          <a:p>
            <a:r>
              <a:rPr lang="en-US" sz="2400" dirty="0"/>
              <a:t>Next, lets try to make a prediction using regression!</a:t>
            </a:r>
          </a:p>
          <a:p>
            <a:r>
              <a:rPr lang="en-US" sz="2400" dirty="0"/>
              <a:t>We will use </a:t>
            </a:r>
            <a:r>
              <a:rPr lang="en-US" sz="2400" b="1" dirty="0"/>
              <a:t>regression</a:t>
            </a:r>
            <a:r>
              <a:rPr lang="en-US" sz="2400" dirty="0"/>
              <a:t> techniques to predict a continuous label (</a:t>
            </a:r>
            <a:r>
              <a:rPr lang="en-US" sz="2400" b="1" dirty="0"/>
              <a:t>height</a:t>
            </a:r>
            <a:r>
              <a:rPr lang="en-US" sz="2400" dirty="0"/>
              <a:t>)</a:t>
            </a:r>
          </a:p>
          <a:p>
            <a:endParaRPr lang="en-US" sz="2400" dirty="0"/>
          </a:p>
        </p:txBody>
      </p:sp>
    </p:spTree>
    <p:extLst>
      <p:ext uri="{BB962C8B-B14F-4D97-AF65-F5344CB8AC3E}">
        <p14:creationId xmlns:p14="http://schemas.microsoft.com/office/powerpoint/2010/main" val="3804475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69B8-8E30-5E43-BD91-8536888C7131}"/>
              </a:ext>
            </a:extLst>
          </p:cNvPr>
          <p:cNvSpPr>
            <a:spLocks noGrp="1"/>
          </p:cNvSpPr>
          <p:nvPr>
            <p:ph type="title"/>
          </p:nvPr>
        </p:nvSpPr>
        <p:spPr/>
        <p:txBody>
          <a:bodyPr/>
          <a:lstStyle/>
          <a:p>
            <a:r>
              <a:rPr lang="en-US" dirty="0"/>
              <a:t>Regression technique 1:  Linear regression</a:t>
            </a:r>
          </a:p>
        </p:txBody>
      </p:sp>
      <p:pic>
        <p:nvPicPr>
          <p:cNvPr id="4" name="Picture 3">
            <a:extLst>
              <a:ext uri="{FF2B5EF4-FFF2-40B4-BE49-F238E27FC236}">
                <a16:creationId xmlns:a16="http://schemas.microsoft.com/office/drawing/2014/main" id="{8EE34C11-5E9A-0C4F-8A36-27E3FB894000}"/>
              </a:ext>
            </a:extLst>
          </p:cNvPr>
          <p:cNvPicPr>
            <a:picLocks noChangeAspect="1"/>
          </p:cNvPicPr>
          <p:nvPr/>
        </p:nvPicPr>
        <p:blipFill>
          <a:blip r:embed="rId2"/>
          <a:stretch>
            <a:fillRect/>
          </a:stretch>
        </p:blipFill>
        <p:spPr>
          <a:xfrm>
            <a:off x="198057" y="1771085"/>
            <a:ext cx="11712445" cy="1747970"/>
          </a:xfrm>
          <a:prstGeom prst="rect">
            <a:avLst/>
          </a:prstGeom>
        </p:spPr>
      </p:pic>
      <p:pic>
        <p:nvPicPr>
          <p:cNvPr id="5" name="Picture 4">
            <a:extLst>
              <a:ext uri="{FF2B5EF4-FFF2-40B4-BE49-F238E27FC236}">
                <a16:creationId xmlns:a16="http://schemas.microsoft.com/office/drawing/2014/main" id="{38335C35-F0C2-9549-BD58-46CAD445D98E}"/>
              </a:ext>
            </a:extLst>
          </p:cNvPr>
          <p:cNvPicPr>
            <a:picLocks noChangeAspect="1"/>
          </p:cNvPicPr>
          <p:nvPr/>
        </p:nvPicPr>
        <p:blipFill>
          <a:blip r:embed="rId3"/>
          <a:stretch>
            <a:fillRect/>
          </a:stretch>
        </p:blipFill>
        <p:spPr>
          <a:xfrm>
            <a:off x="198056" y="3643744"/>
            <a:ext cx="4124561" cy="3243667"/>
          </a:xfrm>
          <a:prstGeom prst="rect">
            <a:avLst/>
          </a:prstGeom>
        </p:spPr>
      </p:pic>
      <p:sp>
        <p:nvSpPr>
          <p:cNvPr id="6" name="Content Placeholder 2">
            <a:extLst>
              <a:ext uri="{FF2B5EF4-FFF2-40B4-BE49-F238E27FC236}">
                <a16:creationId xmlns:a16="http://schemas.microsoft.com/office/drawing/2014/main" id="{149D37CE-3AF4-7440-B4FE-5E4496DBFE09}"/>
              </a:ext>
            </a:extLst>
          </p:cNvPr>
          <p:cNvSpPr>
            <a:spLocks noGrp="1"/>
          </p:cNvSpPr>
          <p:nvPr>
            <p:ph idx="1"/>
          </p:nvPr>
        </p:nvSpPr>
        <p:spPr>
          <a:xfrm>
            <a:off x="4585854" y="3700700"/>
            <a:ext cx="6743990" cy="2997968"/>
          </a:xfrm>
        </p:spPr>
        <p:txBody>
          <a:bodyPr>
            <a:normAutofit/>
          </a:bodyPr>
          <a:lstStyle/>
          <a:p>
            <a:pPr marL="0" indent="0">
              <a:buNone/>
            </a:pPr>
            <a:r>
              <a:rPr lang="en-US" dirty="0"/>
              <a:t>Training score = 0.43</a:t>
            </a:r>
          </a:p>
          <a:p>
            <a:pPr marL="0" indent="0">
              <a:buNone/>
            </a:pPr>
            <a:r>
              <a:rPr lang="en-US" dirty="0"/>
              <a:t>Test score  = 0.42</a:t>
            </a:r>
          </a:p>
          <a:p>
            <a:pPr marL="0" indent="0">
              <a:buNone/>
            </a:pPr>
            <a:endParaRPr lang="en-US" dirty="0"/>
          </a:p>
          <a:p>
            <a:pPr marL="0" indent="0">
              <a:buNone/>
            </a:pPr>
            <a:r>
              <a:rPr lang="en-US" dirty="0"/>
              <a:t>Mean squared error regression loss = 9.14</a:t>
            </a:r>
          </a:p>
          <a:p>
            <a:pPr marL="0" indent="0">
              <a:buNone/>
            </a:pPr>
            <a:r>
              <a:rPr lang="en-US" dirty="0"/>
              <a:t>R</a:t>
            </a:r>
            <a:r>
              <a:rPr lang="en-US" baseline="30000" dirty="0"/>
              <a:t>2</a:t>
            </a:r>
            <a:r>
              <a:rPr lang="en-US" dirty="0"/>
              <a:t> score = 0.42</a:t>
            </a:r>
          </a:p>
          <a:p>
            <a:pPr marL="0" indent="0">
              <a:buNone/>
            </a:pPr>
            <a:endParaRPr lang="en-US" dirty="0"/>
          </a:p>
          <a:p>
            <a:pPr marL="0" indent="0">
              <a:buNone/>
            </a:pPr>
            <a:r>
              <a:rPr lang="en-US" dirty="0"/>
              <a:t>Not great!  But at least we can use this data as a baseline!</a:t>
            </a:r>
          </a:p>
        </p:txBody>
      </p:sp>
    </p:spTree>
    <p:extLst>
      <p:ext uri="{BB962C8B-B14F-4D97-AF65-F5344CB8AC3E}">
        <p14:creationId xmlns:p14="http://schemas.microsoft.com/office/powerpoint/2010/main" val="623824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6F5E4-4BF3-B145-AE4A-9D114B6F2D64}"/>
              </a:ext>
            </a:extLst>
          </p:cNvPr>
          <p:cNvSpPr>
            <a:spLocks noGrp="1"/>
          </p:cNvSpPr>
          <p:nvPr>
            <p:ph type="title"/>
          </p:nvPr>
        </p:nvSpPr>
        <p:spPr/>
        <p:txBody>
          <a:bodyPr/>
          <a:lstStyle/>
          <a:p>
            <a:r>
              <a:rPr lang="en-US" dirty="0"/>
              <a:t>Regression technique 2:  KNN regression</a:t>
            </a:r>
          </a:p>
        </p:txBody>
      </p:sp>
      <p:pic>
        <p:nvPicPr>
          <p:cNvPr id="4" name="Picture 3">
            <a:extLst>
              <a:ext uri="{FF2B5EF4-FFF2-40B4-BE49-F238E27FC236}">
                <a16:creationId xmlns:a16="http://schemas.microsoft.com/office/drawing/2014/main" id="{DE063B11-F9A5-834D-9979-8F881F0F2A20}"/>
              </a:ext>
            </a:extLst>
          </p:cNvPr>
          <p:cNvPicPr>
            <a:picLocks noChangeAspect="1"/>
          </p:cNvPicPr>
          <p:nvPr/>
        </p:nvPicPr>
        <p:blipFill>
          <a:blip r:embed="rId2"/>
          <a:stretch>
            <a:fillRect/>
          </a:stretch>
        </p:blipFill>
        <p:spPr>
          <a:xfrm>
            <a:off x="198057" y="1771085"/>
            <a:ext cx="11712445" cy="1747970"/>
          </a:xfrm>
          <a:prstGeom prst="rect">
            <a:avLst/>
          </a:prstGeom>
        </p:spPr>
      </p:pic>
      <p:pic>
        <p:nvPicPr>
          <p:cNvPr id="6" name="Picture 5">
            <a:extLst>
              <a:ext uri="{FF2B5EF4-FFF2-40B4-BE49-F238E27FC236}">
                <a16:creationId xmlns:a16="http://schemas.microsoft.com/office/drawing/2014/main" id="{88E0AC74-DCA8-0C44-A01F-244E3CC26983}"/>
              </a:ext>
            </a:extLst>
          </p:cNvPr>
          <p:cNvPicPr>
            <a:picLocks noChangeAspect="1"/>
          </p:cNvPicPr>
          <p:nvPr/>
        </p:nvPicPr>
        <p:blipFill>
          <a:blip r:embed="rId3"/>
          <a:stretch>
            <a:fillRect/>
          </a:stretch>
        </p:blipFill>
        <p:spPr>
          <a:xfrm>
            <a:off x="198057" y="3700043"/>
            <a:ext cx="4997398" cy="2969765"/>
          </a:xfrm>
          <a:prstGeom prst="rect">
            <a:avLst/>
          </a:prstGeom>
        </p:spPr>
      </p:pic>
      <p:sp>
        <p:nvSpPr>
          <p:cNvPr id="7" name="Content Placeholder 2">
            <a:extLst>
              <a:ext uri="{FF2B5EF4-FFF2-40B4-BE49-F238E27FC236}">
                <a16:creationId xmlns:a16="http://schemas.microsoft.com/office/drawing/2014/main" id="{F43D12C9-3E0E-E342-82A3-9B79F0CFC5E4}"/>
              </a:ext>
            </a:extLst>
          </p:cNvPr>
          <p:cNvSpPr>
            <a:spLocks noGrp="1"/>
          </p:cNvSpPr>
          <p:nvPr>
            <p:ph idx="1"/>
          </p:nvPr>
        </p:nvSpPr>
        <p:spPr>
          <a:xfrm>
            <a:off x="5389418" y="3700700"/>
            <a:ext cx="5940426" cy="2997968"/>
          </a:xfrm>
        </p:spPr>
        <p:txBody>
          <a:bodyPr>
            <a:normAutofit/>
          </a:bodyPr>
          <a:lstStyle/>
          <a:p>
            <a:pPr marL="0" indent="0">
              <a:buNone/>
            </a:pPr>
            <a:r>
              <a:rPr lang="en-US" dirty="0"/>
              <a:t>Training score = 0.38</a:t>
            </a:r>
          </a:p>
          <a:p>
            <a:pPr marL="0" indent="0">
              <a:buNone/>
            </a:pPr>
            <a:r>
              <a:rPr lang="en-US" dirty="0"/>
              <a:t>Test score  = 0.31</a:t>
            </a:r>
          </a:p>
          <a:p>
            <a:pPr marL="0" indent="0">
              <a:buNone/>
            </a:pPr>
            <a:endParaRPr lang="en-US" dirty="0"/>
          </a:p>
          <a:p>
            <a:pPr marL="0" indent="0">
              <a:buNone/>
            </a:pPr>
            <a:r>
              <a:rPr lang="en-US" dirty="0"/>
              <a:t>Mean squared error regression loss = 10.47</a:t>
            </a:r>
          </a:p>
          <a:p>
            <a:pPr marL="0" indent="0">
              <a:buNone/>
            </a:pPr>
            <a:r>
              <a:rPr lang="en-US" dirty="0"/>
              <a:t>R</a:t>
            </a:r>
            <a:r>
              <a:rPr lang="en-US" baseline="30000" dirty="0"/>
              <a:t>2</a:t>
            </a:r>
            <a:r>
              <a:rPr lang="en-US" dirty="0"/>
              <a:t> score = 0.31</a:t>
            </a:r>
          </a:p>
          <a:p>
            <a:pPr marL="0" indent="0">
              <a:buNone/>
            </a:pPr>
            <a:endParaRPr lang="en-US" dirty="0"/>
          </a:p>
          <a:p>
            <a:pPr marL="0" indent="0">
              <a:buNone/>
            </a:pPr>
            <a:r>
              <a:rPr lang="en-US" dirty="0"/>
              <a:t>Ok, seems like the linear regression worked slightly better!</a:t>
            </a:r>
          </a:p>
        </p:txBody>
      </p:sp>
    </p:spTree>
    <p:extLst>
      <p:ext uri="{BB962C8B-B14F-4D97-AF65-F5344CB8AC3E}">
        <p14:creationId xmlns:p14="http://schemas.microsoft.com/office/powerpoint/2010/main" val="2945998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868A-C0EE-B74B-A7B0-3E10ADC882F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3DEA848-E5D3-2E43-97E4-33ABF6343C92}"/>
              </a:ext>
            </a:extLst>
          </p:cNvPr>
          <p:cNvSpPr>
            <a:spLocks noGrp="1"/>
          </p:cNvSpPr>
          <p:nvPr>
            <p:ph idx="1"/>
          </p:nvPr>
        </p:nvSpPr>
        <p:spPr>
          <a:xfrm>
            <a:off x="685801" y="1710047"/>
            <a:ext cx="10131425" cy="4967844"/>
          </a:xfrm>
        </p:spPr>
        <p:txBody>
          <a:bodyPr>
            <a:normAutofit fontScale="92500"/>
          </a:bodyPr>
          <a:lstStyle/>
          <a:p>
            <a:r>
              <a:rPr lang="en-US" dirty="0"/>
              <a:t>The KNN and SVC classifiers did a decent job of making a binary classification of the overall body-type / physique of the users based on lifestyle:  tobacco, alcohol, and drug use.  </a:t>
            </a:r>
            <a:r>
              <a:rPr lang="en-US" dirty="0" err="1"/>
              <a:t>Upsampling</a:t>
            </a:r>
            <a:r>
              <a:rPr lang="en-US" dirty="0"/>
              <a:t> the minority class improved the class imbalance problem.</a:t>
            </a:r>
          </a:p>
          <a:p>
            <a:r>
              <a:rPr lang="en-US" dirty="0"/>
              <a:t>The regression models (linear, KNN) were </a:t>
            </a:r>
            <a:r>
              <a:rPr lang="en-US" b="1" dirty="0"/>
              <a:t>not</a:t>
            </a:r>
            <a:r>
              <a:rPr lang="en-US" dirty="0"/>
              <a:t> able to predict a users height very well.  This is likely due to the fact that a persons height has low overall correlation to the lifestyle choices made in adulthood.  The feature with the highest coefficient was the “sex code”.  This make sense, as males tend to be taller than females.</a:t>
            </a:r>
          </a:p>
          <a:p>
            <a:r>
              <a:rPr lang="en-US" dirty="0"/>
              <a:t>It would have been great to have data around weight.  (Probably would be weird to ask that on  dating website)  We could have done some feature engineering to add a body mass index (BMI) feature.  Tobacco and alcohol use are both linked to higher BMI.</a:t>
            </a:r>
          </a:p>
          <a:p>
            <a:endParaRPr lang="en-US" dirty="0"/>
          </a:p>
          <a:p>
            <a:r>
              <a:rPr lang="en-US" b="1" dirty="0"/>
              <a:t>Final notes:  </a:t>
            </a:r>
            <a:r>
              <a:rPr lang="en-US" dirty="0"/>
              <a:t>I also experimented with a large variety of other questions that I hoped would lead to higher levels of correlation.  For example, I tried predicting </a:t>
            </a:r>
            <a:r>
              <a:rPr lang="en-US" b="1" dirty="0"/>
              <a:t>income based on education level</a:t>
            </a:r>
            <a:r>
              <a:rPr lang="en-US" dirty="0"/>
              <a:t>.  I also tried predicting </a:t>
            </a:r>
            <a:r>
              <a:rPr lang="en-US" b="1" dirty="0"/>
              <a:t>essay length based on education level</a:t>
            </a:r>
            <a:r>
              <a:rPr lang="en-US" dirty="0"/>
              <a:t>.  I tried predicting </a:t>
            </a:r>
            <a:r>
              <a:rPr lang="en-US" b="1" dirty="0"/>
              <a:t>age based on education level</a:t>
            </a:r>
            <a:r>
              <a:rPr lang="en-US" dirty="0"/>
              <a:t>.  I spent a lot of time cleaning the education and income features to remove outliers.  Unfortunately, all of these experiments left me with very low training/testing accuracy scores.  I ultimately decided to stay with prediction of user height. </a:t>
            </a:r>
          </a:p>
          <a:p>
            <a:r>
              <a:rPr lang="en-US" dirty="0"/>
              <a:t>Thanks for a great course!  I learned a lot!</a:t>
            </a:r>
          </a:p>
        </p:txBody>
      </p:sp>
    </p:spTree>
    <p:extLst>
      <p:ext uri="{BB962C8B-B14F-4D97-AF65-F5344CB8AC3E}">
        <p14:creationId xmlns:p14="http://schemas.microsoft.com/office/powerpoint/2010/main" val="639937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ECD0F-8DED-8945-AC76-3DB90135290E}"/>
              </a:ext>
            </a:extLst>
          </p:cNvPr>
          <p:cNvSpPr>
            <a:spLocks noGrp="1"/>
          </p:cNvSpPr>
          <p:nvPr>
            <p:ph type="title"/>
          </p:nvPr>
        </p:nvSpPr>
        <p:spPr/>
        <p:txBody>
          <a:bodyPr/>
          <a:lstStyle/>
          <a:p>
            <a:r>
              <a:rPr lang="en-US" dirty="0"/>
              <a:t>Read dataset and explore columns</a:t>
            </a:r>
          </a:p>
        </p:txBody>
      </p:sp>
      <p:pic>
        <p:nvPicPr>
          <p:cNvPr id="4" name="Picture 3">
            <a:extLst>
              <a:ext uri="{FF2B5EF4-FFF2-40B4-BE49-F238E27FC236}">
                <a16:creationId xmlns:a16="http://schemas.microsoft.com/office/drawing/2014/main" id="{F70E30B1-E482-3245-AA0C-AD5C0EEA3DA8}"/>
              </a:ext>
            </a:extLst>
          </p:cNvPr>
          <p:cNvPicPr>
            <a:picLocks noChangeAspect="1"/>
          </p:cNvPicPr>
          <p:nvPr/>
        </p:nvPicPr>
        <p:blipFill>
          <a:blip r:embed="rId2"/>
          <a:stretch>
            <a:fillRect/>
          </a:stretch>
        </p:blipFill>
        <p:spPr>
          <a:xfrm>
            <a:off x="588819" y="3021831"/>
            <a:ext cx="10833538" cy="3378200"/>
          </a:xfrm>
          <a:prstGeom prst="rect">
            <a:avLst/>
          </a:prstGeom>
        </p:spPr>
      </p:pic>
      <p:pic>
        <p:nvPicPr>
          <p:cNvPr id="5" name="Picture 4">
            <a:extLst>
              <a:ext uri="{FF2B5EF4-FFF2-40B4-BE49-F238E27FC236}">
                <a16:creationId xmlns:a16="http://schemas.microsoft.com/office/drawing/2014/main" id="{D0B32FE3-4ECD-F547-B39D-D7C2597E5430}"/>
              </a:ext>
            </a:extLst>
          </p:cNvPr>
          <p:cNvPicPr>
            <a:picLocks noChangeAspect="1"/>
          </p:cNvPicPr>
          <p:nvPr/>
        </p:nvPicPr>
        <p:blipFill>
          <a:blip r:embed="rId3"/>
          <a:stretch>
            <a:fillRect/>
          </a:stretch>
        </p:blipFill>
        <p:spPr>
          <a:xfrm>
            <a:off x="588819" y="1879023"/>
            <a:ext cx="9131300" cy="800100"/>
          </a:xfrm>
          <a:prstGeom prst="rect">
            <a:avLst/>
          </a:prstGeom>
        </p:spPr>
      </p:pic>
    </p:spTree>
    <p:extLst>
      <p:ext uri="{BB962C8B-B14F-4D97-AF65-F5344CB8AC3E}">
        <p14:creationId xmlns:p14="http://schemas.microsoft.com/office/powerpoint/2010/main" val="315156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B8E1-F4D6-BB4B-B658-6A58D2C67BD3}"/>
              </a:ext>
            </a:extLst>
          </p:cNvPr>
          <p:cNvSpPr>
            <a:spLocks noGrp="1"/>
          </p:cNvSpPr>
          <p:nvPr>
            <p:ph type="title"/>
          </p:nvPr>
        </p:nvSpPr>
        <p:spPr/>
        <p:txBody>
          <a:bodyPr/>
          <a:lstStyle/>
          <a:p>
            <a:r>
              <a:rPr lang="en-US" dirty="0"/>
              <a:t>Data exploration:  plots</a:t>
            </a:r>
          </a:p>
        </p:txBody>
      </p:sp>
      <p:pic>
        <p:nvPicPr>
          <p:cNvPr id="4" name="Picture 3">
            <a:extLst>
              <a:ext uri="{FF2B5EF4-FFF2-40B4-BE49-F238E27FC236}">
                <a16:creationId xmlns:a16="http://schemas.microsoft.com/office/drawing/2014/main" id="{08E46854-E928-EA46-A668-1038350FCB63}"/>
              </a:ext>
            </a:extLst>
          </p:cNvPr>
          <p:cNvPicPr>
            <a:picLocks noChangeAspect="1"/>
          </p:cNvPicPr>
          <p:nvPr/>
        </p:nvPicPr>
        <p:blipFill>
          <a:blip r:embed="rId2"/>
          <a:stretch>
            <a:fillRect/>
          </a:stretch>
        </p:blipFill>
        <p:spPr>
          <a:xfrm>
            <a:off x="347869" y="1898373"/>
            <a:ext cx="5302526" cy="3535017"/>
          </a:xfrm>
          <a:prstGeom prst="rect">
            <a:avLst/>
          </a:prstGeom>
        </p:spPr>
      </p:pic>
      <p:pic>
        <p:nvPicPr>
          <p:cNvPr id="5" name="Picture 4">
            <a:extLst>
              <a:ext uri="{FF2B5EF4-FFF2-40B4-BE49-F238E27FC236}">
                <a16:creationId xmlns:a16="http://schemas.microsoft.com/office/drawing/2014/main" id="{5A817170-4C18-AD43-8C87-CE80392DCD7B}"/>
              </a:ext>
            </a:extLst>
          </p:cNvPr>
          <p:cNvPicPr>
            <a:picLocks noChangeAspect="1"/>
          </p:cNvPicPr>
          <p:nvPr/>
        </p:nvPicPr>
        <p:blipFill>
          <a:blip r:embed="rId3"/>
          <a:stretch>
            <a:fillRect/>
          </a:stretch>
        </p:blipFill>
        <p:spPr>
          <a:xfrm>
            <a:off x="6716515" y="1898374"/>
            <a:ext cx="5134509" cy="3535016"/>
          </a:xfrm>
          <a:prstGeom prst="rect">
            <a:avLst/>
          </a:prstGeom>
        </p:spPr>
      </p:pic>
    </p:spTree>
    <p:extLst>
      <p:ext uri="{BB962C8B-B14F-4D97-AF65-F5344CB8AC3E}">
        <p14:creationId xmlns:p14="http://schemas.microsoft.com/office/powerpoint/2010/main" val="2046402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B8E1-F4D6-BB4B-B658-6A58D2C67BD3}"/>
              </a:ext>
            </a:extLst>
          </p:cNvPr>
          <p:cNvSpPr>
            <a:spLocks noGrp="1"/>
          </p:cNvSpPr>
          <p:nvPr>
            <p:ph type="title"/>
          </p:nvPr>
        </p:nvSpPr>
        <p:spPr/>
        <p:txBody>
          <a:bodyPr/>
          <a:lstStyle/>
          <a:p>
            <a:r>
              <a:rPr lang="en-US" dirty="0"/>
              <a:t>Data exploration:  plots</a:t>
            </a:r>
          </a:p>
        </p:txBody>
      </p:sp>
      <p:pic>
        <p:nvPicPr>
          <p:cNvPr id="6" name="Picture 5">
            <a:extLst>
              <a:ext uri="{FF2B5EF4-FFF2-40B4-BE49-F238E27FC236}">
                <a16:creationId xmlns:a16="http://schemas.microsoft.com/office/drawing/2014/main" id="{35BB31AD-6E16-5548-B16B-E8D70E10D6FC}"/>
              </a:ext>
            </a:extLst>
          </p:cNvPr>
          <p:cNvPicPr>
            <a:picLocks noChangeAspect="1"/>
          </p:cNvPicPr>
          <p:nvPr/>
        </p:nvPicPr>
        <p:blipFill>
          <a:blip r:embed="rId2"/>
          <a:stretch>
            <a:fillRect/>
          </a:stretch>
        </p:blipFill>
        <p:spPr>
          <a:xfrm>
            <a:off x="295551" y="1682750"/>
            <a:ext cx="4802295" cy="4028938"/>
          </a:xfrm>
          <a:prstGeom prst="rect">
            <a:avLst/>
          </a:prstGeom>
        </p:spPr>
      </p:pic>
      <p:pic>
        <p:nvPicPr>
          <p:cNvPr id="7" name="Picture 6">
            <a:extLst>
              <a:ext uri="{FF2B5EF4-FFF2-40B4-BE49-F238E27FC236}">
                <a16:creationId xmlns:a16="http://schemas.microsoft.com/office/drawing/2014/main" id="{260C5F3E-20AD-1243-B8F3-871E1678B762}"/>
              </a:ext>
            </a:extLst>
          </p:cNvPr>
          <p:cNvPicPr>
            <a:picLocks noChangeAspect="1"/>
          </p:cNvPicPr>
          <p:nvPr/>
        </p:nvPicPr>
        <p:blipFill>
          <a:blip r:embed="rId3"/>
          <a:stretch>
            <a:fillRect/>
          </a:stretch>
        </p:blipFill>
        <p:spPr>
          <a:xfrm>
            <a:off x="5632174" y="1682750"/>
            <a:ext cx="4876800" cy="3937000"/>
          </a:xfrm>
          <a:prstGeom prst="rect">
            <a:avLst/>
          </a:prstGeom>
        </p:spPr>
      </p:pic>
      <p:sp>
        <p:nvSpPr>
          <p:cNvPr id="8" name="TextBox 7">
            <a:extLst>
              <a:ext uri="{FF2B5EF4-FFF2-40B4-BE49-F238E27FC236}">
                <a16:creationId xmlns:a16="http://schemas.microsoft.com/office/drawing/2014/main" id="{9122AA7B-5586-CD4E-900A-5334EE244BA0}"/>
              </a:ext>
            </a:extLst>
          </p:cNvPr>
          <p:cNvSpPr txBox="1"/>
          <p:nvPr/>
        </p:nvSpPr>
        <p:spPr>
          <a:xfrm>
            <a:off x="510868" y="6096000"/>
            <a:ext cx="9173956" cy="369332"/>
          </a:xfrm>
          <a:prstGeom prst="rect">
            <a:avLst/>
          </a:prstGeom>
          <a:noFill/>
        </p:spPr>
        <p:txBody>
          <a:bodyPr wrap="square" rtlCol="0">
            <a:spAutoFit/>
          </a:bodyPr>
          <a:lstStyle/>
          <a:p>
            <a:r>
              <a:rPr lang="en-US" dirty="0"/>
              <a:t>Let’s look at the distribution of body types.  Let’s look at the distribution of alcohol consumption</a:t>
            </a:r>
          </a:p>
        </p:txBody>
      </p:sp>
    </p:spTree>
    <p:extLst>
      <p:ext uri="{BB962C8B-B14F-4D97-AF65-F5344CB8AC3E}">
        <p14:creationId xmlns:p14="http://schemas.microsoft.com/office/powerpoint/2010/main" val="1079823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B8E1-F4D6-BB4B-B658-6A58D2C67BD3}"/>
              </a:ext>
            </a:extLst>
          </p:cNvPr>
          <p:cNvSpPr>
            <a:spLocks noGrp="1"/>
          </p:cNvSpPr>
          <p:nvPr>
            <p:ph type="title"/>
          </p:nvPr>
        </p:nvSpPr>
        <p:spPr/>
        <p:txBody>
          <a:bodyPr/>
          <a:lstStyle/>
          <a:p>
            <a:r>
              <a:rPr lang="en-US" dirty="0"/>
              <a:t>Data exploration:  plots</a:t>
            </a:r>
          </a:p>
        </p:txBody>
      </p:sp>
      <p:pic>
        <p:nvPicPr>
          <p:cNvPr id="3" name="Picture 2">
            <a:extLst>
              <a:ext uri="{FF2B5EF4-FFF2-40B4-BE49-F238E27FC236}">
                <a16:creationId xmlns:a16="http://schemas.microsoft.com/office/drawing/2014/main" id="{BDA274D8-F5C8-1A46-AE67-AC35FE7408D1}"/>
              </a:ext>
            </a:extLst>
          </p:cNvPr>
          <p:cNvPicPr>
            <a:picLocks noChangeAspect="1"/>
          </p:cNvPicPr>
          <p:nvPr/>
        </p:nvPicPr>
        <p:blipFill>
          <a:blip r:embed="rId2"/>
          <a:stretch>
            <a:fillRect/>
          </a:stretch>
        </p:blipFill>
        <p:spPr>
          <a:xfrm>
            <a:off x="536989" y="1907485"/>
            <a:ext cx="4889500" cy="4076700"/>
          </a:xfrm>
          <a:prstGeom prst="rect">
            <a:avLst/>
          </a:prstGeom>
        </p:spPr>
      </p:pic>
      <p:pic>
        <p:nvPicPr>
          <p:cNvPr id="4" name="Picture 3">
            <a:extLst>
              <a:ext uri="{FF2B5EF4-FFF2-40B4-BE49-F238E27FC236}">
                <a16:creationId xmlns:a16="http://schemas.microsoft.com/office/drawing/2014/main" id="{6C4F79FF-3A9E-4246-BEFF-79AA552D8B10}"/>
              </a:ext>
            </a:extLst>
          </p:cNvPr>
          <p:cNvPicPr>
            <a:picLocks noChangeAspect="1"/>
          </p:cNvPicPr>
          <p:nvPr/>
        </p:nvPicPr>
        <p:blipFill>
          <a:blip r:embed="rId3"/>
          <a:stretch>
            <a:fillRect/>
          </a:stretch>
        </p:blipFill>
        <p:spPr>
          <a:xfrm>
            <a:off x="6407702" y="1907485"/>
            <a:ext cx="4889500" cy="3873500"/>
          </a:xfrm>
          <a:prstGeom prst="rect">
            <a:avLst/>
          </a:prstGeom>
        </p:spPr>
      </p:pic>
      <p:sp>
        <p:nvSpPr>
          <p:cNvPr id="8" name="TextBox 7">
            <a:extLst>
              <a:ext uri="{FF2B5EF4-FFF2-40B4-BE49-F238E27FC236}">
                <a16:creationId xmlns:a16="http://schemas.microsoft.com/office/drawing/2014/main" id="{E05712A6-3C9B-C84F-89F2-639F47329074}"/>
              </a:ext>
            </a:extLst>
          </p:cNvPr>
          <p:cNvSpPr txBox="1"/>
          <p:nvPr/>
        </p:nvSpPr>
        <p:spPr>
          <a:xfrm>
            <a:off x="510868" y="6096000"/>
            <a:ext cx="9173956" cy="369332"/>
          </a:xfrm>
          <a:prstGeom prst="rect">
            <a:avLst/>
          </a:prstGeom>
          <a:noFill/>
        </p:spPr>
        <p:txBody>
          <a:bodyPr wrap="square" rtlCol="0">
            <a:spAutoFit/>
          </a:bodyPr>
          <a:lstStyle/>
          <a:p>
            <a:r>
              <a:rPr lang="en-US" dirty="0"/>
              <a:t>Let’s look at the distribution of tobacco usage.  Let’s look at the distribution of drug use</a:t>
            </a:r>
          </a:p>
        </p:txBody>
      </p:sp>
    </p:spTree>
    <p:extLst>
      <p:ext uri="{BB962C8B-B14F-4D97-AF65-F5344CB8AC3E}">
        <p14:creationId xmlns:p14="http://schemas.microsoft.com/office/powerpoint/2010/main" val="4424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558F5-3D85-4341-9BCE-8BB28875D60B}"/>
              </a:ext>
            </a:extLst>
          </p:cNvPr>
          <p:cNvSpPr>
            <a:spLocks noGrp="1"/>
          </p:cNvSpPr>
          <p:nvPr>
            <p:ph type="title"/>
          </p:nvPr>
        </p:nvSpPr>
        <p:spPr/>
        <p:txBody>
          <a:bodyPr/>
          <a:lstStyle/>
          <a:p>
            <a:r>
              <a:rPr lang="en-US" dirty="0"/>
              <a:t>My question</a:t>
            </a:r>
          </a:p>
        </p:txBody>
      </p:sp>
      <p:sp>
        <p:nvSpPr>
          <p:cNvPr id="3" name="Content Placeholder 2">
            <a:extLst>
              <a:ext uri="{FF2B5EF4-FFF2-40B4-BE49-F238E27FC236}">
                <a16:creationId xmlns:a16="http://schemas.microsoft.com/office/drawing/2014/main" id="{60C542C9-238F-D845-9BA7-CECA4FC30DE2}"/>
              </a:ext>
            </a:extLst>
          </p:cNvPr>
          <p:cNvSpPr>
            <a:spLocks noGrp="1"/>
          </p:cNvSpPr>
          <p:nvPr>
            <p:ph idx="1"/>
          </p:nvPr>
        </p:nvSpPr>
        <p:spPr>
          <a:xfrm>
            <a:off x="685801" y="2142067"/>
            <a:ext cx="10131425" cy="4328006"/>
          </a:xfrm>
        </p:spPr>
        <p:txBody>
          <a:bodyPr>
            <a:normAutofit fontScale="92500"/>
          </a:bodyPr>
          <a:lstStyle/>
          <a:p>
            <a:r>
              <a:rPr lang="en-US" sz="2800" i="1" dirty="0"/>
              <a:t>Can we use machine learning to predict a person’s overall biometric / health information based on their lifestyle factors?</a:t>
            </a:r>
          </a:p>
          <a:p>
            <a:endParaRPr lang="en-US" sz="2800" dirty="0"/>
          </a:p>
          <a:p>
            <a:r>
              <a:rPr lang="en-US" sz="2800" dirty="0"/>
              <a:t>The dataset includes lots of “lifestyle” information, including:</a:t>
            </a:r>
          </a:p>
          <a:p>
            <a:r>
              <a:rPr lang="en-US" sz="2800" dirty="0"/>
              <a:t>Diet, smoke usage, alcohol usage, drug usage</a:t>
            </a:r>
          </a:p>
          <a:p>
            <a:r>
              <a:rPr lang="en-US" sz="2800" dirty="0"/>
              <a:t>Let’s work with the above features - plus some others</a:t>
            </a:r>
          </a:p>
          <a:p>
            <a:r>
              <a:rPr lang="en-US" sz="2800" dirty="0"/>
              <a:t>We will use </a:t>
            </a:r>
            <a:r>
              <a:rPr lang="en-US" sz="2800" b="1" dirty="0"/>
              <a:t>classification</a:t>
            </a:r>
            <a:r>
              <a:rPr lang="en-US" sz="2800" dirty="0"/>
              <a:t> to classify a discrete label (</a:t>
            </a:r>
            <a:r>
              <a:rPr lang="en-US" sz="2800" b="1" dirty="0" err="1"/>
              <a:t>body_type</a:t>
            </a:r>
            <a:r>
              <a:rPr lang="en-US" sz="2800" dirty="0"/>
              <a:t>)</a:t>
            </a:r>
          </a:p>
          <a:p>
            <a:r>
              <a:rPr lang="en-US" sz="2800" dirty="0"/>
              <a:t>We will use </a:t>
            </a:r>
            <a:r>
              <a:rPr lang="en-US" sz="2800" b="1" dirty="0"/>
              <a:t>regression</a:t>
            </a:r>
            <a:r>
              <a:rPr lang="en-US" sz="2800" dirty="0"/>
              <a:t> techniques to predict a continuous label (</a:t>
            </a:r>
            <a:r>
              <a:rPr lang="en-US" sz="2800" b="1" dirty="0"/>
              <a:t>height</a:t>
            </a:r>
            <a:r>
              <a:rPr lang="en-US" sz="2800" dirty="0"/>
              <a:t>)</a:t>
            </a:r>
          </a:p>
          <a:p>
            <a:endParaRPr lang="en-US" sz="2800" dirty="0"/>
          </a:p>
        </p:txBody>
      </p:sp>
    </p:spTree>
    <p:extLst>
      <p:ext uri="{BB962C8B-B14F-4D97-AF65-F5344CB8AC3E}">
        <p14:creationId xmlns:p14="http://schemas.microsoft.com/office/powerpoint/2010/main" val="1758972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03D3-B752-A844-BAD3-9DA36AECFBA8}"/>
              </a:ext>
            </a:extLst>
          </p:cNvPr>
          <p:cNvSpPr>
            <a:spLocks noGrp="1"/>
          </p:cNvSpPr>
          <p:nvPr>
            <p:ph type="title"/>
          </p:nvPr>
        </p:nvSpPr>
        <p:spPr/>
        <p:txBody>
          <a:bodyPr/>
          <a:lstStyle/>
          <a:p>
            <a:r>
              <a:rPr lang="en-US" dirty="0"/>
              <a:t>Added BODY Type COLUMN</a:t>
            </a:r>
          </a:p>
        </p:txBody>
      </p:sp>
      <p:sp>
        <p:nvSpPr>
          <p:cNvPr id="3" name="Content Placeholder 2">
            <a:extLst>
              <a:ext uri="{FF2B5EF4-FFF2-40B4-BE49-F238E27FC236}">
                <a16:creationId xmlns:a16="http://schemas.microsoft.com/office/drawing/2014/main" id="{6BA1F03D-D8E8-6E47-B3AC-008B2549CFA9}"/>
              </a:ext>
            </a:extLst>
          </p:cNvPr>
          <p:cNvSpPr>
            <a:spLocks noGrp="1"/>
          </p:cNvSpPr>
          <p:nvPr>
            <p:ph idx="1"/>
          </p:nvPr>
        </p:nvSpPr>
        <p:spPr>
          <a:xfrm>
            <a:off x="685801" y="1615592"/>
            <a:ext cx="10131425" cy="2831718"/>
          </a:xfrm>
        </p:spPr>
        <p:txBody>
          <a:bodyPr/>
          <a:lstStyle/>
          <a:p>
            <a:r>
              <a:rPr lang="en-US" dirty="0"/>
              <a:t>In addition to the </a:t>
            </a:r>
            <a:r>
              <a:rPr lang="en-US" b="1" dirty="0"/>
              <a:t>smoke</a:t>
            </a:r>
            <a:r>
              <a:rPr lang="en-US" dirty="0"/>
              <a:t>, </a:t>
            </a:r>
            <a:r>
              <a:rPr lang="en-US" b="1" dirty="0"/>
              <a:t>drug</a:t>
            </a:r>
            <a:r>
              <a:rPr lang="en-US" dirty="0"/>
              <a:t>, and </a:t>
            </a:r>
            <a:r>
              <a:rPr lang="en-US" b="1" dirty="0"/>
              <a:t>drink</a:t>
            </a:r>
            <a:r>
              <a:rPr lang="en-US" dirty="0"/>
              <a:t> </a:t>
            </a:r>
            <a:r>
              <a:rPr lang="en-US" b="1" dirty="0"/>
              <a:t>code</a:t>
            </a:r>
            <a:r>
              <a:rPr lang="en-US" dirty="0"/>
              <a:t> columns already added in the exercise, I also mapped our </a:t>
            </a:r>
            <a:r>
              <a:rPr lang="en-US" b="1" dirty="0"/>
              <a:t>target</a:t>
            </a:r>
            <a:r>
              <a:rPr lang="en-US" dirty="0"/>
              <a:t> </a:t>
            </a:r>
            <a:r>
              <a:rPr lang="en-US" b="1" dirty="0"/>
              <a:t>label</a:t>
            </a:r>
            <a:r>
              <a:rPr lang="en-US" dirty="0"/>
              <a:t>, (</a:t>
            </a:r>
            <a:r>
              <a:rPr lang="en-US" b="1" dirty="0" err="1"/>
              <a:t>body</a:t>
            </a:r>
            <a:r>
              <a:rPr lang="en-US" dirty="0" err="1"/>
              <a:t>_</a:t>
            </a:r>
            <a:r>
              <a:rPr lang="en-US" b="1" dirty="0" err="1"/>
              <a:t>type</a:t>
            </a:r>
            <a:r>
              <a:rPr lang="en-US" dirty="0"/>
              <a:t>) to a set of codes. For simplicity, I've filtered similar body types into 2 discrete class labels:</a:t>
            </a:r>
          </a:p>
          <a:p>
            <a:r>
              <a:rPr lang="en-US" dirty="0"/>
              <a:t>0, to denote a “healthy” / positive view of physique</a:t>
            </a:r>
          </a:p>
          <a:p>
            <a:r>
              <a:rPr lang="en-US" dirty="0"/>
              <a:t>1, to denote an ”unhealthy / negative view of physique</a:t>
            </a:r>
          </a:p>
          <a:p>
            <a:endParaRPr lang="en-US" dirty="0"/>
          </a:p>
          <a:p>
            <a:endParaRPr lang="en-US" dirty="0"/>
          </a:p>
        </p:txBody>
      </p:sp>
      <p:pic>
        <p:nvPicPr>
          <p:cNvPr id="4" name="Picture 3">
            <a:extLst>
              <a:ext uri="{FF2B5EF4-FFF2-40B4-BE49-F238E27FC236}">
                <a16:creationId xmlns:a16="http://schemas.microsoft.com/office/drawing/2014/main" id="{552BD731-6EB9-FF4A-9908-72473296F756}"/>
              </a:ext>
            </a:extLst>
          </p:cNvPr>
          <p:cNvPicPr>
            <a:picLocks noChangeAspect="1"/>
          </p:cNvPicPr>
          <p:nvPr/>
        </p:nvPicPr>
        <p:blipFill>
          <a:blip r:embed="rId2"/>
          <a:stretch>
            <a:fillRect/>
          </a:stretch>
        </p:blipFill>
        <p:spPr>
          <a:xfrm>
            <a:off x="685801" y="3789379"/>
            <a:ext cx="3280684" cy="3063232"/>
          </a:xfrm>
          <a:prstGeom prst="rect">
            <a:avLst/>
          </a:prstGeom>
        </p:spPr>
      </p:pic>
      <p:sp>
        <p:nvSpPr>
          <p:cNvPr id="6" name="Right Arrow 5">
            <a:extLst>
              <a:ext uri="{FF2B5EF4-FFF2-40B4-BE49-F238E27FC236}">
                <a16:creationId xmlns:a16="http://schemas.microsoft.com/office/drawing/2014/main" id="{026C7329-C228-444B-B8A2-BD9EA98CAEA7}"/>
              </a:ext>
            </a:extLst>
          </p:cNvPr>
          <p:cNvSpPr/>
          <p:nvPr/>
        </p:nvSpPr>
        <p:spPr>
          <a:xfrm>
            <a:off x="4516583" y="4899119"/>
            <a:ext cx="3048000" cy="1108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 values, add column</a:t>
            </a:r>
          </a:p>
        </p:txBody>
      </p:sp>
      <p:pic>
        <p:nvPicPr>
          <p:cNvPr id="9" name="Picture 8">
            <a:extLst>
              <a:ext uri="{FF2B5EF4-FFF2-40B4-BE49-F238E27FC236}">
                <a16:creationId xmlns:a16="http://schemas.microsoft.com/office/drawing/2014/main" id="{7410171C-5A96-D546-B24F-8D0BF69BEA5B}"/>
              </a:ext>
            </a:extLst>
          </p:cNvPr>
          <p:cNvPicPr>
            <a:picLocks noChangeAspect="1"/>
          </p:cNvPicPr>
          <p:nvPr/>
        </p:nvPicPr>
        <p:blipFill>
          <a:blip r:embed="rId3"/>
          <a:stretch>
            <a:fillRect/>
          </a:stretch>
        </p:blipFill>
        <p:spPr>
          <a:xfrm>
            <a:off x="7564583" y="3171536"/>
            <a:ext cx="4423757" cy="3686464"/>
          </a:xfrm>
          <a:prstGeom prst="rect">
            <a:avLst/>
          </a:prstGeom>
        </p:spPr>
      </p:pic>
    </p:spTree>
    <p:extLst>
      <p:ext uri="{BB962C8B-B14F-4D97-AF65-F5344CB8AC3E}">
        <p14:creationId xmlns:p14="http://schemas.microsoft.com/office/powerpoint/2010/main" val="1532799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A6BFE-FC3B-B444-96CF-6D8AF28AD41F}"/>
              </a:ext>
            </a:extLst>
          </p:cNvPr>
          <p:cNvSpPr>
            <a:spLocks noGrp="1"/>
          </p:cNvSpPr>
          <p:nvPr>
            <p:ph type="title"/>
          </p:nvPr>
        </p:nvSpPr>
        <p:spPr/>
        <p:txBody>
          <a:bodyPr/>
          <a:lstStyle/>
          <a:p>
            <a:r>
              <a:rPr lang="en-US" dirty="0"/>
              <a:t>added sex code  column</a:t>
            </a:r>
          </a:p>
        </p:txBody>
      </p:sp>
      <p:sp>
        <p:nvSpPr>
          <p:cNvPr id="3" name="Content Placeholder 2">
            <a:extLst>
              <a:ext uri="{FF2B5EF4-FFF2-40B4-BE49-F238E27FC236}">
                <a16:creationId xmlns:a16="http://schemas.microsoft.com/office/drawing/2014/main" id="{C699B7B4-9757-F948-A56F-50BD4243D0B2}"/>
              </a:ext>
            </a:extLst>
          </p:cNvPr>
          <p:cNvSpPr>
            <a:spLocks noGrp="1"/>
          </p:cNvSpPr>
          <p:nvPr>
            <p:ph idx="1"/>
          </p:nvPr>
        </p:nvSpPr>
        <p:spPr>
          <a:xfrm>
            <a:off x="685801" y="2142068"/>
            <a:ext cx="10131425" cy="1335423"/>
          </a:xfrm>
        </p:spPr>
        <p:txBody>
          <a:bodyPr/>
          <a:lstStyle/>
          <a:p>
            <a:r>
              <a:rPr lang="en-US" dirty="0"/>
              <a:t>In addition to mapping the target body type to a set of discrete codes in {0,1}, I was also interested in whether sex (male/female) played a role in classifying body type.  Do men and women view (or self-report) their physique differently?    What about age? </a:t>
            </a:r>
          </a:p>
        </p:txBody>
      </p:sp>
      <p:pic>
        <p:nvPicPr>
          <p:cNvPr id="4" name="Picture 3">
            <a:extLst>
              <a:ext uri="{FF2B5EF4-FFF2-40B4-BE49-F238E27FC236}">
                <a16:creationId xmlns:a16="http://schemas.microsoft.com/office/drawing/2014/main" id="{31D1A8C4-A408-CA46-89E7-1FEEE11B68D4}"/>
              </a:ext>
            </a:extLst>
          </p:cNvPr>
          <p:cNvPicPr>
            <a:picLocks noChangeAspect="1"/>
          </p:cNvPicPr>
          <p:nvPr/>
        </p:nvPicPr>
        <p:blipFill>
          <a:blip r:embed="rId2"/>
          <a:stretch>
            <a:fillRect/>
          </a:stretch>
        </p:blipFill>
        <p:spPr>
          <a:xfrm>
            <a:off x="6413499" y="3870035"/>
            <a:ext cx="5296559" cy="2309091"/>
          </a:xfrm>
          <a:prstGeom prst="rect">
            <a:avLst/>
          </a:prstGeom>
        </p:spPr>
      </p:pic>
      <p:pic>
        <p:nvPicPr>
          <p:cNvPr id="5" name="Picture 4">
            <a:extLst>
              <a:ext uri="{FF2B5EF4-FFF2-40B4-BE49-F238E27FC236}">
                <a16:creationId xmlns:a16="http://schemas.microsoft.com/office/drawing/2014/main" id="{F42C3231-64F3-B344-9342-9BDF9E190759}"/>
              </a:ext>
            </a:extLst>
          </p:cNvPr>
          <p:cNvPicPr>
            <a:picLocks noChangeAspect="1"/>
          </p:cNvPicPr>
          <p:nvPr/>
        </p:nvPicPr>
        <p:blipFill>
          <a:blip r:embed="rId3"/>
          <a:stretch>
            <a:fillRect/>
          </a:stretch>
        </p:blipFill>
        <p:spPr>
          <a:xfrm>
            <a:off x="685800" y="3870035"/>
            <a:ext cx="4519221" cy="2309091"/>
          </a:xfrm>
          <a:prstGeom prst="rect">
            <a:avLst/>
          </a:prstGeom>
        </p:spPr>
      </p:pic>
      <p:sp>
        <p:nvSpPr>
          <p:cNvPr id="6" name="Right Arrow 5">
            <a:extLst>
              <a:ext uri="{FF2B5EF4-FFF2-40B4-BE49-F238E27FC236}">
                <a16:creationId xmlns:a16="http://schemas.microsoft.com/office/drawing/2014/main" id="{FC3D8D04-B913-524C-B8D3-B704A6B6C0B5}"/>
              </a:ext>
            </a:extLst>
          </p:cNvPr>
          <p:cNvSpPr/>
          <p:nvPr/>
        </p:nvSpPr>
        <p:spPr>
          <a:xfrm>
            <a:off x="4779816" y="5680364"/>
            <a:ext cx="2382983" cy="11776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 values, add column</a:t>
            </a:r>
          </a:p>
        </p:txBody>
      </p:sp>
    </p:spTree>
    <p:extLst>
      <p:ext uri="{BB962C8B-B14F-4D97-AF65-F5344CB8AC3E}">
        <p14:creationId xmlns:p14="http://schemas.microsoft.com/office/powerpoint/2010/main" val="3247264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66A0-9FE1-2A48-8EC0-BCDAE708B973}"/>
              </a:ext>
            </a:extLst>
          </p:cNvPr>
          <p:cNvSpPr>
            <a:spLocks noGrp="1"/>
          </p:cNvSpPr>
          <p:nvPr>
            <p:ph type="title"/>
          </p:nvPr>
        </p:nvSpPr>
        <p:spPr/>
        <p:txBody>
          <a:bodyPr/>
          <a:lstStyle/>
          <a:p>
            <a:r>
              <a:rPr lang="en-US" dirty="0"/>
              <a:t>Classification technique 1:  KNN</a:t>
            </a:r>
          </a:p>
        </p:txBody>
      </p:sp>
      <p:pic>
        <p:nvPicPr>
          <p:cNvPr id="5" name="Picture 4">
            <a:extLst>
              <a:ext uri="{FF2B5EF4-FFF2-40B4-BE49-F238E27FC236}">
                <a16:creationId xmlns:a16="http://schemas.microsoft.com/office/drawing/2014/main" id="{857EF2FB-D133-F946-AAB0-54A25629BF91}"/>
              </a:ext>
            </a:extLst>
          </p:cNvPr>
          <p:cNvPicPr>
            <a:picLocks noChangeAspect="1"/>
          </p:cNvPicPr>
          <p:nvPr/>
        </p:nvPicPr>
        <p:blipFill>
          <a:blip r:embed="rId2"/>
          <a:stretch>
            <a:fillRect/>
          </a:stretch>
        </p:blipFill>
        <p:spPr>
          <a:xfrm>
            <a:off x="235526" y="3334851"/>
            <a:ext cx="4433456" cy="3474614"/>
          </a:xfrm>
          <a:prstGeom prst="rect">
            <a:avLst/>
          </a:prstGeom>
        </p:spPr>
      </p:pic>
      <p:sp>
        <p:nvSpPr>
          <p:cNvPr id="6" name="Right Arrow 5">
            <a:extLst>
              <a:ext uri="{FF2B5EF4-FFF2-40B4-BE49-F238E27FC236}">
                <a16:creationId xmlns:a16="http://schemas.microsoft.com/office/drawing/2014/main" id="{2352C041-5EEE-6D4E-AD5A-EB8AFC8549A6}"/>
              </a:ext>
            </a:extLst>
          </p:cNvPr>
          <p:cNvSpPr/>
          <p:nvPr/>
        </p:nvSpPr>
        <p:spPr>
          <a:xfrm>
            <a:off x="4560021" y="4973782"/>
            <a:ext cx="2382983" cy="11776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Plot scores for KNN</a:t>
            </a:r>
          </a:p>
        </p:txBody>
      </p:sp>
      <p:pic>
        <p:nvPicPr>
          <p:cNvPr id="11" name="Picture 10">
            <a:extLst>
              <a:ext uri="{FF2B5EF4-FFF2-40B4-BE49-F238E27FC236}">
                <a16:creationId xmlns:a16="http://schemas.microsoft.com/office/drawing/2014/main" id="{052DB9DA-2AEC-4844-BCB8-3B00CD545319}"/>
              </a:ext>
            </a:extLst>
          </p:cNvPr>
          <p:cNvPicPr>
            <a:picLocks noChangeAspect="1"/>
          </p:cNvPicPr>
          <p:nvPr/>
        </p:nvPicPr>
        <p:blipFill>
          <a:blip r:embed="rId3"/>
          <a:stretch>
            <a:fillRect/>
          </a:stretch>
        </p:blipFill>
        <p:spPr>
          <a:xfrm>
            <a:off x="6866804" y="3334851"/>
            <a:ext cx="5041900" cy="3429000"/>
          </a:xfrm>
          <a:prstGeom prst="rect">
            <a:avLst/>
          </a:prstGeom>
        </p:spPr>
      </p:pic>
      <p:pic>
        <p:nvPicPr>
          <p:cNvPr id="12" name="Picture 11">
            <a:extLst>
              <a:ext uri="{FF2B5EF4-FFF2-40B4-BE49-F238E27FC236}">
                <a16:creationId xmlns:a16="http://schemas.microsoft.com/office/drawing/2014/main" id="{F45ADDEA-E7BC-DA40-B627-350381CE109B}"/>
              </a:ext>
            </a:extLst>
          </p:cNvPr>
          <p:cNvPicPr>
            <a:picLocks noChangeAspect="1"/>
          </p:cNvPicPr>
          <p:nvPr/>
        </p:nvPicPr>
        <p:blipFill>
          <a:blip r:embed="rId4"/>
          <a:stretch>
            <a:fillRect/>
          </a:stretch>
        </p:blipFill>
        <p:spPr>
          <a:xfrm>
            <a:off x="235526" y="1772070"/>
            <a:ext cx="11673178" cy="1388935"/>
          </a:xfrm>
          <a:prstGeom prst="rect">
            <a:avLst/>
          </a:prstGeom>
        </p:spPr>
      </p:pic>
    </p:spTree>
    <p:extLst>
      <p:ext uri="{BB962C8B-B14F-4D97-AF65-F5344CB8AC3E}">
        <p14:creationId xmlns:p14="http://schemas.microsoft.com/office/powerpoint/2010/main" val="2914751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{CE6A4B7C-2EA8-6548-B1A8-2B9101ED77D8}tf10001058</Template>
  <TotalTime>4522</TotalTime>
  <Words>1032</Words>
  <Application>Microsoft Macintosh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Celestial</vt:lpstr>
      <vt:lpstr>Introduction to Machine Learning  capstone project </vt:lpstr>
      <vt:lpstr>Read dataset and explore columns</vt:lpstr>
      <vt:lpstr>Data exploration:  plots</vt:lpstr>
      <vt:lpstr>Data exploration:  plots</vt:lpstr>
      <vt:lpstr>Data exploration:  plots</vt:lpstr>
      <vt:lpstr>My question</vt:lpstr>
      <vt:lpstr>Added BODY Type COLUMN</vt:lpstr>
      <vt:lpstr>added sex code  column</vt:lpstr>
      <vt:lpstr>Classification technique 1:  KNN</vt:lpstr>
      <vt:lpstr>Run KNN using k=10:  classification report</vt:lpstr>
      <vt:lpstr>Run KNN using k=10:  comments</vt:lpstr>
      <vt:lpstr>Classification technique 2: Naïve Bayes </vt:lpstr>
      <vt:lpstr>Let’s fix the class imbalance problem…</vt:lpstr>
      <vt:lpstr>After upsampling the minority class…</vt:lpstr>
      <vt:lpstr>What we’ve uncovered so far…</vt:lpstr>
      <vt:lpstr>Regression technique 1:  Linear regression</vt:lpstr>
      <vt:lpstr>Regression technique 2:  KNN regression</vt:lpstr>
      <vt:lpstr>conclusions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capstone project </dc:title>
  <dc:creator>Magyar, Bence</dc:creator>
  <cp:lastModifiedBy>Magyar, Bence</cp:lastModifiedBy>
  <cp:revision>63</cp:revision>
  <dcterms:created xsi:type="dcterms:W3CDTF">2018-11-03T18:16:03Z</dcterms:created>
  <dcterms:modified xsi:type="dcterms:W3CDTF">2018-11-10T03:03:48Z</dcterms:modified>
</cp:coreProperties>
</file>