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91" r:id="rId3"/>
    <p:sldId id="292" r:id="rId4"/>
    <p:sldId id="296" r:id="rId5"/>
    <p:sldId id="293" r:id="rId6"/>
    <p:sldId id="294" r:id="rId7"/>
    <p:sldId id="295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F50000"/>
    <a:srgbClr val="00324D"/>
    <a:srgbClr val="004260"/>
    <a:srgbClr val="02253C"/>
    <a:srgbClr val="D8EFFE"/>
    <a:srgbClr val="00324E"/>
    <a:srgbClr val="1677CB"/>
    <a:srgbClr val="737472"/>
    <a:srgbClr val="ACCBDE"/>
    <a:srgbClr val="FA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9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E9AD867-1003-E046-974F-35FE94BF9F2D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80CEAC4-F0C4-FF46-8BA7-97697B8D945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28679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6D854DB-D4C0-6343-8F72-C2D57091F910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D34BA39-C4C0-DA44-B299-9EC6790A769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7702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9748" y="0"/>
            <a:ext cx="539425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95" y="518985"/>
            <a:ext cx="2349350" cy="92263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72662" y="3617758"/>
            <a:ext cx="3545111" cy="0"/>
          </a:xfrm>
          <a:prstGeom prst="line">
            <a:avLst/>
          </a:prstGeom>
          <a:ln w="38100"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463377"/>
            <a:ext cx="4943475" cy="8778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br>
              <a:rPr lang="en-US"/>
            </a:br>
            <a:r>
              <a:rPr lang="en-US"/>
              <a:t>lorem ipsum </a:t>
            </a:r>
            <a:r>
              <a:rPr lang="en-US" err="1"/>
              <a:t>dolore</a:t>
            </a:r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4181767"/>
            <a:ext cx="4943475" cy="26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Nom du </a:t>
            </a:r>
            <a:r>
              <a:rPr lang="en-US" err="1"/>
              <a:t>présentateur</a:t>
            </a:r>
            <a:endParaRPr lang="en-US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4730653"/>
            <a:ext cx="4943475" cy="2777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500" b="0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597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 l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315968" y="866021"/>
            <a:ext cx="512064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457200" y="402336"/>
            <a:ext cx="8229600" cy="406019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400"/>
              </a:lnSpc>
              <a:defRPr sz="2000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‹N°›</a:t>
            </a:fld>
            <a:r>
              <a:rPr lang="en-US" altLang="fr-FR"/>
              <a:t> 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02665"/>
            <a:ext cx="8229600" cy="4642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FontTx/>
              <a:buNone/>
              <a:defRPr sz="1800" b="1" i="0">
                <a:solidFill>
                  <a:srgbClr val="00324D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400" indent="-284400">
              <a:lnSpc>
                <a:spcPts val="2200"/>
              </a:lnSpc>
              <a:spcBef>
                <a:spcPts val="1800"/>
              </a:spcBef>
              <a:buFont typeface="LucidaGrande" charset="0"/>
              <a:buChar char="&gt;"/>
              <a:defRPr sz="1600" b="0" i="0">
                <a:latin typeface="Arial" charset="0"/>
                <a:ea typeface="Arial" charset="0"/>
                <a:cs typeface="Arial" charset="0"/>
              </a:defRPr>
            </a:lvl2pPr>
            <a:lvl3pPr marL="572400" indent="-284400">
              <a:lnSpc>
                <a:spcPts val="2200"/>
              </a:lnSpc>
              <a:spcBef>
                <a:spcPts val="600"/>
              </a:spcBef>
              <a:buClr>
                <a:schemeClr val="tx1"/>
              </a:buClr>
              <a:buFont typeface="LucidaGrande" charset="0"/>
              <a:buChar char="–"/>
              <a:defRPr sz="1600" b="0" i="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Cras</a:t>
            </a:r>
            <a:r>
              <a:rPr lang="en-US"/>
              <a:t> ac libero at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itnanc</a:t>
            </a:r>
            <a:r>
              <a:rPr lang="en-US"/>
              <a:t>.</a:t>
            </a:r>
          </a:p>
          <a:p>
            <a:pPr lvl="1"/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nisi </a:t>
            </a:r>
            <a:r>
              <a:rPr lang="en-US" err="1"/>
              <a:t>elementum</a:t>
            </a:r>
            <a:r>
              <a:rPr lang="en-US"/>
              <a:t> ac porta vitae</a:t>
            </a:r>
            <a:br>
              <a:rPr lang="en-US"/>
            </a:br>
            <a:r>
              <a:rPr lang="en-US" err="1"/>
              <a:t>pellentesque</a:t>
            </a:r>
            <a:r>
              <a:rPr lang="en-US"/>
              <a:t> a quam.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‹N°›</a:t>
            </a:fld>
            <a:r>
              <a:rPr lang="en-US" altLang="fr-FR"/>
              <a:t>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15968" y="1169585"/>
            <a:ext cx="512064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457200" y="402336"/>
            <a:ext cx="8229600" cy="632079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400"/>
              </a:lnSpc>
              <a:defRPr sz="2000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CLIQUEZ ET MODIFIEZ </a:t>
            </a:r>
            <a:br>
              <a:rPr lang="en-US"/>
            </a:br>
            <a:r>
              <a:rPr lang="en-US"/>
              <a:t>LE TITRE</a:t>
            </a:r>
            <a:endParaRPr lang="fr-F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96579"/>
            <a:ext cx="8229600" cy="4642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FontTx/>
              <a:buNone/>
              <a:defRPr sz="1800" b="1" i="0">
                <a:solidFill>
                  <a:srgbClr val="00324D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400" indent="-284400">
              <a:lnSpc>
                <a:spcPts val="2200"/>
              </a:lnSpc>
              <a:spcBef>
                <a:spcPts val="1800"/>
              </a:spcBef>
              <a:buFont typeface="LucidaGrande" charset="0"/>
              <a:buChar char="&gt;"/>
              <a:defRPr sz="1600" b="0" i="0">
                <a:latin typeface="Arial" charset="0"/>
                <a:ea typeface="Arial" charset="0"/>
                <a:cs typeface="Arial" charset="0"/>
              </a:defRPr>
            </a:lvl2pPr>
            <a:lvl3pPr marL="572400" indent="-284400">
              <a:lnSpc>
                <a:spcPts val="2200"/>
              </a:lnSpc>
              <a:spcBef>
                <a:spcPts val="600"/>
              </a:spcBef>
              <a:buClr>
                <a:schemeClr val="tx1"/>
              </a:buClr>
              <a:buFont typeface="LucidaGrande" charset="0"/>
              <a:buChar char="–"/>
              <a:defRPr sz="1600" b="0" i="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Cras</a:t>
            </a:r>
            <a:r>
              <a:rPr lang="en-US"/>
              <a:t> ac libero at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itnanc</a:t>
            </a:r>
            <a:r>
              <a:rPr lang="en-US"/>
              <a:t>.</a:t>
            </a:r>
          </a:p>
          <a:p>
            <a:pPr lvl="1"/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nisi </a:t>
            </a:r>
            <a:r>
              <a:rPr lang="en-US" err="1"/>
              <a:t>elementum</a:t>
            </a:r>
            <a:r>
              <a:rPr lang="en-US"/>
              <a:t> ac porta vitae</a:t>
            </a:r>
            <a:br>
              <a:rPr lang="en-US"/>
            </a:br>
            <a:r>
              <a:rPr lang="en-US" err="1"/>
              <a:t>pellentesque</a:t>
            </a:r>
            <a:r>
              <a:rPr lang="en-US"/>
              <a:t> a quam.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685571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72662" y="3341264"/>
            <a:ext cx="3545111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463377"/>
            <a:ext cx="4943475" cy="8778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700"/>
              </a:lnSpc>
              <a:spcBef>
                <a:spcPts val="0"/>
              </a:spcBef>
              <a:buFontTx/>
              <a:buNone/>
              <a:defRPr sz="23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err="1"/>
              <a:t>Titre</a:t>
            </a:r>
            <a:r>
              <a:rPr lang="en-US"/>
              <a:t> de la section</a:t>
            </a:r>
            <a:br>
              <a:rPr lang="en-US"/>
            </a:br>
            <a:r>
              <a:rPr lang="en-US"/>
              <a:t>lorem ipsum </a:t>
            </a:r>
            <a:r>
              <a:rPr lang="en-US" err="1"/>
              <a:t>dolore</a:t>
            </a:r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72662" y="2262487"/>
            <a:ext cx="3545111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9748" y="0"/>
            <a:ext cx="539425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95" y="518985"/>
            <a:ext cx="2349350" cy="9226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72662" y="3250365"/>
            <a:ext cx="2047960" cy="0"/>
          </a:xfrm>
          <a:prstGeom prst="line">
            <a:avLst/>
          </a:prstGeom>
          <a:ln w="38100"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649338"/>
            <a:ext cx="4943475" cy="417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3504881"/>
            <a:ext cx="4943475" cy="9364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0" i="1" baseline="0">
                <a:solidFill>
                  <a:srgbClr val="73747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« </a:t>
            </a:r>
            <a:r>
              <a:rPr lang="en-US" err="1"/>
              <a:t>Ceux</a:t>
            </a:r>
            <a:r>
              <a:rPr lang="en-US"/>
              <a:t> qui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fous</a:t>
            </a:r>
            <a:r>
              <a:rPr lang="en-US"/>
              <a:t> pour</a:t>
            </a:r>
            <a:br>
              <a:rPr lang="en-US"/>
            </a:br>
            <a:r>
              <a:rPr lang="en-US" err="1"/>
              <a:t>penser</a:t>
            </a:r>
            <a:r>
              <a:rPr lang="en-US"/>
              <a:t> </a:t>
            </a:r>
            <a:r>
              <a:rPr lang="en-US" err="1"/>
              <a:t>qu’ils</a:t>
            </a:r>
            <a:r>
              <a:rPr lang="en-US"/>
              <a:t> </a:t>
            </a:r>
            <a:r>
              <a:rPr lang="en-US" err="1"/>
              <a:t>peuvent</a:t>
            </a:r>
            <a:r>
              <a:rPr lang="en-US"/>
              <a:t> changer le monde,</a:t>
            </a:r>
            <a:br>
              <a:rPr lang="en-US"/>
            </a:b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ceux</a:t>
            </a:r>
            <a:r>
              <a:rPr lang="en-US"/>
              <a:t> qui le font. »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4578134"/>
            <a:ext cx="4943475" cy="2777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5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Steve Jobs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‹N°›</a:t>
            </a:fld>
            <a:r>
              <a:rPr lang="en-US" altLang="fr-FR"/>
              <a:t>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554628" y="651668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554628" y="6438900"/>
            <a:ext cx="0" cy="15557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451" y="6441805"/>
            <a:ext cx="174812" cy="15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rgbClr val="FF0000"/>
          </a:solidFill>
          <a:latin typeface="Calibri"/>
          <a:ea typeface="Geneva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9pPr>
    </p:titleStyle>
    <p:bodyStyle>
      <a:lvl1pPr marL="228600" indent="-228600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500" kern="1200">
          <a:solidFill>
            <a:schemeClr val="tx1"/>
          </a:solidFill>
          <a:latin typeface="Calibri"/>
          <a:ea typeface="Geneva" charset="0"/>
          <a:cs typeface="Calibri"/>
        </a:defRPr>
      </a:lvl1pPr>
      <a:lvl2pPr marL="627063" indent="-169863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2pPr>
      <a:lvl3pPr marL="1082675" indent="-16827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3pPr>
      <a:lvl4pPr marL="1546225" indent="-17462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4pPr>
      <a:lvl5pPr marL="2003425" indent="-17462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73100" y="2463377"/>
            <a:ext cx="8357486" cy="877887"/>
          </a:xfrm>
        </p:spPr>
        <p:txBody>
          <a:bodyPr/>
          <a:lstStyle/>
          <a:p>
            <a:r>
              <a:rPr lang="fr-CA" sz="2800" dirty="0"/>
              <a:t>DevOps Journey !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73100" y="4181767"/>
            <a:ext cx="5629226" cy="548886"/>
          </a:xfrm>
        </p:spPr>
        <p:txBody>
          <a:bodyPr/>
          <a:lstStyle/>
          <a:p>
            <a:r>
              <a:rPr lang="en-US" dirty="0"/>
              <a:t>Team Actifs Transactionnels Services </a:t>
            </a:r>
            <a:r>
              <a:rPr lang="en-US" dirty="0" err="1"/>
              <a:t>d’intégration</a:t>
            </a:r>
            <a:r>
              <a:rPr lang="en-US" dirty="0"/>
              <a:t> et MFY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2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0"/>
              <a:t>Objectif de la présentation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r>
              <a:rPr lang="fr-CA" dirty="0"/>
              <a:t>Démontrer nos apprentissages technique</a:t>
            </a:r>
          </a:p>
          <a:p>
            <a:r>
              <a:rPr lang="fr-CA" dirty="0"/>
              <a:t>DÉMO de notre résultat</a:t>
            </a:r>
          </a:p>
          <a:p>
            <a:r>
              <a:rPr lang="fr-CA" dirty="0"/>
              <a:t>Démontrer nos apprentissages travail d‘équipe</a:t>
            </a:r>
          </a:p>
          <a:p>
            <a:r>
              <a:rPr lang="fr-CA" dirty="0"/>
              <a:t>Démontrer nos apprentissages DevOps </a:t>
            </a:r>
          </a:p>
          <a:p>
            <a:r>
              <a:rPr lang="fr-CA" dirty="0"/>
              <a:t>-&gt; 3 vois du DevOps : </a:t>
            </a:r>
          </a:p>
          <a:p>
            <a:r>
              <a:rPr lang="fr-CA" dirty="0"/>
              <a:t> - Pensé systémique</a:t>
            </a:r>
          </a:p>
          <a:p>
            <a:r>
              <a:rPr lang="fr-CA" dirty="0"/>
              <a:t> - Amplifier la boucle de rétroaction</a:t>
            </a:r>
          </a:p>
          <a:p>
            <a:r>
              <a:rPr lang="fr-CA" dirty="0"/>
              <a:t> - Expérimenter et apprendre en continu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Démontrer nos apprentissages de « ce qu’on refuse de faire à l’avenir »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53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3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0" dirty="0"/>
              <a:t>Apprentissage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021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4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0" dirty="0"/>
              <a:t>Démo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752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5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0" dirty="0"/>
              <a:t>Apprentissage travail d’équipe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1040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6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0" dirty="0"/>
              <a:t>Apprentissage </a:t>
            </a:r>
            <a:r>
              <a:rPr lang="fr-CA" b="0" dirty="0" err="1"/>
              <a:t>Devops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590843" y="1814732"/>
            <a:ext cx="56284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-&gt; 3 vois du DevOps : </a:t>
            </a:r>
          </a:p>
          <a:p>
            <a:r>
              <a:rPr lang="fr-CA" dirty="0"/>
              <a:t> - Pensé systémique</a:t>
            </a:r>
          </a:p>
          <a:p>
            <a:r>
              <a:rPr lang="fr-CA" dirty="0"/>
              <a:t> - Amplifier la boucle de rétroaction</a:t>
            </a:r>
          </a:p>
          <a:p>
            <a:r>
              <a:rPr lang="fr-CA" dirty="0"/>
              <a:t> - Expérimenter et apprendre en continu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458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7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0" dirty="0"/>
              <a:t>Apprentissage « Ne plus faire »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528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73100" y="2463377"/>
            <a:ext cx="5089747" cy="877887"/>
          </a:xfrm>
        </p:spPr>
        <p:txBody>
          <a:bodyPr lIns="0" tIns="0" rIns="0" bIns="0" anchor="t"/>
          <a:lstStyle/>
          <a:p>
            <a:r>
              <a:rPr lang="fr-CA" dirty="0">
                <a:latin typeface="Arial"/>
                <a:cs typeface="Arial"/>
              </a:rPr>
              <a:t>Q&amp;A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443466"/>
      </p:ext>
    </p:extLst>
  </p:cSld>
  <p:clrMapOvr>
    <a:masterClrMapping/>
  </p:clrMapOvr>
</p:sld>
</file>

<file path=ppt/theme/theme1.xml><?xml version="1.0" encoding="utf-8"?>
<a:theme xmlns:a="http://schemas.openxmlformats.org/drawingml/2006/main" name="BN_Corporate">
  <a:themeElements>
    <a:clrScheme name="Custom 4">
      <a:dk1>
        <a:srgbClr val="000000"/>
      </a:dk1>
      <a:lt1>
        <a:srgbClr val="FFFFFF"/>
      </a:lt1>
      <a:dk2>
        <a:srgbClr val="00202D"/>
      </a:dk2>
      <a:lt2>
        <a:srgbClr val="FFFFFE"/>
      </a:lt2>
      <a:accent1>
        <a:srgbClr val="920F1C"/>
      </a:accent1>
      <a:accent2>
        <a:srgbClr val="CD0920"/>
      </a:accent2>
      <a:accent3>
        <a:srgbClr val="4D7386"/>
      </a:accent3>
      <a:accent4>
        <a:srgbClr val="94ACB8"/>
      </a:accent4>
      <a:accent5>
        <a:srgbClr val="C2D3D9"/>
      </a:accent5>
      <a:accent6>
        <a:srgbClr val="999A98"/>
      </a:accent6>
      <a:hlink>
        <a:srgbClr val="CD0920"/>
      </a:hlink>
      <a:folHlink>
        <a:srgbClr val="0001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119315_PPT_AModele1A_4-3_FR03" id="{4B697B37-B649-C643-8DAA-F7552E59F5F8}" vid="{6D22E000-012F-B940-ADD5-B0D1248A06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A119315_PPT_AModele1A_4-3_FR (1)</Template>
  <TotalTime>265</TotalTime>
  <Words>105</Words>
  <Application>Microsoft Office PowerPoint</Application>
  <PresentationFormat>Affichage à l'écran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Geneva</vt:lpstr>
      <vt:lpstr>Lucida Grande</vt:lpstr>
      <vt:lpstr>LucidaGrande</vt:lpstr>
      <vt:lpstr>BN_Corporate</vt:lpstr>
      <vt:lpstr>Présentation PowerPoint</vt:lpstr>
      <vt:lpstr>Objectif de la présentation </vt:lpstr>
      <vt:lpstr>Apprentissage technique</vt:lpstr>
      <vt:lpstr>Démo</vt:lpstr>
      <vt:lpstr>Apprentissage travail d’équipe</vt:lpstr>
      <vt:lpstr>Apprentissage Devops</vt:lpstr>
      <vt:lpstr>Apprentissage « Ne plus faire »</vt:lpstr>
      <vt:lpstr>Présentation PowerPoint</vt:lpstr>
    </vt:vector>
  </TitlesOfParts>
  <Company>National Bank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Roy, Anne Marie</dc:creator>
  <cp:lastModifiedBy>L'Heureux, David</cp:lastModifiedBy>
  <cp:revision>66</cp:revision>
  <cp:lastPrinted>2012-04-18T15:52:36Z</cp:lastPrinted>
  <dcterms:created xsi:type="dcterms:W3CDTF">2019-05-16T01:34:07Z</dcterms:created>
  <dcterms:modified xsi:type="dcterms:W3CDTF">2019-06-19T13:49:38Z</dcterms:modified>
</cp:coreProperties>
</file>