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7" r:id="rId2"/>
    <p:sldId id="300" r:id="rId3"/>
    <p:sldId id="297" r:id="rId4"/>
    <p:sldId id="292" r:id="rId5"/>
    <p:sldId id="296" r:id="rId6"/>
    <p:sldId id="298" r:id="rId7"/>
    <p:sldId id="299" r:id="rId8"/>
    <p:sldId id="294" r:id="rId9"/>
    <p:sldId id="302" r:id="rId10"/>
    <p:sldId id="301" r:id="rId11"/>
    <p:sldId id="259" r:id="rId1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000"/>
    <a:srgbClr val="00324D"/>
    <a:srgbClr val="004260"/>
    <a:srgbClr val="02253C"/>
    <a:srgbClr val="D8EFFE"/>
    <a:srgbClr val="00324E"/>
    <a:srgbClr val="1677CB"/>
    <a:srgbClr val="737472"/>
    <a:srgbClr val="ACCBDE"/>
    <a:srgbClr val="FA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29" autoAdjust="0"/>
  </p:normalViewPr>
  <p:slideViewPr>
    <p:cSldViewPr snapToGrid="0" snapToObjects="1">
      <p:cViewPr varScale="1">
        <p:scale>
          <a:sx n="65" d="100"/>
          <a:sy n="65" d="100"/>
        </p:scale>
        <p:origin x="6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DE9AD867-1003-E046-974F-35FE94BF9F2D}" type="datetimeFigureOut">
              <a:rPr lang="en-US"/>
              <a:pPr>
                <a:defRPr/>
              </a:pPr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F80CEAC4-F0C4-FF46-8BA7-97697B8D945B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628679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26D854DB-D4C0-6343-8F72-C2D57091F910}" type="datetimeFigureOut">
              <a:rPr lang="en-US"/>
              <a:pPr>
                <a:defRPr/>
              </a:pPr>
              <a:t>6/27/2019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FD34BA39-C4C0-DA44-B299-9EC6790A769C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3770295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4BA39-C4C0-DA44-B299-9EC6790A769C}" type="slidenum">
              <a:rPr lang="en-US" altLang="fr-FR" smtClean="0"/>
              <a:pPr>
                <a:defRPr/>
              </a:pPr>
              <a:t>6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56137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4BA39-C4C0-DA44-B299-9EC6790A769C}" type="slidenum">
              <a:rPr lang="en-US" altLang="fr-FR" smtClean="0"/>
              <a:pPr>
                <a:defRPr/>
              </a:pPr>
              <a:t>7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25462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9748" y="0"/>
            <a:ext cx="5394251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9695" y="518985"/>
            <a:ext cx="2349350" cy="92263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72662" y="3617758"/>
            <a:ext cx="3545111" cy="0"/>
          </a:xfrm>
          <a:prstGeom prst="line">
            <a:avLst/>
          </a:prstGeom>
          <a:ln w="38100">
            <a:solidFill>
              <a:srgbClr val="F5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2463377"/>
            <a:ext cx="4943475" cy="8778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500"/>
              </a:lnSpc>
              <a:spcBef>
                <a:spcPts val="0"/>
              </a:spcBef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err="1"/>
              <a:t>Titre</a:t>
            </a:r>
            <a:r>
              <a:rPr lang="en-US"/>
              <a:t> de la </a:t>
            </a:r>
            <a:r>
              <a:rPr lang="en-US" err="1"/>
              <a:t>présentation</a:t>
            </a:r>
            <a:r>
              <a:rPr lang="en-US"/>
              <a:t/>
            </a:r>
            <a:br>
              <a:rPr lang="en-US"/>
            </a:br>
            <a:r>
              <a:rPr lang="en-US"/>
              <a:t>lorem ipsum </a:t>
            </a:r>
            <a:r>
              <a:rPr lang="en-US" err="1"/>
              <a:t>dolore</a:t>
            </a:r>
            <a:endParaRPr lang="en-US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73100" y="4181767"/>
            <a:ext cx="4943475" cy="26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Nom du </a:t>
            </a:r>
            <a:r>
              <a:rPr lang="en-US" err="1"/>
              <a:t>présentateur</a:t>
            </a:r>
            <a:endParaRPr lang="en-US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4730653"/>
            <a:ext cx="4943475" cy="2777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00"/>
              </a:lnSpc>
              <a:spcBef>
                <a:spcPts val="0"/>
              </a:spcBef>
              <a:buFontTx/>
              <a:buNone/>
              <a:defRPr sz="1500" b="0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597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 l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315968" y="866021"/>
            <a:ext cx="512064" cy="0"/>
          </a:xfrm>
          <a:prstGeom prst="line">
            <a:avLst/>
          </a:prstGeom>
          <a:ln>
            <a:solidFill>
              <a:srgbClr val="F5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titre 12"/>
          <p:cNvSpPr>
            <a:spLocks noGrp="1"/>
          </p:cNvSpPr>
          <p:nvPr>
            <p:ph type="title" hasCustomPrompt="1"/>
          </p:nvPr>
        </p:nvSpPr>
        <p:spPr>
          <a:xfrm>
            <a:off x="457200" y="402336"/>
            <a:ext cx="8229600" cy="406019"/>
          </a:xfrm>
          <a:prstGeom prst="rect">
            <a:avLst/>
          </a:prstGeom>
        </p:spPr>
        <p:txBody>
          <a:bodyPr vert="horz" lIns="0" tIns="0" rIns="0" bIns="0" rtlCol="0" anchor="t" anchorCtr="1">
            <a:normAutofit/>
          </a:bodyPr>
          <a:lstStyle>
            <a:lvl1pPr algn="ctr">
              <a:lnSpc>
                <a:spcPts val="2400"/>
              </a:lnSpc>
              <a:defRPr sz="2000" b="1">
                <a:solidFill>
                  <a:srgbClr val="F5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0934" y="6438900"/>
            <a:ext cx="474872" cy="1555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000"/>
            </a:lvl1pPr>
          </a:lstStyle>
          <a:p>
            <a:pPr>
              <a:defRPr/>
            </a:pPr>
            <a:fld id="{B8744DBC-FE0A-FE49-B7DE-55FD1938715C}" type="slidenum">
              <a:rPr lang="en-US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‹#›</a:t>
            </a:fld>
            <a:r>
              <a:rPr lang="en-US" altLang="fr-FR"/>
              <a:t> 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202665"/>
            <a:ext cx="8229600" cy="46429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buFontTx/>
              <a:buNone/>
              <a:defRPr sz="1800" b="1" i="0">
                <a:solidFill>
                  <a:srgbClr val="00324D"/>
                </a:solidFill>
                <a:latin typeface="Arial" charset="0"/>
                <a:ea typeface="Arial" charset="0"/>
                <a:cs typeface="Arial" charset="0"/>
              </a:defRPr>
            </a:lvl1pPr>
            <a:lvl2pPr marL="284400" indent="-284400">
              <a:lnSpc>
                <a:spcPts val="2200"/>
              </a:lnSpc>
              <a:spcBef>
                <a:spcPts val="1800"/>
              </a:spcBef>
              <a:buFont typeface="LucidaGrande" charset="0"/>
              <a:buChar char="&gt;"/>
              <a:defRPr sz="1600" b="0" i="0">
                <a:latin typeface="Arial" charset="0"/>
                <a:ea typeface="Arial" charset="0"/>
                <a:cs typeface="Arial" charset="0"/>
              </a:defRPr>
            </a:lvl2pPr>
            <a:lvl3pPr marL="572400" indent="-284400">
              <a:lnSpc>
                <a:spcPts val="2200"/>
              </a:lnSpc>
              <a:spcBef>
                <a:spcPts val="600"/>
              </a:spcBef>
              <a:buClr>
                <a:schemeClr val="tx1"/>
              </a:buClr>
              <a:buFont typeface="LucidaGrande" charset="0"/>
              <a:buChar char="–"/>
              <a:defRPr sz="1600" b="0" i="0">
                <a:latin typeface="Arial" charset="0"/>
                <a:ea typeface="Arial" charset="0"/>
                <a:cs typeface="Arial" charset="0"/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  <a:br>
              <a:rPr lang="en-US"/>
            </a:br>
            <a:r>
              <a:rPr lang="en-US" err="1"/>
              <a:t>Cras</a:t>
            </a:r>
            <a:r>
              <a:rPr lang="en-US"/>
              <a:t> ac libero at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</a:t>
            </a:r>
            <a:r>
              <a:rPr lang="en-US" err="1"/>
              <a:t>itnanc</a:t>
            </a:r>
            <a:r>
              <a:rPr lang="en-US"/>
              <a:t>.</a:t>
            </a:r>
          </a:p>
          <a:p>
            <a:pPr lvl="1"/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dapibus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nisi </a:t>
            </a:r>
            <a:r>
              <a:rPr lang="en-US" err="1"/>
              <a:t>elementum</a:t>
            </a:r>
            <a:r>
              <a:rPr lang="en-US"/>
              <a:t> ac porta vitae</a:t>
            </a:r>
            <a:br>
              <a:rPr lang="en-US"/>
            </a:br>
            <a:r>
              <a:rPr lang="en-US" err="1"/>
              <a:t>pellentesque</a:t>
            </a:r>
            <a:r>
              <a:rPr lang="en-US"/>
              <a:t> a quam.</a:t>
            </a:r>
          </a:p>
          <a:p>
            <a:pPr lvl="2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7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 lig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0934" y="6438900"/>
            <a:ext cx="474872" cy="1555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000"/>
            </a:lvl1pPr>
          </a:lstStyle>
          <a:p>
            <a:pPr>
              <a:defRPr/>
            </a:pPr>
            <a:fld id="{B8744DBC-FE0A-FE49-B7DE-55FD1938715C}" type="slidenum">
              <a:rPr lang="en-US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‹#›</a:t>
            </a:fld>
            <a:r>
              <a:rPr lang="en-US" altLang="fr-FR"/>
              <a:t> 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315968" y="1169585"/>
            <a:ext cx="512064" cy="0"/>
          </a:xfrm>
          <a:prstGeom prst="line">
            <a:avLst/>
          </a:prstGeom>
          <a:ln>
            <a:solidFill>
              <a:srgbClr val="F5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titre 12"/>
          <p:cNvSpPr>
            <a:spLocks noGrp="1"/>
          </p:cNvSpPr>
          <p:nvPr>
            <p:ph type="title" hasCustomPrompt="1"/>
          </p:nvPr>
        </p:nvSpPr>
        <p:spPr>
          <a:xfrm>
            <a:off x="457200" y="402336"/>
            <a:ext cx="8229600" cy="632079"/>
          </a:xfrm>
          <a:prstGeom prst="rect">
            <a:avLst/>
          </a:prstGeom>
        </p:spPr>
        <p:txBody>
          <a:bodyPr vert="horz" lIns="0" tIns="0" rIns="0" bIns="0" rtlCol="0" anchor="t" anchorCtr="1">
            <a:normAutofit/>
          </a:bodyPr>
          <a:lstStyle>
            <a:lvl1pPr algn="ctr">
              <a:lnSpc>
                <a:spcPts val="2400"/>
              </a:lnSpc>
              <a:defRPr sz="2000" b="1">
                <a:solidFill>
                  <a:srgbClr val="F5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CLIQUEZ ET MODIFIEZ </a:t>
            </a:r>
            <a:br>
              <a:rPr lang="en-US"/>
            </a:br>
            <a:r>
              <a:rPr lang="en-US"/>
              <a:t>LE TITRE</a:t>
            </a:r>
            <a:endParaRPr lang="fr-FR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496579"/>
            <a:ext cx="8229600" cy="46429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buFontTx/>
              <a:buNone/>
              <a:defRPr sz="1800" b="1" i="0">
                <a:solidFill>
                  <a:srgbClr val="00324D"/>
                </a:solidFill>
                <a:latin typeface="Arial" charset="0"/>
                <a:ea typeface="Arial" charset="0"/>
                <a:cs typeface="Arial" charset="0"/>
              </a:defRPr>
            </a:lvl1pPr>
            <a:lvl2pPr marL="284400" indent="-284400">
              <a:lnSpc>
                <a:spcPts val="2200"/>
              </a:lnSpc>
              <a:spcBef>
                <a:spcPts val="1800"/>
              </a:spcBef>
              <a:buFont typeface="LucidaGrande" charset="0"/>
              <a:buChar char="&gt;"/>
              <a:defRPr sz="1600" b="0" i="0">
                <a:latin typeface="Arial" charset="0"/>
                <a:ea typeface="Arial" charset="0"/>
                <a:cs typeface="Arial" charset="0"/>
              </a:defRPr>
            </a:lvl2pPr>
            <a:lvl3pPr marL="572400" indent="-284400">
              <a:lnSpc>
                <a:spcPts val="2200"/>
              </a:lnSpc>
              <a:spcBef>
                <a:spcPts val="600"/>
              </a:spcBef>
              <a:buClr>
                <a:schemeClr val="tx1"/>
              </a:buClr>
              <a:buFont typeface="LucidaGrande" charset="0"/>
              <a:buChar char="–"/>
              <a:defRPr sz="1600" b="0" i="0">
                <a:latin typeface="Arial" charset="0"/>
                <a:ea typeface="Arial" charset="0"/>
                <a:cs typeface="Arial" charset="0"/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  <a:br>
              <a:rPr lang="en-US"/>
            </a:br>
            <a:r>
              <a:rPr lang="en-US" err="1"/>
              <a:t>Cras</a:t>
            </a:r>
            <a:r>
              <a:rPr lang="en-US"/>
              <a:t> ac libero at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</a:t>
            </a:r>
            <a:r>
              <a:rPr lang="en-US" err="1"/>
              <a:t>itnanc</a:t>
            </a:r>
            <a:r>
              <a:rPr lang="en-US"/>
              <a:t>.</a:t>
            </a:r>
          </a:p>
          <a:p>
            <a:pPr lvl="1"/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dapibus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nisi </a:t>
            </a:r>
            <a:r>
              <a:rPr lang="en-US" err="1"/>
              <a:t>elementum</a:t>
            </a:r>
            <a:r>
              <a:rPr lang="en-US"/>
              <a:t> ac porta vitae</a:t>
            </a:r>
            <a:br>
              <a:rPr lang="en-US"/>
            </a:br>
            <a:r>
              <a:rPr lang="en-US" err="1"/>
              <a:t>pellentesque</a:t>
            </a:r>
            <a:r>
              <a:rPr lang="en-US"/>
              <a:t> a quam.</a:t>
            </a:r>
          </a:p>
          <a:p>
            <a:pPr lvl="2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4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6855714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72662" y="3341264"/>
            <a:ext cx="3545111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2463377"/>
            <a:ext cx="4943475" cy="8778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700"/>
              </a:lnSpc>
              <a:spcBef>
                <a:spcPts val="0"/>
              </a:spcBef>
              <a:buFontTx/>
              <a:buNone/>
              <a:defRPr sz="23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err="1"/>
              <a:t>Titre</a:t>
            </a:r>
            <a:r>
              <a:rPr lang="en-US"/>
              <a:t> de la section</a:t>
            </a:r>
            <a:br>
              <a:rPr lang="en-US"/>
            </a:br>
            <a:r>
              <a:rPr lang="en-US"/>
              <a:t>lorem ipsum </a:t>
            </a:r>
            <a:r>
              <a:rPr lang="en-US" err="1"/>
              <a:t>dolore</a:t>
            </a:r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72662" y="2262487"/>
            <a:ext cx="3545111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9748" y="0"/>
            <a:ext cx="5394251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9695" y="518985"/>
            <a:ext cx="2349350" cy="92263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672662" y="3250365"/>
            <a:ext cx="2047960" cy="0"/>
          </a:xfrm>
          <a:prstGeom prst="line">
            <a:avLst/>
          </a:prstGeom>
          <a:ln w="38100">
            <a:solidFill>
              <a:srgbClr val="F5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2649338"/>
            <a:ext cx="4943475" cy="4176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500"/>
              </a:lnSpc>
              <a:spcBef>
                <a:spcPts val="0"/>
              </a:spcBef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Conclusion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73100" y="3504881"/>
            <a:ext cx="4943475" cy="9364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0" i="1" baseline="0">
                <a:solidFill>
                  <a:srgbClr val="737472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« </a:t>
            </a:r>
            <a:r>
              <a:rPr lang="en-US" err="1"/>
              <a:t>Ceux</a:t>
            </a:r>
            <a:r>
              <a:rPr lang="en-US"/>
              <a:t> qui </a:t>
            </a:r>
            <a:r>
              <a:rPr lang="en-US" err="1"/>
              <a:t>sont</a:t>
            </a:r>
            <a:r>
              <a:rPr lang="en-US"/>
              <a:t> </a:t>
            </a:r>
            <a:r>
              <a:rPr lang="en-US" err="1"/>
              <a:t>assez</a:t>
            </a:r>
            <a:r>
              <a:rPr lang="en-US"/>
              <a:t> </a:t>
            </a:r>
            <a:r>
              <a:rPr lang="en-US" err="1"/>
              <a:t>fous</a:t>
            </a:r>
            <a:r>
              <a:rPr lang="en-US"/>
              <a:t> pour</a:t>
            </a:r>
            <a:br>
              <a:rPr lang="en-US"/>
            </a:br>
            <a:r>
              <a:rPr lang="en-US" err="1"/>
              <a:t>penser</a:t>
            </a:r>
            <a:r>
              <a:rPr lang="en-US"/>
              <a:t> </a:t>
            </a:r>
            <a:r>
              <a:rPr lang="en-US" err="1"/>
              <a:t>qu’ils</a:t>
            </a:r>
            <a:r>
              <a:rPr lang="en-US"/>
              <a:t> </a:t>
            </a:r>
            <a:r>
              <a:rPr lang="en-US" err="1"/>
              <a:t>peuvent</a:t>
            </a:r>
            <a:r>
              <a:rPr lang="en-US"/>
              <a:t> changer le monde,</a:t>
            </a:r>
            <a:br>
              <a:rPr lang="en-US"/>
            </a:br>
            <a:r>
              <a:rPr lang="en-US" err="1"/>
              <a:t>sont</a:t>
            </a:r>
            <a:r>
              <a:rPr lang="en-US"/>
              <a:t> </a:t>
            </a:r>
            <a:r>
              <a:rPr lang="en-US" err="1"/>
              <a:t>ceux</a:t>
            </a:r>
            <a:r>
              <a:rPr lang="en-US"/>
              <a:t> qui le font. »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4578134"/>
            <a:ext cx="4943475" cy="2777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00"/>
              </a:lnSpc>
              <a:spcBef>
                <a:spcPts val="0"/>
              </a:spcBef>
              <a:buFontTx/>
              <a:buNone/>
              <a:defRPr sz="15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Steve Jobs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0934" y="6438900"/>
            <a:ext cx="474872" cy="1555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000"/>
            </a:lvl1pPr>
          </a:lstStyle>
          <a:p>
            <a:pPr>
              <a:defRPr/>
            </a:pPr>
            <a:fld id="{B8744DBC-FE0A-FE49-B7DE-55FD1938715C}" type="slidenum">
              <a:rPr lang="en-US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‹#›</a:t>
            </a:fld>
            <a:r>
              <a:rPr lang="en-US" altLang="fr-FR"/>
              <a:t> 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554628" y="6516688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8554628" y="6438900"/>
            <a:ext cx="0" cy="155575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age 15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3451" y="6441805"/>
            <a:ext cx="174812" cy="1562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rgbClr val="FF0000"/>
          </a:solidFill>
          <a:latin typeface="Calibri"/>
          <a:ea typeface="Geneva" charset="0"/>
          <a:cs typeface="Calibri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Calibri" pitchFamily="1" charset="0"/>
          <a:ea typeface="Geneva" charset="0"/>
          <a:cs typeface="Calibri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Calibri" pitchFamily="1" charset="0"/>
          <a:ea typeface="Geneva" charset="0"/>
          <a:cs typeface="Calibri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Calibri" pitchFamily="1" charset="0"/>
          <a:ea typeface="Geneva" charset="0"/>
          <a:cs typeface="Calibri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Calibri" pitchFamily="1" charset="0"/>
          <a:ea typeface="Geneva" charset="0"/>
          <a:cs typeface="Calibri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Genev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Genev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Genev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Geneva" charset="0"/>
        </a:defRPr>
      </a:lvl9pPr>
    </p:titleStyle>
    <p:bodyStyle>
      <a:lvl1pPr marL="228600" indent="-228600" algn="l" defTabSz="457200" rtl="0" eaLnBrk="1" fontAlgn="base" hangingPunct="1">
        <a:lnSpc>
          <a:spcPts val="3200"/>
        </a:lnSpc>
        <a:spcBef>
          <a:spcPct val="20000"/>
        </a:spcBef>
        <a:spcAft>
          <a:spcPct val="0"/>
        </a:spcAft>
        <a:buClr>
          <a:srgbClr val="FF0000"/>
        </a:buClr>
        <a:buFont typeface="Lucida Grande" charset="0"/>
        <a:buChar char="▪"/>
        <a:defRPr sz="2500" kern="1200">
          <a:solidFill>
            <a:schemeClr val="tx1"/>
          </a:solidFill>
          <a:latin typeface="Calibri"/>
          <a:ea typeface="Geneva" charset="0"/>
          <a:cs typeface="Calibri"/>
        </a:defRPr>
      </a:lvl1pPr>
      <a:lvl2pPr marL="627063" indent="-169863" algn="l" defTabSz="457200" rtl="0" eaLnBrk="1" fontAlgn="base" hangingPunct="1">
        <a:lnSpc>
          <a:spcPts val="3200"/>
        </a:lnSpc>
        <a:spcBef>
          <a:spcPct val="20000"/>
        </a:spcBef>
        <a:spcAft>
          <a:spcPct val="0"/>
        </a:spcAft>
        <a:buClr>
          <a:srgbClr val="FF0000"/>
        </a:buClr>
        <a:buFont typeface="Lucida Grande" charset="0"/>
        <a:buChar char="▪"/>
        <a:defRPr sz="2000" kern="1200">
          <a:solidFill>
            <a:schemeClr val="tx1"/>
          </a:solidFill>
          <a:latin typeface="Calibri"/>
          <a:ea typeface="Geneva" charset="0"/>
          <a:cs typeface="Calibri"/>
        </a:defRPr>
      </a:lvl2pPr>
      <a:lvl3pPr marL="1082675" indent="-168275" algn="l" defTabSz="457200" rtl="0" eaLnBrk="1" fontAlgn="base" hangingPunct="1">
        <a:lnSpc>
          <a:spcPts val="3200"/>
        </a:lnSpc>
        <a:spcBef>
          <a:spcPct val="20000"/>
        </a:spcBef>
        <a:spcAft>
          <a:spcPct val="0"/>
        </a:spcAft>
        <a:buClr>
          <a:srgbClr val="FF0000"/>
        </a:buClr>
        <a:buFont typeface="Lucida Grande" charset="0"/>
        <a:buChar char="▪"/>
        <a:defRPr sz="2000" kern="1200">
          <a:solidFill>
            <a:schemeClr val="tx1"/>
          </a:solidFill>
          <a:latin typeface="Calibri"/>
          <a:ea typeface="Geneva" charset="0"/>
          <a:cs typeface="Calibri"/>
        </a:defRPr>
      </a:lvl3pPr>
      <a:lvl4pPr marL="1546225" indent="-174625" algn="l" defTabSz="457200" rtl="0" eaLnBrk="1" fontAlgn="base" hangingPunct="1">
        <a:lnSpc>
          <a:spcPts val="3200"/>
        </a:lnSpc>
        <a:spcBef>
          <a:spcPct val="20000"/>
        </a:spcBef>
        <a:spcAft>
          <a:spcPct val="0"/>
        </a:spcAft>
        <a:buClr>
          <a:srgbClr val="FF0000"/>
        </a:buClr>
        <a:buFont typeface="Lucida Grande" charset="0"/>
        <a:buChar char="▪"/>
        <a:defRPr sz="2000" kern="1200">
          <a:solidFill>
            <a:schemeClr val="tx1"/>
          </a:solidFill>
          <a:latin typeface="Calibri"/>
          <a:ea typeface="Geneva" charset="0"/>
          <a:cs typeface="Calibri"/>
        </a:defRPr>
      </a:lvl4pPr>
      <a:lvl5pPr marL="2003425" indent="-174625" algn="l" defTabSz="457200" rtl="0" eaLnBrk="1" fontAlgn="base" hangingPunct="1">
        <a:lnSpc>
          <a:spcPts val="3200"/>
        </a:lnSpc>
        <a:spcBef>
          <a:spcPct val="20000"/>
        </a:spcBef>
        <a:spcAft>
          <a:spcPct val="0"/>
        </a:spcAft>
        <a:buClr>
          <a:srgbClr val="FF0000"/>
        </a:buClr>
        <a:buFont typeface="Lucida Grande" charset="0"/>
        <a:buChar char="▪"/>
        <a:defRPr sz="2000" kern="1200">
          <a:solidFill>
            <a:schemeClr val="tx1"/>
          </a:solidFill>
          <a:latin typeface="Calibri"/>
          <a:ea typeface="Geneva" charset="0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3257" y="546086"/>
            <a:ext cx="8357486" cy="877887"/>
          </a:xfrm>
        </p:spPr>
        <p:txBody>
          <a:bodyPr/>
          <a:lstStyle/>
          <a:p>
            <a:r>
              <a:rPr lang="fr-CA" sz="2800" dirty="0"/>
              <a:t>DevOps Journey !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39555" y="1149530"/>
            <a:ext cx="7300863" cy="548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Team Actifs Transactionnels Services </a:t>
            </a:r>
            <a:r>
              <a:rPr lang="en-US" dirty="0" err="1">
                <a:solidFill>
                  <a:srgbClr val="FF0000"/>
                </a:solidFill>
              </a:rPr>
              <a:t>d’intégration</a:t>
            </a:r>
            <a:r>
              <a:rPr lang="en-US" dirty="0">
                <a:solidFill>
                  <a:srgbClr val="FF0000"/>
                </a:solidFill>
              </a:rPr>
              <a:t> et </a:t>
            </a:r>
            <a:r>
              <a:rPr lang="en-US" dirty="0" smtClean="0">
                <a:solidFill>
                  <a:srgbClr val="FF0000"/>
                </a:solidFill>
              </a:rPr>
              <a:t>MFY et EMM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11620" y="6328779"/>
            <a:ext cx="7300863" cy="2784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fontAlgn="base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sz="1800" b="1" i="0" kern="120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 defTabSz="457200" rtl="0" eaLnBrk="1" fontAlgn="base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sz="1800" b="1" i="0" kern="120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 algn="l" defTabSz="457200" rtl="0" eaLnBrk="1" fontAlgn="base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sz="1800" b="1" i="0" kern="120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 algn="l" defTabSz="457200" rtl="0" eaLnBrk="1" fontAlgn="base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sz="1800" b="1" i="0" kern="120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 algn="l" defTabSz="457200" rtl="0" eaLnBrk="1" fontAlgn="base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sz="1800" b="1" i="0" kern="120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 smtClean="0">
                <a:solidFill>
                  <a:srgbClr val="FF0000"/>
                </a:solidFill>
              </a:rPr>
              <a:t>Ça travaille fort… et Ion supervise en testant les biscuits </a:t>
            </a:r>
            <a:r>
              <a:rPr lang="fr-CA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endParaRPr lang="fr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10</a:t>
            </a:fld>
            <a:r>
              <a:rPr lang="fr-CA" altLang="fr-FR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Démos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8BEF-5D73-D345-A71E-7D4554A1B1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633" y="1181579"/>
            <a:ext cx="8418543" cy="5511529"/>
          </a:xfrm>
        </p:spPr>
        <p:txBody>
          <a:bodyPr lIns="0" tIns="0" rIns="0" bIns="0" anchor="t"/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58F90F-AC14-42A9-ABB0-96BA2040FF3D}"/>
              </a:ext>
            </a:extLst>
          </p:cNvPr>
          <p:cNvSpPr txBox="1"/>
          <p:nvPr/>
        </p:nvSpPr>
        <p:spPr>
          <a:xfrm>
            <a:off x="103078" y="1303455"/>
            <a:ext cx="8660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Ex: </a:t>
            </a:r>
            <a:r>
              <a:rPr lang="en-CA" dirty="0" err="1" smtClean="0"/>
              <a:t>pousser</a:t>
            </a:r>
            <a:r>
              <a:rPr lang="en-CA" dirty="0" smtClean="0"/>
              <a:t> un </a:t>
            </a:r>
            <a:r>
              <a:rPr lang="en-CA" dirty="0" err="1" smtClean="0"/>
              <a:t>changement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github</a:t>
            </a:r>
            <a:r>
              <a:rPr lang="en-CA" dirty="0" smtClean="0"/>
              <a:t> et </a:t>
            </a:r>
            <a:r>
              <a:rPr lang="en-CA" dirty="0" err="1" smtClean="0"/>
              <a:t>voir</a:t>
            </a:r>
            <a:r>
              <a:rPr lang="en-CA" dirty="0" smtClean="0"/>
              <a:t> le pipeline </a:t>
            </a:r>
            <a:r>
              <a:rPr lang="en-CA" dirty="0" err="1" smtClean="0"/>
              <a:t>en</a:t>
            </a:r>
            <a:r>
              <a:rPr lang="en-CA" dirty="0" smtClean="0"/>
              <a:t> actions</a:t>
            </a:r>
            <a:endParaRPr lang="fr-CA" dirty="0" smtClean="0"/>
          </a:p>
          <a:p>
            <a:endParaRPr lang="en-CA" dirty="0" smtClean="0"/>
          </a:p>
          <a:p>
            <a:r>
              <a:rPr lang="en-CA" dirty="0" smtClean="0"/>
              <a:t>Faire un test avec Postman</a:t>
            </a:r>
          </a:p>
          <a:p>
            <a:endParaRPr lang="en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458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73100" y="2463377"/>
            <a:ext cx="5089747" cy="877887"/>
          </a:xfrm>
        </p:spPr>
        <p:txBody>
          <a:bodyPr lIns="0" tIns="0" rIns="0" bIns="0" anchor="t"/>
          <a:lstStyle/>
          <a:p>
            <a:r>
              <a:rPr lang="fr-CA" dirty="0">
                <a:latin typeface="Arial"/>
                <a:cs typeface="Arial"/>
              </a:rPr>
              <a:t>Q&amp;A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844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2</a:t>
            </a:fld>
            <a:r>
              <a:rPr lang="fr-CA" altLang="fr-FR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0" dirty="0" smtClean="0"/>
              <a:t>Table des </a:t>
            </a:r>
            <a:r>
              <a:rPr lang="en-CA" b="0" dirty="0" err="1" smtClean="0"/>
              <a:t>matières</a:t>
            </a:r>
            <a:endParaRPr lang="fr-CA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8BEF-5D73-D345-A71E-7D4554A1B1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633" y="1181579"/>
            <a:ext cx="8418543" cy="5511529"/>
          </a:xfrm>
        </p:spPr>
        <p:txBody>
          <a:bodyPr lIns="0" tIns="0" rIns="0" bIns="0" anchor="t"/>
          <a:lstStyle/>
          <a:p>
            <a:pPr marL="342900" indent="-342900">
              <a:buFont typeface="+mj-lt"/>
              <a:buAutoNum type="arabicPeriod"/>
            </a:pPr>
            <a:r>
              <a:rPr lang="en-CA" dirty="0" err="1" smtClean="0"/>
              <a:t>Objectif</a:t>
            </a:r>
            <a:r>
              <a:rPr lang="en-CA" dirty="0" smtClean="0"/>
              <a:t> du </a:t>
            </a:r>
            <a:r>
              <a:rPr lang="en-CA" dirty="0" err="1" smtClean="0"/>
              <a:t>parcourt</a:t>
            </a: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 err="1" smtClean="0"/>
              <a:t>Liste</a:t>
            </a:r>
            <a:r>
              <a:rPr lang="en-CA" dirty="0" smtClean="0"/>
              <a:t> des users story </a:t>
            </a:r>
            <a:r>
              <a:rPr lang="en-CA" dirty="0" err="1" smtClean="0"/>
              <a:t>complétés</a:t>
            </a: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Pipeline</a:t>
            </a:r>
          </a:p>
          <a:p>
            <a:pPr marL="627300" lvl="1" indent="-342900">
              <a:buFont typeface="+mj-lt"/>
              <a:buAutoNum type="arabicPeriod"/>
            </a:pPr>
            <a:r>
              <a:rPr lang="en-CA" dirty="0" err="1" smtClean="0"/>
              <a:t>Liste</a:t>
            </a:r>
            <a:r>
              <a:rPr lang="en-CA" dirty="0" smtClean="0"/>
              <a:t> des </a:t>
            </a:r>
            <a:r>
              <a:rPr lang="en-CA" dirty="0" err="1" smtClean="0"/>
              <a:t>outils</a:t>
            </a:r>
            <a:endParaRPr lang="en-CA" dirty="0" smtClean="0"/>
          </a:p>
          <a:p>
            <a:pPr marL="627300" lvl="1" indent="-342900">
              <a:buFont typeface="+mj-lt"/>
              <a:buAutoNum type="arabicPeriod"/>
            </a:pPr>
            <a:r>
              <a:rPr lang="en-CA" dirty="0" smtClean="0"/>
              <a:t>CI   -  </a:t>
            </a:r>
            <a:r>
              <a:rPr lang="en-CA" dirty="0" err="1" smtClean="0"/>
              <a:t>Outils</a:t>
            </a:r>
            <a:endParaRPr lang="en-CA" dirty="0" smtClean="0"/>
          </a:p>
          <a:p>
            <a:pPr marL="627300" lvl="1" indent="-342900">
              <a:buFont typeface="+mj-lt"/>
              <a:buAutoNum type="arabicPeriod"/>
            </a:pPr>
            <a:r>
              <a:rPr lang="en-CA" dirty="0" smtClean="0"/>
              <a:t>CD – </a:t>
            </a:r>
            <a:r>
              <a:rPr lang="en-CA" dirty="0" err="1" smtClean="0"/>
              <a:t>Outils</a:t>
            </a: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 err="1" smtClean="0"/>
              <a:t>Autres</a:t>
            </a:r>
            <a:r>
              <a:rPr lang="en-CA" dirty="0" smtClean="0"/>
              <a:t> </a:t>
            </a:r>
            <a:r>
              <a:rPr lang="en-CA" dirty="0" err="1" smtClean="0"/>
              <a:t>apprentissages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90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3</a:t>
            </a:fld>
            <a:r>
              <a:rPr lang="fr-CA" altLang="fr-FR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0" dirty="0" err="1" smtClean="0"/>
              <a:t>Objectif</a:t>
            </a:r>
            <a:endParaRPr lang="fr-CA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8BEF-5D73-D345-A71E-7D4554A1B1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633" y="1181579"/>
            <a:ext cx="8418543" cy="3370756"/>
          </a:xfrm>
        </p:spPr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r>
              <a:rPr lang="fr-CA" sz="3200" b="0" dirty="0" smtClean="0">
                <a:latin typeface="+mn-lt"/>
              </a:rPr>
              <a:t>Expérimenter en équipe le processus </a:t>
            </a:r>
            <a:r>
              <a:rPr lang="fr-CA" sz="3200" b="0" dirty="0" err="1" smtClean="0">
                <a:latin typeface="+mn-lt"/>
              </a:rPr>
              <a:t>devops</a:t>
            </a:r>
            <a:r>
              <a:rPr lang="fr-CA" sz="3200" b="0" dirty="0" smtClean="0">
                <a:latin typeface="+mn-lt"/>
              </a:rPr>
              <a:t> à travers différents exercices, laboratoires et un travail d’équipe à l’aide de différents outils utilisés à la banque</a:t>
            </a:r>
          </a:p>
          <a:p>
            <a:endParaRPr lang="fr-CA" sz="3200" dirty="0" smtClean="0"/>
          </a:p>
          <a:p>
            <a:endParaRPr lang="fr-CA" sz="3200" dirty="0" smtClean="0"/>
          </a:p>
          <a:p>
            <a:endParaRPr lang="fr-CA" sz="3200" dirty="0" smtClean="0"/>
          </a:p>
          <a:p>
            <a:endParaRPr lang="fr-CA" sz="3200" dirty="0" smtClean="0"/>
          </a:p>
          <a:p>
            <a:endParaRPr lang="fr-CA" sz="3200" dirty="0" smtClean="0"/>
          </a:p>
          <a:p>
            <a:endParaRPr lang="fr-CA" sz="3200" dirty="0" smtClean="0"/>
          </a:p>
          <a:p>
            <a:endParaRPr lang="fr-CA" sz="3200" dirty="0" smtClean="0"/>
          </a:p>
          <a:p>
            <a:endParaRPr lang="fr-CA" sz="3200" dirty="0" smtClean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8119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4</a:t>
            </a:fld>
            <a:r>
              <a:rPr lang="fr-CA" altLang="fr-FR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0" dirty="0" err="1" smtClean="0"/>
              <a:t>Liste</a:t>
            </a:r>
            <a:r>
              <a:rPr lang="en-CA" b="0" dirty="0" smtClean="0"/>
              <a:t> des users story </a:t>
            </a:r>
            <a:r>
              <a:rPr lang="en-CA" b="0" dirty="0" err="1" smtClean="0"/>
              <a:t>complété</a:t>
            </a:r>
            <a:endParaRPr lang="fr-CA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8BEF-5D73-D345-A71E-7D4554A1B1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633" y="1181579"/>
            <a:ext cx="8418543" cy="5511529"/>
          </a:xfrm>
        </p:spPr>
        <p:txBody>
          <a:bodyPr lIns="0" tIns="0" rIns="0" bIns="0" anchor="t"/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579898"/>
              </p:ext>
            </p:extLst>
          </p:nvPr>
        </p:nvGraphicFramePr>
        <p:xfrm>
          <a:off x="457200" y="1372521"/>
          <a:ext cx="8416976" cy="3602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Feuille de calcul" r:id="rId3" imgW="7105687" imgH="2952881" progId="Excel.Sheet.12">
                  <p:embed/>
                </p:oleObj>
              </mc:Choice>
              <mc:Fallback>
                <p:oleObj name="Feuille de calcul" r:id="rId3" imgW="7105687" imgH="29528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372521"/>
                        <a:ext cx="8416976" cy="3602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1652" y="5722374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Note : </a:t>
            </a:r>
            <a:r>
              <a:rPr lang="en-CA" dirty="0" err="1" smtClean="0"/>
              <a:t>printscreen</a:t>
            </a:r>
            <a:r>
              <a:rPr lang="en-CA" dirty="0" smtClean="0"/>
              <a:t> du </a:t>
            </a:r>
            <a:r>
              <a:rPr lang="en-CA" dirty="0" err="1" smtClean="0"/>
              <a:t>kanban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002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80934" y="5898124"/>
            <a:ext cx="474872" cy="155575"/>
          </a:xfrm>
        </p:spPr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5</a:t>
            </a:fld>
            <a:r>
              <a:rPr lang="fr-CA" altLang="fr-FR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Outils</a:t>
            </a:r>
            <a:r>
              <a:rPr lang="en-CA" dirty="0" smtClean="0"/>
              <a:t> pour pipeline</a:t>
            </a:r>
            <a:r>
              <a:rPr lang="en-CA" dirty="0"/>
              <a:t/>
            </a:r>
            <a:br>
              <a:rPr lang="en-CA" dirty="0"/>
            </a:br>
            <a:endParaRPr lang="fr-CA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14986"/>
              </p:ext>
            </p:extLst>
          </p:nvPr>
        </p:nvGraphicFramePr>
        <p:xfrm>
          <a:off x="1002889" y="718111"/>
          <a:ext cx="7551176" cy="599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56">
                  <a:extLst>
                    <a:ext uri="{9D8B030D-6E8A-4147-A177-3AD203B41FA5}">
                      <a16:colId xmlns:a16="http://schemas.microsoft.com/office/drawing/2014/main" val="683746217"/>
                    </a:ext>
                  </a:extLst>
                </a:gridCol>
                <a:gridCol w="5973820">
                  <a:extLst>
                    <a:ext uri="{9D8B030D-6E8A-4147-A177-3AD203B41FA5}">
                      <a16:colId xmlns:a16="http://schemas.microsoft.com/office/drawing/2014/main" val="158126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Outils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Description</a:t>
                      </a: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9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noProof="0" dirty="0" smtClean="0"/>
                        <a:t>IntelliJ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noProof="0" dirty="0" err="1" smtClean="0"/>
                        <a:t>Outil</a:t>
                      </a:r>
                      <a:r>
                        <a:rPr lang="en-CA" noProof="0" dirty="0" smtClean="0"/>
                        <a:t> de </a:t>
                      </a:r>
                      <a:r>
                        <a:rPr lang="en-CA" noProof="0" dirty="0" err="1" smtClean="0"/>
                        <a:t>développement</a:t>
                      </a:r>
                      <a:r>
                        <a:rPr lang="en-CA" noProof="0" dirty="0" smtClean="0"/>
                        <a:t> (IDE)</a:t>
                      </a: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 err="1" smtClean="0"/>
                        <a:t>Spring</a:t>
                      </a:r>
                      <a:r>
                        <a:rPr lang="fr-CA" baseline="0" noProof="0" dirty="0" smtClean="0"/>
                        <a:t> Boot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Framework pour le développement</a:t>
                      </a:r>
                      <a:r>
                        <a:rPr lang="fr-CA" baseline="0" noProof="0" dirty="0" smtClean="0"/>
                        <a:t> et l’exécution</a:t>
                      </a:r>
                      <a:r>
                        <a:rPr lang="fr-CA" noProof="0" dirty="0" smtClean="0"/>
                        <a:t> d’APIs REST</a:t>
                      </a: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32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Jenkins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Outil d’orchestration du CI/CD avec interface</a:t>
                      </a:r>
                      <a:r>
                        <a:rPr lang="fr-CA" baseline="0" noProof="0" dirty="0" smtClean="0"/>
                        <a:t> utilisateur</a:t>
                      </a: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8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Docker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Outil de création,</a:t>
                      </a:r>
                      <a:r>
                        <a:rPr lang="fr-CA" baseline="0" noProof="0" dirty="0" smtClean="0"/>
                        <a:t> déploiement et d’exécution d’application avec des containers</a:t>
                      </a: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82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 err="1" smtClean="0"/>
                        <a:t>Ansible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Outil d’automatisation d’application et d’infrastructure</a:t>
                      </a:r>
                      <a:r>
                        <a:rPr lang="fr-CA" baseline="0" noProof="0" dirty="0" smtClean="0"/>
                        <a:t> pour CI/CD</a:t>
                      </a: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 err="1" smtClean="0"/>
                        <a:t>Terraform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Outil pour bâtir, modifier</a:t>
                      </a:r>
                      <a:r>
                        <a:rPr lang="fr-CA" baseline="0" noProof="0" dirty="0" smtClean="0"/>
                        <a:t> et </a:t>
                      </a:r>
                      <a:r>
                        <a:rPr lang="fr-CA" baseline="0" noProof="0" dirty="0" err="1" smtClean="0"/>
                        <a:t>versionner</a:t>
                      </a:r>
                      <a:r>
                        <a:rPr lang="fr-CA" baseline="0" noProof="0" dirty="0" smtClean="0"/>
                        <a:t> des infrastructures de façon sécuritaire</a:t>
                      </a: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6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Sonar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Outil d’inspection</a:t>
                      </a:r>
                      <a:r>
                        <a:rPr lang="fr-CA" baseline="0" noProof="0" dirty="0" smtClean="0"/>
                        <a:t> continue et </a:t>
                      </a:r>
                      <a:r>
                        <a:rPr lang="fr-CA" noProof="0" dirty="0" smtClean="0"/>
                        <a:t>d’analyse de code</a:t>
                      </a: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75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Nexus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 err="1" smtClean="0"/>
                        <a:t>Répository</a:t>
                      </a:r>
                      <a:r>
                        <a:rPr lang="fr-CA" baseline="0" noProof="0" dirty="0" smtClean="0"/>
                        <a:t> d’artefacts binaire</a:t>
                      </a: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GitHub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 err="1" smtClean="0"/>
                        <a:t>Répository</a:t>
                      </a:r>
                      <a:r>
                        <a:rPr lang="fr-CA" noProof="0" dirty="0" smtClean="0"/>
                        <a:t> de code</a:t>
                      </a:r>
                      <a:r>
                        <a:rPr lang="fr-CA" baseline="0" noProof="0" dirty="0" smtClean="0"/>
                        <a:t> source</a:t>
                      </a: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0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 err="1" smtClean="0"/>
                        <a:t>Maven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Outil de compilation</a:t>
                      </a:r>
                      <a:r>
                        <a:rPr lang="fr-CA" baseline="0" noProof="0" dirty="0" smtClean="0"/>
                        <a:t> et déploiement JAVA</a:t>
                      </a: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K8S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Outil</a:t>
                      </a:r>
                      <a:r>
                        <a:rPr lang="fr-CA" baseline="0" noProof="0" dirty="0" smtClean="0"/>
                        <a:t> d’orchestration de containers  (ex: docker)</a:t>
                      </a: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04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noProof="0" dirty="0" smtClean="0"/>
                        <a:t>Postman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noProof="0" dirty="0" err="1" smtClean="0"/>
                        <a:t>Outil</a:t>
                      </a:r>
                      <a:r>
                        <a:rPr lang="en-CA" noProof="0" dirty="0" smtClean="0"/>
                        <a:t> de</a:t>
                      </a:r>
                      <a:r>
                        <a:rPr lang="en-CA" baseline="0" noProof="0" dirty="0" smtClean="0"/>
                        <a:t> tests pour les services</a:t>
                      </a: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41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noProof="0" dirty="0" smtClean="0"/>
                        <a:t>JUnit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noProof="0" dirty="0" smtClean="0"/>
                        <a:t>Framework de tests </a:t>
                      </a:r>
                      <a:r>
                        <a:rPr lang="en-CA" noProof="0" dirty="0" err="1" smtClean="0"/>
                        <a:t>unitaires</a:t>
                      </a:r>
                      <a:r>
                        <a:rPr lang="en-CA" noProof="0" dirty="0" smtClean="0"/>
                        <a:t> Java</a:t>
                      </a: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77720"/>
                  </a:ext>
                </a:extLst>
              </a:tr>
            </a:tbl>
          </a:graphicData>
        </a:graphic>
      </p:graphicFrame>
      <p:pic>
        <p:nvPicPr>
          <p:cNvPr id="2050" name="Picture 2" descr="Image result for intellij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90" y="1165019"/>
            <a:ext cx="301625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pring boo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35" y="1466644"/>
            <a:ext cx="588863" cy="30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jenkin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85" y="1832270"/>
            <a:ext cx="251929" cy="34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docker ico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12" y="2259910"/>
            <a:ext cx="515886" cy="46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ansible ico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45" y="2847506"/>
            <a:ext cx="470207" cy="47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terraform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53" y="3460390"/>
            <a:ext cx="448699" cy="4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sonarqub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06" y="4083851"/>
            <a:ext cx="679054" cy="27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sonar nexus ico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6" y="4475600"/>
            <a:ext cx="794897" cy="32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mage result for github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48" y="4926537"/>
            <a:ext cx="279554" cy="27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Image result for maven ico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9" y="5333262"/>
            <a:ext cx="576927" cy="2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Image result for kubernetes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58" y="5593020"/>
            <a:ext cx="727740" cy="38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postman ic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45" y="6040573"/>
            <a:ext cx="347310" cy="34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junit ico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12" y="6330052"/>
            <a:ext cx="426115" cy="42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07310" y="6438900"/>
            <a:ext cx="366665" cy="70099"/>
          </a:xfrm>
        </p:spPr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z="900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6</a:t>
            </a:fld>
            <a:r>
              <a:rPr lang="fr-CA" altLang="fr-FR" sz="90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Continuous Integration Pipeline - CI</a:t>
            </a:r>
            <a:r>
              <a:rPr lang="en-CA" dirty="0"/>
              <a:t/>
            </a:r>
            <a:br>
              <a:rPr lang="en-CA" dirty="0"/>
            </a:br>
            <a:endParaRPr lang="fr-CA" b="0" dirty="0"/>
          </a:p>
        </p:txBody>
      </p:sp>
      <p:sp>
        <p:nvSpPr>
          <p:cNvPr id="7" name="Rectangle 6"/>
          <p:cNvSpPr/>
          <p:nvPr/>
        </p:nvSpPr>
        <p:spPr>
          <a:xfrm>
            <a:off x="457200" y="1678305"/>
            <a:ext cx="968477" cy="6292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Dev</a:t>
            </a:r>
            <a:endParaRPr lang="fr-CA" sz="2000" dirty="0"/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>
          <a:xfrm>
            <a:off x="1425677" y="1917291"/>
            <a:ext cx="950656" cy="18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76333" y="1620672"/>
            <a:ext cx="968477" cy="6292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dirty="0"/>
              <a:t>GitHub</a:t>
            </a:r>
            <a:endParaRPr lang="fr-CA" sz="2000" dirty="0"/>
          </a:p>
        </p:txBody>
      </p:sp>
      <p:sp>
        <p:nvSpPr>
          <p:cNvPr id="11" name="Rectangle 10"/>
          <p:cNvSpPr/>
          <p:nvPr/>
        </p:nvSpPr>
        <p:spPr>
          <a:xfrm>
            <a:off x="4295466" y="872059"/>
            <a:ext cx="4146756" cy="55668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000" dirty="0" smtClean="0"/>
              <a:t>Jenkins</a:t>
            </a:r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 smtClean="0"/>
          </a:p>
          <a:p>
            <a:endParaRPr lang="fr-CA" sz="2000" dirty="0"/>
          </a:p>
        </p:txBody>
      </p:sp>
      <p:sp>
        <p:nvSpPr>
          <p:cNvPr id="12" name="Rectangle 11"/>
          <p:cNvSpPr/>
          <p:nvPr/>
        </p:nvSpPr>
        <p:spPr>
          <a:xfrm>
            <a:off x="4537588" y="1776834"/>
            <a:ext cx="2915264" cy="2835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err="1" smtClean="0"/>
              <a:t>Récupérer</a:t>
            </a:r>
            <a:r>
              <a:rPr lang="en-CA" sz="900" dirty="0" smtClean="0"/>
              <a:t> le code/</a:t>
            </a:r>
            <a:r>
              <a:rPr lang="en-CA" sz="900" dirty="0" err="1" smtClean="0"/>
              <a:t>config</a:t>
            </a:r>
            <a:r>
              <a:rPr lang="en-CA" sz="900" dirty="0" smtClean="0"/>
              <a:t>/</a:t>
            </a:r>
            <a:r>
              <a:rPr lang="en-CA" sz="900" dirty="0" err="1" smtClean="0"/>
              <a:t>déploiements</a:t>
            </a:r>
            <a:r>
              <a:rPr lang="en-CA" sz="900" dirty="0" smtClean="0"/>
              <a:t> de GitHub</a:t>
            </a:r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3344810" y="1935304"/>
            <a:ext cx="1056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78242" y="1952917"/>
            <a:ext cx="75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Push &amp; commit</a:t>
            </a:r>
            <a:endParaRPr lang="fr-CA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493830" y="1971829"/>
            <a:ext cx="758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err="1" smtClean="0"/>
              <a:t>WebHook</a:t>
            </a:r>
            <a:endParaRPr lang="fr-CA" sz="1000" dirty="0"/>
          </a:p>
        </p:txBody>
      </p:sp>
      <p:sp>
        <p:nvSpPr>
          <p:cNvPr id="30" name="Rectangle 29"/>
          <p:cNvSpPr/>
          <p:nvPr/>
        </p:nvSpPr>
        <p:spPr>
          <a:xfrm>
            <a:off x="4537588" y="2586283"/>
            <a:ext cx="2915264" cy="2835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Lancer le build : Maven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37588" y="3304038"/>
            <a:ext cx="2915264" cy="2835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Lancer les tests (</a:t>
            </a:r>
            <a:r>
              <a:rPr lang="en-CA" sz="900" dirty="0" err="1" smtClean="0"/>
              <a:t>unitaires</a:t>
            </a:r>
            <a:r>
              <a:rPr lang="en-CA" sz="900" dirty="0" smtClean="0"/>
              <a:t> et </a:t>
            </a:r>
            <a:r>
              <a:rPr lang="en-CA" sz="900" dirty="0" err="1" smtClean="0"/>
              <a:t>intégrés</a:t>
            </a:r>
            <a:r>
              <a:rPr lang="en-CA" sz="900" dirty="0" smtClean="0"/>
              <a:t>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37588" y="4153714"/>
            <a:ext cx="2915264" cy="2835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Analyse de code : Sonar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47420" y="5900958"/>
            <a:ext cx="2915264" cy="2835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err="1" smtClean="0"/>
              <a:t>Sauvegarde</a:t>
            </a:r>
            <a:r>
              <a:rPr lang="en-CA" sz="900" dirty="0" smtClean="0"/>
              <a:t> de </a:t>
            </a:r>
            <a:r>
              <a:rPr lang="en-CA" sz="900" dirty="0" err="1" smtClean="0"/>
              <a:t>l’artefacts</a:t>
            </a:r>
            <a:r>
              <a:rPr lang="en-CA" sz="900" dirty="0" smtClean="0"/>
              <a:t> : Nexus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37588" y="5027336"/>
            <a:ext cx="2915264" cy="2835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err="1" smtClean="0"/>
              <a:t>Constuire</a:t>
            </a:r>
            <a:r>
              <a:rPr lang="en-CA" sz="900" dirty="0" smtClean="0"/>
              <a:t> </a:t>
            </a:r>
            <a:r>
              <a:rPr lang="en-CA" sz="900" dirty="0" err="1" smtClean="0"/>
              <a:t>l’image</a:t>
            </a:r>
            <a:r>
              <a:rPr lang="en-CA" sz="900" dirty="0" smtClean="0"/>
              <a:t> du container  : </a:t>
            </a:r>
            <a:r>
              <a:rPr lang="en-CA" sz="900" dirty="0" err="1" smtClean="0"/>
              <a:t>docker</a:t>
            </a:r>
            <a:endParaRPr lang="en-CA" sz="900" dirty="0" smtClean="0"/>
          </a:p>
        </p:txBody>
      </p:sp>
      <p:cxnSp>
        <p:nvCxnSpPr>
          <p:cNvPr id="37" name="Straight Arrow Connector 36"/>
          <p:cNvCxnSpPr>
            <a:stCxn id="12" idx="2"/>
            <a:endCxn id="30" idx="0"/>
          </p:cNvCxnSpPr>
          <p:nvPr/>
        </p:nvCxnSpPr>
        <p:spPr>
          <a:xfrm>
            <a:off x="5995220" y="2060366"/>
            <a:ext cx="0" cy="525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37929" y="2994022"/>
            <a:ext cx="758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Si </a:t>
            </a:r>
            <a:r>
              <a:rPr lang="en-CA" sz="1000" dirty="0" err="1" smtClean="0"/>
              <a:t>succès</a:t>
            </a:r>
            <a:endParaRPr lang="fr-CA" sz="1000" dirty="0"/>
          </a:p>
        </p:txBody>
      </p:sp>
      <p:cxnSp>
        <p:nvCxnSpPr>
          <p:cNvPr id="42" name="Straight Arrow Connector 41"/>
          <p:cNvCxnSpPr>
            <a:stCxn id="30" idx="2"/>
            <a:endCxn id="31" idx="0"/>
          </p:cNvCxnSpPr>
          <p:nvPr/>
        </p:nvCxnSpPr>
        <p:spPr>
          <a:xfrm>
            <a:off x="5995220" y="2869815"/>
            <a:ext cx="0" cy="434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2"/>
          </p:cNvCxnSpPr>
          <p:nvPr/>
        </p:nvCxnSpPr>
        <p:spPr>
          <a:xfrm flipH="1">
            <a:off x="5987846" y="3587570"/>
            <a:ext cx="7374" cy="566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37928" y="3747531"/>
            <a:ext cx="758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Si </a:t>
            </a:r>
            <a:r>
              <a:rPr lang="en-CA" sz="1000" dirty="0" err="1" smtClean="0"/>
              <a:t>succès</a:t>
            </a:r>
            <a:endParaRPr lang="fr-CA" sz="10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259030" y="3583443"/>
            <a:ext cx="9833" cy="1443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79000" y="4655417"/>
            <a:ext cx="758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Si </a:t>
            </a:r>
            <a:r>
              <a:rPr lang="en-CA" sz="1000" dirty="0" err="1" smtClean="0"/>
              <a:t>succès</a:t>
            </a:r>
            <a:endParaRPr lang="fr-CA" sz="1000" dirty="0"/>
          </a:p>
        </p:txBody>
      </p:sp>
      <p:cxnSp>
        <p:nvCxnSpPr>
          <p:cNvPr id="52" name="Straight Arrow Connector 51"/>
          <p:cNvCxnSpPr>
            <a:stCxn id="36" idx="2"/>
            <a:endCxn id="33" idx="0"/>
          </p:cNvCxnSpPr>
          <p:nvPr/>
        </p:nvCxnSpPr>
        <p:spPr>
          <a:xfrm>
            <a:off x="5995220" y="5310868"/>
            <a:ext cx="9832" cy="590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7929" y="5486708"/>
            <a:ext cx="758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Si </a:t>
            </a:r>
            <a:r>
              <a:rPr lang="en-CA" sz="1000" dirty="0" err="1" smtClean="0"/>
              <a:t>succès</a:t>
            </a:r>
            <a:endParaRPr lang="fr-CA" sz="1000" dirty="0"/>
          </a:p>
        </p:txBody>
      </p:sp>
      <p:pic>
        <p:nvPicPr>
          <p:cNvPr id="56" name="Picture 2" descr="Image result for intellij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5" y="1420633"/>
            <a:ext cx="301625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Image result for spring boo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30" y="1382352"/>
            <a:ext cx="588863" cy="30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Image result for jenkin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00" y="940087"/>
            <a:ext cx="251929" cy="34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Image result for docker ico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63" y="4981455"/>
            <a:ext cx="515886" cy="46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8" descr="Image result for sonarqub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164" y="4206191"/>
            <a:ext cx="708315" cy="28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2" descr="Image result for sonar nexus icon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284" y="5911437"/>
            <a:ext cx="794897" cy="32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4" descr="Image result for github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94" y="1332949"/>
            <a:ext cx="279554" cy="27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6" descr="Image result for maven icon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92" y="7050339"/>
            <a:ext cx="576927" cy="2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8" descr="Image result for kubernetes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51" y="7310097"/>
            <a:ext cx="727740" cy="38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2" descr="Image result for postman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38" y="7757650"/>
            <a:ext cx="347310" cy="34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6" descr="Image result for maven icon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10" y="2649662"/>
            <a:ext cx="576927" cy="2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4" descr="Image result for github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088" y="1722258"/>
            <a:ext cx="279554" cy="27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2" descr="Image result for postman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26" y="1356674"/>
            <a:ext cx="347310" cy="34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 descr="Image result for docker ico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90" y="2353027"/>
            <a:ext cx="515886" cy="46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4" descr="Image result for junit ic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80" y="2338054"/>
            <a:ext cx="426115" cy="42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34" descr="Image result for junit ic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860" y="3205299"/>
            <a:ext cx="426115" cy="42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2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2320" y="6438900"/>
            <a:ext cx="474872" cy="155575"/>
          </a:xfrm>
        </p:spPr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7</a:t>
            </a:fld>
            <a:r>
              <a:rPr lang="fr-CA" altLang="fr-FR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Deploiement</a:t>
            </a:r>
            <a:r>
              <a:rPr lang="en-CA" dirty="0" smtClean="0"/>
              <a:t> </a:t>
            </a:r>
            <a:r>
              <a:rPr lang="en-CA" dirty="0" err="1"/>
              <a:t>C</a:t>
            </a:r>
            <a:r>
              <a:rPr lang="en-CA" dirty="0" err="1" smtClean="0"/>
              <a:t>ontinu</a:t>
            </a:r>
            <a:r>
              <a:rPr lang="en-CA" dirty="0" smtClean="0"/>
              <a:t> Pipeline - CD</a:t>
            </a:r>
            <a:r>
              <a:rPr lang="en-CA" dirty="0"/>
              <a:t/>
            </a:r>
            <a:br>
              <a:rPr lang="en-CA" dirty="0"/>
            </a:br>
            <a:endParaRPr lang="fr-CA" b="0" dirty="0"/>
          </a:p>
        </p:txBody>
      </p:sp>
      <p:sp>
        <p:nvSpPr>
          <p:cNvPr id="11" name="Rectangle 10"/>
          <p:cNvSpPr/>
          <p:nvPr/>
        </p:nvSpPr>
        <p:spPr>
          <a:xfrm>
            <a:off x="1758736" y="872059"/>
            <a:ext cx="5236438" cy="40244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000" dirty="0" smtClean="0"/>
              <a:t>Jenkins</a:t>
            </a:r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fr-CA" sz="2000" dirty="0"/>
          </a:p>
        </p:txBody>
      </p:sp>
      <p:sp>
        <p:nvSpPr>
          <p:cNvPr id="12" name="Rectangle 11"/>
          <p:cNvSpPr/>
          <p:nvPr/>
        </p:nvSpPr>
        <p:spPr>
          <a:xfrm>
            <a:off x="2000858" y="1776834"/>
            <a:ext cx="3615511" cy="6292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Configuration de </a:t>
            </a:r>
            <a:r>
              <a:rPr lang="en-CA" sz="1200" dirty="0" err="1" smtClean="0"/>
              <a:t>l’environnement</a:t>
            </a:r>
            <a:r>
              <a:rPr lang="en-CA" sz="1200" dirty="0" smtClean="0"/>
              <a:t> </a:t>
            </a:r>
            <a:r>
              <a:rPr lang="en-CA" sz="1200" dirty="0" err="1" smtClean="0"/>
              <a:t>cible</a:t>
            </a:r>
            <a:r>
              <a:rPr lang="en-CA" sz="1200" dirty="0" smtClean="0"/>
              <a:t> : </a:t>
            </a:r>
            <a:r>
              <a:rPr lang="en-CA" sz="1200" dirty="0" err="1" smtClean="0"/>
              <a:t>Ansible</a:t>
            </a:r>
            <a:endParaRPr lang="en-CA" sz="120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57100" y="1935304"/>
            <a:ext cx="907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7100" y="1971829"/>
            <a:ext cx="758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Hook</a:t>
            </a:r>
            <a:endParaRPr lang="fr-CA" sz="1000" dirty="0"/>
          </a:p>
        </p:txBody>
      </p:sp>
      <p:sp>
        <p:nvSpPr>
          <p:cNvPr id="30" name="Rectangle 29"/>
          <p:cNvSpPr/>
          <p:nvPr/>
        </p:nvSpPr>
        <p:spPr>
          <a:xfrm>
            <a:off x="2000858" y="2767911"/>
            <a:ext cx="3615511" cy="6292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err="1" smtClean="0"/>
              <a:t>Téléchargement</a:t>
            </a:r>
            <a:r>
              <a:rPr lang="en-CA" sz="1200" dirty="0" smtClean="0"/>
              <a:t> et installation de </a:t>
            </a:r>
            <a:r>
              <a:rPr lang="en-CA" sz="1200" dirty="0" err="1" smtClean="0"/>
              <a:t>l’image</a:t>
            </a:r>
            <a:r>
              <a:rPr lang="en-CA" sz="1200" dirty="0" smtClean="0"/>
              <a:t> </a:t>
            </a:r>
            <a:r>
              <a:rPr lang="en-CA" sz="1200" dirty="0" err="1" smtClean="0"/>
              <a:t>docker</a:t>
            </a:r>
            <a:r>
              <a:rPr lang="en-CA" sz="1200" dirty="0" smtClean="0"/>
              <a:t>  : Nexus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000858" y="3758989"/>
            <a:ext cx="3615511" cy="6292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Smoke test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6981" y="1671484"/>
            <a:ext cx="791496" cy="4977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CI</a:t>
            </a:r>
            <a:endParaRPr lang="fr-CA" sz="1600" dirty="0"/>
          </a:p>
        </p:txBody>
      </p:sp>
      <p:pic>
        <p:nvPicPr>
          <p:cNvPr id="21" name="Picture 6" descr="Image result for jenkin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66" y="944578"/>
            <a:ext cx="251929" cy="34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mage result for docker ic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559" y="3141857"/>
            <a:ext cx="515886" cy="46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Image result for ansible ico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077" y="1856362"/>
            <a:ext cx="470207" cy="47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2" descr="Image result for sonar nexus ico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559" y="2810170"/>
            <a:ext cx="794897" cy="32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>
            <a:stCxn id="12" idx="2"/>
            <a:endCxn id="30" idx="0"/>
          </p:cNvCxnSpPr>
          <p:nvPr/>
        </p:nvCxnSpPr>
        <p:spPr>
          <a:xfrm>
            <a:off x="3808614" y="2406098"/>
            <a:ext cx="0" cy="361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2"/>
            <a:endCxn id="33" idx="0"/>
          </p:cNvCxnSpPr>
          <p:nvPr/>
        </p:nvCxnSpPr>
        <p:spPr>
          <a:xfrm>
            <a:off x="3808614" y="3397175"/>
            <a:ext cx="0" cy="361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7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8</a:t>
            </a:fld>
            <a:r>
              <a:rPr lang="fr-CA" altLang="fr-FR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Autres</a:t>
            </a:r>
            <a:r>
              <a:rPr lang="en-CA" dirty="0"/>
              <a:t> </a:t>
            </a:r>
            <a:r>
              <a:rPr lang="en-CA" dirty="0" err="1"/>
              <a:t>apprentissages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8BEF-5D73-D345-A71E-7D4554A1B1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633" y="1181579"/>
            <a:ext cx="8418543" cy="5511529"/>
          </a:xfrm>
        </p:spPr>
        <p:txBody>
          <a:bodyPr lIns="0" tIns="0" rIns="0" bIns="0" anchor="t"/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58F90F-AC14-42A9-ABB0-96BA2040FF3D}"/>
              </a:ext>
            </a:extLst>
          </p:cNvPr>
          <p:cNvSpPr txBox="1"/>
          <p:nvPr/>
        </p:nvSpPr>
        <p:spPr>
          <a:xfrm>
            <a:off x="103078" y="1303455"/>
            <a:ext cx="86607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Processus et la philosophie </a:t>
            </a:r>
            <a:r>
              <a:rPr lang="fr-CA" sz="2000" dirty="0" err="1" smtClean="0"/>
              <a:t>DevOps</a:t>
            </a:r>
            <a:endParaRPr lang="fr-CA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Pensé systémique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Amplifier la boucle de rétroaction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Expérimenter et apprendre en continu</a:t>
            </a:r>
          </a:p>
          <a:p>
            <a:pPr lvl="1"/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Pratiquer l’agilité avec des plannings, </a:t>
            </a:r>
            <a:r>
              <a:rPr lang="fr-CA" sz="2000" dirty="0" err="1" smtClean="0"/>
              <a:t>daily</a:t>
            </a:r>
            <a:r>
              <a:rPr lang="fr-CA" sz="2000" dirty="0" smtClean="0"/>
              <a:t> </a:t>
            </a:r>
            <a:r>
              <a:rPr lang="fr-CA" sz="2000" dirty="0" err="1" smtClean="0"/>
              <a:t>scrum</a:t>
            </a:r>
            <a:r>
              <a:rPr lang="fr-CA" sz="2000" dirty="0" smtClean="0"/>
              <a:t>, retro, </a:t>
            </a:r>
            <a:r>
              <a:rPr lang="fr-CA" sz="2000" dirty="0" err="1" smtClean="0"/>
              <a:t>demo</a:t>
            </a:r>
            <a:endParaRPr lang="fr-CA" sz="2000" dirty="0" smtClean="0"/>
          </a:p>
          <a:p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L’importance de la communication / collaboration dans le </a:t>
            </a:r>
            <a:r>
              <a:rPr lang="fr-CA" sz="2000" dirty="0" err="1" smtClean="0"/>
              <a:t>DevOps</a:t>
            </a:r>
            <a:endParaRPr lang="fr-CA" sz="2000" dirty="0" smtClean="0"/>
          </a:p>
          <a:p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Les avantages d’avoir un pipeline complet et opérationnel pour ensuite livrer de la valeur d’affaire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/>
              <a:t>Tous les bénéfices du travailles en groupe (ex : </a:t>
            </a:r>
            <a:r>
              <a:rPr lang="fr-CA" sz="2000" dirty="0" err="1"/>
              <a:t>bînomage</a:t>
            </a:r>
            <a:r>
              <a:rPr lang="fr-CA" sz="2000" dirty="0"/>
              <a:t>)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1458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9</a:t>
            </a:fld>
            <a:r>
              <a:rPr lang="fr-CA" altLang="fr-FR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Autres</a:t>
            </a:r>
            <a:r>
              <a:rPr lang="en-CA" dirty="0"/>
              <a:t> </a:t>
            </a:r>
            <a:r>
              <a:rPr lang="en-CA" dirty="0" err="1"/>
              <a:t>apprentissages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8BEF-5D73-D345-A71E-7D4554A1B1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633" y="1133146"/>
            <a:ext cx="8418543" cy="5511529"/>
          </a:xfrm>
        </p:spPr>
        <p:txBody>
          <a:bodyPr lIns="0" tIns="0" rIns="0" bIns="0" anchor="t"/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58F90F-AC14-42A9-ABB0-96BA2040FF3D}"/>
              </a:ext>
            </a:extLst>
          </p:cNvPr>
          <p:cNvSpPr txBox="1"/>
          <p:nvPr/>
        </p:nvSpPr>
        <p:spPr>
          <a:xfrm>
            <a:off x="103078" y="1303455"/>
            <a:ext cx="866077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CA" dirty="0" smtClean="0"/>
              <a:t>Points positifs à la 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L’environnement : emplacement physique + café/biscuit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Beaucoup d’exercices pratiques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Travail d’équipe en groupe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Instructeur disponible, adapte le cours au besoins et aide tout le monde individuellement</a:t>
            </a:r>
          </a:p>
          <a:p>
            <a:pPr lvl="1"/>
            <a:endParaRPr lang="fr-CA" dirty="0" smtClean="0"/>
          </a:p>
          <a:p>
            <a:endParaRPr lang="fr-CA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CA" dirty="0" smtClean="0"/>
              <a:t>Points d’amélioration à la 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Vitesse des exercices difficilement adaptable au niveau des connaissances de chacun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Les </a:t>
            </a:r>
            <a:r>
              <a:rPr lang="fr-CA" sz="2000" dirty="0" smtClean="0"/>
              <a:t>e</a:t>
            </a:r>
            <a:r>
              <a:rPr lang="fr-CA" sz="2000" dirty="0" smtClean="0"/>
              <a:t>nvironnements n’étaient pas totalement opérationnel (perte de temps)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Avoir les solutions des exercices à chaque fin d’un module</a:t>
            </a:r>
            <a:endParaRPr lang="fr-CA" sz="2000" dirty="0" smtClean="0"/>
          </a:p>
          <a:p>
            <a:pPr lvl="1"/>
            <a:endParaRPr lang="fr-CA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CA" dirty="0" smtClean="0"/>
          </a:p>
          <a:p>
            <a:endParaRPr lang="fr-CA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74" y="1"/>
            <a:ext cx="2202426" cy="16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7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N_Corporate">
  <a:themeElements>
    <a:clrScheme name="Custom 4">
      <a:dk1>
        <a:srgbClr val="000000"/>
      </a:dk1>
      <a:lt1>
        <a:srgbClr val="FFFFFF"/>
      </a:lt1>
      <a:dk2>
        <a:srgbClr val="00202D"/>
      </a:dk2>
      <a:lt2>
        <a:srgbClr val="FFFFFE"/>
      </a:lt2>
      <a:accent1>
        <a:srgbClr val="920F1C"/>
      </a:accent1>
      <a:accent2>
        <a:srgbClr val="CD0920"/>
      </a:accent2>
      <a:accent3>
        <a:srgbClr val="4D7386"/>
      </a:accent3>
      <a:accent4>
        <a:srgbClr val="94ACB8"/>
      </a:accent4>
      <a:accent5>
        <a:srgbClr val="C2D3D9"/>
      </a:accent5>
      <a:accent6>
        <a:srgbClr val="999A98"/>
      </a:accent6>
      <a:hlink>
        <a:srgbClr val="CD0920"/>
      </a:hlink>
      <a:folHlink>
        <a:srgbClr val="0001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119315_PPT_AModele1A_4-3_FR03" id="{4B697B37-B649-C643-8DAA-F7552E59F5F8}" vid="{6D22E000-012F-B940-ADD5-B0D1248A06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A119315_PPT_AModele1A_4-3_FR (1)</Template>
  <TotalTime>384</TotalTime>
  <Words>440</Words>
  <Application>Microsoft Office PowerPoint</Application>
  <PresentationFormat>On-screen Show (4:3)</PresentationFormat>
  <Paragraphs>170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Geneva</vt:lpstr>
      <vt:lpstr>Lucida Grande</vt:lpstr>
      <vt:lpstr>LucidaGrande</vt:lpstr>
      <vt:lpstr>Wingdings</vt:lpstr>
      <vt:lpstr>BN_Corporate</vt:lpstr>
      <vt:lpstr>Microsoft Excel Worksheet</vt:lpstr>
      <vt:lpstr>PowerPoint Presentation</vt:lpstr>
      <vt:lpstr>Table des matières</vt:lpstr>
      <vt:lpstr>Objectif</vt:lpstr>
      <vt:lpstr>Liste des users story complété</vt:lpstr>
      <vt:lpstr>Outils pour pipeline </vt:lpstr>
      <vt:lpstr>Continuous Integration Pipeline - CI </vt:lpstr>
      <vt:lpstr>Deploiement Continu Pipeline - CD </vt:lpstr>
      <vt:lpstr>Autres apprentissages</vt:lpstr>
      <vt:lpstr>Autres apprentissages</vt:lpstr>
      <vt:lpstr>Démos</vt:lpstr>
      <vt:lpstr>PowerPoint Presentation</vt:lpstr>
    </vt:vector>
  </TitlesOfParts>
  <Company>National Bank of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Roy, Anne Marie</dc:creator>
  <cp:lastModifiedBy>BNC1301</cp:lastModifiedBy>
  <cp:revision>89</cp:revision>
  <cp:lastPrinted>2012-04-18T15:52:36Z</cp:lastPrinted>
  <dcterms:created xsi:type="dcterms:W3CDTF">2019-05-16T01:34:07Z</dcterms:created>
  <dcterms:modified xsi:type="dcterms:W3CDTF">2019-06-27T15:42:28Z</dcterms:modified>
</cp:coreProperties>
</file>