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312" r:id="rId4"/>
    <p:sldId id="313" r:id="rId5"/>
    <p:sldId id="258" r:id="rId6"/>
    <p:sldId id="315" r:id="rId7"/>
    <p:sldId id="316" r:id="rId8"/>
    <p:sldId id="317" r:id="rId9"/>
    <p:sldId id="318" r:id="rId10"/>
    <p:sldId id="319" r:id="rId11"/>
    <p:sldId id="320" r:id="rId12"/>
    <p:sldId id="314" r:id="rId13"/>
    <p:sldId id="263" r:id="rId14"/>
    <p:sldId id="261" r:id="rId15"/>
  </p:sldIdLst>
  <p:sldSz cx="9144000" cy="5143500" type="screen16x9"/>
  <p:notesSz cx="6858000" cy="9144000"/>
  <p:embeddedFontLst>
    <p:embeddedFont>
      <p:font typeface="Mulish" panose="020B0604020202020204" charset="0"/>
      <p:regular r:id="rId17"/>
      <p:bold r:id="rId18"/>
      <p:italic r:id="rId19"/>
      <p:boldItalic r:id="rId20"/>
    </p:embeddedFont>
    <p:embeddedFont>
      <p:font typeface="Nunito Light" pitchFamily="2" charset="0"/>
      <p:regular r:id="rId21"/>
      <p:italic r:id="rId22"/>
    </p:embeddedFont>
    <p:embeddedFont>
      <p:font typeface="Poppins SemiBold" panose="000007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474276-FB38-4ECC-9B13-4057F3E02816}">
  <a:tblStyle styleId="{5E474276-FB38-4ECC-9B13-4057F3E028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3e36db9e72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3e36db9e72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059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3e36db9e72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3e36db9e72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720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3e36db9e72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3e36db9e72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48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3ee194b270_1_2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3ee194b270_1_2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3e36db9e72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3e36db9e72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3e36db9e72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3e36db9e72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151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3e36db9e72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3e36db9e72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377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3e36db9e72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3e36db9e72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504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3e36db9e72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3e36db9e72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340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3e36db9e72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3e36db9e72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081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3e36db9e72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3e36db9e72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95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04100" y="539500"/>
            <a:ext cx="4892100" cy="24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2953500"/>
            <a:ext cx="24618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232" y="1609344"/>
            <a:ext cx="4590300" cy="7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3232" y="2359152"/>
            <a:ext cx="4590300" cy="15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 sz="18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cxnSp>
        <p:nvCxnSpPr>
          <p:cNvPr id="19" name="Google Shape;19;p4"/>
          <p:cNvCxnSpPr/>
          <p:nvPr/>
        </p:nvCxnSpPr>
        <p:spPr>
          <a:xfrm rot="10800000">
            <a:off x="355088" y="63000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20;p4"/>
          <p:cNvCxnSpPr/>
          <p:nvPr/>
        </p:nvCxnSpPr>
        <p:spPr>
          <a:xfrm>
            <a:off x="4688700" y="520675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21" name="Google Shape;21;p4"/>
          <p:cNvGrpSpPr/>
          <p:nvPr/>
        </p:nvGrpSpPr>
        <p:grpSpPr>
          <a:xfrm>
            <a:off x="5961413" y="1647425"/>
            <a:ext cx="1457675" cy="5553475"/>
            <a:chOff x="5961413" y="1647425"/>
            <a:chExt cx="1457675" cy="5553475"/>
          </a:xfrm>
        </p:grpSpPr>
        <p:cxnSp>
          <p:nvCxnSpPr>
            <p:cNvPr id="22" name="Google Shape;22;p4"/>
            <p:cNvCxnSpPr/>
            <p:nvPr/>
          </p:nvCxnSpPr>
          <p:spPr>
            <a:xfrm rot="10800000">
              <a:off x="6690250" y="1647425"/>
              <a:ext cx="0" cy="451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" name="Google Shape;23;p4"/>
            <p:cNvCxnSpPr/>
            <p:nvPr/>
          </p:nvCxnSpPr>
          <p:spPr>
            <a:xfrm rot="10800000">
              <a:off x="7419088" y="2687400"/>
              <a:ext cx="0" cy="451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" name="Google Shape;24;p4"/>
            <p:cNvCxnSpPr/>
            <p:nvPr/>
          </p:nvCxnSpPr>
          <p:spPr>
            <a:xfrm rot="10800000">
              <a:off x="5961413" y="2687400"/>
              <a:ext cx="0" cy="451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40;p6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1984138" y="1365713"/>
            <a:ext cx="5175600" cy="16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1985788" y="2976788"/>
            <a:ext cx="51723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3" name="Google Shape;53;p9"/>
          <p:cNvCxnSpPr/>
          <p:nvPr/>
        </p:nvCxnSpPr>
        <p:spPr>
          <a:xfrm>
            <a:off x="356550" y="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" name="Google Shape;54;p9"/>
          <p:cNvCxnSpPr/>
          <p:nvPr/>
        </p:nvCxnSpPr>
        <p:spPr>
          <a:xfrm rot="10800000">
            <a:off x="8787313" y="63000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title" idx="2"/>
          </p:nvPr>
        </p:nvSpPr>
        <p:spPr>
          <a:xfrm>
            <a:off x="1213688" y="2595475"/>
            <a:ext cx="3072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3"/>
          </p:nvPr>
        </p:nvSpPr>
        <p:spPr>
          <a:xfrm>
            <a:off x="4858013" y="2595475"/>
            <a:ext cx="3072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ubTitle" idx="1"/>
          </p:nvPr>
        </p:nvSpPr>
        <p:spPr>
          <a:xfrm>
            <a:off x="4858013" y="3154375"/>
            <a:ext cx="30723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4"/>
          </p:nvPr>
        </p:nvSpPr>
        <p:spPr>
          <a:xfrm>
            <a:off x="1213688" y="3154375"/>
            <a:ext cx="30723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4" name="Google Shape;154;p25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25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34"/>
          <p:cNvCxnSpPr/>
          <p:nvPr/>
        </p:nvCxnSpPr>
        <p:spPr>
          <a:xfrm>
            <a:off x="4688700" y="275725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43" name="Google Shape;243;p34"/>
          <p:cNvCxnSpPr/>
          <p:nvPr/>
        </p:nvCxnSpPr>
        <p:spPr>
          <a:xfrm rot="10800000">
            <a:off x="0" y="4904375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" name="Google Shape;245;p35"/>
          <p:cNvCxnSpPr/>
          <p:nvPr/>
        </p:nvCxnSpPr>
        <p:spPr>
          <a:xfrm>
            <a:off x="342713" y="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246;p35"/>
          <p:cNvCxnSpPr/>
          <p:nvPr/>
        </p:nvCxnSpPr>
        <p:spPr>
          <a:xfrm rot="10800000">
            <a:off x="8785338" y="63000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71" r:id="rId6"/>
    <p:sldLayoutId id="2147483680" r:id="rId7"/>
    <p:sldLayoutId id="214748368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>
            <a:spLocks noGrp="1"/>
          </p:cNvSpPr>
          <p:nvPr>
            <p:ph type="ctrTitle"/>
          </p:nvPr>
        </p:nvSpPr>
        <p:spPr>
          <a:xfrm>
            <a:off x="704100" y="539500"/>
            <a:ext cx="4892100" cy="24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/>
              <a:t>Cardiofitness</a:t>
            </a:r>
            <a:br>
              <a:rPr lang="en" sz="5200" dirty="0"/>
            </a:br>
            <a:r>
              <a:rPr lang="en" sz="5200" dirty="0"/>
              <a:t>Treadmill</a:t>
            </a:r>
            <a:br>
              <a:rPr lang="en" sz="5200" dirty="0"/>
            </a:br>
            <a:r>
              <a:rPr lang="en" sz="5200" dirty="0"/>
              <a:t>Purchases</a:t>
            </a:r>
            <a:endParaRPr dirty="0"/>
          </a:p>
        </p:txBody>
      </p:sp>
      <p:cxnSp>
        <p:nvCxnSpPr>
          <p:cNvPr id="259" name="Google Shape;259;p39"/>
          <p:cNvCxnSpPr/>
          <p:nvPr/>
        </p:nvCxnSpPr>
        <p:spPr>
          <a:xfrm>
            <a:off x="342713" y="1180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" name="Google Shape;260;p39"/>
          <p:cNvCxnSpPr>
            <a:cxnSpLocks/>
          </p:cNvCxnSpPr>
          <p:nvPr/>
        </p:nvCxnSpPr>
        <p:spPr>
          <a:xfrm>
            <a:off x="5486400" y="923461"/>
            <a:ext cx="3650800" cy="54414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pic>
        <p:nvPicPr>
          <p:cNvPr id="5" name="Picture 4" descr="A cartoon of a person running on a treadmill&#10;&#10;Description automatically generated">
            <a:extLst>
              <a:ext uri="{FF2B5EF4-FFF2-40B4-BE49-F238E27FC236}">
                <a16:creationId xmlns:a16="http://schemas.microsoft.com/office/drawing/2014/main" id="{536DDF13-F9AA-7BAF-B130-E5C5267C1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13770"/>
            <a:ext cx="5124596" cy="26904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12C84702-9C37-CDBD-78C9-EA5A9A83B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601" y="2947615"/>
            <a:ext cx="6427472" cy="722400"/>
          </a:xfrm>
        </p:spPr>
        <p:txBody>
          <a:bodyPr/>
          <a:lstStyle/>
          <a:p>
            <a:r>
              <a:rPr lang="en-US" sz="1400" dirty="0"/>
              <a:t>Comparison of our company treadmill purchases</a:t>
            </a:r>
            <a:endParaRPr lang="en-GB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17AE2111-4907-87EA-6850-E4B944241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47" y="998008"/>
            <a:ext cx="6362706" cy="4770346"/>
          </a:xfrm>
          <a:prstGeom prst="rect">
            <a:avLst/>
          </a:prstGeom>
        </p:spPr>
      </p:pic>
      <p:sp>
        <p:nvSpPr>
          <p:cNvPr id="420" name="Google Shape;42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Treadmill Product Analysis</a:t>
            </a:r>
            <a:endParaRPr dirty="0"/>
          </a:p>
        </p:txBody>
      </p:sp>
      <p:sp>
        <p:nvSpPr>
          <p:cNvPr id="422" name="Google Shape;422;p40"/>
          <p:cNvSpPr txBox="1"/>
          <p:nvPr/>
        </p:nvSpPr>
        <p:spPr>
          <a:xfrm>
            <a:off x="720000" y="1184500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Total purchases per product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by Miles</a:t>
            </a:r>
            <a:endParaRPr sz="1200" dirty="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C9604-4384-06F8-A391-8A82F9ECE7CA}"/>
              </a:ext>
            </a:extLst>
          </p:cNvPr>
          <p:cNvSpPr txBox="1"/>
          <p:nvPr/>
        </p:nvSpPr>
        <p:spPr>
          <a:xfrm>
            <a:off x="3898900" y="1943500"/>
            <a:ext cx="736600" cy="393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3DE3D-2AF4-0A1E-DA77-0BC4E4E5596D}"/>
              </a:ext>
            </a:extLst>
          </p:cNvPr>
          <p:cNvSpPr txBox="1"/>
          <p:nvPr/>
        </p:nvSpPr>
        <p:spPr>
          <a:xfrm>
            <a:off x="6023610" y="1539402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TM798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6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68F3817E-25BE-5AA1-C72C-78C2695E4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182" y="844346"/>
            <a:ext cx="6506616" cy="4878241"/>
          </a:xfrm>
          <a:prstGeom prst="rect">
            <a:avLst/>
          </a:prstGeom>
        </p:spPr>
      </p:pic>
      <p:sp>
        <p:nvSpPr>
          <p:cNvPr id="420" name="Google Shape;42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Treadmill Product Analysis</a:t>
            </a:r>
            <a:endParaRPr dirty="0"/>
          </a:p>
        </p:txBody>
      </p:sp>
      <p:sp>
        <p:nvSpPr>
          <p:cNvPr id="422" name="Google Shape;422;p40"/>
          <p:cNvSpPr txBox="1"/>
          <p:nvPr/>
        </p:nvSpPr>
        <p:spPr>
          <a:xfrm>
            <a:off x="720000" y="1184500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Total purchases per product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by Marital Status</a:t>
            </a:r>
            <a:endParaRPr sz="1200" dirty="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C9604-4384-06F8-A391-8A82F9ECE7CA}"/>
              </a:ext>
            </a:extLst>
          </p:cNvPr>
          <p:cNvSpPr txBox="1"/>
          <p:nvPr/>
        </p:nvSpPr>
        <p:spPr>
          <a:xfrm>
            <a:off x="3898900" y="1943500"/>
            <a:ext cx="736600" cy="393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408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2D3FF3C4-FA21-83A5-DF22-014BC9874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797" y="1008633"/>
            <a:ext cx="6235706" cy="4675130"/>
          </a:xfrm>
          <a:prstGeom prst="rect">
            <a:avLst/>
          </a:prstGeom>
        </p:spPr>
      </p:pic>
      <p:sp>
        <p:nvSpPr>
          <p:cNvPr id="420" name="Google Shape;42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Treadmill Product Analysis</a:t>
            </a:r>
            <a:endParaRPr dirty="0"/>
          </a:p>
        </p:txBody>
      </p:sp>
      <p:sp>
        <p:nvSpPr>
          <p:cNvPr id="422" name="Google Shape;422;p40"/>
          <p:cNvSpPr txBox="1"/>
          <p:nvPr/>
        </p:nvSpPr>
        <p:spPr>
          <a:xfrm>
            <a:off x="720000" y="1184500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Total purchases per product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Male Vs Female</a:t>
            </a:r>
            <a:endParaRPr sz="1200" dirty="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C9604-4384-06F8-A391-8A82F9ECE7CA}"/>
              </a:ext>
            </a:extLst>
          </p:cNvPr>
          <p:cNvSpPr txBox="1"/>
          <p:nvPr/>
        </p:nvSpPr>
        <p:spPr>
          <a:xfrm>
            <a:off x="3898900" y="1943500"/>
            <a:ext cx="736600" cy="393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984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6"/>
          <p:cNvSpPr txBox="1">
            <a:spLocks noGrp="1"/>
          </p:cNvSpPr>
          <p:nvPr>
            <p:ph type="title" idx="2"/>
          </p:nvPr>
        </p:nvSpPr>
        <p:spPr>
          <a:xfrm>
            <a:off x="1213688" y="2595475"/>
            <a:ext cx="3072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Biggest Outlier</a:t>
            </a:r>
            <a:endParaRPr i="1" dirty="0"/>
          </a:p>
        </p:txBody>
      </p:sp>
      <p:sp>
        <p:nvSpPr>
          <p:cNvPr id="807" name="Google Shape;807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Have We Found</a:t>
            </a:r>
            <a:endParaRPr i="1" dirty="0"/>
          </a:p>
        </p:txBody>
      </p:sp>
      <p:sp>
        <p:nvSpPr>
          <p:cNvPr id="808" name="Google Shape;808;p46"/>
          <p:cNvSpPr txBox="1">
            <a:spLocks noGrp="1"/>
          </p:cNvSpPr>
          <p:nvPr>
            <p:ph type="title" idx="3"/>
          </p:nvPr>
        </p:nvSpPr>
        <p:spPr>
          <a:xfrm>
            <a:off x="4858013" y="2595475"/>
            <a:ext cx="3072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Further info</a:t>
            </a:r>
            <a:endParaRPr i="1" dirty="0"/>
          </a:p>
        </p:txBody>
      </p:sp>
      <p:sp>
        <p:nvSpPr>
          <p:cNvPr id="809" name="Google Shape;809;p46"/>
          <p:cNvSpPr txBox="1">
            <a:spLocks noGrp="1"/>
          </p:cNvSpPr>
          <p:nvPr>
            <p:ph type="subTitle" idx="1"/>
          </p:nvPr>
        </p:nvSpPr>
        <p:spPr>
          <a:xfrm>
            <a:off x="4858013" y="3154375"/>
            <a:ext cx="30723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 amongst females making the same money as Men they still don’t seem to be purchasing</a:t>
            </a:r>
            <a:endParaRPr dirty="0"/>
          </a:p>
        </p:txBody>
      </p:sp>
      <p:sp>
        <p:nvSpPr>
          <p:cNvPr id="810" name="Google Shape;810;p46"/>
          <p:cNvSpPr txBox="1">
            <a:spLocks noGrp="1"/>
          </p:cNvSpPr>
          <p:nvPr>
            <p:ph type="subTitle" idx="4"/>
          </p:nvPr>
        </p:nvSpPr>
        <p:spPr>
          <a:xfrm>
            <a:off x="1213688" y="3154375"/>
            <a:ext cx="30723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can see the biggest outlier is TM798 and amongst this being purchases by females 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4"/>
          <p:cNvSpPr txBox="1">
            <a:spLocks noGrp="1"/>
          </p:cNvSpPr>
          <p:nvPr>
            <p:ph type="title"/>
          </p:nvPr>
        </p:nvSpPr>
        <p:spPr>
          <a:xfrm>
            <a:off x="713232" y="1609344"/>
            <a:ext cx="4590300" cy="7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567" name="Google Shape;567;p44"/>
          <p:cNvSpPr txBox="1">
            <a:spLocks noGrp="1"/>
          </p:cNvSpPr>
          <p:nvPr>
            <p:ph type="body" idx="1"/>
          </p:nvPr>
        </p:nvSpPr>
        <p:spPr>
          <a:xfrm>
            <a:off x="713232" y="2359152"/>
            <a:ext cx="4590300" cy="15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of </a:t>
            </a:r>
            <a:r>
              <a:rPr lang="en" i="1" dirty="0"/>
              <a:t>this template</a:t>
            </a:r>
            <a:endParaRPr dirty="0"/>
          </a:p>
        </p:txBody>
      </p:sp>
      <p:sp>
        <p:nvSpPr>
          <p:cNvPr id="422" name="Google Shape;422;p40"/>
          <p:cNvSpPr txBox="1"/>
          <p:nvPr/>
        </p:nvSpPr>
        <p:spPr>
          <a:xfrm>
            <a:off x="720000" y="1184500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This is a slide structure based on a multi-business presentation</a:t>
            </a:r>
            <a:endParaRPr sz="1200" b="1" dirty="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You can delete this slide when you’re done editing the presentation</a:t>
            </a:r>
            <a:endParaRPr sz="1200" dirty="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45E801-FAF2-2917-8FB6-2068E1253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810724"/>
              </p:ext>
            </p:extLst>
          </p:nvPr>
        </p:nvGraphicFramePr>
        <p:xfrm>
          <a:off x="1269606" y="1747933"/>
          <a:ext cx="6604788" cy="26729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92550">
                  <a:extLst>
                    <a:ext uri="{9D8B030D-6E8A-4147-A177-3AD203B41FA5}">
                      <a16:colId xmlns:a16="http://schemas.microsoft.com/office/drawing/2014/main" val="1889492490"/>
                    </a:ext>
                  </a:extLst>
                </a:gridCol>
                <a:gridCol w="2210642">
                  <a:extLst>
                    <a:ext uri="{9D8B030D-6E8A-4147-A177-3AD203B41FA5}">
                      <a16:colId xmlns:a16="http://schemas.microsoft.com/office/drawing/2014/main" val="2994133023"/>
                    </a:ext>
                  </a:extLst>
                </a:gridCol>
                <a:gridCol w="2201596">
                  <a:extLst>
                    <a:ext uri="{9D8B030D-6E8A-4147-A177-3AD203B41FA5}">
                      <a16:colId xmlns:a16="http://schemas.microsoft.com/office/drawing/2014/main" val="12225387"/>
                    </a:ext>
                  </a:extLst>
                </a:gridCol>
              </a:tblGrid>
              <a:tr h="2064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000" dirty="0">
                          <a:solidFill>
                            <a:schemeClr val="tx1"/>
                          </a:solidFill>
                          <a:effectLst/>
                        </a:rPr>
                        <a:t>Beginning</a:t>
                      </a: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319" marR="58319" marT="58319" marB="583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000">
                          <a:solidFill>
                            <a:schemeClr val="tx1"/>
                          </a:solidFill>
                          <a:effectLst/>
                        </a:rPr>
                        <a:t>Middle</a:t>
                      </a:r>
                      <a:endParaRPr lang="en-GB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319" marR="58319" marT="58319" marB="583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000">
                          <a:solidFill>
                            <a:schemeClr val="tx1"/>
                          </a:solidFill>
                          <a:effectLst/>
                        </a:rPr>
                        <a:t>End</a:t>
                      </a:r>
                      <a:endParaRPr lang="en-GB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319" marR="58319" marT="58319" marB="58319"/>
                </a:tc>
                <a:extLst>
                  <a:ext uri="{0D108BD9-81ED-4DB2-BD59-A6C34878D82A}">
                    <a16:rowId xmlns:a16="http://schemas.microsoft.com/office/drawing/2014/main" val="3039848274"/>
                  </a:ext>
                </a:extLst>
              </a:tr>
              <a:tr h="8621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000" dirty="0">
                          <a:solidFill>
                            <a:schemeClr val="tx1"/>
                          </a:solidFill>
                          <a:effectLst/>
                        </a:rPr>
                        <a:t>Problem statement</a:t>
                      </a:r>
                    </a:p>
                    <a:p>
                      <a:pPr marL="0" lvl="0" indent="0">
                        <a:lnSpc>
                          <a:spcPct val="115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GB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We need more profit </a:t>
                      </a:r>
                      <a:endParaRPr lang="en-GB" sz="100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319" marR="58319" marT="58319" marB="583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000" dirty="0">
                          <a:solidFill>
                            <a:schemeClr val="tx1"/>
                          </a:solidFill>
                          <a:effectLst/>
                        </a:rPr>
                        <a:t>Key Plot movements</a:t>
                      </a:r>
                    </a:p>
                    <a:p>
                      <a:pPr marL="0" lvl="0" indent="0">
                        <a:lnSpc>
                          <a:spcPct val="115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GB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 Customer behaviours based on income/fitness/gender</a:t>
                      </a:r>
                      <a:endParaRPr lang="en-GB" sz="100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319" marR="58319" marT="58319" marB="583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000" dirty="0">
                          <a:solidFill>
                            <a:schemeClr val="tx1"/>
                          </a:solidFill>
                          <a:effectLst/>
                        </a:rPr>
                        <a:t>Most important message</a:t>
                      </a:r>
                    </a:p>
                    <a:p>
                      <a:pPr marL="0" lvl="0" indent="0">
                        <a:lnSpc>
                          <a:spcPct val="115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GB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We have less sell in the third treadmill which could bring more money if sold to more women</a:t>
                      </a:r>
                      <a:endParaRPr lang="en-GB" sz="100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319" marR="58319" marT="58319" marB="58319"/>
                </a:tc>
                <a:extLst>
                  <a:ext uri="{0D108BD9-81ED-4DB2-BD59-A6C34878D82A}">
                    <a16:rowId xmlns:a16="http://schemas.microsoft.com/office/drawing/2014/main" val="3730259468"/>
                  </a:ext>
                </a:extLst>
              </a:tr>
              <a:tr h="7310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000" dirty="0">
                          <a:solidFill>
                            <a:schemeClr val="tx1"/>
                          </a:solidFill>
                          <a:effectLst/>
                        </a:rPr>
                        <a:t>Context/Why important?</a:t>
                      </a:r>
                    </a:p>
                    <a:p>
                      <a:pPr marL="0" lvl="0" indent="0">
                        <a:lnSpc>
                          <a:spcPct val="115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GB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To survive as company or grow</a:t>
                      </a:r>
                      <a:endParaRPr lang="en-GB" sz="100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319" marR="58319" marT="58319" marB="583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000" dirty="0">
                          <a:solidFill>
                            <a:schemeClr val="tx1"/>
                          </a:solidFill>
                          <a:effectLst/>
                        </a:rPr>
                        <a:t>Discovery</a:t>
                      </a:r>
                    </a:p>
                    <a:p>
                      <a:pPr marL="0" lvl="0" indent="0">
                        <a:lnSpc>
                          <a:spcPct val="115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GB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Less women than we expect buy the third treadmill (The most expensive)</a:t>
                      </a:r>
                      <a:endParaRPr lang="en-GB" sz="100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319" marR="58319" marT="58319" marB="583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000" dirty="0">
                          <a:solidFill>
                            <a:schemeClr val="tx1"/>
                          </a:solidFill>
                          <a:effectLst/>
                        </a:rPr>
                        <a:t>Resolution</a:t>
                      </a:r>
                    </a:p>
                    <a:p>
                      <a:pPr marL="0" lvl="0" indent="0">
                        <a:lnSpc>
                          <a:spcPct val="115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GB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  We need to identify why needs are not met</a:t>
                      </a:r>
                      <a:endParaRPr lang="en-GB" sz="100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319" marR="58319" marT="58319" marB="58319"/>
                </a:tc>
                <a:extLst>
                  <a:ext uri="{0D108BD9-81ED-4DB2-BD59-A6C34878D82A}">
                    <a16:rowId xmlns:a16="http://schemas.microsoft.com/office/drawing/2014/main" val="1634212068"/>
                  </a:ext>
                </a:extLst>
              </a:tr>
              <a:tr h="7310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000" dirty="0">
                          <a:solidFill>
                            <a:schemeClr val="tx1"/>
                          </a:solidFill>
                          <a:effectLst/>
                        </a:rPr>
                        <a:t>Hypothesis</a:t>
                      </a:r>
                    </a:p>
                    <a:p>
                      <a:pPr marL="0" lvl="0" indent="0">
                        <a:lnSpc>
                          <a:spcPct val="115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GB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We do not sell as much as we could</a:t>
                      </a:r>
                      <a:endParaRPr lang="en-GB" sz="100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319" marR="58319" marT="58319" marB="583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000" dirty="0">
                          <a:solidFill>
                            <a:schemeClr val="tx1"/>
                          </a:solidFill>
                          <a:effectLst/>
                        </a:rPr>
                        <a:t>Reframing of a problem statement</a:t>
                      </a:r>
                    </a:p>
                    <a:p>
                      <a:pPr marL="0" lvl="0" indent="0">
                        <a:lnSpc>
                          <a:spcPct val="115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GB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There is an untapped market we need to reach</a:t>
                      </a:r>
                      <a:endParaRPr lang="en-GB" sz="100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319" marR="58319" marT="58319" marB="583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000" dirty="0">
                          <a:solidFill>
                            <a:schemeClr val="tx1"/>
                          </a:solidFill>
                          <a:effectLst/>
                        </a:rPr>
                        <a:t>Tangible action</a:t>
                      </a:r>
                    </a:p>
                    <a:p>
                      <a:pPr marL="0" lvl="0" indent="0">
                        <a:lnSpc>
                          <a:spcPct val="115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GB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   Rebrand? marketing?</a:t>
                      </a:r>
                      <a:endParaRPr lang="en-GB" sz="100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319" marR="58319" marT="58319" marB="58319"/>
                </a:tc>
                <a:extLst>
                  <a:ext uri="{0D108BD9-81ED-4DB2-BD59-A6C34878D82A}">
                    <a16:rowId xmlns:a16="http://schemas.microsoft.com/office/drawing/2014/main" val="7130845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Treadmill Product Analysis</a:t>
            </a:r>
            <a:endParaRPr dirty="0"/>
          </a:p>
        </p:txBody>
      </p:sp>
      <p:sp>
        <p:nvSpPr>
          <p:cNvPr id="422" name="Google Shape;422;p40"/>
          <p:cNvSpPr txBox="1"/>
          <p:nvPr/>
        </p:nvSpPr>
        <p:spPr>
          <a:xfrm>
            <a:off x="720000" y="1184500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Within the business we have three treadmills that we will be </a:t>
            </a:r>
            <a:r>
              <a:rPr lang="en-US" sz="1200" b="1" dirty="0" err="1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analysing</a:t>
            </a:r>
            <a:r>
              <a:rPr lang="en-US" sz="1200" b="1" dirty="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 throughout this presentation</a:t>
            </a:r>
            <a:endParaRPr sz="1200" dirty="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C9604-4384-06F8-A391-8A82F9ECE7CA}"/>
              </a:ext>
            </a:extLst>
          </p:cNvPr>
          <p:cNvSpPr txBox="1"/>
          <p:nvPr/>
        </p:nvSpPr>
        <p:spPr>
          <a:xfrm>
            <a:off x="3898900" y="1943500"/>
            <a:ext cx="736600" cy="393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0F20C-50A9-EC10-E6BA-B570D79CD06D}"/>
              </a:ext>
            </a:extLst>
          </p:cNvPr>
          <p:cNvSpPr txBox="1"/>
          <p:nvPr/>
        </p:nvSpPr>
        <p:spPr>
          <a:xfrm>
            <a:off x="4070350" y="1943500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TM498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3DE3D-2AF4-0A1E-DA77-0BC4E4E5596D}"/>
              </a:ext>
            </a:extLst>
          </p:cNvPr>
          <p:cNvSpPr txBox="1"/>
          <p:nvPr/>
        </p:nvSpPr>
        <p:spPr>
          <a:xfrm>
            <a:off x="7372350" y="1943500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TM798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95A3F9-4088-A85C-AE8F-703B316A54FA}"/>
              </a:ext>
            </a:extLst>
          </p:cNvPr>
          <p:cNvSpPr txBox="1"/>
          <p:nvPr/>
        </p:nvSpPr>
        <p:spPr>
          <a:xfrm>
            <a:off x="1162050" y="1943500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TM195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1" name="Picture 10" descr="A treadmill with a screen&#10;&#10;Description automatically generated">
            <a:extLst>
              <a:ext uri="{FF2B5EF4-FFF2-40B4-BE49-F238E27FC236}">
                <a16:creationId xmlns:a16="http://schemas.microsoft.com/office/drawing/2014/main" id="{8475F7E4-9A14-E239-1240-076C9C624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730" y="2572027"/>
            <a:ext cx="1256940" cy="977620"/>
          </a:xfrm>
          <a:prstGeom prst="rect">
            <a:avLst/>
          </a:prstGeom>
        </p:spPr>
      </p:pic>
      <p:pic>
        <p:nvPicPr>
          <p:cNvPr id="13" name="Picture 12" descr="A treadmill on a black background&#10;&#10;Description automatically generated">
            <a:extLst>
              <a:ext uri="{FF2B5EF4-FFF2-40B4-BE49-F238E27FC236}">
                <a16:creationId xmlns:a16="http://schemas.microsoft.com/office/drawing/2014/main" id="{7196432A-5DEE-127D-36EB-F944BA7EA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08523" y="2571750"/>
            <a:ext cx="990127" cy="980873"/>
          </a:xfrm>
          <a:prstGeom prst="rect">
            <a:avLst/>
          </a:prstGeom>
        </p:spPr>
      </p:pic>
      <p:pic>
        <p:nvPicPr>
          <p:cNvPr id="15" name="Picture 14" descr="A treadmill with a monitor&#10;&#10;Description automatically generated">
            <a:extLst>
              <a:ext uri="{FF2B5EF4-FFF2-40B4-BE49-F238E27FC236}">
                <a16:creationId xmlns:a16="http://schemas.microsoft.com/office/drawing/2014/main" id="{A3B9631F-F9FC-B481-85CB-8847619C8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9450" y="2564157"/>
            <a:ext cx="1314450" cy="98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9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Treadmill Product Analysis</a:t>
            </a:r>
            <a:endParaRPr dirty="0"/>
          </a:p>
        </p:txBody>
      </p:sp>
      <p:sp>
        <p:nvSpPr>
          <p:cNvPr id="422" name="Google Shape;422;p40"/>
          <p:cNvSpPr txBox="1"/>
          <p:nvPr/>
        </p:nvSpPr>
        <p:spPr>
          <a:xfrm>
            <a:off x="720000" y="1184500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Total purchases per product</a:t>
            </a:r>
            <a:endParaRPr sz="1200" dirty="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C9604-4384-06F8-A391-8A82F9ECE7CA}"/>
              </a:ext>
            </a:extLst>
          </p:cNvPr>
          <p:cNvSpPr txBox="1"/>
          <p:nvPr/>
        </p:nvSpPr>
        <p:spPr>
          <a:xfrm>
            <a:off x="3898900" y="1943500"/>
            <a:ext cx="736600" cy="393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0F20C-50A9-EC10-E6BA-B570D79CD06D}"/>
              </a:ext>
            </a:extLst>
          </p:cNvPr>
          <p:cNvSpPr txBox="1"/>
          <p:nvPr/>
        </p:nvSpPr>
        <p:spPr>
          <a:xfrm>
            <a:off x="4070350" y="1943500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TM498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3DE3D-2AF4-0A1E-DA77-0BC4E4E5596D}"/>
              </a:ext>
            </a:extLst>
          </p:cNvPr>
          <p:cNvSpPr txBox="1"/>
          <p:nvPr/>
        </p:nvSpPr>
        <p:spPr>
          <a:xfrm>
            <a:off x="7372350" y="1943500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TM798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95A3F9-4088-A85C-AE8F-703B316A54FA}"/>
              </a:ext>
            </a:extLst>
          </p:cNvPr>
          <p:cNvSpPr txBox="1"/>
          <p:nvPr/>
        </p:nvSpPr>
        <p:spPr>
          <a:xfrm>
            <a:off x="1162050" y="1943500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TM195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9A80182-939D-AC57-026E-706AA3868657}"/>
              </a:ext>
            </a:extLst>
          </p:cNvPr>
          <p:cNvSpPr/>
          <p:nvPr/>
        </p:nvSpPr>
        <p:spPr>
          <a:xfrm>
            <a:off x="971550" y="2470150"/>
            <a:ext cx="1117600" cy="1117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73449DD-422C-3400-B37A-B9E46089B157}"/>
              </a:ext>
            </a:extLst>
          </p:cNvPr>
          <p:cNvSpPr/>
          <p:nvPr/>
        </p:nvSpPr>
        <p:spPr>
          <a:xfrm>
            <a:off x="3898900" y="2470150"/>
            <a:ext cx="1117600" cy="1117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BCA1B4-879C-7E2B-3E13-DA49002BF1F9}"/>
              </a:ext>
            </a:extLst>
          </p:cNvPr>
          <p:cNvSpPr/>
          <p:nvPr/>
        </p:nvSpPr>
        <p:spPr>
          <a:xfrm>
            <a:off x="7181850" y="2470150"/>
            <a:ext cx="1117600" cy="1117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316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1"/>
          <p:cNvSpPr txBox="1">
            <a:spLocks noGrp="1"/>
          </p:cNvSpPr>
          <p:nvPr>
            <p:ph type="title"/>
          </p:nvPr>
        </p:nvSpPr>
        <p:spPr>
          <a:xfrm>
            <a:off x="1289050" y="1365788"/>
            <a:ext cx="6270738" cy="16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Insights</a:t>
            </a:r>
            <a:r>
              <a:rPr lang="en" i="1" dirty="0"/>
              <a:t>!</a:t>
            </a:r>
            <a:endParaRPr i="1" dirty="0"/>
          </a:p>
        </p:txBody>
      </p:sp>
      <p:sp>
        <p:nvSpPr>
          <p:cNvPr id="430" name="Google Shape;430;p41"/>
          <p:cNvSpPr txBox="1">
            <a:spLocks noGrp="1"/>
          </p:cNvSpPr>
          <p:nvPr>
            <p:ph type="subTitle" idx="1"/>
          </p:nvPr>
        </p:nvSpPr>
        <p:spPr>
          <a:xfrm>
            <a:off x="1985788" y="2976788"/>
            <a:ext cx="51723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look further into the sales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3B8529FE-7207-17CC-8BD0-08F1CBF31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618" y="1319788"/>
            <a:ext cx="5760732" cy="4319025"/>
          </a:xfrm>
          <a:prstGeom prst="rect">
            <a:avLst/>
          </a:prstGeom>
        </p:spPr>
      </p:pic>
      <p:sp>
        <p:nvSpPr>
          <p:cNvPr id="420" name="Google Shape;42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Treadmill Product Analysis</a:t>
            </a:r>
            <a:endParaRPr dirty="0"/>
          </a:p>
        </p:txBody>
      </p:sp>
      <p:sp>
        <p:nvSpPr>
          <p:cNvPr id="422" name="Google Shape;422;p40"/>
          <p:cNvSpPr txBox="1"/>
          <p:nvPr/>
        </p:nvSpPr>
        <p:spPr>
          <a:xfrm>
            <a:off x="720000" y="1184500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Total purchases per product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By Income</a:t>
            </a:r>
            <a:endParaRPr sz="1200" dirty="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C9604-4384-06F8-A391-8A82F9ECE7CA}"/>
              </a:ext>
            </a:extLst>
          </p:cNvPr>
          <p:cNvSpPr txBox="1"/>
          <p:nvPr/>
        </p:nvSpPr>
        <p:spPr>
          <a:xfrm>
            <a:off x="3898900" y="1943500"/>
            <a:ext cx="736600" cy="393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0F20C-50A9-EC10-E6BA-B570D79CD06D}"/>
              </a:ext>
            </a:extLst>
          </p:cNvPr>
          <p:cNvSpPr txBox="1"/>
          <p:nvPr/>
        </p:nvSpPr>
        <p:spPr>
          <a:xfrm>
            <a:off x="4210450" y="2632140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TM498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3DE3D-2AF4-0A1E-DA77-0BC4E4E5596D}"/>
              </a:ext>
            </a:extLst>
          </p:cNvPr>
          <p:cNvSpPr txBox="1"/>
          <p:nvPr/>
        </p:nvSpPr>
        <p:spPr>
          <a:xfrm>
            <a:off x="5833110" y="1754064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TM798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95A3F9-4088-A85C-AE8F-703B316A54FA}"/>
              </a:ext>
            </a:extLst>
          </p:cNvPr>
          <p:cNvSpPr txBox="1"/>
          <p:nvPr/>
        </p:nvSpPr>
        <p:spPr>
          <a:xfrm>
            <a:off x="2777490" y="2675020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TM195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17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ED6B7714-ABDF-0B38-4EA9-5061CB0AB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843" y="1356045"/>
            <a:ext cx="5970997" cy="4476668"/>
          </a:xfrm>
          <a:prstGeom prst="rect">
            <a:avLst/>
          </a:prstGeom>
        </p:spPr>
      </p:pic>
      <p:sp>
        <p:nvSpPr>
          <p:cNvPr id="420" name="Google Shape;42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Treadmill Product Analysis</a:t>
            </a:r>
            <a:endParaRPr dirty="0"/>
          </a:p>
        </p:txBody>
      </p:sp>
      <p:sp>
        <p:nvSpPr>
          <p:cNvPr id="422" name="Google Shape;422;p40"/>
          <p:cNvSpPr txBox="1"/>
          <p:nvPr/>
        </p:nvSpPr>
        <p:spPr>
          <a:xfrm>
            <a:off x="720000" y="1184500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Total purchases per product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By education</a:t>
            </a:r>
            <a:endParaRPr sz="1200" dirty="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C9604-4384-06F8-A391-8A82F9ECE7CA}"/>
              </a:ext>
            </a:extLst>
          </p:cNvPr>
          <p:cNvSpPr txBox="1"/>
          <p:nvPr/>
        </p:nvSpPr>
        <p:spPr>
          <a:xfrm>
            <a:off x="3898900" y="1943500"/>
            <a:ext cx="736600" cy="393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0F20C-50A9-EC10-E6BA-B570D79CD06D}"/>
              </a:ext>
            </a:extLst>
          </p:cNvPr>
          <p:cNvSpPr txBox="1"/>
          <p:nvPr/>
        </p:nvSpPr>
        <p:spPr>
          <a:xfrm>
            <a:off x="4416190" y="1752699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TM498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3DE3D-2AF4-0A1E-DA77-0BC4E4E5596D}"/>
              </a:ext>
            </a:extLst>
          </p:cNvPr>
          <p:cNvSpPr txBox="1"/>
          <p:nvPr/>
        </p:nvSpPr>
        <p:spPr>
          <a:xfrm>
            <a:off x="5840730" y="1598810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TM798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95A3F9-4088-A85C-AE8F-703B316A54FA}"/>
              </a:ext>
            </a:extLst>
          </p:cNvPr>
          <p:cNvSpPr txBox="1"/>
          <p:nvPr/>
        </p:nvSpPr>
        <p:spPr>
          <a:xfrm>
            <a:off x="2712485" y="1752699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TM195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45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12ED8F32-C756-DC63-A165-7ECD1263C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117" y="965614"/>
            <a:ext cx="6334766" cy="4749399"/>
          </a:xfrm>
          <a:prstGeom prst="rect">
            <a:avLst/>
          </a:prstGeom>
        </p:spPr>
      </p:pic>
      <p:sp>
        <p:nvSpPr>
          <p:cNvPr id="420" name="Google Shape;42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Treadmill Product Analysis</a:t>
            </a:r>
            <a:endParaRPr dirty="0"/>
          </a:p>
        </p:txBody>
      </p:sp>
      <p:sp>
        <p:nvSpPr>
          <p:cNvPr id="422" name="Google Shape;422;p40"/>
          <p:cNvSpPr txBox="1"/>
          <p:nvPr/>
        </p:nvSpPr>
        <p:spPr>
          <a:xfrm>
            <a:off x="720000" y="1184500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Total purchases per product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By Usage</a:t>
            </a:r>
            <a:endParaRPr sz="1200" dirty="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C9604-4384-06F8-A391-8A82F9ECE7CA}"/>
              </a:ext>
            </a:extLst>
          </p:cNvPr>
          <p:cNvSpPr txBox="1"/>
          <p:nvPr/>
        </p:nvSpPr>
        <p:spPr>
          <a:xfrm>
            <a:off x="3898900" y="1943500"/>
            <a:ext cx="736600" cy="393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0F20C-50A9-EC10-E6BA-B570D79CD06D}"/>
              </a:ext>
            </a:extLst>
          </p:cNvPr>
          <p:cNvSpPr txBox="1"/>
          <p:nvPr/>
        </p:nvSpPr>
        <p:spPr>
          <a:xfrm>
            <a:off x="4416190" y="1752699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TM498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3DE3D-2AF4-0A1E-DA77-0BC4E4E5596D}"/>
              </a:ext>
            </a:extLst>
          </p:cNvPr>
          <p:cNvSpPr txBox="1"/>
          <p:nvPr/>
        </p:nvSpPr>
        <p:spPr>
          <a:xfrm>
            <a:off x="6023610" y="1539402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TM798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95A3F9-4088-A85C-AE8F-703B316A54FA}"/>
              </a:ext>
            </a:extLst>
          </p:cNvPr>
          <p:cNvSpPr txBox="1"/>
          <p:nvPr/>
        </p:nvSpPr>
        <p:spPr>
          <a:xfrm>
            <a:off x="2712485" y="1752699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TM195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53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6CAEB487-94B2-27A0-E796-E86BBFDF8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497" y="1184500"/>
            <a:ext cx="6088005" cy="4564393"/>
          </a:xfrm>
          <a:prstGeom prst="rect">
            <a:avLst/>
          </a:prstGeom>
        </p:spPr>
      </p:pic>
      <p:sp>
        <p:nvSpPr>
          <p:cNvPr id="420" name="Google Shape;42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Treadmill Product Analysis</a:t>
            </a:r>
            <a:endParaRPr dirty="0"/>
          </a:p>
        </p:txBody>
      </p:sp>
      <p:sp>
        <p:nvSpPr>
          <p:cNvPr id="422" name="Google Shape;422;p40"/>
          <p:cNvSpPr txBox="1"/>
          <p:nvPr/>
        </p:nvSpPr>
        <p:spPr>
          <a:xfrm>
            <a:off x="720000" y="1184500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Total purchases per product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By Fitness level</a:t>
            </a:r>
            <a:endParaRPr sz="1200" dirty="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C9604-4384-06F8-A391-8A82F9ECE7CA}"/>
              </a:ext>
            </a:extLst>
          </p:cNvPr>
          <p:cNvSpPr txBox="1"/>
          <p:nvPr/>
        </p:nvSpPr>
        <p:spPr>
          <a:xfrm>
            <a:off x="3898900" y="1943500"/>
            <a:ext cx="736600" cy="393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0F20C-50A9-EC10-E6BA-B570D79CD06D}"/>
              </a:ext>
            </a:extLst>
          </p:cNvPr>
          <p:cNvSpPr txBox="1"/>
          <p:nvPr/>
        </p:nvSpPr>
        <p:spPr>
          <a:xfrm>
            <a:off x="4416190" y="1752699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TM498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3DE3D-2AF4-0A1E-DA77-0BC4E4E5596D}"/>
              </a:ext>
            </a:extLst>
          </p:cNvPr>
          <p:cNvSpPr txBox="1"/>
          <p:nvPr/>
        </p:nvSpPr>
        <p:spPr>
          <a:xfrm>
            <a:off x="6023610" y="1539402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TM798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95A3F9-4088-A85C-AE8F-703B316A54FA}"/>
              </a:ext>
            </a:extLst>
          </p:cNvPr>
          <p:cNvSpPr txBox="1"/>
          <p:nvPr/>
        </p:nvSpPr>
        <p:spPr>
          <a:xfrm>
            <a:off x="2712485" y="1752699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TM195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54198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torytelling for Business by Slidesgo">
  <a:themeElements>
    <a:clrScheme name="Simple Light">
      <a:dk1>
        <a:srgbClr val="FFFFFF"/>
      </a:dk1>
      <a:lt1>
        <a:srgbClr val="678ACB"/>
      </a:lt1>
      <a:dk2>
        <a:srgbClr val="809BCE"/>
      </a:dk2>
      <a:lt2>
        <a:srgbClr val="A8BCE0"/>
      </a:lt2>
      <a:accent1>
        <a:srgbClr val="95B8D1"/>
      </a:accent1>
      <a:accent2>
        <a:srgbClr val="B9DED1"/>
      </a:accent2>
      <a:accent3>
        <a:srgbClr val="D5EADF"/>
      </a:accent3>
      <a:accent4>
        <a:srgbClr val="F5F0BB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314</Words>
  <Application>Microsoft Office PowerPoint</Application>
  <PresentationFormat>On-screen Show (16:9)</PresentationFormat>
  <Paragraphs>81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Mulish</vt:lpstr>
      <vt:lpstr>Nunito Light</vt:lpstr>
      <vt:lpstr>Symbol</vt:lpstr>
      <vt:lpstr>Arial</vt:lpstr>
      <vt:lpstr>Poppins SemiBold</vt:lpstr>
      <vt:lpstr>Data Storytelling for Business by Slidesgo</vt:lpstr>
      <vt:lpstr>Cardiofitness Treadmill Purchases</vt:lpstr>
      <vt:lpstr>Contents of this template</vt:lpstr>
      <vt:lpstr>Treadmill Product Analysis</vt:lpstr>
      <vt:lpstr>Treadmill Product Analysis</vt:lpstr>
      <vt:lpstr>Insights!</vt:lpstr>
      <vt:lpstr>Treadmill Product Analysis</vt:lpstr>
      <vt:lpstr>Treadmill Product Analysis</vt:lpstr>
      <vt:lpstr>Treadmill Product Analysis</vt:lpstr>
      <vt:lpstr>Treadmill Product Analysis</vt:lpstr>
      <vt:lpstr>Treadmill Product Analysis</vt:lpstr>
      <vt:lpstr>Treadmill Product Analysis</vt:lpstr>
      <vt:lpstr>Treadmill Product Analysis</vt:lpstr>
      <vt:lpstr>Biggest Outlier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Cardiofitness Treadmill Purchases</dc:title>
  <cp:lastModifiedBy>Dumi Nkomo</cp:lastModifiedBy>
  <cp:revision>2</cp:revision>
  <dcterms:modified xsi:type="dcterms:W3CDTF">2023-12-11T03:02:53Z</dcterms:modified>
</cp:coreProperties>
</file>