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27"/>
  </p:notesMasterIdLst>
  <p:sldIdLst>
    <p:sldId id="256" r:id="rId2"/>
    <p:sldId id="257" r:id="rId3"/>
    <p:sldId id="258" r:id="rId4"/>
    <p:sldId id="267" r:id="rId5"/>
    <p:sldId id="270" r:id="rId6"/>
    <p:sldId id="268" r:id="rId7"/>
    <p:sldId id="259" r:id="rId8"/>
    <p:sldId id="260" r:id="rId9"/>
    <p:sldId id="261" r:id="rId10"/>
    <p:sldId id="262" r:id="rId11"/>
    <p:sldId id="271" r:id="rId12"/>
    <p:sldId id="272" r:id="rId13"/>
    <p:sldId id="273" r:id="rId14"/>
    <p:sldId id="274" r:id="rId15"/>
    <p:sldId id="275" r:id="rId16"/>
    <p:sldId id="276" r:id="rId17"/>
    <p:sldId id="263" r:id="rId18"/>
    <p:sldId id="277" r:id="rId19"/>
    <p:sldId id="278" r:id="rId20"/>
    <p:sldId id="279" r:id="rId21"/>
    <p:sldId id="280" r:id="rId22"/>
    <p:sldId id="264" r:id="rId23"/>
    <p:sldId id="281" r:id="rId24"/>
    <p:sldId id="265" r:id="rId25"/>
    <p:sldId id="266"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0679" autoAdjust="0"/>
  </p:normalViewPr>
  <p:slideViewPr>
    <p:cSldViewPr snapToGrid="0">
      <p:cViewPr varScale="1">
        <p:scale>
          <a:sx n="92" d="100"/>
          <a:sy n="92" d="100"/>
        </p:scale>
        <p:origin x="1254"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14165B0-7FBB-481C-B71C-1F871BDC1D5D}" type="datetimeFigureOut">
              <a:rPr lang="en-US" smtClean="0"/>
              <a:t>10/18/2016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5139D7-2FFB-477F-8573-0D4E0D9DD1FF}" type="slidenum">
              <a:rPr lang="en-US" smtClean="0"/>
              <a:t>‹#›</a:t>
            </a:fld>
            <a:endParaRPr lang="en-US"/>
          </a:p>
        </p:txBody>
      </p:sp>
    </p:spTree>
    <p:extLst>
      <p:ext uri="{BB962C8B-B14F-4D97-AF65-F5344CB8AC3E}">
        <p14:creationId xmlns:p14="http://schemas.microsoft.com/office/powerpoint/2010/main" val="9742975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35139D7-2FFB-477F-8573-0D4E0D9DD1FF}" type="slidenum">
              <a:rPr lang="en-US" smtClean="0"/>
              <a:t>7</a:t>
            </a:fld>
            <a:endParaRPr lang="en-US"/>
          </a:p>
        </p:txBody>
      </p:sp>
    </p:spTree>
    <p:extLst>
      <p:ext uri="{BB962C8B-B14F-4D97-AF65-F5344CB8AC3E}">
        <p14:creationId xmlns:p14="http://schemas.microsoft.com/office/powerpoint/2010/main" val="40544349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Management:</a:t>
            </a:r>
          </a:p>
          <a:p>
            <a:r>
              <a:rPr lang="en-US" dirty="0"/>
              <a:t>	You</a:t>
            </a:r>
            <a:r>
              <a:rPr lang="en-US" baseline="0" dirty="0"/>
              <a:t> all are the Supervisory Committee with Dr. </a:t>
            </a:r>
            <a:r>
              <a:rPr lang="en-US" baseline="0" dirty="0" err="1"/>
              <a:t>Neilsen</a:t>
            </a:r>
            <a:r>
              <a:rPr lang="en-US" baseline="0" dirty="0"/>
              <a:t> being the Major Professor</a:t>
            </a:r>
          </a:p>
          <a:p>
            <a:endParaRPr lang="en-US" baseline="0" dirty="0"/>
          </a:p>
          <a:p>
            <a:r>
              <a:rPr lang="en-US" baseline="0" dirty="0"/>
              <a:t>	Technical Inspectors: Tracy Marshall and Keith Moyer</a:t>
            </a:r>
          </a:p>
          <a:p>
            <a:endParaRPr lang="en-US" baseline="0" dirty="0"/>
          </a:p>
          <a:p>
            <a:endParaRPr lang="en-US" baseline="0" dirty="0"/>
          </a:p>
          <a:p>
            <a:r>
              <a:rPr lang="en-US" baseline="0" dirty="0"/>
              <a:t>Software Reviews:</a:t>
            </a:r>
          </a:p>
          <a:p>
            <a:r>
              <a:rPr lang="en-US" baseline="0" dirty="0"/>
              <a:t>	This will come in the form of these presentations along with the technical inspections done.</a:t>
            </a:r>
          </a:p>
          <a:p>
            <a:endParaRPr lang="en-US" baseline="0" dirty="0"/>
          </a:p>
          <a:p>
            <a:endParaRPr lang="en-US" baseline="0" dirty="0"/>
          </a:p>
          <a:p>
            <a:r>
              <a:rPr lang="en-US" baseline="0" dirty="0"/>
              <a:t>Testing:</a:t>
            </a:r>
          </a:p>
          <a:p>
            <a:r>
              <a:rPr lang="en-US" baseline="0" dirty="0"/>
              <a:t>	A detailed test plan will be given during the second phase of the project, which will assess the critical requirements.</a:t>
            </a:r>
          </a:p>
          <a:p>
            <a:endParaRPr lang="en-US" baseline="0" dirty="0"/>
          </a:p>
          <a:p>
            <a:endParaRPr lang="en-US" baseline="0" dirty="0"/>
          </a:p>
          <a:p>
            <a:r>
              <a:rPr lang="en-US" baseline="0" dirty="0"/>
              <a:t>Problem Reporting and Corrective Action:</a:t>
            </a:r>
          </a:p>
          <a:p>
            <a:r>
              <a:rPr lang="en-US" baseline="0" dirty="0"/>
              <a:t>	Any issues reported by the committee or the technical inspectors will be reported and any needed corrective action will take place.  Depending on the issue type, it can be noted and documented through the documentation in latter phases or through the GitHub Issue reporting system.</a:t>
            </a:r>
          </a:p>
          <a:p>
            <a:endParaRPr lang="en-US" baseline="0" dirty="0"/>
          </a:p>
          <a:p>
            <a:endParaRPr lang="en-US" baseline="0" dirty="0"/>
          </a:p>
          <a:p>
            <a:r>
              <a:rPr lang="en-US" baseline="0" dirty="0"/>
              <a:t>Tools, Techniques and Methodologies:</a:t>
            </a:r>
          </a:p>
          <a:p>
            <a:r>
              <a:rPr lang="en-US" baseline="0" dirty="0"/>
              <a:t>	Visual Studio IDE – Currently Python 3.5 (possibly switching to 2.7 due to TCP/IP libraries)</a:t>
            </a:r>
          </a:p>
          <a:p>
            <a:r>
              <a:rPr lang="en-US" baseline="0" dirty="0"/>
              <a:t>	Documentation is through Microsoft Office 365 Suite of tools</a:t>
            </a:r>
          </a:p>
          <a:p>
            <a:r>
              <a:rPr lang="en-US" baseline="0" dirty="0"/>
              <a:t>	UML Diagrams through Visual Paradigm</a:t>
            </a:r>
          </a:p>
          <a:p>
            <a:endParaRPr lang="en-US" baseline="0" dirty="0"/>
          </a:p>
          <a:p>
            <a:r>
              <a:rPr lang="en-US" baseline="0" dirty="0"/>
              <a:t>Revision Control:</a:t>
            </a:r>
          </a:p>
          <a:p>
            <a:r>
              <a:rPr lang="en-US" baseline="0" dirty="0"/>
              <a:t>	</a:t>
            </a:r>
            <a:r>
              <a:rPr lang="en-US" baseline="0" dirty="0" err="1"/>
              <a:t>Git</a:t>
            </a:r>
            <a:r>
              <a:rPr lang="en-US" baseline="0" dirty="0"/>
              <a:t> via GitHub</a:t>
            </a:r>
          </a:p>
        </p:txBody>
      </p:sp>
      <p:sp>
        <p:nvSpPr>
          <p:cNvPr id="4" name="Slide Number Placeholder 3"/>
          <p:cNvSpPr>
            <a:spLocks noGrp="1"/>
          </p:cNvSpPr>
          <p:nvPr>
            <p:ph type="sldNum" sz="quarter" idx="10"/>
          </p:nvPr>
        </p:nvSpPr>
        <p:spPr/>
        <p:txBody>
          <a:bodyPr/>
          <a:lstStyle/>
          <a:p>
            <a:fld id="{235139D7-2FFB-477F-8573-0D4E0D9DD1FF}" type="slidenum">
              <a:rPr lang="en-US" smtClean="0"/>
              <a:t>17</a:t>
            </a:fld>
            <a:endParaRPr lang="en-US"/>
          </a:p>
        </p:txBody>
      </p:sp>
    </p:spTree>
    <p:extLst>
      <p:ext uri="{BB962C8B-B14F-4D97-AF65-F5344CB8AC3E}">
        <p14:creationId xmlns:p14="http://schemas.microsoft.com/office/powerpoint/2010/main" val="39305294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Management:</a:t>
            </a:r>
          </a:p>
          <a:p>
            <a:r>
              <a:rPr lang="en-US" dirty="0"/>
              <a:t>	You</a:t>
            </a:r>
            <a:r>
              <a:rPr lang="en-US" baseline="0" dirty="0"/>
              <a:t> all are the Supervisory Committee with Dr. </a:t>
            </a:r>
            <a:r>
              <a:rPr lang="en-US" baseline="0" dirty="0" err="1"/>
              <a:t>Neilsen</a:t>
            </a:r>
            <a:r>
              <a:rPr lang="en-US" baseline="0" dirty="0"/>
              <a:t> being the Major Professor</a:t>
            </a:r>
          </a:p>
          <a:p>
            <a:endParaRPr lang="en-US" baseline="0" dirty="0"/>
          </a:p>
          <a:p>
            <a:r>
              <a:rPr lang="en-US" baseline="0" dirty="0"/>
              <a:t>	Technical Inspectors: Tracy Marshall and Keith Moyer</a:t>
            </a:r>
          </a:p>
          <a:p>
            <a:endParaRPr lang="en-US" baseline="0" dirty="0"/>
          </a:p>
          <a:p>
            <a:endParaRPr lang="en-US" baseline="0" dirty="0"/>
          </a:p>
          <a:p>
            <a:r>
              <a:rPr lang="en-US" baseline="0" dirty="0"/>
              <a:t>Software Reviews:</a:t>
            </a:r>
          </a:p>
          <a:p>
            <a:r>
              <a:rPr lang="en-US" baseline="0" dirty="0"/>
              <a:t>	This will come in the form of these presentations along with the technical inspections done.</a:t>
            </a:r>
          </a:p>
          <a:p>
            <a:endParaRPr lang="en-US" baseline="0" dirty="0"/>
          </a:p>
          <a:p>
            <a:endParaRPr lang="en-US" baseline="0" dirty="0"/>
          </a:p>
          <a:p>
            <a:r>
              <a:rPr lang="en-US" baseline="0" dirty="0"/>
              <a:t>Testing:</a:t>
            </a:r>
          </a:p>
          <a:p>
            <a:r>
              <a:rPr lang="en-US" baseline="0" dirty="0"/>
              <a:t>	A detailed test plan will be given during the second phase of the project, which will assess the critical requirements.</a:t>
            </a:r>
          </a:p>
          <a:p>
            <a:endParaRPr lang="en-US" baseline="0" dirty="0"/>
          </a:p>
          <a:p>
            <a:endParaRPr lang="en-US" baseline="0" dirty="0"/>
          </a:p>
          <a:p>
            <a:r>
              <a:rPr lang="en-US" baseline="0" dirty="0"/>
              <a:t>Problem Reporting and Corrective Action:</a:t>
            </a:r>
          </a:p>
          <a:p>
            <a:r>
              <a:rPr lang="en-US" baseline="0" dirty="0"/>
              <a:t>	Any issues reported by the committee or the technical inspectors will be reported and any needed corrective action will take place.  Depending on the issue type, it can be noted and documented through the documentation in latter phases or through the GitHub Issue reporting system.</a:t>
            </a:r>
          </a:p>
          <a:p>
            <a:endParaRPr lang="en-US" baseline="0" dirty="0"/>
          </a:p>
          <a:p>
            <a:endParaRPr lang="en-US" baseline="0" dirty="0"/>
          </a:p>
          <a:p>
            <a:r>
              <a:rPr lang="en-US" baseline="0" dirty="0"/>
              <a:t>Tools, Techniques and Methodologies:</a:t>
            </a:r>
          </a:p>
          <a:p>
            <a:r>
              <a:rPr lang="en-US" baseline="0" dirty="0"/>
              <a:t>	Visual Studio IDE – Currently Python 3.5 (possibly switching to 2.7 due to TCP/IP libraries)</a:t>
            </a:r>
          </a:p>
          <a:p>
            <a:r>
              <a:rPr lang="en-US" baseline="0" dirty="0"/>
              <a:t>	Documentation is through Microsoft Office 365 Suite of tools</a:t>
            </a:r>
          </a:p>
          <a:p>
            <a:r>
              <a:rPr lang="en-US" baseline="0" dirty="0"/>
              <a:t>	UML Diagrams through Visual Paradigm</a:t>
            </a:r>
          </a:p>
          <a:p>
            <a:endParaRPr lang="en-US" baseline="0" dirty="0"/>
          </a:p>
          <a:p>
            <a:r>
              <a:rPr lang="en-US" baseline="0" dirty="0"/>
              <a:t>Revision Control:</a:t>
            </a:r>
          </a:p>
          <a:p>
            <a:r>
              <a:rPr lang="en-US" baseline="0" dirty="0"/>
              <a:t>	</a:t>
            </a:r>
            <a:r>
              <a:rPr lang="en-US" baseline="0" dirty="0" err="1"/>
              <a:t>Git</a:t>
            </a:r>
            <a:r>
              <a:rPr lang="en-US" baseline="0" dirty="0"/>
              <a:t> via GitHub</a:t>
            </a:r>
          </a:p>
        </p:txBody>
      </p:sp>
      <p:sp>
        <p:nvSpPr>
          <p:cNvPr id="4" name="Slide Number Placeholder 3"/>
          <p:cNvSpPr>
            <a:spLocks noGrp="1"/>
          </p:cNvSpPr>
          <p:nvPr>
            <p:ph type="sldNum" sz="quarter" idx="10"/>
          </p:nvPr>
        </p:nvSpPr>
        <p:spPr/>
        <p:txBody>
          <a:bodyPr/>
          <a:lstStyle/>
          <a:p>
            <a:fld id="{235139D7-2FFB-477F-8573-0D4E0D9DD1FF}" type="slidenum">
              <a:rPr lang="en-US" smtClean="0"/>
              <a:t>18</a:t>
            </a:fld>
            <a:endParaRPr lang="en-US"/>
          </a:p>
        </p:txBody>
      </p:sp>
    </p:spTree>
    <p:extLst>
      <p:ext uri="{BB962C8B-B14F-4D97-AF65-F5344CB8AC3E}">
        <p14:creationId xmlns:p14="http://schemas.microsoft.com/office/powerpoint/2010/main" val="42022011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Management:</a:t>
            </a:r>
          </a:p>
          <a:p>
            <a:r>
              <a:rPr lang="en-US" dirty="0"/>
              <a:t>	You</a:t>
            </a:r>
            <a:r>
              <a:rPr lang="en-US" baseline="0" dirty="0"/>
              <a:t> all are the Supervisory Committee with Dr. </a:t>
            </a:r>
            <a:r>
              <a:rPr lang="en-US" baseline="0" dirty="0" err="1"/>
              <a:t>Neilsen</a:t>
            </a:r>
            <a:r>
              <a:rPr lang="en-US" baseline="0" dirty="0"/>
              <a:t> being the Major Professor</a:t>
            </a:r>
          </a:p>
          <a:p>
            <a:endParaRPr lang="en-US" baseline="0" dirty="0"/>
          </a:p>
          <a:p>
            <a:r>
              <a:rPr lang="en-US" baseline="0" dirty="0"/>
              <a:t>	Technical Inspectors: Tracy Marshall and Keith Moyer</a:t>
            </a:r>
          </a:p>
          <a:p>
            <a:endParaRPr lang="en-US" baseline="0" dirty="0"/>
          </a:p>
          <a:p>
            <a:endParaRPr lang="en-US" baseline="0" dirty="0"/>
          </a:p>
          <a:p>
            <a:r>
              <a:rPr lang="en-US" baseline="0" dirty="0"/>
              <a:t>Software Reviews:</a:t>
            </a:r>
          </a:p>
          <a:p>
            <a:r>
              <a:rPr lang="en-US" baseline="0" dirty="0"/>
              <a:t>	This will come in the form of these presentations along with the technical inspections done.</a:t>
            </a:r>
          </a:p>
          <a:p>
            <a:endParaRPr lang="en-US" baseline="0" dirty="0"/>
          </a:p>
          <a:p>
            <a:endParaRPr lang="en-US" baseline="0" dirty="0"/>
          </a:p>
          <a:p>
            <a:r>
              <a:rPr lang="en-US" baseline="0" dirty="0"/>
              <a:t>Testing:</a:t>
            </a:r>
          </a:p>
          <a:p>
            <a:r>
              <a:rPr lang="en-US" baseline="0" dirty="0"/>
              <a:t>	A detailed test plan will be given during the second phase of the project, which will assess the critical requirements.</a:t>
            </a:r>
          </a:p>
          <a:p>
            <a:endParaRPr lang="en-US" baseline="0" dirty="0"/>
          </a:p>
          <a:p>
            <a:endParaRPr lang="en-US" baseline="0" dirty="0"/>
          </a:p>
          <a:p>
            <a:r>
              <a:rPr lang="en-US" baseline="0" dirty="0"/>
              <a:t>Problem Reporting and Corrective Action:</a:t>
            </a:r>
          </a:p>
          <a:p>
            <a:r>
              <a:rPr lang="en-US" baseline="0" dirty="0"/>
              <a:t>	Any issues reported by the committee or the technical inspectors will be reported and any needed corrective action will take place.  Depending on the issue type, it can be noted and documented through the documentation in latter phases or through the GitHub Issue reporting system.</a:t>
            </a:r>
          </a:p>
          <a:p>
            <a:endParaRPr lang="en-US" baseline="0" dirty="0"/>
          </a:p>
          <a:p>
            <a:endParaRPr lang="en-US" baseline="0" dirty="0"/>
          </a:p>
          <a:p>
            <a:r>
              <a:rPr lang="en-US" baseline="0" dirty="0"/>
              <a:t>Tools, Techniques and Methodologies:</a:t>
            </a:r>
          </a:p>
          <a:p>
            <a:r>
              <a:rPr lang="en-US" baseline="0" dirty="0"/>
              <a:t>	Visual Studio IDE – Currently Python 3.5 (possibly switching to 2.7 due to TCP/IP libraries)</a:t>
            </a:r>
          </a:p>
          <a:p>
            <a:r>
              <a:rPr lang="en-US" baseline="0" dirty="0"/>
              <a:t>	Documentation is through Microsoft Office 365 Suite of tools</a:t>
            </a:r>
          </a:p>
          <a:p>
            <a:r>
              <a:rPr lang="en-US" baseline="0" dirty="0"/>
              <a:t>	UML Diagrams through Visual Paradigm</a:t>
            </a:r>
          </a:p>
          <a:p>
            <a:endParaRPr lang="en-US" baseline="0" dirty="0"/>
          </a:p>
          <a:p>
            <a:r>
              <a:rPr lang="en-US" baseline="0" dirty="0"/>
              <a:t>Revision Control:</a:t>
            </a:r>
          </a:p>
          <a:p>
            <a:r>
              <a:rPr lang="en-US" baseline="0" dirty="0"/>
              <a:t>	</a:t>
            </a:r>
            <a:r>
              <a:rPr lang="en-US" baseline="0" dirty="0" err="1"/>
              <a:t>Git</a:t>
            </a:r>
            <a:r>
              <a:rPr lang="en-US" baseline="0" dirty="0"/>
              <a:t> via GitHub</a:t>
            </a:r>
          </a:p>
        </p:txBody>
      </p:sp>
      <p:sp>
        <p:nvSpPr>
          <p:cNvPr id="4" name="Slide Number Placeholder 3"/>
          <p:cNvSpPr>
            <a:spLocks noGrp="1"/>
          </p:cNvSpPr>
          <p:nvPr>
            <p:ph type="sldNum" sz="quarter" idx="10"/>
          </p:nvPr>
        </p:nvSpPr>
        <p:spPr/>
        <p:txBody>
          <a:bodyPr/>
          <a:lstStyle/>
          <a:p>
            <a:fld id="{235139D7-2FFB-477F-8573-0D4E0D9DD1FF}" type="slidenum">
              <a:rPr lang="en-US" smtClean="0"/>
              <a:t>19</a:t>
            </a:fld>
            <a:endParaRPr lang="en-US"/>
          </a:p>
        </p:txBody>
      </p:sp>
    </p:spTree>
    <p:extLst>
      <p:ext uri="{BB962C8B-B14F-4D97-AF65-F5344CB8AC3E}">
        <p14:creationId xmlns:p14="http://schemas.microsoft.com/office/powerpoint/2010/main" val="8154504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Management:</a:t>
            </a:r>
          </a:p>
          <a:p>
            <a:r>
              <a:rPr lang="en-US" dirty="0"/>
              <a:t>	You</a:t>
            </a:r>
            <a:r>
              <a:rPr lang="en-US" baseline="0" dirty="0"/>
              <a:t> all are the Supervisory Committee with Dr. </a:t>
            </a:r>
            <a:r>
              <a:rPr lang="en-US" baseline="0" dirty="0" err="1"/>
              <a:t>Neilsen</a:t>
            </a:r>
            <a:r>
              <a:rPr lang="en-US" baseline="0" dirty="0"/>
              <a:t> being the Major Professor</a:t>
            </a:r>
          </a:p>
          <a:p>
            <a:endParaRPr lang="en-US" baseline="0" dirty="0"/>
          </a:p>
          <a:p>
            <a:r>
              <a:rPr lang="en-US" baseline="0" dirty="0"/>
              <a:t>	Technical Inspectors: Tracy Marshall and Keith Moyer</a:t>
            </a:r>
          </a:p>
          <a:p>
            <a:endParaRPr lang="en-US" baseline="0" dirty="0"/>
          </a:p>
          <a:p>
            <a:endParaRPr lang="en-US" baseline="0" dirty="0"/>
          </a:p>
          <a:p>
            <a:r>
              <a:rPr lang="en-US" baseline="0" dirty="0"/>
              <a:t>Software Reviews:</a:t>
            </a:r>
          </a:p>
          <a:p>
            <a:r>
              <a:rPr lang="en-US" baseline="0" dirty="0"/>
              <a:t>	This will come in the form of these presentations along with the technical inspections done.</a:t>
            </a:r>
          </a:p>
          <a:p>
            <a:endParaRPr lang="en-US" baseline="0" dirty="0"/>
          </a:p>
          <a:p>
            <a:endParaRPr lang="en-US" baseline="0" dirty="0"/>
          </a:p>
          <a:p>
            <a:r>
              <a:rPr lang="en-US" baseline="0" dirty="0"/>
              <a:t>Testing:</a:t>
            </a:r>
          </a:p>
          <a:p>
            <a:r>
              <a:rPr lang="en-US" baseline="0" dirty="0"/>
              <a:t>	A detailed test plan will be given during the second phase of the project, which will assess the critical requirements.</a:t>
            </a:r>
          </a:p>
          <a:p>
            <a:endParaRPr lang="en-US" baseline="0" dirty="0"/>
          </a:p>
          <a:p>
            <a:endParaRPr lang="en-US" baseline="0" dirty="0"/>
          </a:p>
          <a:p>
            <a:r>
              <a:rPr lang="en-US" baseline="0" dirty="0"/>
              <a:t>Problem Reporting and Corrective Action:</a:t>
            </a:r>
          </a:p>
          <a:p>
            <a:r>
              <a:rPr lang="en-US" baseline="0" dirty="0"/>
              <a:t>	Any issues reported by the committee or the technical inspectors will be reported and any needed corrective action will take place.  Depending on the issue type, it can be noted and documented through the documentation in latter phases or through the GitHub Issue reporting system.</a:t>
            </a:r>
          </a:p>
          <a:p>
            <a:endParaRPr lang="en-US" baseline="0" dirty="0"/>
          </a:p>
          <a:p>
            <a:endParaRPr lang="en-US" baseline="0" dirty="0"/>
          </a:p>
          <a:p>
            <a:r>
              <a:rPr lang="en-US" baseline="0" dirty="0"/>
              <a:t>Tools, Techniques and Methodologies:</a:t>
            </a:r>
          </a:p>
          <a:p>
            <a:r>
              <a:rPr lang="en-US" baseline="0" dirty="0"/>
              <a:t>	Visual Studio IDE – Currently Python 3.5 (possibly switching to 2.7 due to TCP/IP libraries)</a:t>
            </a:r>
          </a:p>
          <a:p>
            <a:r>
              <a:rPr lang="en-US" baseline="0" dirty="0"/>
              <a:t>	Documentation is through Microsoft Office 365 Suite of tools</a:t>
            </a:r>
          </a:p>
          <a:p>
            <a:r>
              <a:rPr lang="en-US" baseline="0" dirty="0"/>
              <a:t>	UML Diagrams through Visual Paradigm</a:t>
            </a:r>
          </a:p>
          <a:p>
            <a:endParaRPr lang="en-US" baseline="0" dirty="0"/>
          </a:p>
          <a:p>
            <a:r>
              <a:rPr lang="en-US" baseline="0" dirty="0"/>
              <a:t>Revision Control:</a:t>
            </a:r>
          </a:p>
          <a:p>
            <a:r>
              <a:rPr lang="en-US" baseline="0" dirty="0"/>
              <a:t>	</a:t>
            </a:r>
            <a:r>
              <a:rPr lang="en-US" baseline="0" dirty="0" err="1"/>
              <a:t>Git</a:t>
            </a:r>
            <a:r>
              <a:rPr lang="en-US" baseline="0" dirty="0"/>
              <a:t> via GitHub</a:t>
            </a:r>
          </a:p>
        </p:txBody>
      </p:sp>
      <p:sp>
        <p:nvSpPr>
          <p:cNvPr id="4" name="Slide Number Placeholder 3"/>
          <p:cNvSpPr>
            <a:spLocks noGrp="1"/>
          </p:cNvSpPr>
          <p:nvPr>
            <p:ph type="sldNum" sz="quarter" idx="10"/>
          </p:nvPr>
        </p:nvSpPr>
        <p:spPr/>
        <p:txBody>
          <a:bodyPr/>
          <a:lstStyle/>
          <a:p>
            <a:fld id="{235139D7-2FFB-477F-8573-0D4E0D9DD1FF}" type="slidenum">
              <a:rPr lang="en-US" smtClean="0"/>
              <a:t>20</a:t>
            </a:fld>
            <a:endParaRPr lang="en-US"/>
          </a:p>
        </p:txBody>
      </p:sp>
    </p:spTree>
    <p:extLst>
      <p:ext uri="{BB962C8B-B14F-4D97-AF65-F5344CB8AC3E}">
        <p14:creationId xmlns:p14="http://schemas.microsoft.com/office/powerpoint/2010/main" val="1181965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Management:</a:t>
            </a:r>
          </a:p>
          <a:p>
            <a:r>
              <a:rPr lang="en-US" dirty="0"/>
              <a:t>	You</a:t>
            </a:r>
            <a:r>
              <a:rPr lang="en-US" baseline="0" dirty="0"/>
              <a:t> all are the Supervisory Committee with Dr. </a:t>
            </a:r>
            <a:r>
              <a:rPr lang="en-US" baseline="0" dirty="0" err="1"/>
              <a:t>Neilsen</a:t>
            </a:r>
            <a:r>
              <a:rPr lang="en-US" baseline="0" dirty="0"/>
              <a:t> being the Major Professor</a:t>
            </a:r>
          </a:p>
          <a:p>
            <a:endParaRPr lang="en-US" baseline="0" dirty="0"/>
          </a:p>
          <a:p>
            <a:r>
              <a:rPr lang="en-US" baseline="0" dirty="0"/>
              <a:t>	Technical Inspectors: Tracy Marshall and Keith Moyer</a:t>
            </a:r>
          </a:p>
          <a:p>
            <a:endParaRPr lang="en-US" baseline="0" dirty="0"/>
          </a:p>
          <a:p>
            <a:endParaRPr lang="en-US" baseline="0" dirty="0"/>
          </a:p>
          <a:p>
            <a:r>
              <a:rPr lang="en-US" baseline="0" dirty="0"/>
              <a:t>Software Reviews:</a:t>
            </a:r>
          </a:p>
          <a:p>
            <a:r>
              <a:rPr lang="en-US" baseline="0" dirty="0"/>
              <a:t>	This will come in the form of these presentations along with the technical inspections done.</a:t>
            </a:r>
          </a:p>
          <a:p>
            <a:endParaRPr lang="en-US" baseline="0" dirty="0"/>
          </a:p>
          <a:p>
            <a:endParaRPr lang="en-US" baseline="0" dirty="0"/>
          </a:p>
          <a:p>
            <a:r>
              <a:rPr lang="en-US" baseline="0" dirty="0"/>
              <a:t>Testing:</a:t>
            </a:r>
          </a:p>
          <a:p>
            <a:r>
              <a:rPr lang="en-US" baseline="0" dirty="0"/>
              <a:t>	A detailed test plan will be given during the second phase of the project, which will assess the critical requirements.</a:t>
            </a:r>
          </a:p>
          <a:p>
            <a:endParaRPr lang="en-US" baseline="0" dirty="0"/>
          </a:p>
          <a:p>
            <a:endParaRPr lang="en-US" baseline="0" dirty="0"/>
          </a:p>
          <a:p>
            <a:r>
              <a:rPr lang="en-US" baseline="0" dirty="0"/>
              <a:t>Problem Reporting and Corrective Action:</a:t>
            </a:r>
          </a:p>
          <a:p>
            <a:r>
              <a:rPr lang="en-US" baseline="0" dirty="0"/>
              <a:t>	Any issues reported by the committee or the technical inspectors will be reported and any needed corrective action will take place.  Depending on the issue type, it can be noted and documented through the documentation in latter phases or through the GitHub Issue reporting system.</a:t>
            </a:r>
          </a:p>
          <a:p>
            <a:endParaRPr lang="en-US" baseline="0" dirty="0"/>
          </a:p>
          <a:p>
            <a:endParaRPr lang="en-US" baseline="0" dirty="0"/>
          </a:p>
          <a:p>
            <a:r>
              <a:rPr lang="en-US" baseline="0" dirty="0"/>
              <a:t>Tools, Techniques and Methodologies:</a:t>
            </a:r>
          </a:p>
          <a:p>
            <a:r>
              <a:rPr lang="en-US" baseline="0" dirty="0"/>
              <a:t>	Visual Studio IDE – Currently Python 3.5 (possibly switching to 2.7 due to TCP/IP libraries)</a:t>
            </a:r>
          </a:p>
          <a:p>
            <a:r>
              <a:rPr lang="en-US" baseline="0" dirty="0"/>
              <a:t>	Documentation is through Microsoft Office 365 Suite of tools</a:t>
            </a:r>
          </a:p>
          <a:p>
            <a:r>
              <a:rPr lang="en-US" baseline="0" dirty="0"/>
              <a:t>	UML Diagrams through Visual Paradigm</a:t>
            </a:r>
          </a:p>
          <a:p>
            <a:endParaRPr lang="en-US" baseline="0" dirty="0"/>
          </a:p>
          <a:p>
            <a:r>
              <a:rPr lang="en-US" baseline="0" dirty="0"/>
              <a:t>Revision Control:</a:t>
            </a:r>
          </a:p>
          <a:p>
            <a:r>
              <a:rPr lang="en-US" baseline="0" dirty="0"/>
              <a:t>	</a:t>
            </a:r>
            <a:r>
              <a:rPr lang="en-US" baseline="0" dirty="0" err="1"/>
              <a:t>Git</a:t>
            </a:r>
            <a:r>
              <a:rPr lang="en-US" baseline="0" dirty="0"/>
              <a:t> via GitHub</a:t>
            </a:r>
          </a:p>
        </p:txBody>
      </p:sp>
      <p:sp>
        <p:nvSpPr>
          <p:cNvPr id="4" name="Slide Number Placeholder 3"/>
          <p:cNvSpPr>
            <a:spLocks noGrp="1"/>
          </p:cNvSpPr>
          <p:nvPr>
            <p:ph type="sldNum" sz="quarter" idx="10"/>
          </p:nvPr>
        </p:nvSpPr>
        <p:spPr/>
        <p:txBody>
          <a:bodyPr/>
          <a:lstStyle/>
          <a:p>
            <a:fld id="{235139D7-2FFB-477F-8573-0D4E0D9DD1FF}" type="slidenum">
              <a:rPr lang="en-US" smtClean="0"/>
              <a:t>21</a:t>
            </a:fld>
            <a:endParaRPr lang="en-US"/>
          </a:p>
        </p:txBody>
      </p:sp>
    </p:spTree>
    <p:extLst>
      <p:ext uri="{BB962C8B-B14F-4D97-AF65-F5344CB8AC3E}">
        <p14:creationId xmlns:p14="http://schemas.microsoft.com/office/powerpoint/2010/main" val="418381177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071F4C33-94A3-4D29-AE8D-33950698FF4C}" type="datetimeFigureOut">
              <a:rPr lang="en-US" smtClean="0"/>
              <a:t>10/18/2016</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548123F9-4363-4CCB-9663-5DADD23EE97E}" type="slidenum">
              <a:rPr lang="en-US" smtClean="0"/>
              <a:t>‹#›</a:t>
            </a:fld>
            <a:endParaRPr lang="en-US"/>
          </a:p>
        </p:txBody>
      </p:sp>
    </p:spTree>
    <p:extLst>
      <p:ext uri="{BB962C8B-B14F-4D97-AF65-F5344CB8AC3E}">
        <p14:creationId xmlns:p14="http://schemas.microsoft.com/office/powerpoint/2010/main" val="35886528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71F4C33-94A3-4D29-AE8D-33950698FF4C}" type="datetimeFigureOut">
              <a:rPr lang="en-US" smtClean="0"/>
              <a:t>10/18/2016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8123F9-4363-4CCB-9663-5DADD23EE97E}" type="slidenum">
              <a:rPr lang="en-US" smtClean="0"/>
              <a:t>‹#›</a:t>
            </a:fld>
            <a:endParaRPr lang="en-US"/>
          </a:p>
        </p:txBody>
      </p:sp>
    </p:spTree>
    <p:extLst>
      <p:ext uri="{BB962C8B-B14F-4D97-AF65-F5344CB8AC3E}">
        <p14:creationId xmlns:p14="http://schemas.microsoft.com/office/powerpoint/2010/main" val="18391329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71F4C33-94A3-4D29-AE8D-33950698FF4C}" type="datetimeFigureOut">
              <a:rPr lang="en-US" smtClean="0"/>
              <a:t>10/18/2016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8123F9-4363-4CCB-9663-5DADD23EE97E}" type="slidenum">
              <a:rPr lang="en-US" smtClean="0"/>
              <a:t>‹#›</a:t>
            </a:fld>
            <a:endParaRPr lang="en-US"/>
          </a:p>
        </p:txBody>
      </p:sp>
    </p:spTree>
    <p:extLst>
      <p:ext uri="{BB962C8B-B14F-4D97-AF65-F5344CB8AC3E}">
        <p14:creationId xmlns:p14="http://schemas.microsoft.com/office/powerpoint/2010/main" val="38328970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71F4C33-94A3-4D29-AE8D-33950698FF4C}" type="datetimeFigureOut">
              <a:rPr lang="en-US" smtClean="0"/>
              <a:t>10/18/2016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8123F9-4363-4CCB-9663-5DADD23EE97E}"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381345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71F4C33-94A3-4D29-AE8D-33950698FF4C}" type="datetimeFigureOut">
              <a:rPr lang="en-US" smtClean="0"/>
              <a:t>10/18/2016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8123F9-4363-4CCB-9663-5DADD23EE97E}" type="slidenum">
              <a:rPr lang="en-US" smtClean="0"/>
              <a:t>‹#›</a:t>
            </a:fld>
            <a:endParaRPr lang="en-US"/>
          </a:p>
        </p:txBody>
      </p:sp>
    </p:spTree>
    <p:extLst>
      <p:ext uri="{BB962C8B-B14F-4D97-AF65-F5344CB8AC3E}">
        <p14:creationId xmlns:p14="http://schemas.microsoft.com/office/powerpoint/2010/main" val="27758348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071F4C33-94A3-4D29-AE8D-33950698FF4C}" type="datetimeFigureOut">
              <a:rPr lang="en-US" smtClean="0"/>
              <a:t>10/18/2016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48123F9-4363-4CCB-9663-5DADD23EE97E}" type="slidenum">
              <a:rPr lang="en-US" smtClean="0"/>
              <a:t>‹#›</a:t>
            </a:fld>
            <a:endParaRPr lang="en-US"/>
          </a:p>
        </p:txBody>
      </p:sp>
    </p:spTree>
    <p:extLst>
      <p:ext uri="{BB962C8B-B14F-4D97-AF65-F5344CB8AC3E}">
        <p14:creationId xmlns:p14="http://schemas.microsoft.com/office/powerpoint/2010/main" val="7176236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071F4C33-94A3-4D29-AE8D-33950698FF4C}" type="datetimeFigureOut">
              <a:rPr lang="en-US" smtClean="0"/>
              <a:t>10/18/2016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48123F9-4363-4CCB-9663-5DADD23EE97E}" type="slidenum">
              <a:rPr lang="en-US" smtClean="0"/>
              <a:t>‹#›</a:t>
            </a:fld>
            <a:endParaRPr lang="en-US"/>
          </a:p>
        </p:txBody>
      </p:sp>
    </p:spTree>
    <p:extLst>
      <p:ext uri="{BB962C8B-B14F-4D97-AF65-F5344CB8AC3E}">
        <p14:creationId xmlns:p14="http://schemas.microsoft.com/office/powerpoint/2010/main" val="1053671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1F4C33-94A3-4D29-AE8D-33950698FF4C}" type="datetimeFigureOut">
              <a:rPr lang="en-US" smtClean="0"/>
              <a:t>10/18/2016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8123F9-4363-4CCB-9663-5DADD23EE97E}" type="slidenum">
              <a:rPr lang="en-US" smtClean="0"/>
              <a:t>‹#›</a:t>
            </a:fld>
            <a:endParaRPr lang="en-US"/>
          </a:p>
        </p:txBody>
      </p:sp>
    </p:spTree>
    <p:extLst>
      <p:ext uri="{BB962C8B-B14F-4D97-AF65-F5344CB8AC3E}">
        <p14:creationId xmlns:p14="http://schemas.microsoft.com/office/powerpoint/2010/main" val="37315690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1F4C33-94A3-4D29-AE8D-33950698FF4C}" type="datetimeFigureOut">
              <a:rPr lang="en-US" smtClean="0"/>
              <a:t>10/18/2016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8123F9-4363-4CCB-9663-5DADD23EE97E}" type="slidenum">
              <a:rPr lang="en-US" smtClean="0"/>
              <a:t>‹#›</a:t>
            </a:fld>
            <a:endParaRPr lang="en-US"/>
          </a:p>
        </p:txBody>
      </p:sp>
    </p:spTree>
    <p:extLst>
      <p:ext uri="{BB962C8B-B14F-4D97-AF65-F5344CB8AC3E}">
        <p14:creationId xmlns:p14="http://schemas.microsoft.com/office/powerpoint/2010/main" val="41485048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1F4C33-94A3-4D29-AE8D-33950698FF4C}" type="datetimeFigureOut">
              <a:rPr lang="en-US" smtClean="0"/>
              <a:t>10/18/2016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8123F9-4363-4CCB-9663-5DADD23EE97E}" type="slidenum">
              <a:rPr lang="en-US" smtClean="0"/>
              <a:t>‹#›</a:t>
            </a:fld>
            <a:endParaRPr lang="en-US"/>
          </a:p>
        </p:txBody>
      </p:sp>
    </p:spTree>
    <p:extLst>
      <p:ext uri="{BB962C8B-B14F-4D97-AF65-F5344CB8AC3E}">
        <p14:creationId xmlns:p14="http://schemas.microsoft.com/office/powerpoint/2010/main" val="1536756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71F4C33-94A3-4D29-AE8D-33950698FF4C}" type="datetimeFigureOut">
              <a:rPr lang="en-US" smtClean="0"/>
              <a:t>10/18/2016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8123F9-4363-4CCB-9663-5DADD23EE97E}" type="slidenum">
              <a:rPr lang="en-US" smtClean="0"/>
              <a:t>‹#›</a:t>
            </a:fld>
            <a:endParaRPr lang="en-US"/>
          </a:p>
        </p:txBody>
      </p:sp>
    </p:spTree>
    <p:extLst>
      <p:ext uri="{BB962C8B-B14F-4D97-AF65-F5344CB8AC3E}">
        <p14:creationId xmlns:p14="http://schemas.microsoft.com/office/powerpoint/2010/main" val="1421767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71F4C33-94A3-4D29-AE8D-33950698FF4C}" type="datetimeFigureOut">
              <a:rPr lang="en-US" smtClean="0"/>
              <a:t>10/18/2016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8123F9-4363-4CCB-9663-5DADD23EE97E}" type="slidenum">
              <a:rPr lang="en-US" smtClean="0"/>
              <a:t>‹#›</a:t>
            </a:fld>
            <a:endParaRPr lang="en-US"/>
          </a:p>
        </p:txBody>
      </p:sp>
    </p:spTree>
    <p:extLst>
      <p:ext uri="{BB962C8B-B14F-4D97-AF65-F5344CB8AC3E}">
        <p14:creationId xmlns:p14="http://schemas.microsoft.com/office/powerpoint/2010/main" val="36602758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71F4C33-94A3-4D29-AE8D-33950698FF4C}" type="datetimeFigureOut">
              <a:rPr lang="en-US" smtClean="0"/>
              <a:t>10/18/2016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48123F9-4363-4CCB-9663-5DADD23EE97E}" type="slidenum">
              <a:rPr lang="en-US" smtClean="0"/>
              <a:t>‹#›</a:t>
            </a:fld>
            <a:endParaRPr lang="en-US"/>
          </a:p>
        </p:txBody>
      </p:sp>
    </p:spTree>
    <p:extLst>
      <p:ext uri="{BB962C8B-B14F-4D97-AF65-F5344CB8AC3E}">
        <p14:creationId xmlns:p14="http://schemas.microsoft.com/office/powerpoint/2010/main" val="30877922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71F4C33-94A3-4D29-AE8D-33950698FF4C}" type="datetimeFigureOut">
              <a:rPr lang="en-US" smtClean="0"/>
              <a:t>10/18/2016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48123F9-4363-4CCB-9663-5DADD23EE97E}" type="slidenum">
              <a:rPr lang="en-US" smtClean="0"/>
              <a:t>‹#›</a:t>
            </a:fld>
            <a:endParaRPr lang="en-US"/>
          </a:p>
        </p:txBody>
      </p:sp>
    </p:spTree>
    <p:extLst>
      <p:ext uri="{BB962C8B-B14F-4D97-AF65-F5344CB8AC3E}">
        <p14:creationId xmlns:p14="http://schemas.microsoft.com/office/powerpoint/2010/main" val="19695680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71F4C33-94A3-4D29-AE8D-33950698FF4C}" type="datetimeFigureOut">
              <a:rPr lang="en-US" smtClean="0"/>
              <a:t>10/18/2016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48123F9-4363-4CCB-9663-5DADD23EE97E}" type="slidenum">
              <a:rPr lang="en-US" smtClean="0"/>
              <a:t>‹#›</a:t>
            </a:fld>
            <a:endParaRPr lang="en-US"/>
          </a:p>
        </p:txBody>
      </p:sp>
    </p:spTree>
    <p:extLst>
      <p:ext uri="{BB962C8B-B14F-4D97-AF65-F5344CB8AC3E}">
        <p14:creationId xmlns:p14="http://schemas.microsoft.com/office/powerpoint/2010/main" val="27467724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71F4C33-94A3-4D29-AE8D-33950698FF4C}" type="datetimeFigureOut">
              <a:rPr lang="en-US" smtClean="0"/>
              <a:t>10/18/2016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8123F9-4363-4CCB-9663-5DADD23EE97E}" type="slidenum">
              <a:rPr lang="en-US" smtClean="0"/>
              <a:t>‹#›</a:t>
            </a:fld>
            <a:endParaRPr lang="en-US"/>
          </a:p>
        </p:txBody>
      </p:sp>
    </p:spTree>
    <p:extLst>
      <p:ext uri="{BB962C8B-B14F-4D97-AF65-F5344CB8AC3E}">
        <p14:creationId xmlns:p14="http://schemas.microsoft.com/office/powerpoint/2010/main" val="16464533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71F4C33-94A3-4D29-AE8D-33950698FF4C}" type="datetimeFigureOut">
              <a:rPr lang="en-US" smtClean="0"/>
              <a:t>10/18/2016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8123F9-4363-4CCB-9663-5DADD23EE97E}" type="slidenum">
              <a:rPr lang="en-US" smtClean="0"/>
              <a:t>‹#›</a:t>
            </a:fld>
            <a:endParaRPr lang="en-US"/>
          </a:p>
        </p:txBody>
      </p:sp>
    </p:spTree>
    <p:extLst>
      <p:ext uri="{BB962C8B-B14F-4D97-AF65-F5344CB8AC3E}">
        <p14:creationId xmlns:p14="http://schemas.microsoft.com/office/powerpoint/2010/main" val="25166253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071F4C33-94A3-4D29-AE8D-33950698FF4C}" type="datetimeFigureOut">
              <a:rPr lang="en-US" smtClean="0"/>
              <a:t>10/18/2016</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548123F9-4363-4CCB-9663-5DADD23EE97E}" type="slidenum">
              <a:rPr lang="en-US" smtClean="0"/>
              <a:t>‹#›</a:t>
            </a:fld>
            <a:endParaRPr lang="en-US"/>
          </a:p>
        </p:txBody>
      </p:sp>
    </p:spTree>
    <p:extLst>
      <p:ext uri="{BB962C8B-B14F-4D97-AF65-F5344CB8AC3E}">
        <p14:creationId xmlns:p14="http://schemas.microsoft.com/office/powerpoint/2010/main" val="640597246"/>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emf"/><Relationship Id="rId1" Type="http://schemas.openxmlformats.org/officeDocument/2006/relationships/slideLayout" Target="../slideLayouts/slideLayout2.xml"/><Relationship Id="rId5" Type="http://schemas.openxmlformats.org/officeDocument/2006/relationships/image" Target="../media/image10.emf"/><Relationship Id="rId4" Type="http://schemas.openxmlformats.org/officeDocument/2006/relationships/image" Target="../media/image9.emf"/></Relationships>
</file>

<file path=ppt/slides/_rels/slide11.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1.emf"/><Relationship Id="rId1" Type="http://schemas.openxmlformats.org/officeDocument/2006/relationships/slideLayout" Target="../slideLayouts/slideLayout2.xml"/><Relationship Id="rId5" Type="http://schemas.openxmlformats.org/officeDocument/2006/relationships/image" Target="../media/image14.emf"/><Relationship Id="rId4" Type="http://schemas.openxmlformats.org/officeDocument/2006/relationships/image" Target="../media/image13.emf"/></Relationships>
</file>

<file path=ppt/slides/_rels/slide12.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image" Target="../media/image15.emf"/><Relationship Id="rId1" Type="http://schemas.openxmlformats.org/officeDocument/2006/relationships/slideLayout" Target="../slideLayouts/slideLayout2.xml"/><Relationship Id="rId6" Type="http://schemas.openxmlformats.org/officeDocument/2006/relationships/image" Target="../media/image19.emf"/><Relationship Id="rId5" Type="http://schemas.openxmlformats.org/officeDocument/2006/relationships/image" Target="../media/image18.emf"/><Relationship Id="rId4" Type="http://schemas.openxmlformats.org/officeDocument/2006/relationships/image" Target="../media/image17.emf"/></Relationships>
</file>

<file path=ppt/slides/_rels/slide13.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image" Target="../media/image20.emf"/><Relationship Id="rId1" Type="http://schemas.openxmlformats.org/officeDocument/2006/relationships/slideLayout" Target="../slideLayouts/slideLayout2.xml"/><Relationship Id="rId5" Type="http://schemas.openxmlformats.org/officeDocument/2006/relationships/image" Target="../media/image23.emf"/><Relationship Id="rId4" Type="http://schemas.openxmlformats.org/officeDocument/2006/relationships/image" Target="../media/image22.emf"/></Relationships>
</file>

<file path=ppt/slides/_rels/slide14.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image" Target="../media/image24.emf"/><Relationship Id="rId1" Type="http://schemas.openxmlformats.org/officeDocument/2006/relationships/slideLayout" Target="../slideLayouts/slideLayout2.xml"/><Relationship Id="rId5" Type="http://schemas.openxmlformats.org/officeDocument/2006/relationships/image" Target="../media/image27.emf"/><Relationship Id="rId4" Type="http://schemas.openxmlformats.org/officeDocument/2006/relationships/image" Target="../media/image26.emf"/></Relationships>
</file>

<file path=ppt/slides/_rels/slide1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s://github.com/bneedy/PyIDS"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Intrusion Detection System Using a Neural Network</a:t>
            </a:r>
          </a:p>
        </p:txBody>
      </p:sp>
      <p:sp>
        <p:nvSpPr>
          <p:cNvPr id="3" name="Subtitle 2"/>
          <p:cNvSpPr>
            <a:spLocks noGrp="1"/>
          </p:cNvSpPr>
          <p:nvPr>
            <p:ph type="subTitle" idx="1"/>
          </p:nvPr>
        </p:nvSpPr>
        <p:spPr/>
        <p:txBody>
          <a:bodyPr/>
          <a:lstStyle/>
          <a:p>
            <a:r>
              <a:rPr lang="en-US" dirty="0"/>
              <a:t>Phase TWO Presentation</a:t>
            </a:r>
          </a:p>
          <a:p>
            <a:r>
              <a:rPr lang="en-US" dirty="0"/>
              <a:t>Blake Knedler</a:t>
            </a:r>
          </a:p>
        </p:txBody>
      </p:sp>
    </p:spTree>
    <p:extLst>
      <p:ext uri="{BB962C8B-B14F-4D97-AF65-F5344CB8AC3E}">
        <p14:creationId xmlns:p14="http://schemas.microsoft.com/office/powerpoint/2010/main" val="27825739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1193504"/>
          </a:xfrm>
        </p:spPr>
        <p:txBody>
          <a:bodyPr/>
          <a:lstStyle/>
          <a:p>
            <a:r>
              <a:rPr lang="en-US" dirty="0"/>
              <a:t>Architecture Design</a:t>
            </a:r>
          </a:p>
        </p:txBody>
      </p:sp>
      <p:sp>
        <p:nvSpPr>
          <p:cNvPr id="3" name="Content Placeholder 2"/>
          <p:cNvSpPr>
            <a:spLocks noGrp="1"/>
          </p:cNvSpPr>
          <p:nvPr>
            <p:ph idx="1"/>
          </p:nvPr>
        </p:nvSpPr>
        <p:spPr>
          <a:xfrm>
            <a:off x="1141412" y="1812022"/>
            <a:ext cx="4085215" cy="3979179"/>
          </a:xfrm>
        </p:spPr>
        <p:txBody>
          <a:bodyPr/>
          <a:lstStyle/>
          <a:p>
            <a:r>
              <a:rPr lang="en-US" dirty="0"/>
              <a:t>Network Traffic Reader Class</a:t>
            </a:r>
          </a:p>
        </p:txBody>
      </p:sp>
      <p:pic>
        <p:nvPicPr>
          <p:cNvPr id="7" name="Picture 6"/>
          <p:cNvPicPr>
            <a:picLocks noChangeAspect="1"/>
          </p:cNvPicPr>
          <p:nvPr/>
        </p:nvPicPr>
        <p:blipFill>
          <a:blip r:embed="rId2"/>
          <a:stretch>
            <a:fillRect/>
          </a:stretch>
        </p:blipFill>
        <p:spPr>
          <a:xfrm>
            <a:off x="1607060" y="2518956"/>
            <a:ext cx="4281188" cy="1425233"/>
          </a:xfrm>
          <a:prstGeom prst="rect">
            <a:avLst/>
          </a:prstGeom>
        </p:spPr>
      </p:pic>
      <p:pic>
        <p:nvPicPr>
          <p:cNvPr id="9" name="Picture 8"/>
          <p:cNvPicPr>
            <a:picLocks noChangeAspect="1"/>
          </p:cNvPicPr>
          <p:nvPr/>
        </p:nvPicPr>
        <p:blipFill>
          <a:blip r:embed="rId3"/>
          <a:stretch>
            <a:fillRect/>
          </a:stretch>
        </p:blipFill>
        <p:spPr>
          <a:xfrm>
            <a:off x="1597540" y="4277856"/>
            <a:ext cx="4281188" cy="1624567"/>
          </a:xfrm>
          <a:prstGeom prst="rect">
            <a:avLst/>
          </a:prstGeom>
        </p:spPr>
      </p:pic>
      <p:pic>
        <p:nvPicPr>
          <p:cNvPr id="11" name="Picture 10"/>
          <p:cNvPicPr>
            <a:picLocks noChangeAspect="1"/>
          </p:cNvPicPr>
          <p:nvPr/>
        </p:nvPicPr>
        <p:blipFill>
          <a:blip r:embed="rId4"/>
          <a:stretch>
            <a:fillRect/>
          </a:stretch>
        </p:blipFill>
        <p:spPr>
          <a:xfrm>
            <a:off x="6353896" y="2518956"/>
            <a:ext cx="4281188" cy="1425233"/>
          </a:xfrm>
          <a:prstGeom prst="rect">
            <a:avLst/>
          </a:prstGeom>
        </p:spPr>
      </p:pic>
      <p:pic>
        <p:nvPicPr>
          <p:cNvPr id="13" name="Picture 12"/>
          <p:cNvPicPr>
            <a:picLocks noChangeAspect="1"/>
          </p:cNvPicPr>
          <p:nvPr/>
        </p:nvPicPr>
        <p:blipFill>
          <a:blip r:embed="rId5"/>
          <a:stretch>
            <a:fillRect/>
          </a:stretch>
        </p:blipFill>
        <p:spPr>
          <a:xfrm>
            <a:off x="6353896" y="4368863"/>
            <a:ext cx="4281188" cy="1425233"/>
          </a:xfrm>
          <a:prstGeom prst="rect">
            <a:avLst/>
          </a:prstGeom>
        </p:spPr>
      </p:pic>
    </p:spTree>
    <p:extLst>
      <p:ext uri="{BB962C8B-B14F-4D97-AF65-F5344CB8AC3E}">
        <p14:creationId xmlns:p14="http://schemas.microsoft.com/office/powerpoint/2010/main" val="24678907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1193504"/>
          </a:xfrm>
        </p:spPr>
        <p:txBody>
          <a:bodyPr/>
          <a:lstStyle/>
          <a:p>
            <a:r>
              <a:rPr lang="en-US" dirty="0"/>
              <a:t>Architecture Design</a:t>
            </a:r>
          </a:p>
        </p:txBody>
      </p:sp>
      <p:sp>
        <p:nvSpPr>
          <p:cNvPr id="3" name="Content Placeholder 2"/>
          <p:cNvSpPr>
            <a:spLocks noGrp="1"/>
          </p:cNvSpPr>
          <p:nvPr>
            <p:ph idx="1"/>
          </p:nvPr>
        </p:nvSpPr>
        <p:spPr>
          <a:xfrm>
            <a:off x="1141412" y="1812022"/>
            <a:ext cx="4085215" cy="3979179"/>
          </a:xfrm>
        </p:spPr>
        <p:txBody>
          <a:bodyPr/>
          <a:lstStyle/>
          <a:p>
            <a:r>
              <a:rPr lang="en-US" dirty="0"/>
              <a:t>Neural Network Class</a:t>
            </a:r>
          </a:p>
        </p:txBody>
      </p:sp>
      <p:pic>
        <p:nvPicPr>
          <p:cNvPr id="5" name="Picture 4"/>
          <p:cNvPicPr>
            <a:picLocks noChangeAspect="1"/>
          </p:cNvPicPr>
          <p:nvPr/>
        </p:nvPicPr>
        <p:blipFill>
          <a:blip r:embed="rId2"/>
          <a:stretch>
            <a:fillRect/>
          </a:stretch>
        </p:blipFill>
        <p:spPr>
          <a:xfrm>
            <a:off x="1420024" y="2376378"/>
            <a:ext cx="4281188" cy="1425233"/>
          </a:xfrm>
          <a:prstGeom prst="rect">
            <a:avLst/>
          </a:prstGeom>
        </p:spPr>
      </p:pic>
      <p:pic>
        <p:nvPicPr>
          <p:cNvPr id="8" name="Picture 7"/>
          <p:cNvPicPr>
            <a:picLocks noChangeAspect="1"/>
          </p:cNvPicPr>
          <p:nvPr/>
        </p:nvPicPr>
        <p:blipFill>
          <a:blip r:embed="rId3"/>
          <a:stretch>
            <a:fillRect/>
          </a:stretch>
        </p:blipFill>
        <p:spPr>
          <a:xfrm>
            <a:off x="1420024" y="4083789"/>
            <a:ext cx="4281188" cy="1425233"/>
          </a:xfrm>
          <a:prstGeom prst="rect">
            <a:avLst/>
          </a:prstGeom>
        </p:spPr>
      </p:pic>
      <p:pic>
        <p:nvPicPr>
          <p:cNvPr id="12" name="Picture 11"/>
          <p:cNvPicPr>
            <a:picLocks noChangeAspect="1"/>
          </p:cNvPicPr>
          <p:nvPr/>
        </p:nvPicPr>
        <p:blipFill>
          <a:blip r:embed="rId4"/>
          <a:stretch>
            <a:fillRect/>
          </a:stretch>
        </p:blipFill>
        <p:spPr>
          <a:xfrm>
            <a:off x="6094412" y="2376378"/>
            <a:ext cx="4281188" cy="1425233"/>
          </a:xfrm>
          <a:prstGeom prst="rect">
            <a:avLst/>
          </a:prstGeom>
        </p:spPr>
      </p:pic>
      <p:pic>
        <p:nvPicPr>
          <p:cNvPr id="15" name="Picture 14"/>
          <p:cNvPicPr>
            <a:picLocks noChangeAspect="1"/>
          </p:cNvPicPr>
          <p:nvPr/>
        </p:nvPicPr>
        <p:blipFill>
          <a:blip r:embed="rId5"/>
          <a:stretch>
            <a:fillRect/>
          </a:stretch>
        </p:blipFill>
        <p:spPr>
          <a:xfrm>
            <a:off x="6094412" y="4086683"/>
            <a:ext cx="4281188" cy="1624567"/>
          </a:xfrm>
          <a:prstGeom prst="rect">
            <a:avLst/>
          </a:prstGeom>
        </p:spPr>
      </p:pic>
    </p:spTree>
    <p:extLst>
      <p:ext uri="{BB962C8B-B14F-4D97-AF65-F5344CB8AC3E}">
        <p14:creationId xmlns:p14="http://schemas.microsoft.com/office/powerpoint/2010/main" val="16282828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1193504"/>
          </a:xfrm>
        </p:spPr>
        <p:txBody>
          <a:bodyPr/>
          <a:lstStyle/>
          <a:p>
            <a:r>
              <a:rPr lang="en-US" dirty="0"/>
              <a:t>Architecture Design</a:t>
            </a:r>
          </a:p>
        </p:txBody>
      </p:sp>
      <p:sp>
        <p:nvSpPr>
          <p:cNvPr id="3" name="Content Placeholder 2"/>
          <p:cNvSpPr>
            <a:spLocks noGrp="1"/>
          </p:cNvSpPr>
          <p:nvPr>
            <p:ph idx="1"/>
          </p:nvPr>
        </p:nvSpPr>
        <p:spPr>
          <a:xfrm>
            <a:off x="1141412" y="1812022"/>
            <a:ext cx="4085215" cy="3979179"/>
          </a:xfrm>
        </p:spPr>
        <p:txBody>
          <a:bodyPr/>
          <a:lstStyle/>
          <a:p>
            <a:r>
              <a:rPr lang="en-US" dirty="0"/>
              <a:t>Neural Network Class</a:t>
            </a:r>
          </a:p>
        </p:txBody>
      </p:sp>
      <p:pic>
        <p:nvPicPr>
          <p:cNvPr id="6" name="Picture 5"/>
          <p:cNvPicPr>
            <a:picLocks noChangeAspect="1"/>
          </p:cNvPicPr>
          <p:nvPr/>
        </p:nvPicPr>
        <p:blipFill>
          <a:blip r:embed="rId2"/>
          <a:stretch>
            <a:fillRect/>
          </a:stretch>
        </p:blipFill>
        <p:spPr>
          <a:xfrm>
            <a:off x="1451197" y="2493932"/>
            <a:ext cx="4281188" cy="1225900"/>
          </a:xfrm>
          <a:prstGeom prst="rect">
            <a:avLst/>
          </a:prstGeom>
        </p:spPr>
      </p:pic>
      <p:pic>
        <p:nvPicPr>
          <p:cNvPr id="9" name="Picture 8"/>
          <p:cNvPicPr>
            <a:picLocks noChangeAspect="1"/>
          </p:cNvPicPr>
          <p:nvPr/>
        </p:nvPicPr>
        <p:blipFill>
          <a:blip r:embed="rId3"/>
          <a:stretch>
            <a:fillRect/>
          </a:stretch>
        </p:blipFill>
        <p:spPr>
          <a:xfrm>
            <a:off x="1451197" y="4042900"/>
            <a:ext cx="4281188" cy="1425233"/>
          </a:xfrm>
          <a:prstGeom prst="rect">
            <a:avLst/>
          </a:prstGeom>
        </p:spPr>
      </p:pic>
      <p:pic>
        <p:nvPicPr>
          <p:cNvPr id="11" name="Picture 10"/>
          <p:cNvPicPr>
            <a:picLocks noChangeAspect="1"/>
          </p:cNvPicPr>
          <p:nvPr/>
        </p:nvPicPr>
        <p:blipFill>
          <a:blip r:embed="rId4"/>
          <a:stretch>
            <a:fillRect/>
          </a:stretch>
        </p:blipFill>
        <p:spPr>
          <a:xfrm>
            <a:off x="6521961" y="501213"/>
            <a:ext cx="4281188" cy="1823900"/>
          </a:xfrm>
          <a:prstGeom prst="rect">
            <a:avLst/>
          </a:prstGeom>
        </p:spPr>
      </p:pic>
      <p:pic>
        <p:nvPicPr>
          <p:cNvPr id="14" name="Picture 13"/>
          <p:cNvPicPr>
            <a:picLocks noChangeAspect="1"/>
          </p:cNvPicPr>
          <p:nvPr/>
        </p:nvPicPr>
        <p:blipFill>
          <a:blip r:embed="rId5"/>
          <a:stretch>
            <a:fillRect/>
          </a:stretch>
        </p:blipFill>
        <p:spPr>
          <a:xfrm>
            <a:off x="6478455" y="2493932"/>
            <a:ext cx="4281188" cy="1425233"/>
          </a:xfrm>
          <a:prstGeom prst="rect">
            <a:avLst/>
          </a:prstGeom>
        </p:spPr>
      </p:pic>
      <p:pic>
        <p:nvPicPr>
          <p:cNvPr id="17" name="Picture 16"/>
          <p:cNvPicPr>
            <a:picLocks noChangeAspect="1"/>
          </p:cNvPicPr>
          <p:nvPr/>
        </p:nvPicPr>
        <p:blipFill>
          <a:blip r:embed="rId6"/>
          <a:stretch>
            <a:fillRect/>
          </a:stretch>
        </p:blipFill>
        <p:spPr>
          <a:xfrm>
            <a:off x="6478455" y="4252332"/>
            <a:ext cx="4281188" cy="1823900"/>
          </a:xfrm>
          <a:prstGeom prst="rect">
            <a:avLst/>
          </a:prstGeom>
        </p:spPr>
      </p:pic>
    </p:spTree>
    <p:extLst>
      <p:ext uri="{BB962C8B-B14F-4D97-AF65-F5344CB8AC3E}">
        <p14:creationId xmlns:p14="http://schemas.microsoft.com/office/powerpoint/2010/main" val="2030892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1193504"/>
          </a:xfrm>
        </p:spPr>
        <p:txBody>
          <a:bodyPr/>
          <a:lstStyle/>
          <a:p>
            <a:r>
              <a:rPr lang="en-US" dirty="0"/>
              <a:t>Architecture Design</a:t>
            </a:r>
          </a:p>
        </p:txBody>
      </p:sp>
      <p:sp>
        <p:nvSpPr>
          <p:cNvPr id="3" name="Content Placeholder 2"/>
          <p:cNvSpPr>
            <a:spLocks noGrp="1"/>
          </p:cNvSpPr>
          <p:nvPr>
            <p:ph idx="1"/>
          </p:nvPr>
        </p:nvSpPr>
        <p:spPr>
          <a:xfrm>
            <a:off x="1141412" y="1812022"/>
            <a:ext cx="4085215" cy="3979179"/>
          </a:xfrm>
        </p:spPr>
        <p:txBody>
          <a:bodyPr/>
          <a:lstStyle/>
          <a:p>
            <a:r>
              <a:rPr lang="en-US" dirty="0"/>
              <a:t>Recorder Class</a:t>
            </a:r>
          </a:p>
        </p:txBody>
      </p:sp>
      <p:pic>
        <p:nvPicPr>
          <p:cNvPr id="5" name="Picture 4"/>
          <p:cNvPicPr>
            <a:picLocks noChangeAspect="1"/>
          </p:cNvPicPr>
          <p:nvPr/>
        </p:nvPicPr>
        <p:blipFill>
          <a:blip r:embed="rId2"/>
          <a:stretch>
            <a:fillRect/>
          </a:stretch>
        </p:blipFill>
        <p:spPr>
          <a:xfrm>
            <a:off x="1440806" y="2487783"/>
            <a:ext cx="4281188" cy="1425233"/>
          </a:xfrm>
          <a:prstGeom prst="rect">
            <a:avLst/>
          </a:prstGeom>
        </p:spPr>
      </p:pic>
      <p:pic>
        <p:nvPicPr>
          <p:cNvPr id="8" name="Picture 7"/>
          <p:cNvPicPr>
            <a:picLocks noChangeAspect="1"/>
          </p:cNvPicPr>
          <p:nvPr/>
        </p:nvPicPr>
        <p:blipFill>
          <a:blip r:embed="rId3"/>
          <a:stretch>
            <a:fillRect/>
          </a:stretch>
        </p:blipFill>
        <p:spPr>
          <a:xfrm>
            <a:off x="1440806" y="4139492"/>
            <a:ext cx="4281188" cy="1425233"/>
          </a:xfrm>
          <a:prstGeom prst="rect">
            <a:avLst/>
          </a:prstGeom>
        </p:spPr>
      </p:pic>
      <p:pic>
        <p:nvPicPr>
          <p:cNvPr id="12" name="Picture 11"/>
          <p:cNvPicPr>
            <a:picLocks noChangeAspect="1"/>
          </p:cNvPicPr>
          <p:nvPr/>
        </p:nvPicPr>
        <p:blipFill>
          <a:blip r:embed="rId4"/>
          <a:stretch>
            <a:fillRect/>
          </a:stretch>
        </p:blipFill>
        <p:spPr>
          <a:xfrm>
            <a:off x="6376488" y="2487783"/>
            <a:ext cx="4281188" cy="1225900"/>
          </a:xfrm>
          <a:prstGeom prst="rect">
            <a:avLst/>
          </a:prstGeom>
        </p:spPr>
      </p:pic>
      <p:pic>
        <p:nvPicPr>
          <p:cNvPr id="15" name="Picture 14"/>
          <p:cNvPicPr>
            <a:picLocks noChangeAspect="1"/>
          </p:cNvPicPr>
          <p:nvPr/>
        </p:nvPicPr>
        <p:blipFill>
          <a:blip r:embed="rId5"/>
          <a:stretch>
            <a:fillRect/>
          </a:stretch>
        </p:blipFill>
        <p:spPr>
          <a:xfrm>
            <a:off x="6376488" y="4139491"/>
            <a:ext cx="4281188" cy="1425233"/>
          </a:xfrm>
          <a:prstGeom prst="rect">
            <a:avLst/>
          </a:prstGeom>
        </p:spPr>
      </p:pic>
    </p:spTree>
    <p:extLst>
      <p:ext uri="{BB962C8B-B14F-4D97-AF65-F5344CB8AC3E}">
        <p14:creationId xmlns:p14="http://schemas.microsoft.com/office/powerpoint/2010/main" val="32034730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1193504"/>
          </a:xfrm>
        </p:spPr>
        <p:txBody>
          <a:bodyPr/>
          <a:lstStyle/>
          <a:p>
            <a:r>
              <a:rPr lang="en-US" dirty="0"/>
              <a:t>Architecture Design</a:t>
            </a:r>
          </a:p>
        </p:txBody>
      </p:sp>
      <p:sp>
        <p:nvSpPr>
          <p:cNvPr id="3" name="Content Placeholder 2"/>
          <p:cNvSpPr>
            <a:spLocks noGrp="1"/>
          </p:cNvSpPr>
          <p:nvPr>
            <p:ph idx="1"/>
          </p:nvPr>
        </p:nvSpPr>
        <p:spPr>
          <a:xfrm>
            <a:off x="1141412" y="1812022"/>
            <a:ext cx="4085215" cy="3979179"/>
          </a:xfrm>
        </p:spPr>
        <p:txBody>
          <a:bodyPr/>
          <a:lstStyle/>
          <a:p>
            <a:r>
              <a:rPr lang="en-US" dirty="0"/>
              <a:t>Recorder Class</a:t>
            </a:r>
          </a:p>
        </p:txBody>
      </p:sp>
      <p:pic>
        <p:nvPicPr>
          <p:cNvPr id="6" name="Picture 5"/>
          <p:cNvPicPr>
            <a:picLocks noChangeAspect="1"/>
          </p:cNvPicPr>
          <p:nvPr/>
        </p:nvPicPr>
        <p:blipFill>
          <a:blip r:embed="rId2"/>
          <a:stretch>
            <a:fillRect/>
          </a:stretch>
        </p:blipFill>
        <p:spPr>
          <a:xfrm>
            <a:off x="1440806" y="2492026"/>
            <a:ext cx="4281188" cy="1624567"/>
          </a:xfrm>
          <a:prstGeom prst="rect">
            <a:avLst/>
          </a:prstGeom>
        </p:spPr>
      </p:pic>
      <p:pic>
        <p:nvPicPr>
          <p:cNvPr id="9" name="Picture 8"/>
          <p:cNvPicPr>
            <a:picLocks noChangeAspect="1"/>
          </p:cNvPicPr>
          <p:nvPr/>
        </p:nvPicPr>
        <p:blipFill>
          <a:blip r:embed="rId3"/>
          <a:stretch>
            <a:fillRect/>
          </a:stretch>
        </p:blipFill>
        <p:spPr>
          <a:xfrm>
            <a:off x="1440806" y="4490655"/>
            <a:ext cx="4281188" cy="1425233"/>
          </a:xfrm>
          <a:prstGeom prst="rect">
            <a:avLst/>
          </a:prstGeom>
        </p:spPr>
      </p:pic>
      <p:pic>
        <p:nvPicPr>
          <p:cNvPr id="11" name="Picture 10"/>
          <p:cNvPicPr>
            <a:picLocks noChangeAspect="1"/>
          </p:cNvPicPr>
          <p:nvPr/>
        </p:nvPicPr>
        <p:blipFill>
          <a:blip r:embed="rId4"/>
          <a:stretch>
            <a:fillRect/>
          </a:stretch>
        </p:blipFill>
        <p:spPr>
          <a:xfrm>
            <a:off x="6355706" y="2492026"/>
            <a:ext cx="4281188" cy="1225900"/>
          </a:xfrm>
          <a:prstGeom prst="rect">
            <a:avLst/>
          </a:prstGeom>
        </p:spPr>
      </p:pic>
      <p:pic>
        <p:nvPicPr>
          <p:cNvPr id="14" name="Picture 13"/>
          <p:cNvPicPr>
            <a:picLocks noChangeAspect="1"/>
          </p:cNvPicPr>
          <p:nvPr/>
        </p:nvPicPr>
        <p:blipFill>
          <a:blip r:embed="rId5"/>
          <a:stretch>
            <a:fillRect/>
          </a:stretch>
        </p:blipFill>
        <p:spPr>
          <a:xfrm>
            <a:off x="6355706" y="4490655"/>
            <a:ext cx="4281188" cy="1225900"/>
          </a:xfrm>
          <a:prstGeom prst="rect">
            <a:avLst/>
          </a:prstGeom>
        </p:spPr>
      </p:pic>
    </p:spTree>
    <p:extLst>
      <p:ext uri="{BB962C8B-B14F-4D97-AF65-F5344CB8AC3E}">
        <p14:creationId xmlns:p14="http://schemas.microsoft.com/office/powerpoint/2010/main" val="4008024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1193504"/>
          </a:xfrm>
        </p:spPr>
        <p:txBody>
          <a:bodyPr/>
          <a:lstStyle/>
          <a:p>
            <a:r>
              <a:rPr lang="en-US" dirty="0"/>
              <a:t>Architecture Design</a:t>
            </a:r>
          </a:p>
        </p:txBody>
      </p:sp>
      <p:sp>
        <p:nvSpPr>
          <p:cNvPr id="6" name="Content Placeholder 2"/>
          <p:cNvSpPr>
            <a:spLocks noGrp="1"/>
          </p:cNvSpPr>
          <p:nvPr>
            <p:ph idx="1"/>
          </p:nvPr>
        </p:nvSpPr>
        <p:spPr>
          <a:xfrm>
            <a:off x="1141413" y="1812022"/>
            <a:ext cx="3108469" cy="4424815"/>
          </a:xfrm>
        </p:spPr>
        <p:txBody>
          <a:bodyPr>
            <a:normAutofit/>
          </a:bodyPr>
          <a:lstStyle/>
          <a:p>
            <a:r>
              <a:rPr lang="en-US" dirty="0"/>
              <a:t>Operating Sequence Diagram</a:t>
            </a:r>
          </a:p>
          <a:p>
            <a:endParaRPr lang="en-US" dirty="0"/>
          </a:p>
        </p:txBody>
      </p:sp>
      <p:pic>
        <p:nvPicPr>
          <p:cNvPr id="5" name="Picture 4"/>
          <p:cNvPicPr/>
          <p:nvPr/>
        </p:nvPicPr>
        <p:blipFill>
          <a:blip r:embed="rId2"/>
          <a:stretch>
            <a:fillRect/>
          </a:stretch>
        </p:blipFill>
        <p:spPr>
          <a:xfrm>
            <a:off x="4557968" y="1654879"/>
            <a:ext cx="6592138" cy="4581958"/>
          </a:xfrm>
          <a:prstGeom prst="rect">
            <a:avLst/>
          </a:prstGeom>
        </p:spPr>
      </p:pic>
    </p:spTree>
    <p:extLst>
      <p:ext uri="{BB962C8B-B14F-4D97-AF65-F5344CB8AC3E}">
        <p14:creationId xmlns:p14="http://schemas.microsoft.com/office/powerpoint/2010/main" val="18865943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1193504"/>
          </a:xfrm>
        </p:spPr>
        <p:txBody>
          <a:bodyPr/>
          <a:lstStyle/>
          <a:p>
            <a:r>
              <a:rPr lang="en-US" dirty="0"/>
              <a:t>Architecture Design</a:t>
            </a:r>
          </a:p>
        </p:txBody>
      </p:sp>
      <p:sp>
        <p:nvSpPr>
          <p:cNvPr id="6" name="Content Placeholder 2"/>
          <p:cNvSpPr>
            <a:spLocks noGrp="1"/>
          </p:cNvSpPr>
          <p:nvPr>
            <p:ph idx="1"/>
          </p:nvPr>
        </p:nvSpPr>
        <p:spPr>
          <a:xfrm>
            <a:off x="1141413" y="1812022"/>
            <a:ext cx="3108469" cy="4424815"/>
          </a:xfrm>
        </p:spPr>
        <p:txBody>
          <a:bodyPr>
            <a:normAutofit/>
          </a:bodyPr>
          <a:lstStyle/>
          <a:p>
            <a:r>
              <a:rPr lang="en-US" dirty="0"/>
              <a:t>Train Sequence Diagram</a:t>
            </a:r>
          </a:p>
          <a:p>
            <a:endParaRPr lang="en-US" dirty="0"/>
          </a:p>
        </p:txBody>
      </p:sp>
      <p:pic>
        <p:nvPicPr>
          <p:cNvPr id="7" name="Picture 6"/>
          <p:cNvPicPr/>
          <p:nvPr/>
        </p:nvPicPr>
        <p:blipFill>
          <a:blip r:embed="rId2"/>
          <a:stretch>
            <a:fillRect/>
          </a:stretch>
        </p:blipFill>
        <p:spPr>
          <a:xfrm>
            <a:off x="4517519" y="1943000"/>
            <a:ext cx="6262255" cy="4162858"/>
          </a:xfrm>
          <a:prstGeom prst="rect">
            <a:avLst/>
          </a:prstGeom>
        </p:spPr>
      </p:pic>
    </p:spTree>
    <p:extLst>
      <p:ext uri="{BB962C8B-B14F-4D97-AF65-F5344CB8AC3E}">
        <p14:creationId xmlns:p14="http://schemas.microsoft.com/office/powerpoint/2010/main" val="31292233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1193504"/>
          </a:xfrm>
        </p:spPr>
        <p:txBody>
          <a:bodyPr/>
          <a:lstStyle/>
          <a:p>
            <a:r>
              <a:rPr lang="en-US" dirty="0"/>
              <a:t>Test Plan</a:t>
            </a:r>
          </a:p>
        </p:txBody>
      </p:sp>
      <p:sp>
        <p:nvSpPr>
          <p:cNvPr id="3" name="Content Placeholder 2"/>
          <p:cNvSpPr>
            <a:spLocks noGrp="1"/>
          </p:cNvSpPr>
          <p:nvPr>
            <p:ph idx="1"/>
          </p:nvPr>
        </p:nvSpPr>
        <p:spPr>
          <a:xfrm>
            <a:off x="6369915" y="1964422"/>
            <a:ext cx="4677496" cy="3979179"/>
          </a:xfrm>
        </p:spPr>
        <p:txBody>
          <a:bodyPr>
            <a:normAutofit/>
          </a:bodyPr>
          <a:lstStyle/>
          <a:p>
            <a:r>
              <a:rPr lang="en-US" sz="1300" dirty="0"/>
              <a:t>SR4.1 [Critical Requirement] </a:t>
            </a:r>
          </a:p>
          <a:p>
            <a:pPr lvl="1"/>
            <a:r>
              <a:rPr lang="en-US" sz="1300" dirty="0"/>
              <a:t>The system shall be able to train itself through backpropagation on known network traffic data.</a:t>
            </a:r>
          </a:p>
          <a:p>
            <a:r>
              <a:rPr lang="en-US" sz="1300" dirty="0"/>
              <a:t>SR5.1 [Critical Requirement] </a:t>
            </a:r>
          </a:p>
          <a:p>
            <a:pPr lvl="1"/>
            <a:r>
              <a:rPr lang="en-US" sz="1300" dirty="0"/>
              <a:t>The system shall be able to notify the User of the host system when a malicious attack is encountered.</a:t>
            </a:r>
          </a:p>
          <a:p>
            <a:r>
              <a:rPr lang="en-US" sz="1300" dirty="0"/>
              <a:t>SR6.1 </a:t>
            </a:r>
          </a:p>
          <a:p>
            <a:pPr lvl="1"/>
            <a:r>
              <a:rPr lang="en-US" sz="1300" dirty="0"/>
              <a:t>The system shall be able to log all malicious attacks into a log file.</a:t>
            </a:r>
          </a:p>
        </p:txBody>
      </p:sp>
      <p:sp>
        <p:nvSpPr>
          <p:cNvPr id="6" name="Content Placeholder 2"/>
          <p:cNvSpPr txBox="1">
            <a:spLocks/>
          </p:cNvSpPr>
          <p:nvPr/>
        </p:nvSpPr>
        <p:spPr>
          <a:xfrm>
            <a:off x="1293813" y="1964422"/>
            <a:ext cx="4677496" cy="3979179"/>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en-US" sz="1300" dirty="0"/>
              <a:t>SR1.1 [Critical Requirement]</a:t>
            </a:r>
          </a:p>
          <a:p>
            <a:pPr lvl="1"/>
            <a:r>
              <a:rPr lang="en-US" sz="1300" dirty="0"/>
              <a:t>The system shall be able to read data from the host system network card.</a:t>
            </a:r>
          </a:p>
          <a:p>
            <a:r>
              <a:rPr lang="en-US" sz="1300" dirty="0"/>
              <a:t>SR2.1 [Critical Requirement] </a:t>
            </a:r>
          </a:p>
          <a:p>
            <a:pPr lvl="1"/>
            <a:r>
              <a:rPr lang="en-US" sz="1300" dirty="0"/>
              <a:t>The system shall be able to interpret the data from the received network traffic and store it in a usable format.</a:t>
            </a:r>
          </a:p>
          <a:p>
            <a:r>
              <a:rPr lang="en-US" sz="1300" dirty="0"/>
              <a:t>SR3.1 [Critical Requirement] </a:t>
            </a:r>
          </a:p>
          <a:p>
            <a:pPr lvl="1"/>
            <a:r>
              <a:rPr lang="en-US" sz="1300" dirty="0"/>
              <a:t>The system shall be able to determine if the network data received by the host machine is malicious with at least 85% accuracy.</a:t>
            </a:r>
          </a:p>
          <a:p>
            <a:r>
              <a:rPr lang="en-US" sz="1300" dirty="0"/>
              <a:t>SR3.2 </a:t>
            </a:r>
          </a:p>
          <a:p>
            <a:pPr lvl="1"/>
            <a:r>
              <a:rPr lang="en-US" sz="1300" dirty="0"/>
              <a:t>The system shall determine what type of attack is being made to the host network when malicious network traffic is found.</a:t>
            </a:r>
          </a:p>
        </p:txBody>
      </p:sp>
    </p:spTree>
    <p:extLst>
      <p:ext uri="{BB962C8B-B14F-4D97-AF65-F5344CB8AC3E}">
        <p14:creationId xmlns:p14="http://schemas.microsoft.com/office/powerpoint/2010/main" val="2085869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1193504"/>
          </a:xfrm>
        </p:spPr>
        <p:txBody>
          <a:bodyPr/>
          <a:lstStyle/>
          <a:p>
            <a:r>
              <a:rPr lang="en-US" dirty="0"/>
              <a:t>Test Plan</a:t>
            </a:r>
          </a:p>
        </p:txBody>
      </p:sp>
      <p:sp>
        <p:nvSpPr>
          <p:cNvPr id="3" name="Content Placeholder 2"/>
          <p:cNvSpPr>
            <a:spLocks noGrp="1"/>
          </p:cNvSpPr>
          <p:nvPr>
            <p:ph idx="1"/>
          </p:nvPr>
        </p:nvSpPr>
        <p:spPr>
          <a:xfrm>
            <a:off x="6369915" y="1735820"/>
            <a:ext cx="4677496" cy="3979179"/>
          </a:xfrm>
        </p:spPr>
        <p:txBody>
          <a:bodyPr>
            <a:noAutofit/>
          </a:bodyPr>
          <a:lstStyle/>
          <a:p>
            <a:pPr lvl="0"/>
            <a:r>
              <a:rPr lang="en-US" sz="1400" b="1" dirty="0"/>
              <a:t>Test Case 3: Attack Type</a:t>
            </a:r>
          </a:p>
          <a:p>
            <a:pPr lvl="1"/>
            <a:r>
              <a:rPr lang="en-US" sz="1400" dirty="0"/>
              <a:t>Requirement(s): SR3.2</a:t>
            </a:r>
          </a:p>
          <a:p>
            <a:pPr lvl="1"/>
            <a:r>
              <a:rPr lang="en-US" sz="1400" dirty="0"/>
              <a:t>This test will run the Neural Network package standalone.  The test will consist of feeding the Neural Network with test data, capturing the decisions made, and determining that correctness by comparing the decisions made to the actual results.  It will then check to determine if the correct attack type was reported compared to the expected outcome.</a:t>
            </a:r>
          </a:p>
          <a:p>
            <a:pPr lvl="0"/>
            <a:r>
              <a:rPr lang="en-US" sz="1400" b="1" dirty="0"/>
              <a:t>Test Case 4: </a:t>
            </a:r>
            <a:r>
              <a:rPr lang="en-US" sz="1400" b="1" dirty="0" err="1"/>
              <a:t>Backpropogation</a:t>
            </a:r>
            <a:r>
              <a:rPr lang="en-US" sz="1400" b="1" dirty="0"/>
              <a:t> Training</a:t>
            </a:r>
          </a:p>
          <a:p>
            <a:pPr lvl="1"/>
            <a:r>
              <a:rPr lang="en-US" sz="1400" dirty="0"/>
              <a:t>Requirement(s): SR4.1</a:t>
            </a:r>
          </a:p>
          <a:p>
            <a:pPr lvl="1"/>
            <a:r>
              <a:rPr lang="en-US" sz="1400" dirty="0"/>
              <a:t>This test will run the Neural Network package standalone.  The test will consist of training the Neural Network with the saved training data.  If the Neural Network can achieve a correctness similar to Test Case 2 then it will pass the test.</a:t>
            </a:r>
          </a:p>
        </p:txBody>
      </p:sp>
      <p:sp>
        <p:nvSpPr>
          <p:cNvPr id="6" name="Content Placeholder 2"/>
          <p:cNvSpPr txBox="1">
            <a:spLocks/>
          </p:cNvSpPr>
          <p:nvPr/>
        </p:nvSpPr>
        <p:spPr>
          <a:xfrm>
            <a:off x="1293813" y="1964422"/>
            <a:ext cx="4677496" cy="3979179"/>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lvl="0"/>
            <a:r>
              <a:rPr lang="en-US" sz="1400" b="1" dirty="0"/>
              <a:t>Test Case 1: Capturing Data</a:t>
            </a:r>
          </a:p>
          <a:p>
            <a:pPr lvl="1"/>
            <a:r>
              <a:rPr lang="en-US" sz="1400" dirty="0"/>
              <a:t>Requirement(s): SR1.1; SR2.1</a:t>
            </a:r>
          </a:p>
          <a:p>
            <a:pPr lvl="1"/>
            <a:r>
              <a:rPr lang="en-US" sz="1400" dirty="0"/>
              <a:t>This test will run the Data Traffic Reader and determine if it can capture the data by capturing the output of this package after it reads the data off the network card.  The analysis will look at the format of the data to ensure that the data is formatted correctly.</a:t>
            </a:r>
          </a:p>
          <a:p>
            <a:pPr lvl="0"/>
            <a:r>
              <a:rPr lang="en-US" sz="1400" b="1" dirty="0"/>
              <a:t>Test Case 2: Correctness Accuracy</a:t>
            </a:r>
          </a:p>
          <a:p>
            <a:pPr lvl="1"/>
            <a:r>
              <a:rPr lang="en-US" sz="1400" dirty="0"/>
              <a:t>Requirement(s): SR3.1</a:t>
            </a:r>
          </a:p>
          <a:p>
            <a:pPr lvl="1"/>
            <a:r>
              <a:rPr lang="en-US" sz="1400" dirty="0"/>
              <a:t>This test will run the Neural Network package standalone.  The test will consist of feeding the Neural Network with test data, capturing the decisions made, and determining that correctness by comparing the decisions made to the actual results.</a:t>
            </a:r>
          </a:p>
        </p:txBody>
      </p:sp>
    </p:spTree>
    <p:extLst>
      <p:ext uri="{BB962C8B-B14F-4D97-AF65-F5344CB8AC3E}">
        <p14:creationId xmlns:p14="http://schemas.microsoft.com/office/powerpoint/2010/main" val="8961771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1193504"/>
          </a:xfrm>
        </p:spPr>
        <p:txBody>
          <a:bodyPr/>
          <a:lstStyle/>
          <a:p>
            <a:r>
              <a:rPr lang="en-US" dirty="0"/>
              <a:t>Test Plan</a:t>
            </a:r>
          </a:p>
        </p:txBody>
      </p:sp>
      <p:sp>
        <p:nvSpPr>
          <p:cNvPr id="3" name="Content Placeholder 2"/>
          <p:cNvSpPr>
            <a:spLocks noGrp="1"/>
          </p:cNvSpPr>
          <p:nvPr>
            <p:ph idx="1"/>
          </p:nvPr>
        </p:nvSpPr>
        <p:spPr>
          <a:xfrm>
            <a:off x="6369915" y="1964422"/>
            <a:ext cx="4677496" cy="3750577"/>
          </a:xfrm>
        </p:spPr>
        <p:txBody>
          <a:bodyPr>
            <a:noAutofit/>
          </a:bodyPr>
          <a:lstStyle/>
          <a:p>
            <a:pPr lvl="0"/>
            <a:r>
              <a:rPr lang="en-US" sz="1400" b="1" dirty="0"/>
              <a:t>Test Case 7: System Test</a:t>
            </a:r>
          </a:p>
          <a:p>
            <a:pPr lvl="1"/>
            <a:r>
              <a:rPr lang="en-US" sz="1400" dirty="0"/>
              <a:t>Requirement(s): N/A</a:t>
            </a:r>
          </a:p>
          <a:p>
            <a:pPr lvl="1"/>
            <a:r>
              <a:rPr lang="en-US" sz="1400" dirty="0"/>
              <a:t>This test will be a full simulation test initializing and running the application.  From a separate application I will inject malicious packets to fake malicious data into the system.</a:t>
            </a:r>
          </a:p>
        </p:txBody>
      </p:sp>
      <p:sp>
        <p:nvSpPr>
          <p:cNvPr id="6" name="Content Placeholder 2"/>
          <p:cNvSpPr txBox="1">
            <a:spLocks/>
          </p:cNvSpPr>
          <p:nvPr/>
        </p:nvSpPr>
        <p:spPr>
          <a:xfrm>
            <a:off x="1293813" y="1964422"/>
            <a:ext cx="4677496" cy="3979179"/>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lvl="0"/>
            <a:r>
              <a:rPr lang="en-US" sz="1400" b="1" dirty="0"/>
              <a:t>Test Case 5: Notification</a:t>
            </a:r>
          </a:p>
          <a:p>
            <a:pPr lvl="1"/>
            <a:r>
              <a:rPr lang="en-US" sz="1400" dirty="0"/>
              <a:t>Requirement(s): SR5.1</a:t>
            </a:r>
          </a:p>
          <a:p>
            <a:pPr lvl="1"/>
            <a:r>
              <a:rPr lang="en-US" sz="1400" dirty="0"/>
              <a:t>This test will run the Recorder Package standalone.  It will test that it creates a notification when the package receives an input notifying it of a malicious data packet.  The notification must have some level of detail about the packet.</a:t>
            </a:r>
          </a:p>
          <a:p>
            <a:pPr lvl="0"/>
            <a:r>
              <a:rPr lang="en-US" sz="1400" b="1" dirty="0"/>
              <a:t>Test Case 6: Logging</a:t>
            </a:r>
          </a:p>
          <a:p>
            <a:pPr lvl="1"/>
            <a:r>
              <a:rPr lang="en-US" sz="1400" dirty="0"/>
              <a:t>Requirement(s): SR6.1</a:t>
            </a:r>
          </a:p>
          <a:p>
            <a:pPr lvl="1"/>
            <a:r>
              <a:rPr lang="en-US" sz="1400" dirty="0"/>
              <a:t>This test will be similar to Test Case 5 but will check a log file instead of a notification. </a:t>
            </a:r>
          </a:p>
        </p:txBody>
      </p:sp>
    </p:spTree>
    <p:extLst>
      <p:ext uri="{BB962C8B-B14F-4D97-AF65-F5344CB8AC3E}">
        <p14:creationId xmlns:p14="http://schemas.microsoft.com/office/powerpoint/2010/main" val="7023191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1193504"/>
          </a:xfrm>
        </p:spPr>
        <p:txBody>
          <a:bodyPr/>
          <a:lstStyle/>
          <a:p>
            <a:r>
              <a:rPr lang="en-US" dirty="0"/>
              <a:t>Agenda</a:t>
            </a:r>
          </a:p>
        </p:txBody>
      </p:sp>
      <p:sp>
        <p:nvSpPr>
          <p:cNvPr id="3" name="Content Placeholder 2"/>
          <p:cNvSpPr>
            <a:spLocks noGrp="1"/>
          </p:cNvSpPr>
          <p:nvPr>
            <p:ph idx="1"/>
          </p:nvPr>
        </p:nvSpPr>
        <p:spPr>
          <a:xfrm>
            <a:off x="1141412" y="1812022"/>
            <a:ext cx="9905999" cy="3979179"/>
          </a:xfrm>
        </p:spPr>
        <p:txBody>
          <a:bodyPr>
            <a:normAutofit fontScale="70000" lnSpcReduction="20000"/>
          </a:bodyPr>
          <a:lstStyle/>
          <a:p>
            <a:r>
              <a:rPr lang="en-US" dirty="0"/>
              <a:t>Action Items</a:t>
            </a:r>
          </a:p>
          <a:p>
            <a:r>
              <a:rPr lang="en-US" dirty="0"/>
              <a:t>Project Vision and Plan Updates</a:t>
            </a:r>
          </a:p>
          <a:p>
            <a:r>
              <a:rPr lang="en-US" dirty="0"/>
              <a:t>Formal Requirements Specification</a:t>
            </a:r>
          </a:p>
          <a:p>
            <a:r>
              <a:rPr lang="en-US" dirty="0"/>
              <a:t>Architecture Design</a:t>
            </a:r>
          </a:p>
          <a:p>
            <a:r>
              <a:rPr lang="en-US" dirty="0"/>
              <a:t>Test Plan</a:t>
            </a:r>
          </a:p>
          <a:p>
            <a:r>
              <a:rPr lang="en-US" dirty="0"/>
              <a:t>Formal Technical Inspection Checklist</a:t>
            </a:r>
          </a:p>
          <a:p>
            <a:r>
              <a:rPr lang="en-US" dirty="0"/>
              <a:t>Risks and Concerns</a:t>
            </a:r>
          </a:p>
          <a:p>
            <a:r>
              <a:rPr lang="en-US" dirty="0"/>
              <a:t>Phase Three Plan</a:t>
            </a:r>
          </a:p>
          <a:p>
            <a:r>
              <a:rPr lang="en-US" dirty="0"/>
              <a:t>Architecture Prototype Demonstration</a:t>
            </a:r>
          </a:p>
          <a:p>
            <a:r>
              <a:rPr lang="en-US" dirty="0"/>
              <a:t>Questions and Comments</a:t>
            </a:r>
          </a:p>
        </p:txBody>
      </p:sp>
    </p:spTree>
    <p:extLst>
      <p:ext uri="{BB962C8B-B14F-4D97-AF65-F5344CB8AC3E}">
        <p14:creationId xmlns:p14="http://schemas.microsoft.com/office/powerpoint/2010/main" val="19848513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1193504"/>
          </a:xfrm>
        </p:spPr>
        <p:txBody>
          <a:bodyPr/>
          <a:lstStyle/>
          <a:p>
            <a:r>
              <a:rPr lang="en-US" dirty="0"/>
              <a:t>Test Plan</a:t>
            </a:r>
          </a:p>
        </p:txBody>
      </p:sp>
      <p:sp>
        <p:nvSpPr>
          <p:cNvPr id="4" name="Content Placeholder 3"/>
          <p:cNvSpPr>
            <a:spLocks noGrp="1"/>
          </p:cNvSpPr>
          <p:nvPr>
            <p:ph idx="1"/>
          </p:nvPr>
        </p:nvSpPr>
        <p:spPr/>
        <p:txBody>
          <a:bodyPr/>
          <a:lstStyle/>
          <a:p>
            <a:r>
              <a:rPr lang="en-US" dirty="0"/>
              <a:t>Test Deliverables</a:t>
            </a:r>
          </a:p>
          <a:p>
            <a:pPr lvl="1"/>
            <a:r>
              <a:rPr lang="en-US" dirty="0"/>
              <a:t>Log file for each test</a:t>
            </a:r>
          </a:p>
          <a:p>
            <a:r>
              <a:rPr lang="en-US" dirty="0"/>
              <a:t>Environment Needs</a:t>
            </a:r>
          </a:p>
          <a:p>
            <a:pPr lvl="1"/>
            <a:r>
              <a:rPr lang="en-US" dirty="0"/>
              <a:t>Only those needed to run the application</a:t>
            </a:r>
          </a:p>
        </p:txBody>
      </p:sp>
    </p:spTree>
    <p:extLst>
      <p:ext uri="{BB962C8B-B14F-4D97-AF65-F5344CB8AC3E}">
        <p14:creationId xmlns:p14="http://schemas.microsoft.com/office/powerpoint/2010/main" val="4691284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1193504"/>
          </a:xfrm>
        </p:spPr>
        <p:txBody>
          <a:bodyPr/>
          <a:lstStyle/>
          <a:p>
            <a:r>
              <a:rPr lang="en-US" dirty="0"/>
              <a:t>Formal Technical Inspection Checklist</a:t>
            </a:r>
          </a:p>
        </p:txBody>
      </p:sp>
      <p:sp>
        <p:nvSpPr>
          <p:cNvPr id="4" name="Content Placeholder 3"/>
          <p:cNvSpPr>
            <a:spLocks noGrp="1"/>
          </p:cNvSpPr>
          <p:nvPr>
            <p:ph idx="1"/>
          </p:nvPr>
        </p:nvSpPr>
        <p:spPr>
          <a:xfrm>
            <a:off x="1141412" y="1812022"/>
            <a:ext cx="3918961" cy="3979179"/>
          </a:xfrm>
        </p:spPr>
        <p:txBody>
          <a:bodyPr/>
          <a:lstStyle/>
          <a:p>
            <a:r>
              <a:rPr lang="en-US" dirty="0"/>
              <a:t>Inspect Prototype Code</a:t>
            </a:r>
          </a:p>
          <a:p>
            <a:r>
              <a:rPr lang="en-US" dirty="0"/>
              <a:t>Inspectors:</a:t>
            </a:r>
          </a:p>
          <a:p>
            <a:pPr lvl="1"/>
            <a:r>
              <a:rPr lang="en-US" dirty="0"/>
              <a:t>Tracy Marshall</a:t>
            </a:r>
          </a:p>
          <a:p>
            <a:pPr lvl="1"/>
            <a:r>
              <a:rPr lang="en-US" dirty="0"/>
              <a:t>Keith Moyer</a:t>
            </a:r>
          </a:p>
        </p:txBody>
      </p:sp>
      <p:pic>
        <p:nvPicPr>
          <p:cNvPr id="6" name="Picture 5"/>
          <p:cNvPicPr>
            <a:picLocks noChangeAspect="1"/>
          </p:cNvPicPr>
          <p:nvPr/>
        </p:nvPicPr>
        <p:blipFill>
          <a:blip r:embed="rId3"/>
          <a:stretch>
            <a:fillRect/>
          </a:stretch>
        </p:blipFill>
        <p:spPr>
          <a:xfrm>
            <a:off x="5420347" y="1714500"/>
            <a:ext cx="5427762" cy="4686789"/>
          </a:xfrm>
          <a:prstGeom prst="rect">
            <a:avLst/>
          </a:prstGeom>
        </p:spPr>
      </p:pic>
    </p:spTree>
    <p:extLst>
      <p:ext uri="{BB962C8B-B14F-4D97-AF65-F5344CB8AC3E}">
        <p14:creationId xmlns:p14="http://schemas.microsoft.com/office/powerpoint/2010/main" val="1787382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1193504"/>
          </a:xfrm>
        </p:spPr>
        <p:txBody>
          <a:bodyPr/>
          <a:lstStyle/>
          <a:p>
            <a:r>
              <a:rPr lang="en-US" dirty="0"/>
              <a:t>Risks and Concerns</a:t>
            </a:r>
          </a:p>
        </p:txBody>
      </p:sp>
      <p:sp>
        <p:nvSpPr>
          <p:cNvPr id="3" name="Content Placeholder 2"/>
          <p:cNvSpPr>
            <a:spLocks noGrp="1"/>
          </p:cNvSpPr>
          <p:nvPr>
            <p:ph idx="1"/>
          </p:nvPr>
        </p:nvSpPr>
        <p:spPr>
          <a:xfrm>
            <a:off x="1141412" y="1812022"/>
            <a:ext cx="9905999" cy="3979179"/>
          </a:xfrm>
        </p:spPr>
        <p:txBody>
          <a:bodyPr/>
          <a:lstStyle/>
          <a:p>
            <a:r>
              <a:rPr lang="en-US" dirty="0"/>
              <a:t>Loss of data points due to KDD99 expert system data captures</a:t>
            </a:r>
          </a:p>
          <a:p>
            <a:r>
              <a:rPr lang="en-US" dirty="0"/>
              <a:t>Achieving the accuracy due to loss of data points</a:t>
            </a:r>
          </a:p>
          <a:p>
            <a:endParaRPr lang="en-US" dirty="0"/>
          </a:p>
        </p:txBody>
      </p:sp>
    </p:spTree>
    <p:extLst>
      <p:ext uri="{BB962C8B-B14F-4D97-AF65-F5344CB8AC3E}">
        <p14:creationId xmlns:p14="http://schemas.microsoft.com/office/powerpoint/2010/main" val="5029090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1193504"/>
          </a:xfrm>
        </p:spPr>
        <p:txBody>
          <a:bodyPr/>
          <a:lstStyle/>
          <a:p>
            <a:r>
              <a:rPr lang="en-US" dirty="0"/>
              <a:t>Phase Three Plan</a:t>
            </a:r>
          </a:p>
        </p:txBody>
      </p:sp>
      <p:pic>
        <p:nvPicPr>
          <p:cNvPr id="6" name="Content Placeholder 5"/>
          <p:cNvPicPr>
            <a:picLocks noGrp="1" noChangeAspect="1"/>
          </p:cNvPicPr>
          <p:nvPr>
            <p:ph idx="1"/>
          </p:nvPr>
        </p:nvPicPr>
        <p:blipFill>
          <a:blip r:embed="rId2"/>
          <a:stretch>
            <a:fillRect/>
          </a:stretch>
        </p:blipFill>
        <p:spPr>
          <a:xfrm>
            <a:off x="1333051" y="1610591"/>
            <a:ext cx="9362180" cy="4738254"/>
          </a:xfrm>
          <a:prstGeom prst="rect">
            <a:avLst/>
          </a:prstGeom>
        </p:spPr>
      </p:pic>
    </p:spTree>
    <p:extLst>
      <p:ext uri="{BB962C8B-B14F-4D97-AF65-F5344CB8AC3E}">
        <p14:creationId xmlns:p14="http://schemas.microsoft.com/office/powerpoint/2010/main" val="33346879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2" y="618518"/>
            <a:ext cx="9905998" cy="1193504"/>
          </a:xfrm>
        </p:spPr>
        <p:txBody>
          <a:bodyPr/>
          <a:lstStyle/>
          <a:p>
            <a:r>
              <a:rPr lang="en-US" dirty="0"/>
              <a:t>Architecture Prototype Demonstration</a:t>
            </a:r>
          </a:p>
        </p:txBody>
      </p:sp>
      <p:sp>
        <p:nvSpPr>
          <p:cNvPr id="3" name="Content Placeholder 2"/>
          <p:cNvSpPr>
            <a:spLocks noGrp="1"/>
          </p:cNvSpPr>
          <p:nvPr>
            <p:ph idx="1"/>
          </p:nvPr>
        </p:nvSpPr>
        <p:spPr>
          <a:xfrm>
            <a:off x="1141412" y="1812022"/>
            <a:ext cx="9905999" cy="3979179"/>
          </a:xfrm>
        </p:spPr>
        <p:txBody>
          <a:bodyPr/>
          <a:lstStyle/>
          <a:p>
            <a:r>
              <a:rPr lang="en-US" dirty="0"/>
              <a:t>GitHub Repository Location:</a:t>
            </a:r>
          </a:p>
          <a:p>
            <a:pPr lvl="1"/>
            <a:r>
              <a:rPr lang="en-US" dirty="0">
                <a:hlinkClick r:id="rId2"/>
              </a:rPr>
              <a:t>https://github.com/bneedy/PyIDS</a:t>
            </a:r>
            <a:endParaRPr lang="en-US" dirty="0"/>
          </a:p>
          <a:p>
            <a:r>
              <a:rPr lang="en-US" dirty="0"/>
              <a:t>All components of the system are working to some degree</a:t>
            </a:r>
          </a:p>
          <a:p>
            <a:r>
              <a:rPr lang="en-US" dirty="0"/>
              <a:t>Not fully functional yet – still a prototype</a:t>
            </a:r>
          </a:p>
          <a:p>
            <a:r>
              <a:rPr lang="en-US" dirty="0"/>
              <a:t>Can read network traffic off network card and determine decision using neural network</a:t>
            </a:r>
          </a:p>
        </p:txBody>
      </p:sp>
    </p:spTree>
    <p:extLst>
      <p:ext uri="{BB962C8B-B14F-4D97-AF65-F5344CB8AC3E}">
        <p14:creationId xmlns:p14="http://schemas.microsoft.com/office/powerpoint/2010/main" val="7732283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29604" y="2480874"/>
            <a:ext cx="5855005" cy="1478570"/>
          </a:xfrm>
        </p:spPr>
        <p:txBody>
          <a:bodyPr/>
          <a:lstStyle/>
          <a:p>
            <a:r>
              <a:rPr lang="en-US" dirty="0"/>
              <a:t>Questions and Comments</a:t>
            </a:r>
          </a:p>
        </p:txBody>
      </p:sp>
    </p:spTree>
    <p:extLst>
      <p:ext uri="{BB962C8B-B14F-4D97-AF65-F5344CB8AC3E}">
        <p14:creationId xmlns:p14="http://schemas.microsoft.com/office/powerpoint/2010/main" val="29063458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1193504"/>
          </a:xfrm>
        </p:spPr>
        <p:txBody>
          <a:bodyPr/>
          <a:lstStyle/>
          <a:p>
            <a:r>
              <a:rPr lang="en-US" dirty="0"/>
              <a:t>Action Items</a:t>
            </a:r>
          </a:p>
        </p:txBody>
      </p:sp>
      <p:sp>
        <p:nvSpPr>
          <p:cNvPr id="4" name="Content Placeholder 2"/>
          <p:cNvSpPr>
            <a:spLocks noGrp="1"/>
          </p:cNvSpPr>
          <p:nvPr>
            <p:ph idx="1"/>
          </p:nvPr>
        </p:nvSpPr>
        <p:spPr>
          <a:xfrm>
            <a:off x="1141413" y="1812022"/>
            <a:ext cx="9905998" cy="3979179"/>
          </a:xfrm>
        </p:spPr>
        <p:txBody>
          <a:bodyPr>
            <a:normAutofit/>
          </a:bodyPr>
          <a:lstStyle/>
          <a:p>
            <a:r>
              <a:rPr lang="en-US" dirty="0"/>
              <a:t>Updated Vision Document for accuracy documentation</a:t>
            </a:r>
          </a:p>
          <a:p>
            <a:r>
              <a:rPr lang="en-US" dirty="0"/>
              <a:t>Updated Project Plan for correct COCOMO chart</a:t>
            </a:r>
          </a:p>
          <a:p>
            <a:r>
              <a:rPr lang="en-US" dirty="0"/>
              <a:t>Added risks for KDD99 Dataset</a:t>
            </a:r>
          </a:p>
          <a:p>
            <a:pPr lvl="1"/>
            <a:endParaRPr lang="en-US" dirty="0"/>
          </a:p>
        </p:txBody>
      </p:sp>
    </p:spTree>
    <p:extLst>
      <p:ext uri="{BB962C8B-B14F-4D97-AF65-F5344CB8AC3E}">
        <p14:creationId xmlns:p14="http://schemas.microsoft.com/office/powerpoint/2010/main" val="20074456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1193504"/>
          </a:xfrm>
        </p:spPr>
        <p:txBody>
          <a:bodyPr/>
          <a:lstStyle/>
          <a:p>
            <a:r>
              <a:rPr lang="en-US" dirty="0"/>
              <a:t>Project Vision and Plan Updates</a:t>
            </a:r>
          </a:p>
        </p:txBody>
      </p:sp>
      <p:sp>
        <p:nvSpPr>
          <p:cNvPr id="4" name="Content Placeholder 2"/>
          <p:cNvSpPr>
            <a:spLocks noGrp="1"/>
          </p:cNvSpPr>
          <p:nvPr>
            <p:ph idx="1"/>
          </p:nvPr>
        </p:nvSpPr>
        <p:spPr>
          <a:xfrm>
            <a:off x="1141413" y="1812022"/>
            <a:ext cx="9905998" cy="3979179"/>
          </a:xfrm>
        </p:spPr>
        <p:txBody>
          <a:bodyPr>
            <a:normAutofit/>
          </a:bodyPr>
          <a:lstStyle/>
          <a:p>
            <a:r>
              <a:rPr lang="en-US" dirty="0"/>
              <a:t>Vision Document Updates</a:t>
            </a:r>
          </a:p>
          <a:p>
            <a:pPr lvl="1"/>
            <a:r>
              <a:rPr lang="en-US" dirty="0"/>
              <a:t>Updated to mention that I plan to achieve 85% accuracy.</a:t>
            </a:r>
          </a:p>
          <a:p>
            <a:pPr lvl="1"/>
            <a:r>
              <a:rPr lang="en-US" dirty="0"/>
              <a:t>Noted that all false negatives and false positives hurt that accuracy</a:t>
            </a:r>
          </a:p>
          <a:p>
            <a:r>
              <a:rPr lang="en-US" dirty="0"/>
              <a:t>Project Plan Updates</a:t>
            </a:r>
          </a:p>
          <a:p>
            <a:pPr lvl="1"/>
            <a:r>
              <a:rPr lang="en-US" dirty="0"/>
              <a:t>Updated COCOMO chart show on the next slide</a:t>
            </a:r>
          </a:p>
        </p:txBody>
      </p:sp>
    </p:spTree>
    <p:extLst>
      <p:ext uri="{BB962C8B-B14F-4D97-AF65-F5344CB8AC3E}">
        <p14:creationId xmlns:p14="http://schemas.microsoft.com/office/powerpoint/2010/main" val="7403043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1193504"/>
          </a:xfrm>
        </p:spPr>
        <p:txBody>
          <a:bodyPr/>
          <a:lstStyle/>
          <a:p>
            <a:r>
              <a:rPr lang="en-US" dirty="0"/>
              <a:t>Project Vision and Plan Updates</a:t>
            </a:r>
          </a:p>
        </p:txBody>
      </p:sp>
      <p:pic>
        <p:nvPicPr>
          <p:cNvPr id="6" name="Content Placeholder 5"/>
          <p:cNvPicPr>
            <a:picLocks noGrp="1" noChangeAspect="1"/>
          </p:cNvPicPr>
          <p:nvPr>
            <p:ph idx="1"/>
          </p:nvPr>
        </p:nvPicPr>
        <p:blipFill>
          <a:blip r:embed="rId2"/>
          <a:stretch>
            <a:fillRect/>
          </a:stretch>
        </p:blipFill>
        <p:spPr>
          <a:xfrm>
            <a:off x="1880755" y="1804401"/>
            <a:ext cx="7580975" cy="3986799"/>
          </a:xfrm>
          <a:prstGeom prst="rect">
            <a:avLst/>
          </a:prstGeom>
        </p:spPr>
      </p:pic>
      <p:cxnSp>
        <p:nvCxnSpPr>
          <p:cNvPr id="8" name="Straight Arrow Connector 7"/>
          <p:cNvCxnSpPr/>
          <p:nvPr/>
        </p:nvCxnSpPr>
        <p:spPr>
          <a:xfrm>
            <a:off x="955963" y="5403273"/>
            <a:ext cx="822960" cy="0"/>
          </a:xfrm>
          <a:prstGeom prst="straightConnector1">
            <a:avLst/>
          </a:prstGeom>
          <a:ln w="57150">
            <a:tailEnd type="triangle"/>
          </a:ln>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5908494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1193504"/>
          </a:xfrm>
        </p:spPr>
        <p:txBody>
          <a:bodyPr/>
          <a:lstStyle/>
          <a:p>
            <a:r>
              <a:rPr lang="en-US" dirty="0"/>
              <a:t>Formal Requirements Specification</a:t>
            </a:r>
          </a:p>
        </p:txBody>
      </p:sp>
      <p:sp>
        <p:nvSpPr>
          <p:cNvPr id="4" name="Content Placeholder 2"/>
          <p:cNvSpPr>
            <a:spLocks noGrp="1"/>
          </p:cNvSpPr>
          <p:nvPr>
            <p:ph idx="1"/>
          </p:nvPr>
        </p:nvSpPr>
        <p:spPr>
          <a:xfrm>
            <a:off x="1141413" y="1812022"/>
            <a:ext cx="9905998" cy="3979179"/>
          </a:xfrm>
        </p:spPr>
        <p:txBody>
          <a:bodyPr>
            <a:normAutofit/>
          </a:bodyPr>
          <a:lstStyle/>
          <a:p>
            <a:r>
              <a:rPr lang="en-US" dirty="0"/>
              <a:t>Developed using USE</a:t>
            </a:r>
          </a:p>
          <a:p>
            <a:pPr lvl="1"/>
            <a:r>
              <a:rPr lang="en-US" dirty="0"/>
              <a:t>Four main classes:</a:t>
            </a:r>
          </a:p>
          <a:p>
            <a:pPr lvl="2"/>
            <a:r>
              <a:rPr lang="en-US" dirty="0"/>
              <a:t>Packet</a:t>
            </a:r>
          </a:p>
          <a:p>
            <a:pPr lvl="2"/>
            <a:r>
              <a:rPr lang="en-US" dirty="0" err="1"/>
              <a:t>PacketReader</a:t>
            </a:r>
            <a:r>
              <a:rPr lang="en-US" dirty="0"/>
              <a:t> (Network Traffic Reader)</a:t>
            </a:r>
          </a:p>
          <a:p>
            <a:pPr lvl="2"/>
            <a:r>
              <a:rPr lang="en-US" dirty="0" err="1"/>
              <a:t>NeuralNetwork</a:t>
            </a:r>
            <a:endParaRPr lang="en-US" dirty="0"/>
          </a:p>
          <a:p>
            <a:pPr lvl="2"/>
            <a:r>
              <a:rPr lang="en-US" dirty="0" err="1"/>
              <a:t>Notifier</a:t>
            </a:r>
            <a:r>
              <a:rPr lang="en-US" dirty="0"/>
              <a:t> (Recorder)</a:t>
            </a:r>
          </a:p>
          <a:p>
            <a:pPr lvl="1"/>
            <a:r>
              <a:rPr lang="en-US" dirty="0"/>
              <a:t>Operations for the </a:t>
            </a:r>
            <a:r>
              <a:rPr lang="en-US" dirty="0" err="1"/>
              <a:t>PacketReader</a:t>
            </a:r>
            <a:r>
              <a:rPr lang="en-US" dirty="0"/>
              <a:t> and </a:t>
            </a:r>
            <a:r>
              <a:rPr lang="en-US" dirty="0" err="1"/>
              <a:t>NeuralNetwork</a:t>
            </a:r>
            <a:r>
              <a:rPr lang="en-US" dirty="0"/>
              <a:t> include</a:t>
            </a:r>
          </a:p>
          <a:p>
            <a:pPr lvl="2"/>
            <a:r>
              <a:rPr lang="en-US" dirty="0" err="1"/>
              <a:t>readPacket</a:t>
            </a:r>
            <a:endParaRPr lang="en-US" dirty="0"/>
          </a:p>
          <a:p>
            <a:pPr lvl="2"/>
            <a:r>
              <a:rPr lang="en-US" dirty="0" err="1"/>
              <a:t>makeDecision</a:t>
            </a:r>
            <a:endParaRPr lang="en-US" dirty="0"/>
          </a:p>
        </p:txBody>
      </p:sp>
    </p:spTree>
    <p:extLst>
      <p:ext uri="{BB962C8B-B14F-4D97-AF65-F5344CB8AC3E}">
        <p14:creationId xmlns:p14="http://schemas.microsoft.com/office/powerpoint/2010/main" val="17455615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1193504"/>
          </a:xfrm>
        </p:spPr>
        <p:txBody>
          <a:bodyPr/>
          <a:lstStyle/>
          <a:p>
            <a:r>
              <a:rPr lang="en-US" dirty="0"/>
              <a:t>Architecture Design</a:t>
            </a:r>
          </a:p>
        </p:txBody>
      </p:sp>
      <p:sp>
        <p:nvSpPr>
          <p:cNvPr id="4" name="Content Placeholder 2"/>
          <p:cNvSpPr>
            <a:spLocks noGrp="1"/>
          </p:cNvSpPr>
          <p:nvPr>
            <p:ph idx="1"/>
          </p:nvPr>
        </p:nvSpPr>
        <p:spPr>
          <a:xfrm>
            <a:off x="1141413" y="1812022"/>
            <a:ext cx="4635932" cy="4526433"/>
          </a:xfrm>
        </p:spPr>
        <p:txBody>
          <a:bodyPr>
            <a:normAutofit fontScale="77500" lnSpcReduction="20000"/>
          </a:bodyPr>
          <a:lstStyle/>
          <a:p>
            <a:r>
              <a:rPr lang="en-US" dirty="0"/>
              <a:t>Architecture is fairly simple from high level</a:t>
            </a:r>
          </a:p>
          <a:p>
            <a:r>
              <a:rPr lang="en-US" dirty="0"/>
              <a:t>Diagram shows interactions</a:t>
            </a:r>
          </a:p>
          <a:p>
            <a:r>
              <a:rPr lang="en-US" dirty="0"/>
              <a:t>Three main components</a:t>
            </a:r>
          </a:p>
          <a:p>
            <a:pPr lvl="1"/>
            <a:r>
              <a:rPr lang="en-US" dirty="0"/>
              <a:t>Network Traffic Reader</a:t>
            </a:r>
          </a:p>
          <a:p>
            <a:pPr lvl="1"/>
            <a:r>
              <a:rPr lang="en-US" dirty="0"/>
              <a:t>Neural Network</a:t>
            </a:r>
          </a:p>
          <a:p>
            <a:pPr lvl="2"/>
            <a:r>
              <a:rPr lang="en-US" dirty="0"/>
              <a:t>Input Layer</a:t>
            </a:r>
          </a:p>
          <a:p>
            <a:pPr lvl="2"/>
            <a:r>
              <a:rPr lang="en-US" dirty="0"/>
              <a:t>Hidden Layer</a:t>
            </a:r>
          </a:p>
          <a:p>
            <a:pPr lvl="2"/>
            <a:r>
              <a:rPr lang="en-US" dirty="0"/>
              <a:t>Output Layer</a:t>
            </a:r>
          </a:p>
          <a:p>
            <a:pPr lvl="1"/>
            <a:r>
              <a:rPr lang="en-US" dirty="0"/>
              <a:t>Recorder</a:t>
            </a:r>
          </a:p>
          <a:p>
            <a:r>
              <a:rPr lang="en-US" dirty="0"/>
              <a:t>Three external nodes</a:t>
            </a:r>
          </a:p>
          <a:p>
            <a:pPr lvl="1"/>
            <a:r>
              <a:rPr lang="en-US" dirty="0"/>
              <a:t>Network Data</a:t>
            </a:r>
          </a:p>
          <a:p>
            <a:pPr lvl="1"/>
            <a:r>
              <a:rPr lang="en-US" dirty="0"/>
              <a:t>Notification Output</a:t>
            </a:r>
          </a:p>
          <a:p>
            <a:pPr lvl="1"/>
            <a:r>
              <a:rPr lang="en-US" dirty="0"/>
              <a:t>Log Output</a:t>
            </a:r>
          </a:p>
        </p:txBody>
      </p:sp>
      <p:pic>
        <p:nvPicPr>
          <p:cNvPr id="3" name="Picture 2"/>
          <p:cNvPicPr>
            <a:picLocks noChangeAspect="1"/>
          </p:cNvPicPr>
          <p:nvPr/>
        </p:nvPicPr>
        <p:blipFill>
          <a:blip r:embed="rId3"/>
          <a:stretch>
            <a:fillRect/>
          </a:stretch>
        </p:blipFill>
        <p:spPr>
          <a:xfrm>
            <a:off x="5777345" y="1001531"/>
            <a:ext cx="5725783" cy="5045978"/>
          </a:xfrm>
          <a:prstGeom prst="rect">
            <a:avLst/>
          </a:prstGeom>
        </p:spPr>
      </p:pic>
    </p:spTree>
    <p:extLst>
      <p:ext uri="{BB962C8B-B14F-4D97-AF65-F5344CB8AC3E}">
        <p14:creationId xmlns:p14="http://schemas.microsoft.com/office/powerpoint/2010/main" val="42510143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1193504"/>
          </a:xfrm>
        </p:spPr>
        <p:txBody>
          <a:bodyPr/>
          <a:lstStyle/>
          <a:p>
            <a:r>
              <a:rPr lang="en-US" dirty="0"/>
              <a:t>Architecture Design</a:t>
            </a:r>
          </a:p>
        </p:txBody>
      </p:sp>
      <p:pic>
        <p:nvPicPr>
          <p:cNvPr id="4" name="Picture 3"/>
          <p:cNvPicPr/>
          <p:nvPr/>
        </p:nvPicPr>
        <p:blipFill>
          <a:blip r:embed="rId2"/>
          <a:stretch>
            <a:fillRect/>
          </a:stretch>
        </p:blipFill>
        <p:spPr>
          <a:xfrm>
            <a:off x="5642263" y="1366387"/>
            <a:ext cx="5943600" cy="4870450"/>
          </a:xfrm>
          <a:prstGeom prst="rect">
            <a:avLst/>
          </a:prstGeom>
        </p:spPr>
      </p:pic>
      <p:sp>
        <p:nvSpPr>
          <p:cNvPr id="6" name="Content Placeholder 2"/>
          <p:cNvSpPr>
            <a:spLocks noGrp="1"/>
          </p:cNvSpPr>
          <p:nvPr>
            <p:ph idx="1"/>
          </p:nvPr>
        </p:nvSpPr>
        <p:spPr>
          <a:xfrm>
            <a:off x="1141413" y="1812022"/>
            <a:ext cx="4635932" cy="4424815"/>
          </a:xfrm>
        </p:spPr>
        <p:txBody>
          <a:bodyPr>
            <a:normAutofit fontScale="85000" lnSpcReduction="20000"/>
          </a:bodyPr>
          <a:lstStyle/>
          <a:p>
            <a:r>
              <a:rPr lang="en-US" dirty="0"/>
              <a:t>Package Design</a:t>
            </a:r>
          </a:p>
          <a:p>
            <a:r>
              <a:rPr lang="en-US" dirty="0"/>
              <a:t>Four main packages:</a:t>
            </a:r>
          </a:p>
          <a:p>
            <a:pPr lvl="1"/>
            <a:r>
              <a:rPr lang="en-US" dirty="0"/>
              <a:t>Network Traffic Reader</a:t>
            </a:r>
          </a:p>
          <a:p>
            <a:pPr lvl="1"/>
            <a:r>
              <a:rPr lang="en-US" dirty="0"/>
              <a:t>Neural Network</a:t>
            </a:r>
          </a:p>
          <a:p>
            <a:pPr lvl="2"/>
            <a:r>
              <a:rPr lang="en-US" dirty="0"/>
              <a:t>Input Layer</a:t>
            </a:r>
          </a:p>
          <a:p>
            <a:pPr lvl="2"/>
            <a:r>
              <a:rPr lang="en-US" dirty="0"/>
              <a:t>Hidden Layer</a:t>
            </a:r>
          </a:p>
          <a:p>
            <a:pPr lvl="2"/>
            <a:r>
              <a:rPr lang="en-US" dirty="0"/>
              <a:t>Output Layer</a:t>
            </a:r>
          </a:p>
          <a:p>
            <a:pPr lvl="1"/>
            <a:r>
              <a:rPr lang="en-US" dirty="0" err="1"/>
              <a:t>Backpropogation</a:t>
            </a:r>
            <a:r>
              <a:rPr lang="en-US" dirty="0"/>
              <a:t> Trainer</a:t>
            </a:r>
          </a:p>
          <a:p>
            <a:pPr lvl="1"/>
            <a:r>
              <a:rPr lang="en-US" dirty="0"/>
              <a:t>Recorder</a:t>
            </a:r>
          </a:p>
          <a:p>
            <a:r>
              <a:rPr lang="en-US" dirty="0"/>
              <a:t>Three external nodes</a:t>
            </a:r>
          </a:p>
          <a:p>
            <a:pPr lvl="1"/>
            <a:r>
              <a:rPr lang="en-US" dirty="0"/>
              <a:t>Network Data</a:t>
            </a:r>
          </a:p>
          <a:p>
            <a:pPr lvl="1"/>
            <a:r>
              <a:rPr lang="en-US" dirty="0"/>
              <a:t>Notification Output</a:t>
            </a:r>
          </a:p>
          <a:p>
            <a:pPr lvl="1"/>
            <a:r>
              <a:rPr lang="en-US" dirty="0"/>
              <a:t>Log Output</a:t>
            </a:r>
          </a:p>
          <a:p>
            <a:endParaRPr lang="en-US" dirty="0"/>
          </a:p>
        </p:txBody>
      </p:sp>
    </p:spTree>
    <p:extLst>
      <p:ext uri="{BB962C8B-B14F-4D97-AF65-F5344CB8AC3E}">
        <p14:creationId xmlns:p14="http://schemas.microsoft.com/office/powerpoint/2010/main" val="30786306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1193504"/>
          </a:xfrm>
        </p:spPr>
        <p:txBody>
          <a:bodyPr/>
          <a:lstStyle/>
          <a:p>
            <a:r>
              <a:rPr lang="en-US" dirty="0"/>
              <a:t>Architecture Design</a:t>
            </a:r>
          </a:p>
        </p:txBody>
      </p:sp>
      <p:pic>
        <p:nvPicPr>
          <p:cNvPr id="6" name="Picture 5"/>
          <p:cNvPicPr/>
          <p:nvPr/>
        </p:nvPicPr>
        <p:blipFill>
          <a:blip r:embed="rId2"/>
          <a:stretch>
            <a:fillRect/>
          </a:stretch>
        </p:blipFill>
        <p:spPr>
          <a:xfrm>
            <a:off x="4551218" y="1716815"/>
            <a:ext cx="6205248" cy="4615230"/>
          </a:xfrm>
          <a:prstGeom prst="rect">
            <a:avLst/>
          </a:prstGeom>
        </p:spPr>
      </p:pic>
      <p:sp>
        <p:nvSpPr>
          <p:cNvPr id="7" name="Content Placeholder 2"/>
          <p:cNvSpPr>
            <a:spLocks noGrp="1"/>
          </p:cNvSpPr>
          <p:nvPr>
            <p:ph idx="1"/>
          </p:nvPr>
        </p:nvSpPr>
        <p:spPr>
          <a:xfrm>
            <a:off x="1141414" y="1812022"/>
            <a:ext cx="3285114" cy="4424815"/>
          </a:xfrm>
        </p:spPr>
        <p:txBody>
          <a:bodyPr>
            <a:normAutofit/>
          </a:bodyPr>
          <a:lstStyle/>
          <a:p>
            <a:r>
              <a:rPr lang="en-US" dirty="0"/>
              <a:t>Class Design Diagram</a:t>
            </a:r>
          </a:p>
          <a:p>
            <a:pPr lvl="1"/>
            <a:r>
              <a:rPr lang="en-US" dirty="0"/>
              <a:t>Operations defined in following slides</a:t>
            </a:r>
          </a:p>
        </p:txBody>
      </p:sp>
    </p:spTree>
    <p:extLst>
      <p:ext uri="{BB962C8B-B14F-4D97-AF65-F5344CB8AC3E}">
        <p14:creationId xmlns:p14="http://schemas.microsoft.com/office/powerpoint/2010/main" val="124045241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TM04033919[[fn=Circuit]]</Template>
  <TotalTime>371</TotalTime>
  <Words>894</Words>
  <Application>Microsoft Office PowerPoint</Application>
  <PresentationFormat>Widescreen</PresentationFormat>
  <Paragraphs>270</Paragraphs>
  <Slides>25</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Calibri</vt:lpstr>
      <vt:lpstr>Trebuchet MS</vt:lpstr>
      <vt:lpstr>Tw Cen MT</vt:lpstr>
      <vt:lpstr>Circuit</vt:lpstr>
      <vt:lpstr>Intrusion Detection System Using a Neural Network</vt:lpstr>
      <vt:lpstr>Agenda</vt:lpstr>
      <vt:lpstr>Action Items</vt:lpstr>
      <vt:lpstr>Project Vision and Plan Updates</vt:lpstr>
      <vt:lpstr>Project Vision and Plan Updates</vt:lpstr>
      <vt:lpstr>Formal Requirements Specification</vt:lpstr>
      <vt:lpstr>Architecture Design</vt:lpstr>
      <vt:lpstr>Architecture Design</vt:lpstr>
      <vt:lpstr>Architecture Design</vt:lpstr>
      <vt:lpstr>Architecture Design</vt:lpstr>
      <vt:lpstr>Architecture Design</vt:lpstr>
      <vt:lpstr>Architecture Design</vt:lpstr>
      <vt:lpstr>Architecture Design</vt:lpstr>
      <vt:lpstr>Architecture Design</vt:lpstr>
      <vt:lpstr>Architecture Design</vt:lpstr>
      <vt:lpstr>Architecture Design</vt:lpstr>
      <vt:lpstr>Test Plan</vt:lpstr>
      <vt:lpstr>Test Plan</vt:lpstr>
      <vt:lpstr>Test Plan</vt:lpstr>
      <vt:lpstr>Test Plan</vt:lpstr>
      <vt:lpstr>Formal Technical Inspection Checklist</vt:lpstr>
      <vt:lpstr>Risks and Concerns</vt:lpstr>
      <vt:lpstr>Phase Three Plan</vt:lpstr>
      <vt:lpstr>Architecture Prototype Demonstration</vt:lpstr>
      <vt:lpstr>Questions and Comments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Intrusion Detection System Using a Neural Network</dc:title>
  <dc:creator>Blake Knedler</dc:creator>
  <cp:lastModifiedBy>Blake Knedler</cp:lastModifiedBy>
  <cp:revision>28</cp:revision>
  <dcterms:created xsi:type="dcterms:W3CDTF">2016-07-23T20:23:56Z</dcterms:created>
  <dcterms:modified xsi:type="dcterms:W3CDTF">2016-10-18T20:16:42Z</dcterms:modified>
</cp:coreProperties>
</file>