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61" r:id="rId3"/>
    <p:sldId id="257" r:id="rId4"/>
    <p:sldId id="262" r:id="rId5"/>
    <p:sldId id="260" r:id="rId6"/>
    <p:sldId id="263" r:id="rId7"/>
    <p:sldId id="268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27" autoAdjust="0"/>
    <p:restoredTop sz="94660"/>
  </p:normalViewPr>
  <p:slideViewPr>
    <p:cSldViewPr snapToGrid="0">
      <p:cViewPr varScale="1">
        <p:scale>
          <a:sx n="76" d="100"/>
          <a:sy n="76" d="100"/>
        </p:scale>
        <p:origin x="-102" y="-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5361B-8637-40EC-B492-F6879CE25163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D03C4-8AD8-465C-90F8-9CB819E29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5361B-8637-40EC-B492-F6879CE25163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D03C4-8AD8-465C-90F8-9CB819E29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6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5361B-8637-40EC-B492-F6879CE25163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D03C4-8AD8-465C-90F8-9CB819E29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86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5361B-8637-40EC-B492-F6879CE25163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D03C4-8AD8-465C-90F8-9CB819E29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16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699248"/>
            <a:ext cx="5384800" cy="54269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5361B-8637-40EC-B492-F6879CE25163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D03C4-8AD8-465C-90F8-9CB819E29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0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5361B-8637-40EC-B492-F6879CE25163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D03C4-8AD8-465C-90F8-9CB819E29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28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5361B-8637-40EC-B492-F6879CE25163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D03C4-8AD8-465C-90F8-9CB819E29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699248"/>
            <a:ext cx="5384800" cy="54269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5361B-8637-40EC-B492-F6879CE25163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D03C4-8AD8-465C-90F8-9CB819E29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2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98132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5361B-8637-40EC-B492-F6879CE25163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D03C4-8AD8-465C-90F8-9CB819E29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7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5361B-8637-40EC-B492-F6879CE25163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D03C4-8AD8-465C-90F8-9CB819E29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5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92133"/>
            <a:ext cx="5384800" cy="45340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5361B-8637-40EC-B492-F6879CE25163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D03C4-8AD8-465C-90F8-9CB819E29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7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5361B-8637-40EC-B492-F6879CE25163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D03C4-8AD8-465C-90F8-9CB819E29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5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5361B-8637-40EC-B492-F6879CE25163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D03C4-8AD8-465C-90F8-9CB819E29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8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5400000">
            <a:off x="-366795" y="3774414"/>
            <a:ext cx="1278173" cy="5438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777673" y="32658"/>
            <a:ext cx="1376310" cy="6191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6200000">
            <a:off x="-3155287" y="2755506"/>
            <a:ext cx="6760977" cy="3772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WFIRST                 </a:t>
            </a:r>
            <a:r>
              <a:rPr lang="en-US" sz="2400" b="1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Coronagraph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236" y="3407230"/>
            <a:ext cx="557953" cy="1458684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27314" y="53340"/>
            <a:ext cx="99285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23129" y="762000"/>
            <a:ext cx="11364071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3130" y="6587156"/>
            <a:ext cx="1902162" cy="2250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DF25361B-8637-40EC-B492-F6879CE25163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6133" y="6593152"/>
            <a:ext cx="8249768" cy="2190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1200" y="6593152"/>
            <a:ext cx="1016000" cy="2190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C9FD03C4-8AD8-465C-90F8-9CB819E2924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9" descr="NASA log w-out background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-20970" y="34805"/>
            <a:ext cx="638319" cy="504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9340" y="532358"/>
            <a:ext cx="108843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Jet Propulsion Laboratory</a:t>
            </a:r>
          </a:p>
          <a:p>
            <a:r>
              <a:rPr lang="en-US" sz="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California</a:t>
            </a:r>
            <a:r>
              <a:rPr lang="en-US" sz="6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Institute of Technology</a:t>
            </a:r>
            <a:endParaRPr lang="en-US" sz="600" b="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671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0" lang="en-US" sz="3600" b="1" i="0" u="none" strike="noStrike" kern="1200" cap="none" spc="0" normalizeH="0" baseline="0" noProof="0" smtClean="0">
          <a:ln>
            <a:noFill/>
          </a:ln>
          <a:solidFill>
            <a:srgbClr val="526DB0">
              <a:lumMod val="75000"/>
            </a:srgbClr>
          </a:solidFill>
          <a:effectLst/>
          <a:uLnTx/>
          <a:uFillTx/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30.png"/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12" Type="http://schemas.openxmlformats.org/officeDocument/2006/relationships/image" Target="../media/image22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0.png"/><Relationship Id="rId9" Type="http://schemas.openxmlformats.org/officeDocument/2006/relationships/image" Target="../media/image23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Brightness Dependent Error Budget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Bijan</a:t>
            </a:r>
            <a:r>
              <a:rPr lang="en-US" dirty="0" smtClean="0"/>
              <a:t> </a:t>
            </a:r>
            <a:r>
              <a:rPr lang="en-US" dirty="0" err="1" smtClean="0"/>
              <a:t>Nemati</a:t>
            </a:r>
            <a:endParaRPr lang="en-US" dirty="0" smtClean="0"/>
          </a:p>
          <a:p>
            <a:r>
              <a:rPr lang="en-US" dirty="0" smtClean="0"/>
              <a:t>Original version: 10/22</a:t>
            </a:r>
          </a:p>
          <a:p>
            <a:r>
              <a:rPr lang="en-US" dirty="0" smtClean="0"/>
              <a:t>Revision 1: 12/22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5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first cut at  the brightness dependent error budget is presented</a:t>
            </a:r>
          </a:p>
          <a:p>
            <a:r>
              <a:rPr lang="en-US" dirty="0" smtClean="0"/>
              <a:t>To facilitate the discussion we go over the error budget fundamentals and associated aspects</a:t>
            </a:r>
          </a:p>
          <a:p>
            <a:r>
              <a:rPr lang="en-US" dirty="0" smtClean="0"/>
              <a:t>The discussion is meant to follow the approach that Charley Noecker is using for the error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0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Budget Fundamentals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error budget is a simplified/approximate </a:t>
                </a:r>
                <a:r>
                  <a:rPr lang="en-US" b="1" dirty="0" smtClean="0"/>
                  <a:t>performance model </a:t>
                </a:r>
                <a:r>
                  <a:rPr lang="en-US" dirty="0" smtClean="0"/>
                  <a:t>created to manage instrument performance</a:t>
                </a:r>
              </a:p>
              <a:p>
                <a:r>
                  <a:rPr lang="en-US" dirty="0" smtClean="0"/>
                  <a:t>For the error budget to be effective, it must satisfy a number of requirements. </a:t>
                </a:r>
                <a:br>
                  <a:rPr lang="en-US" dirty="0" smtClean="0"/>
                </a:br>
                <a:r>
                  <a:rPr lang="en-US" dirty="0" smtClean="0"/>
                  <a:t>Some of the most important are: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It must be in terms of a well defined </a:t>
                </a:r>
                <a:r>
                  <a:rPr lang="en-US" b="1" dirty="0" smtClean="0"/>
                  <a:t>error metric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The </a:t>
                </a:r>
                <a:r>
                  <a:rPr lang="en-US" b="1" dirty="0" smtClean="0"/>
                  <a:t>metric </a:t>
                </a:r>
                <a:r>
                  <a:rPr lang="en-US" dirty="0" smtClean="0"/>
                  <a:t>should be defined in terms of an </a:t>
                </a:r>
                <a:r>
                  <a:rPr lang="en-US" b="1" dirty="0" smtClean="0"/>
                  <a:t>operational concept</a:t>
                </a:r>
                <a:r>
                  <a:rPr lang="en-US" dirty="0" smtClean="0"/>
                  <a:t>, which we will call the coronagraph </a:t>
                </a:r>
                <a:r>
                  <a:rPr lang="en-US" b="1" dirty="0" smtClean="0"/>
                  <a:t>strawman observing scenario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Ultimately, the performance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is given to be some function of the input errors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.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sz="2000" dirty="0"/>
                  <a:t>Ideally it should have a manageable mathematical structure. 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It is important to understand that: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The observing scenario does not have to be exhaustive: the idea is not to predict most accurately the mission science yield, for example.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A good scenario, however, must allow trades between errors such that the final mission performance is well protected.</a:t>
                </a:r>
              </a:p>
              <a:p>
                <a:pPr marL="514350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1" t="-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36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Error Budgets?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number of error budgets depends on the number of independent science goals we want to protect</a:t>
                </a:r>
              </a:p>
              <a:p>
                <a:r>
                  <a:rPr lang="en-US" dirty="0" smtClean="0"/>
                  <a:t>For the CGI, two may be sufficient, one for imaging and the other for spectroscopy</a:t>
                </a:r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𝑖𝑓𝑠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𝑖𝑓𝑠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The same errors will feed both budgets, and on occasion, one budget may drive an error and hence the associated requirement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1" t="-853" r="-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56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Proposed Strawman Observing Scenario: </a:t>
            </a:r>
            <a:r>
              <a:rPr lang="en-US" dirty="0" smtClean="0">
                <a:solidFill>
                  <a:srgbClr val="FFC000"/>
                </a:solidFill>
              </a:rPr>
              <a:t>Imaging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914399" y="991240"/>
                <a:ext cx="7961975" cy="5426916"/>
              </a:xfrm>
            </p:spPr>
            <p:txBody>
              <a:bodyPr/>
              <a:lstStyle/>
              <a:p>
                <a:r>
                  <a:rPr lang="en-US" sz="2400" dirty="0" smtClean="0"/>
                  <a:t>Goal: Reach </a:t>
                </a:r>
                <a:r>
                  <a:rPr lang="en-US" sz="2400" dirty="0" smtClean="0">
                    <a:solidFill>
                      <a:srgbClr val="7030A0"/>
                    </a:solidFill>
                  </a:rPr>
                  <a:t>SNR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2400" dirty="0" smtClean="0">
                  <a:solidFill>
                    <a:srgbClr val="7030A0"/>
                  </a:solidFill>
                </a:endParaRPr>
              </a:p>
              <a:p>
                <a:pPr lvl="1"/>
                <a:r>
                  <a:rPr lang="en-US" sz="20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Use Reference </a:t>
                </a:r>
                <a:r>
                  <a:rPr lang="en-US" sz="2000" dirty="0">
                    <a:solidFill>
                      <a:schemeClr val="accent4">
                        <a:lumMod val="75000"/>
                      </a:schemeClr>
                    </a:solidFill>
                  </a:rPr>
                  <a:t>Differential </a:t>
                </a:r>
                <a:r>
                  <a:rPr lang="en-US" sz="20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Imaging (RDI)</a:t>
                </a:r>
              </a:p>
              <a:p>
                <a:pPr lvl="1"/>
                <a:r>
                  <a:rPr lang="en-US" sz="20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Imaging 2 channel with Coronagraph as HLC</a:t>
                </a:r>
              </a:p>
              <a:p>
                <a:pPr lvl="2"/>
                <a:r>
                  <a:rPr lang="en-US" sz="16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Phase A Design: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sz="1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=550 </m:t>
                    </m:r>
                    <m:r>
                      <a:rPr lang="en-US" sz="1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sz="18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 , 15% BW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rgbClr val="0070C0"/>
                    </a:solidFill>
                  </a:rPr>
                  <a:t>Reference / Calibration / Dark Hole Star</a:t>
                </a:r>
              </a:p>
              <a:p>
                <a:pPr lvl="1"/>
                <a:r>
                  <a:rPr lang="en-US" sz="2000" dirty="0" smtClean="0"/>
                  <a:t>V </a:t>
                </a:r>
                <a:r>
                  <a:rPr lang="en-US" sz="2000" dirty="0"/>
                  <a:t>= 2.5 mag (~ Beta UMa)</a:t>
                </a:r>
              </a:p>
              <a:p>
                <a:pPr lvl="1"/>
                <a:r>
                  <a:rPr lang="en-US" sz="2000" dirty="0"/>
                  <a:t>Solar pitch angle difference = </a:t>
                </a:r>
                <a:r>
                  <a:rPr lang="en-US" sz="2000" dirty="0">
                    <a:solidFill>
                      <a:srgbClr val="00B050"/>
                    </a:solidFill>
                  </a:rPr>
                  <a:t>20 deg</a:t>
                </a:r>
              </a:p>
              <a:p>
                <a:pPr lvl="1"/>
                <a:r>
                  <a:rPr lang="en-US" sz="2000" dirty="0"/>
                  <a:t>Reference Observation Duration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15 ksec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Target star and planet: </a:t>
                </a:r>
                <a:r>
                  <a:rPr lang="en-US" sz="2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/>
                </a:r>
                <a:br>
                  <a:rPr lang="en-US" sz="2400" dirty="0" smtClean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400" dirty="0" smtClean="0"/>
                  <a:t>(similar to 47 UMa c)</a:t>
                </a:r>
              </a:p>
              <a:p>
                <a:pPr lvl="1"/>
                <a:r>
                  <a:rPr lang="en-US" sz="2000" dirty="0" smtClean="0"/>
                  <a:t>Star V = 5mag, G0V, 1mas in size</a:t>
                </a:r>
              </a:p>
              <a:p>
                <a:pPr lvl="1"/>
                <a:r>
                  <a:rPr lang="en-US" sz="2000" dirty="0" smtClean="0"/>
                  <a:t>Star Distance = 14 pc</a:t>
                </a:r>
              </a:p>
              <a:p>
                <a:pPr lvl="1"/>
                <a:r>
                  <a:rPr lang="en-US" sz="2000" dirty="0" smtClean="0"/>
                  <a:t>Planet semi-major axis = 4 AU</a:t>
                </a:r>
              </a:p>
              <a:p>
                <a:pPr lvl="1"/>
                <a:r>
                  <a:rPr lang="en-US" sz="2000" dirty="0" smtClean="0"/>
                  <a:t>Target Observation Duration = </a:t>
                </a:r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25 ksec</a:t>
                </a:r>
              </a:p>
              <a:p>
                <a:pPr lvl="1"/>
                <a:endParaRPr lang="en-US" sz="2000" dirty="0" smtClean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14399" y="991240"/>
                <a:ext cx="7961975" cy="5426916"/>
              </a:xfrm>
              <a:blipFill>
                <a:blip r:embed="rId2"/>
                <a:stretch>
                  <a:fillRect l="-1225" t="-899" b="-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7177524" y="1303602"/>
            <a:ext cx="4196040" cy="2451566"/>
            <a:chOff x="4668460" y="2140130"/>
            <a:chExt cx="3941512" cy="2302856"/>
          </a:xfrm>
        </p:grpSpPr>
        <p:grpSp>
          <p:nvGrpSpPr>
            <p:cNvPr id="40" name="Group 39"/>
            <p:cNvGrpSpPr/>
            <p:nvPr/>
          </p:nvGrpSpPr>
          <p:grpSpPr>
            <a:xfrm>
              <a:off x="4668460" y="2140130"/>
              <a:ext cx="3941512" cy="1956361"/>
              <a:chOff x="4584748" y="1863308"/>
              <a:chExt cx="3941512" cy="19563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6206214" y="1954015"/>
                    <a:ext cx="1798548" cy="60712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00B050"/>
                        </a:solidFill>
                      </a:rPr>
                      <a:t>20 deg</a:t>
                    </a:r>
                    <a:br>
                      <a:rPr lang="en-US" dirty="0" smtClean="0">
                        <a:solidFill>
                          <a:srgbClr val="00B050"/>
                        </a:solidFill>
                      </a:rPr>
                    </a:b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a14:m>
                    <a:r>
                      <a:rPr lang="en-US" dirty="0" smtClean="0">
                        <a:solidFill>
                          <a:srgbClr val="00B050"/>
                        </a:solidFill>
                      </a:rPr>
                      <a:t> solar pitch angle</a:t>
                    </a:r>
                    <a:endParaRPr lang="en-US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6214" y="1954015"/>
                    <a:ext cx="1798548" cy="60712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866" t="-5660" r="-1911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Straight Arrow Connector 43"/>
              <p:cNvCxnSpPr/>
              <p:nvPr/>
            </p:nvCxnSpPr>
            <p:spPr>
              <a:xfrm>
                <a:off x="6112519" y="2603115"/>
                <a:ext cx="752453" cy="34259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 44"/>
              <p:cNvGrpSpPr/>
              <p:nvPr/>
            </p:nvGrpSpPr>
            <p:grpSpPr>
              <a:xfrm>
                <a:off x="6820408" y="2797274"/>
                <a:ext cx="1705852" cy="1022395"/>
                <a:chOff x="5459693" y="2110018"/>
                <a:chExt cx="1705852" cy="1022395"/>
              </a:xfrm>
            </p:grpSpPr>
            <p:sp>
              <p:nvSpPr>
                <p:cNvPr id="51" name="Freeform 50"/>
                <p:cNvSpPr/>
                <p:nvPr/>
              </p:nvSpPr>
              <p:spPr>
                <a:xfrm>
                  <a:off x="5459693" y="2110018"/>
                  <a:ext cx="1563084" cy="1022395"/>
                </a:xfrm>
                <a:custGeom>
                  <a:avLst/>
                  <a:gdLst>
                    <a:gd name="connsiteX0" fmla="*/ 92364 w 1468582"/>
                    <a:gd name="connsiteY0" fmla="*/ 147781 h 960581"/>
                    <a:gd name="connsiteX1" fmla="*/ 267855 w 1468582"/>
                    <a:gd name="connsiteY1" fmla="*/ 18472 h 960581"/>
                    <a:gd name="connsiteX2" fmla="*/ 591127 w 1468582"/>
                    <a:gd name="connsiteY2" fmla="*/ 0 h 960581"/>
                    <a:gd name="connsiteX3" fmla="*/ 1163782 w 1468582"/>
                    <a:gd name="connsiteY3" fmla="*/ 64654 h 960581"/>
                    <a:gd name="connsiteX4" fmla="*/ 1422400 w 1468582"/>
                    <a:gd name="connsiteY4" fmla="*/ 175490 h 960581"/>
                    <a:gd name="connsiteX5" fmla="*/ 1431637 w 1468582"/>
                    <a:gd name="connsiteY5" fmla="*/ 360218 h 960581"/>
                    <a:gd name="connsiteX6" fmla="*/ 1468582 w 1468582"/>
                    <a:gd name="connsiteY6" fmla="*/ 683490 h 960581"/>
                    <a:gd name="connsiteX7" fmla="*/ 1126837 w 1468582"/>
                    <a:gd name="connsiteY7" fmla="*/ 932872 h 960581"/>
                    <a:gd name="connsiteX8" fmla="*/ 858982 w 1468582"/>
                    <a:gd name="connsiteY8" fmla="*/ 960581 h 960581"/>
                    <a:gd name="connsiteX9" fmla="*/ 341746 w 1468582"/>
                    <a:gd name="connsiteY9" fmla="*/ 674254 h 960581"/>
                    <a:gd name="connsiteX10" fmla="*/ 129309 w 1468582"/>
                    <a:gd name="connsiteY10" fmla="*/ 618836 h 960581"/>
                    <a:gd name="connsiteX11" fmla="*/ 0 w 1468582"/>
                    <a:gd name="connsiteY11" fmla="*/ 443345 h 960581"/>
                    <a:gd name="connsiteX12" fmla="*/ 92364 w 1468582"/>
                    <a:gd name="connsiteY12" fmla="*/ 147781 h 9605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68582" h="960581">
                      <a:moveTo>
                        <a:pt x="92364" y="147781"/>
                      </a:moveTo>
                      <a:lnTo>
                        <a:pt x="267855" y="18472"/>
                      </a:lnTo>
                      <a:lnTo>
                        <a:pt x="591127" y="0"/>
                      </a:lnTo>
                      <a:lnTo>
                        <a:pt x="1163782" y="64654"/>
                      </a:lnTo>
                      <a:lnTo>
                        <a:pt x="1422400" y="175490"/>
                      </a:lnTo>
                      <a:lnTo>
                        <a:pt x="1431637" y="360218"/>
                      </a:lnTo>
                      <a:lnTo>
                        <a:pt x="1468582" y="683490"/>
                      </a:lnTo>
                      <a:lnTo>
                        <a:pt x="1126837" y="932872"/>
                      </a:lnTo>
                      <a:lnTo>
                        <a:pt x="858982" y="960581"/>
                      </a:lnTo>
                      <a:lnTo>
                        <a:pt x="341746" y="674254"/>
                      </a:lnTo>
                      <a:lnTo>
                        <a:pt x="129309" y="618836"/>
                      </a:lnTo>
                      <a:lnTo>
                        <a:pt x="0" y="443345"/>
                      </a:lnTo>
                      <a:lnTo>
                        <a:pt x="92364" y="147781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 rot="1373519">
                  <a:off x="6244987" y="2523915"/>
                  <a:ext cx="589836" cy="39230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53" name="5-Point Star 52"/>
                <p:cNvSpPr/>
                <p:nvPr/>
              </p:nvSpPr>
              <p:spPr>
                <a:xfrm>
                  <a:off x="6405901" y="2580051"/>
                  <a:ext cx="243310" cy="243310"/>
                </a:xfrm>
                <a:prstGeom prst="star5">
                  <a:avLst/>
                </a:prstGeom>
                <a:solidFill>
                  <a:schemeClr val="accent6">
                    <a:lumMod val="75000"/>
                  </a:schemeClr>
                </a:soli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6201605" y="2507547"/>
                  <a:ext cx="121655" cy="121655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5563750" y="2170305"/>
                  <a:ext cx="1601795" cy="3180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FF0000"/>
                      </a:solidFill>
                    </a:rPr>
                    <a:t>Science star</a:t>
                  </a:r>
                  <a:endParaRPr lang="en-US" sz="1600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713726" y="2430323"/>
                  <a:ext cx="283386" cy="3469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FF0000"/>
                      </a:solidFill>
                    </a:rPr>
                    <a:t>2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4584748" y="1863308"/>
                <a:ext cx="1698548" cy="1118842"/>
                <a:chOff x="7057813" y="3245423"/>
                <a:chExt cx="1698548" cy="1118842"/>
              </a:xfrm>
            </p:grpSpPr>
            <p:sp>
              <p:nvSpPr>
                <p:cNvPr id="47" name="Freeform 46"/>
                <p:cNvSpPr/>
                <p:nvPr/>
              </p:nvSpPr>
              <p:spPr>
                <a:xfrm>
                  <a:off x="7057813" y="3249110"/>
                  <a:ext cx="1489942" cy="1115155"/>
                </a:xfrm>
                <a:custGeom>
                  <a:avLst/>
                  <a:gdLst>
                    <a:gd name="connsiteX0" fmla="*/ 480291 w 1597891"/>
                    <a:gd name="connsiteY0" fmla="*/ 452581 h 1256145"/>
                    <a:gd name="connsiteX1" fmla="*/ 581891 w 1597891"/>
                    <a:gd name="connsiteY1" fmla="*/ 267854 h 1256145"/>
                    <a:gd name="connsiteX2" fmla="*/ 757382 w 1597891"/>
                    <a:gd name="connsiteY2" fmla="*/ 46181 h 1256145"/>
                    <a:gd name="connsiteX3" fmla="*/ 1052946 w 1597891"/>
                    <a:gd name="connsiteY3" fmla="*/ 0 h 1256145"/>
                    <a:gd name="connsiteX4" fmla="*/ 1330037 w 1597891"/>
                    <a:gd name="connsiteY4" fmla="*/ 175490 h 1256145"/>
                    <a:gd name="connsiteX5" fmla="*/ 1376219 w 1597891"/>
                    <a:gd name="connsiteY5" fmla="*/ 461818 h 1256145"/>
                    <a:gd name="connsiteX6" fmla="*/ 1560946 w 1597891"/>
                    <a:gd name="connsiteY6" fmla="*/ 729672 h 1256145"/>
                    <a:gd name="connsiteX7" fmla="*/ 1597891 w 1597891"/>
                    <a:gd name="connsiteY7" fmla="*/ 1080654 h 1256145"/>
                    <a:gd name="connsiteX8" fmla="*/ 1311564 w 1597891"/>
                    <a:gd name="connsiteY8" fmla="*/ 1200727 h 1256145"/>
                    <a:gd name="connsiteX9" fmla="*/ 831273 w 1597891"/>
                    <a:gd name="connsiteY9" fmla="*/ 1256145 h 1256145"/>
                    <a:gd name="connsiteX10" fmla="*/ 508000 w 1597891"/>
                    <a:gd name="connsiteY10" fmla="*/ 1219200 h 1256145"/>
                    <a:gd name="connsiteX11" fmla="*/ 212437 w 1597891"/>
                    <a:gd name="connsiteY11" fmla="*/ 1108363 h 1256145"/>
                    <a:gd name="connsiteX12" fmla="*/ 36946 w 1597891"/>
                    <a:gd name="connsiteY12" fmla="*/ 997527 h 1256145"/>
                    <a:gd name="connsiteX13" fmla="*/ 0 w 1597891"/>
                    <a:gd name="connsiteY13" fmla="*/ 831272 h 1256145"/>
                    <a:gd name="connsiteX14" fmla="*/ 46182 w 1597891"/>
                    <a:gd name="connsiteY14" fmla="*/ 729672 h 1256145"/>
                    <a:gd name="connsiteX15" fmla="*/ 110837 w 1597891"/>
                    <a:gd name="connsiteY15" fmla="*/ 600363 h 1256145"/>
                    <a:gd name="connsiteX16" fmla="*/ 277091 w 1597891"/>
                    <a:gd name="connsiteY16" fmla="*/ 581890 h 1256145"/>
                    <a:gd name="connsiteX17" fmla="*/ 415637 w 1597891"/>
                    <a:gd name="connsiteY17" fmla="*/ 544945 h 1256145"/>
                    <a:gd name="connsiteX18" fmla="*/ 480291 w 1597891"/>
                    <a:gd name="connsiteY18" fmla="*/ 452581 h 1256145"/>
                    <a:gd name="connsiteX0" fmla="*/ 480291 w 1560946"/>
                    <a:gd name="connsiteY0" fmla="*/ 452581 h 1256145"/>
                    <a:gd name="connsiteX1" fmla="*/ 581891 w 1560946"/>
                    <a:gd name="connsiteY1" fmla="*/ 267854 h 1256145"/>
                    <a:gd name="connsiteX2" fmla="*/ 757382 w 1560946"/>
                    <a:gd name="connsiteY2" fmla="*/ 46181 h 1256145"/>
                    <a:gd name="connsiteX3" fmla="*/ 1052946 w 1560946"/>
                    <a:gd name="connsiteY3" fmla="*/ 0 h 1256145"/>
                    <a:gd name="connsiteX4" fmla="*/ 1330037 w 1560946"/>
                    <a:gd name="connsiteY4" fmla="*/ 175490 h 1256145"/>
                    <a:gd name="connsiteX5" fmla="*/ 1376219 w 1560946"/>
                    <a:gd name="connsiteY5" fmla="*/ 461818 h 1256145"/>
                    <a:gd name="connsiteX6" fmla="*/ 1560946 w 1560946"/>
                    <a:gd name="connsiteY6" fmla="*/ 729672 h 1256145"/>
                    <a:gd name="connsiteX7" fmla="*/ 1401010 w 1560946"/>
                    <a:gd name="connsiteY7" fmla="*/ 955366 h 1256145"/>
                    <a:gd name="connsiteX8" fmla="*/ 1311564 w 1560946"/>
                    <a:gd name="connsiteY8" fmla="*/ 1200727 h 1256145"/>
                    <a:gd name="connsiteX9" fmla="*/ 831273 w 1560946"/>
                    <a:gd name="connsiteY9" fmla="*/ 1256145 h 1256145"/>
                    <a:gd name="connsiteX10" fmla="*/ 508000 w 1560946"/>
                    <a:gd name="connsiteY10" fmla="*/ 1219200 h 1256145"/>
                    <a:gd name="connsiteX11" fmla="*/ 212437 w 1560946"/>
                    <a:gd name="connsiteY11" fmla="*/ 1108363 h 1256145"/>
                    <a:gd name="connsiteX12" fmla="*/ 36946 w 1560946"/>
                    <a:gd name="connsiteY12" fmla="*/ 997527 h 1256145"/>
                    <a:gd name="connsiteX13" fmla="*/ 0 w 1560946"/>
                    <a:gd name="connsiteY13" fmla="*/ 831272 h 1256145"/>
                    <a:gd name="connsiteX14" fmla="*/ 46182 w 1560946"/>
                    <a:gd name="connsiteY14" fmla="*/ 729672 h 1256145"/>
                    <a:gd name="connsiteX15" fmla="*/ 110837 w 1560946"/>
                    <a:gd name="connsiteY15" fmla="*/ 600363 h 1256145"/>
                    <a:gd name="connsiteX16" fmla="*/ 277091 w 1560946"/>
                    <a:gd name="connsiteY16" fmla="*/ 581890 h 1256145"/>
                    <a:gd name="connsiteX17" fmla="*/ 415637 w 1560946"/>
                    <a:gd name="connsiteY17" fmla="*/ 544945 h 1256145"/>
                    <a:gd name="connsiteX18" fmla="*/ 480291 w 1560946"/>
                    <a:gd name="connsiteY18" fmla="*/ 452581 h 1256145"/>
                    <a:gd name="connsiteX0" fmla="*/ 480291 w 1453556"/>
                    <a:gd name="connsiteY0" fmla="*/ 452581 h 1256145"/>
                    <a:gd name="connsiteX1" fmla="*/ 581891 w 1453556"/>
                    <a:gd name="connsiteY1" fmla="*/ 267854 h 1256145"/>
                    <a:gd name="connsiteX2" fmla="*/ 757382 w 1453556"/>
                    <a:gd name="connsiteY2" fmla="*/ 46181 h 1256145"/>
                    <a:gd name="connsiteX3" fmla="*/ 1052946 w 1453556"/>
                    <a:gd name="connsiteY3" fmla="*/ 0 h 1256145"/>
                    <a:gd name="connsiteX4" fmla="*/ 1330037 w 1453556"/>
                    <a:gd name="connsiteY4" fmla="*/ 175490 h 1256145"/>
                    <a:gd name="connsiteX5" fmla="*/ 1376219 w 1453556"/>
                    <a:gd name="connsiteY5" fmla="*/ 461818 h 1256145"/>
                    <a:gd name="connsiteX6" fmla="*/ 1453556 w 1453556"/>
                    <a:gd name="connsiteY6" fmla="*/ 693876 h 1256145"/>
                    <a:gd name="connsiteX7" fmla="*/ 1401010 w 1453556"/>
                    <a:gd name="connsiteY7" fmla="*/ 955366 h 1256145"/>
                    <a:gd name="connsiteX8" fmla="*/ 1311564 w 1453556"/>
                    <a:gd name="connsiteY8" fmla="*/ 1200727 h 1256145"/>
                    <a:gd name="connsiteX9" fmla="*/ 831273 w 1453556"/>
                    <a:gd name="connsiteY9" fmla="*/ 1256145 h 1256145"/>
                    <a:gd name="connsiteX10" fmla="*/ 508000 w 1453556"/>
                    <a:gd name="connsiteY10" fmla="*/ 1219200 h 1256145"/>
                    <a:gd name="connsiteX11" fmla="*/ 212437 w 1453556"/>
                    <a:gd name="connsiteY11" fmla="*/ 1108363 h 1256145"/>
                    <a:gd name="connsiteX12" fmla="*/ 36946 w 1453556"/>
                    <a:gd name="connsiteY12" fmla="*/ 997527 h 1256145"/>
                    <a:gd name="connsiteX13" fmla="*/ 0 w 1453556"/>
                    <a:gd name="connsiteY13" fmla="*/ 831272 h 1256145"/>
                    <a:gd name="connsiteX14" fmla="*/ 46182 w 1453556"/>
                    <a:gd name="connsiteY14" fmla="*/ 729672 h 1256145"/>
                    <a:gd name="connsiteX15" fmla="*/ 110837 w 1453556"/>
                    <a:gd name="connsiteY15" fmla="*/ 600363 h 1256145"/>
                    <a:gd name="connsiteX16" fmla="*/ 277091 w 1453556"/>
                    <a:gd name="connsiteY16" fmla="*/ 581890 h 1256145"/>
                    <a:gd name="connsiteX17" fmla="*/ 415637 w 1453556"/>
                    <a:gd name="connsiteY17" fmla="*/ 544945 h 1256145"/>
                    <a:gd name="connsiteX18" fmla="*/ 480291 w 1453556"/>
                    <a:gd name="connsiteY18" fmla="*/ 452581 h 1256145"/>
                    <a:gd name="connsiteX0" fmla="*/ 480291 w 1453556"/>
                    <a:gd name="connsiteY0" fmla="*/ 452581 h 1256145"/>
                    <a:gd name="connsiteX1" fmla="*/ 581891 w 1453556"/>
                    <a:gd name="connsiteY1" fmla="*/ 267854 h 1256145"/>
                    <a:gd name="connsiteX2" fmla="*/ 757382 w 1453556"/>
                    <a:gd name="connsiteY2" fmla="*/ 46181 h 1256145"/>
                    <a:gd name="connsiteX3" fmla="*/ 1052946 w 1453556"/>
                    <a:gd name="connsiteY3" fmla="*/ 0 h 1256145"/>
                    <a:gd name="connsiteX4" fmla="*/ 1330037 w 1453556"/>
                    <a:gd name="connsiteY4" fmla="*/ 175490 h 1256145"/>
                    <a:gd name="connsiteX5" fmla="*/ 1376219 w 1453556"/>
                    <a:gd name="connsiteY5" fmla="*/ 461818 h 1256145"/>
                    <a:gd name="connsiteX6" fmla="*/ 1453556 w 1453556"/>
                    <a:gd name="connsiteY6" fmla="*/ 693876 h 1256145"/>
                    <a:gd name="connsiteX7" fmla="*/ 1401010 w 1453556"/>
                    <a:gd name="connsiteY7" fmla="*/ 955366 h 1256145"/>
                    <a:gd name="connsiteX8" fmla="*/ 1204175 w 1453556"/>
                    <a:gd name="connsiteY8" fmla="*/ 1066490 h 1256145"/>
                    <a:gd name="connsiteX9" fmla="*/ 831273 w 1453556"/>
                    <a:gd name="connsiteY9" fmla="*/ 1256145 h 1256145"/>
                    <a:gd name="connsiteX10" fmla="*/ 508000 w 1453556"/>
                    <a:gd name="connsiteY10" fmla="*/ 1219200 h 1256145"/>
                    <a:gd name="connsiteX11" fmla="*/ 212437 w 1453556"/>
                    <a:gd name="connsiteY11" fmla="*/ 1108363 h 1256145"/>
                    <a:gd name="connsiteX12" fmla="*/ 36946 w 1453556"/>
                    <a:gd name="connsiteY12" fmla="*/ 997527 h 1256145"/>
                    <a:gd name="connsiteX13" fmla="*/ 0 w 1453556"/>
                    <a:gd name="connsiteY13" fmla="*/ 831272 h 1256145"/>
                    <a:gd name="connsiteX14" fmla="*/ 46182 w 1453556"/>
                    <a:gd name="connsiteY14" fmla="*/ 729672 h 1256145"/>
                    <a:gd name="connsiteX15" fmla="*/ 110837 w 1453556"/>
                    <a:gd name="connsiteY15" fmla="*/ 600363 h 1256145"/>
                    <a:gd name="connsiteX16" fmla="*/ 277091 w 1453556"/>
                    <a:gd name="connsiteY16" fmla="*/ 581890 h 1256145"/>
                    <a:gd name="connsiteX17" fmla="*/ 415637 w 1453556"/>
                    <a:gd name="connsiteY17" fmla="*/ 544945 h 1256145"/>
                    <a:gd name="connsiteX18" fmla="*/ 480291 w 1453556"/>
                    <a:gd name="connsiteY18" fmla="*/ 452581 h 1256145"/>
                    <a:gd name="connsiteX0" fmla="*/ 480291 w 1453556"/>
                    <a:gd name="connsiteY0" fmla="*/ 452581 h 1219200"/>
                    <a:gd name="connsiteX1" fmla="*/ 581891 w 1453556"/>
                    <a:gd name="connsiteY1" fmla="*/ 267854 h 1219200"/>
                    <a:gd name="connsiteX2" fmla="*/ 757382 w 1453556"/>
                    <a:gd name="connsiteY2" fmla="*/ 46181 h 1219200"/>
                    <a:gd name="connsiteX3" fmla="*/ 1052946 w 1453556"/>
                    <a:gd name="connsiteY3" fmla="*/ 0 h 1219200"/>
                    <a:gd name="connsiteX4" fmla="*/ 1330037 w 1453556"/>
                    <a:gd name="connsiteY4" fmla="*/ 175490 h 1219200"/>
                    <a:gd name="connsiteX5" fmla="*/ 1376219 w 1453556"/>
                    <a:gd name="connsiteY5" fmla="*/ 461818 h 1219200"/>
                    <a:gd name="connsiteX6" fmla="*/ 1453556 w 1453556"/>
                    <a:gd name="connsiteY6" fmla="*/ 693876 h 1219200"/>
                    <a:gd name="connsiteX7" fmla="*/ 1401010 w 1453556"/>
                    <a:gd name="connsiteY7" fmla="*/ 955366 h 1219200"/>
                    <a:gd name="connsiteX8" fmla="*/ 1204175 w 1453556"/>
                    <a:gd name="connsiteY8" fmla="*/ 1066490 h 1219200"/>
                    <a:gd name="connsiteX9" fmla="*/ 831273 w 1453556"/>
                    <a:gd name="connsiteY9" fmla="*/ 1166654 h 1219200"/>
                    <a:gd name="connsiteX10" fmla="*/ 508000 w 1453556"/>
                    <a:gd name="connsiteY10" fmla="*/ 1219200 h 1219200"/>
                    <a:gd name="connsiteX11" fmla="*/ 212437 w 1453556"/>
                    <a:gd name="connsiteY11" fmla="*/ 1108363 h 1219200"/>
                    <a:gd name="connsiteX12" fmla="*/ 36946 w 1453556"/>
                    <a:gd name="connsiteY12" fmla="*/ 997527 h 1219200"/>
                    <a:gd name="connsiteX13" fmla="*/ 0 w 1453556"/>
                    <a:gd name="connsiteY13" fmla="*/ 831272 h 1219200"/>
                    <a:gd name="connsiteX14" fmla="*/ 46182 w 1453556"/>
                    <a:gd name="connsiteY14" fmla="*/ 729672 h 1219200"/>
                    <a:gd name="connsiteX15" fmla="*/ 110837 w 1453556"/>
                    <a:gd name="connsiteY15" fmla="*/ 600363 h 1219200"/>
                    <a:gd name="connsiteX16" fmla="*/ 277091 w 1453556"/>
                    <a:gd name="connsiteY16" fmla="*/ 581890 h 1219200"/>
                    <a:gd name="connsiteX17" fmla="*/ 415637 w 1453556"/>
                    <a:gd name="connsiteY17" fmla="*/ 544945 h 1219200"/>
                    <a:gd name="connsiteX18" fmla="*/ 480291 w 1453556"/>
                    <a:gd name="connsiteY18" fmla="*/ 452581 h 1219200"/>
                    <a:gd name="connsiteX0" fmla="*/ 480291 w 1453556"/>
                    <a:gd name="connsiteY0" fmla="*/ 452581 h 1166654"/>
                    <a:gd name="connsiteX1" fmla="*/ 581891 w 1453556"/>
                    <a:gd name="connsiteY1" fmla="*/ 267854 h 1166654"/>
                    <a:gd name="connsiteX2" fmla="*/ 757382 w 1453556"/>
                    <a:gd name="connsiteY2" fmla="*/ 46181 h 1166654"/>
                    <a:gd name="connsiteX3" fmla="*/ 1052946 w 1453556"/>
                    <a:gd name="connsiteY3" fmla="*/ 0 h 1166654"/>
                    <a:gd name="connsiteX4" fmla="*/ 1330037 w 1453556"/>
                    <a:gd name="connsiteY4" fmla="*/ 175490 h 1166654"/>
                    <a:gd name="connsiteX5" fmla="*/ 1376219 w 1453556"/>
                    <a:gd name="connsiteY5" fmla="*/ 461818 h 1166654"/>
                    <a:gd name="connsiteX6" fmla="*/ 1453556 w 1453556"/>
                    <a:gd name="connsiteY6" fmla="*/ 693876 h 1166654"/>
                    <a:gd name="connsiteX7" fmla="*/ 1401010 w 1453556"/>
                    <a:gd name="connsiteY7" fmla="*/ 955366 h 1166654"/>
                    <a:gd name="connsiteX8" fmla="*/ 1204175 w 1453556"/>
                    <a:gd name="connsiteY8" fmla="*/ 1066490 h 1166654"/>
                    <a:gd name="connsiteX9" fmla="*/ 831273 w 1453556"/>
                    <a:gd name="connsiteY9" fmla="*/ 1166654 h 1166654"/>
                    <a:gd name="connsiteX10" fmla="*/ 508000 w 1453556"/>
                    <a:gd name="connsiteY10" fmla="*/ 1120760 h 1166654"/>
                    <a:gd name="connsiteX11" fmla="*/ 212437 w 1453556"/>
                    <a:gd name="connsiteY11" fmla="*/ 1108363 h 1166654"/>
                    <a:gd name="connsiteX12" fmla="*/ 36946 w 1453556"/>
                    <a:gd name="connsiteY12" fmla="*/ 997527 h 1166654"/>
                    <a:gd name="connsiteX13" fmla="*/ 0 w 1453556"/>
                    <a:gd name="connsiteY13" fmla="*/ 831272 h 1166654"/>
                    <a:gd name="connsiteX14" fmla="*/ 46182 w 1453556"/>
                    <a:gd name="connsiteY14" fmla="*/ 729672 h 1166654"/>
                    <a:gd name="connsiteX15" fmla="*/ 110837 w 1453556"/>
                    <a:gd name="connsiteY15" fmla="*/ 600363 h 1166654"/>
                    <a:gd name="connsiteX16" fmla="*/ 277091 w 1453556"/>
                    <a:gd name="connsiteY16" fmla="*/ 581890 h 1166654"/>
                    <a:gd name="connsiteX17" fmla="*/ 415637 w 1453556"/>
                    <a:gd name="connsiteY17" fmla="*/ 544945 h 1166654"/>
                    <a:gd name="connsiteX18" fmla="*/ 480291 w 1453556"/>
                    <a:gd name="connsiteY18" fmla="*/ 452581 h 1166654"/>
                    <a:gd name="connsiteX0" fmla="*/ 480291 w 1453556"/>
                    <a:gd name="connsiteY0" fmla="*/ 452581 h 1166654"/>
                    <a:gd name="connsiteX1" fmla="*/ 581891 w 1453556"/>
                    <a:gd name="connsiteY1" fmla="*/ 267854 h 1166654"/>
                    <a:gd name="connsiteX2" fmla="*/ 757382 w 1453556"/>
                    <a:gd name="connsiteY2" fmla="*/ 46181 h 1166654"/>
                    <a:gd name="connsiteX3" fmla="*/ 1052946 w 1453556"/>
                    <a:gd name="connsiteY3" fmla="*/ 0 h 1166654"/>
                    <a:gd name="connsiteX4" fmla="*/ 1330037 w 1453556"/>
                    <a:gd name="connsiteY4" fmla="*/ 175490 h 1166654"/>
                    <a:gd name="connsiteX5" fmla="*/ 1376219 w 1453556"/>
                    <a:gd name="connsiteY5" fmla="*/ 461818 h 1166654"/>
                    <a:gd name="connsiteX6" fmla="*/ 1453556 w 1453556"/>
                    <a:gd name="connsiteY6" fmla="*/ 693876 h 1166654"/>
                    <a:gd name="connsiteX7" fmla="*/ 1401010 w 1453556"/>
                    <a:gd name="connsiteY7" fmla="*/ 955366 h 1166654"/>
                    <a:gd name="connsiteX8" fmla="*/ 1204175 w 1453556"/>
                    <a:gd name="connsiteY8" fmla="*/ 1066490 h 1166654"/>
                    <a:gd name="connsiteX9" fmla="*/ 831273 w 1453556"/>
                    <a:gd name="connsiteY9" fmla="*/ 1166654 h 1166654"/>
                    <a:gd name="connsiteX10" fmla="*/ 508000 w 1453556"/>
                    <a:gd name="connsiteY10" fmla="*/ 1120760 h 1166654"/>
                    <a:gd name="connsiteX11" fmla="*/ 36946 w 1453556"/>
                    <a:gd name="connsiteY11" fmla="*/ 997527 h 1166654"/>
                    <a:gd name="connsiteX12" fmla="*/ 0 w 1453556"/>
                    <a:gd name="connsiteY12" fmla="*/ 831272 h 1166654"/>
                    <a:gd name="connsiteX13" fmla="*/ 46182 w 1453556"/>
                    <a:gd name="connsiteY13" fmla="*/ 729672 h 1166654"/>
                    <a:gd name="connsiteX14" fmla="*/ 110837 w 1453556"/>
                    <a:gd name="connsiteY14" fmla="*/ 600363 h 1166654"/>
                    <a:gd name="connsiteX15" fmla="*/ 277091 w 1453556"/>
                    <a:gd name="connsiteY15" fmla="*/ 581890 h 1166654"/>
                    <a:gd name="connsiteX16" fmla="*/ 415637 w 1453556"/>
                    <a:gd name="connsiteY16" fmla="*/ 544945 h 1166654"/>
                    <a:gd name="connsiteX17" fmla="*/ 480291 w 1453556"/>
                    <a:gd name="connsiteY17" fmla="*/ 452581 h 1166654"/>
                    <a:gd name="connsiteX0" fmla="*/ 480291 w 1453556"/>
                    <a:gd name="connsiteY0" fmla="*/ 452581 h 1166654"/>
                    <a:gd name="connsiteX1" fmla="*/ 581891 w 1453556"/>
                    <a:gd name="connsiteY1" fmla="*/ 267854 h 1166654"/>
                    <a:gd name="connsiteX2" fmla="*/ 757382 w 1453556"/>
                    <a:gd name="connsiteY2" fmla="*/ 46181 h 1166654"/>
                    <a:gd name="connsiteX3" fmla="*/ 1052946 w 1453556"/>
                    <a:gd name="connsiteY3" fmla="*/ 0 h 1166654"/>
                    <a:gd name="connsiteX4" fmla="*/ 1330037 w 1453556"/>
                    <a:gd name="connsiteY4" fmla="*/ 175490 h 1166654"/>
                    <a:gd name="connsiteX5" fmla="*/ 1376219 w 1453556"/>
                    <a:gd name="connsiteY5" fmla="*/ 461818 h 1166654"/>
                    <a:gd name="connsiteX6" fmla="*/ 1453556 w 1453556"/>
                    <a:gd name="connsiteY6" fmla="*/ 693876 h 1166654"/>
                    <a:gd name="connsiteX7" fmla="*/ 1401010 w 1453556"/>
                    <a:gd name="connsiteY7" fmla="*/ 955366 h 1166654"/>
                    <a:gd name="connsiteX8" fmla="*/ 1204175 w 1453556"/>
                    <a:gd name="connsiteY8" fmla="*/ 1066490 h 1166654"/>
                    <a:gd name="connsiteX9" fmla="*/ 831273 w 1453556"/>
                    <a:gd name="connsiteY9" fmla="*/ 1166654 h 1166654"/>
                    <a:gd name="connsiteX10" fmla="*/ 508000 w 1453556"/>
                    <a:gd name="connsiteY10" fmla="*/ 1120760 h 1166654"/>
                    <a:gd name="connsiteX11" fmla="*/ 126437 w 1453556"/>
                    <a:gd name="connsiteY11" fmla="*/ 1006476 h 1166654"/>
                    <a:gd name="connsiteX12" fmla="*/ 0 w 1453556"/>
                    <a:gd name="connsiteY12" fmla="*/ 831272 h 1166654"/>
                    <a:gd name="connsiteX13" fmla="*/ 46182 w 1453556"/>
                    <a:gd name="connsiteY13" fmla="*/ 729672 h 1166654"/>
                    <a:gd name="connsiteX14" fmla="*/ 110837 w 1453556"/>
                    <a:gd name="connsiteY14" fmla="*/ 600363 h 1166654"/>
                    <a:gd name="connsiteX15" fmla="*/ 277091 w 1453556"/>
                    <a:gd name="connsiteY15" fmla="*/ 581890 h 1166654"/>
                    <a:gd name="connsiteX16" fmla="*/ 415637 w 1453556"/>
                    <a:gd name="connsiteY16" fmla="*/ 544945 h 1166654"/>
                    <a:gd name="connsiteX17" fmla="*/ 480291 w 1453556"/>
                    <a:gd name="connsiteY17" fmla="*/ 452581 h 1166654"/>
                    <a:gd name="connsiteX0" fmla="*/ 471342 w 1444607"/>
                    <a:gd name="connsiteY0" fmla="*/ 452581 h 1166654"/>
                    <a:gd name="connsiteX1" fmla="*/ 572942 w 1444607"/>
                    <a:gd name="connsiteY1" fmla="*/ 267854 h 1166654"/>
                    <a:gd name="connsiteX2" fmla="*/ 748433 w 1444607"/>
                    <a:gd name="connsiteY2" fmla="*/ 46181 h 1166654"/>
                    <a:gd name="connsiteX3" fmla="*/ 1043997 w 1444607"/>
                    <a:gd name="connsiteY3" fmla="*/ 0 h 1166654"/>
                    <a:gd name="connsiteX4" fmla="*/ 1321088 w 1444607"/>
                    <a:gd name="connsiteY4" fmla="*/ 175490 h 1166654"/>
                    <a:gd name="connsiteX5" fmla="*/ 1367270 w 1444607"/>
                    <a:gd name="connsiteY5" fmla="*/ 461818 h 1166654"/>
                    <a:gd name="connsiteX6" fmla="*/ 1444607 w 1444607"/>
                    <a:gd name="connsiteY6" fmla="*/ 693876 h 1166654"/>
                    <a:gd name="connsiteX7" fmla="*/ 1392061 w 1444607"/>
                    <a:gd name="connsiteY7" fmla="*/ 955366 h 1166654"/>
                    <a:gd name="connsiteX8" fmla="*/ 1195226 w 1444607"/>
                    <a:gd name="connsiteY8" fmla="*/ 1066490 h 1166654"/>
                    <a:gd name="connsiteX9" fmla="*/ 822324 w 1444607"/>
                    <a:gd name="connsiteY9" fmla="*/ 1166654 h 1166654"/>
                    <a:gd name="connsiteX10" fmla="*/ 499051 w 1444607"/>
                    <a:gd name="connsiteY10" fmla="*/ 1120760 h 1166654"/>
                    <a:gd name="connsiteX11" fmla="*/ 117488 w 1444607"/>
                    <a:gd name="connsiteY11" fmla="*/ 1006476 h 1166654"/>
                    <a:gd name="connsiteX12" fmla="*/ 0 w 1444607"/>
                    <a:gd name="connsiteY12" fmla="*/ 876018 h 1166654"/>
                    <a:gd name="connsiteX13" fmla="*/ 37233 w 1444607"/>
                    <a:gd name="connsiteY13" fmla="*/ 729672 h 1166654"/>
                    <a:gd name="connsiteX14" fmla="*/ 101888 w 1444607"/>
                    <a:gd name="connsiteY14" fmla="*/ 600363 h 1166654"/>
                    <a:gd name="connsiteX15" fmla="*/ 268142 w 1444607"/>
                    <a:gd name="connsiteY15" fmla="*/ 581890 h 1166654"/>
                    <a:gd name="connsiteX16" fmla="*/ 406688 w 1444607"/>
                    <a:gd name="connsiteY16" fmla="*/ 544945 h 1166654"/>
                    <a:gd name="connsiteX17" fmla="*/ 471342 w 1444607"/>
                    <a:gd name="connsiteY17" fmla="*/ 452581 h 1166654"/>
                    <a:gd name="connsiteX0" fmla="*/ 471342 w 1444607"/>
                    <a:gd name="connsiteY0" fmla="*/ 452581 h 1120760"/>
                    <a:gd name="connsiteX1" fmla="*/ 572942 w 1444607"/>
                    <a:gd name="connsiteY1" fmla="*/ 267854 h 1120760"/>
                    <a:gd name="connsiteX2" fmla="*/ 748433 w 1444607"/>
                    <a:gd name="connsiteY2" fmla="*/ 46181 h 1120760"/>
                    <a:gd name="connsiteX3" fmla="*/ 1043997 w 1444607"/>
                    <a:gd name="connsiteY3" fmla="*/ 0 h 1120760"/>
                    <a:gd name="connsiteX4" fmla="*/ 1321088 w 1444607"/>
                    <a:gd name="connsiteY4" fmla="*/ 175490 h 1120760"/>
                    <a:gd name="connsiteX5" fmla="*/ 1367270 w 1444607"/>
                    <a:gd name="connsiteY5" fmla="*/ 461818 h 1120760"/>
                    <a:gd name="connsiteX6" fmla="*/ 1444607 w 1444607"/>
                    <a:gd name="connsiteY6" fmla="*/ 693876 h 1120760"/>
                    <a:gd name="connsiteX7" fmla="*/ 1392061 w 1444607"/>
                    <a:gd name="connsiteY7" fmla="*/ 955366 h 1120760"/>
                    <a:gd name="connsiteX8" fmla="*/ 1195226 w 1444607"/>
                    <a:gd name="connsiteY8" fmla="*/ 1066490 h 1120760"/>
                    <a:gd name="connsiteX9" fmla="*/ 795476 w 1444607"/>
                    <a:gd name="connsiteY9" fmla="*/ 1077163 h 1120760"/>
                    <a:gd name="connsiteX10" fmla="*/ 499051 w 1444607"/>
                    <a:gd name="connsiteY10" fmla="*/ 1120760 h 1120760"/>
                    <a:gd name="connsiteX11" fmla="*/ 117488 w 1444607"/>
                    <a:gd name="connsiteY11" fmla="*/ 1006476 h 1120760"/>
                    <a:gd name="connsiteX12" fmla="*/ 0 w 1444607"/>
                    <a:gd name="connsiteY12" fmla="*/ 876018 h 1120760"/>
                    <a:gd name="connsiteX13" fmla="*/ 37233 w 1444607"/>
                    <a:gd name="connsiteY13" fmla="*/ 729672 h 1120760"/>
                    <a:gd name="connsiteX14" fmla="*/ 101888 w 1444607"/>
                    <a:gd name="connsiteY14" fmla="*/ 600363 h 1120760"/>
                    <a:gd name="connsiteX15" fmla="*/ 268142 w 1444607"/>
                    <a:gd name="connsiteY15" fmla="*/ 581890 h 1120760"/>
                    <a:gd name="connsiteX16" fmla="*/ 406688 w 1444607"/>
                    <a:gd name="connsiteY16" fmla="*/ 544945 h 1120760"/>
                    <a:gd name="connsiteX17" fmla="*/ 471342 w 1444607"/>
                    <a:gd name="connsiteY17" fmla="*/ 452581 h 1120760"/>
                    <a:gd name="connsiteX0" fmla="*/ 471342 w 1444607"/>
                    <a:gd name="connsiteY0" fmla="*/ 452581 h 1093913"/>
                    <a:gd name="connsiteX1" fmla="*/ 572942 w 1444607"/>
                    <a:gd name="connsiteY1" fmla="*/ 267854 h 1093913"/>
                    <a:gd name="connsiteX2" fmla="*/ 748433 w 1444607"/>
                    <a:gd name="connsiteY2" fmla="*/ 46181 h 1093913"/>
                    <a:gd name="connsiteX3" fmla="*/ 1043997 w 1444607"/>
                    <a:gd name="connsiteY3" fmla="*/ 0 h 1093913"/>
                    <a:gd name="connsiteX4" fmla="*/ 1321088 w 1444607"/>
                    <a:gd name="connsiteY4" fmla="*/ 175490 h 1093913"/>
                    <a:gd name="connsiteX5" fmla="*/ 1367270 w 1444607"/>
                    <a:gd name="connsiteY5" fmla="*/ 461818 h 1093913"/>
                    <a:gd name="connsiteX6" fmla="*/ 1444607 w 1444607"/>
                    <a:gd name="connsiteY6" fmla="*/ 693876 h 1093913"/>
                    <a:gd name="connsiteX7" fmla="*/ 1392061 w 1444607"/>
                    <a:gd name="connsiteY7" fmla="*/ 955366 h 1093913"/>
                    <a:gd name="connsiteX8" fmla="*/ 1195226 w 1444607"/>
                    <a:gd name="connsiteY8" fmla="*/ 1066490 h 1093913"/>
                    <a:gd name="connsiteX9" fmla="*/ 795476 w 1444607"/>
                    <a:gd name="connsiteY9" fmla="*/ 1077163 h 1093913"/>
                    <a:gd name="connsiteX10" fmla="*/ 472204 w 1444607"/>
                    <a:gd name="connsiteY10" fmla="*/ 1093913 h 1093913"/>
                    <a:gd name="connsiteX11" fmla="*/ 117488 w 1444607"/>
                    <a:gd name="connsiteY11" fmla="*/ 1006476 h 1093913"/>
                    <a:gd name="connsiteX12" fmla="*/ 0 w 1444607"/>
                    <a:gd name="connsiteY12" fmla="*/ 876018 h 1093913"/>
                    <a:gd name="connsiteX13" fmla="*/ 37233 w 1444607"/>
                    <a:gd name="connsiteY13" fmla="*/ 729672 h 1093913"/>
                    <a:gd name="connsiteX14" fmla="*/ 101888 w 1444607"/>
                    <a:gd name="connsiteY14" fmla="*/ 600363 h 1093913"/>
                    <a:gd name="connsiteX15" fmla="*/ 268142 w 1444607"/>
                    <a:gd name="connsiteY15" fmla="*/ 581890 h 1093913"/>
                    <a:gd name="connsiteX16" fmla="*/ 406688 w 1444607"/>
                    <a:gd name="connsiteY16" fmla="*/ 544945 h 1093913"/>
                    <a:gd name="connsiteX17" fmla="*/ 471342 w 1444607"/>
                    <a:gd name="connsiteY17" fmla="*/ 452581 h 1093913"/>
                    <a:gd name="connsiteX0" fmla="*/ 471342 w 1444607"/>
                    <a:gd name="connsiteY0" fmla="*/ 452581 h 1093913"/>
                    <a:gd name="connsiteX1" fmla="*/ 572942 w 1444607"/>
                    <a:gd name="connsiteY1" fmla="*/ 267854 h 1093913"/>
                    <a:gd name="connsiteX2" fmla="*/ 748433 w 1444607"/>
                    <a:gd name="connsiteY2" fmla="*/ 46181 h 1093913"/>
                    <a:gd name="connsiteX3" fmla="*/ 1043997 w 1444607"/>
                    <a:gd name="connsiteY3" fmla="*/ 0 h 1093913"/>
                    <a:gd name="connsiteX4" fmla="*/ 1321088 w 1444607"/>
                    <a:gd name="connsiteY4" fmla="*/ 175490 h 1093913"/>
                    <a:gd name="connsiteX5" fmla="*/ 1367270 w 1444607"/>
                    <a:gd name="connsiteY5" fmla="*/ 461818 h 1093913"/>
                    <a:gd name="connsiteX6" fmla="*/ 1444607 w 1444607"/>
                    <a:gd name="connsiteY6" fmla="*/ 693876 h 1093913"/>
                    <a:gd name="connsiteX7" fmla="*/ 1347316 w 1444607"/>
                    <a:gd name="connsiteY7" fmla="*/ 928518 h 1093913"/>
                    <a:gd name="connsiteX8" fmla="*/ 1195226 w 1444607"/>
                    <a:gd name="connsiteY8" fmla="*/ 1066490 h 1093913"/>
                    <a:gd name="connsiteX9" fmla="*/ 795476 w 1444607"/>
                    <a:gd name="connsiteY9" fmla="*/ 1077163 h 1093913"/>
                    <a:gd name="connsiteX10" fmla="*/ 472204 w 1444607"/>
                    <a:gd name="connsiteY10" fmla="*/ 1093913 h 1093913"/>
                    <a:gd name="connsiteX11" fmla="*/ 117488 w 1444607"/>
                    <a:gd name="connsiteY11" fmla="*/ 1006476 h 1093913"/>
                    <a:gd name="connsiteX12" fmla="*/ 0 w 1444607"/>
                    <a:gd name="connsiteY12" fmla="*/ 876018 h 1093913"/>
                    <a:gd name="connsiteX13" fmla="*/ 37233 w 1444607"/>
                    <a:gd name="connsiteY13" fmla="*/ 729672 h 1093913"/>
                    <a:gd name="connsiteX14" fmla="*/ 101888 w 1444607"/>
                    <a:gd name="connsiteY14" fmla="*/ 600363 h 1093913"/>
                    <a:gd name="connsiteX15" fmla="*/ 268142 w 1444607"/>
                    <a:gd name="connsiteY15" fmla="*/ 581890 h 1093913"/>
                    <a:gd name="connsiteX16" fmla="*/ 406688 w 1444607"/>
                    <a:gd name="connsiteY16" fmla="*/ 544945 h 1093913"/>
                    <a:gd name="connsiteX17" fmla="*/ 471342 w 1444607"/>
                    <a:gd name="connsiteY17" fmla="*/ 452581 h 1093913"/>
                    <a:gd name="connsiteX0" fmla="*/ 471342 w 1399861"/>
                    <a:gd name="connsiteY0" fmla="*/ 452581 h 1093913"/>
                    <a:gd name="connsiteX1" fmla="*/ 572942 w 1399861"/>
                    <a:gd name="connsiteY1" fmla="*/ 267854 h 1093913"/>
                    <a:gd name="connsiteX2" fmla="*/ 748433 w 1399861"/>
                    <a:gd name="connsiteY2" fmla="*/ 46181 h 1093913"/>
                    <a:gd name="connsiteX3" fmla="*/ 1043997 w 1399861"/>
                    <a:gd name="connsiteY3" fmla="*/ 0 h 1093913"/>
                    <a:gd name="connsiteX4" fmla="*/ 1321088 w 1399861"/>
                    <a:gd name="connsiteY4" fmla="*/ 175490 h 1093913"/>
                    <a:gd name="connsiteX5" fmla="*/ 1367270 w 1399861"/>
                    <a:gd name="connsiteY5" fmla="*/ 461818 h 1093913"/>
                    <a:gd name="connsiteX6" fmla="*/ 1399861 w 1399861"/>
                    <a:gd name="connsiteY6" fmla="*/ 693876 h 1093913"/>
                    <a:gd name="connsiteX7" fmla="*/ 1347316 w 1399861"/>
                    <a:gd name="connsiteY7" fmla="*/ 928518 h 1093913"/>
                    <a:gd name="connsiteX8" fmla="*/ 1195226 w 1399861"/>
                    <a:gd name="connsiteY8" fmla="*/ 1066490 h 1093913"/>
                    <a:gd name="connsiteX9" fmla="*/ 795476 w 1399861"/>
                    <a:gd name="connsiteY9" fmla="*/ 1077163 h 1093913"/>
                    <a:gd name="connsiteX10" fmla="*/ 472204 w 1399861"/>
                    <a:gd name="connsiteY10" fmla="*/ 1093913 h 1093913"/>
                    <a:gd name="connsiteX11" fmla="*/ 117488 w 1399861"/>
                    <a:gd name="connsiteY11" fmla="*/ 1006476 h 1093913"/>
                    <a:gd name="connsiteX12" fmla="*/ 0 w 1399861"/>
                    <a:gd name="connsiteY12" fmla="*/ 876018 h 1093913"/>
                    <a:gd name="connsiteX13" fmla="*/ 37233 w 1399861"/>
                    <a:gd name="connsiteY13" fmla="*/ 729672 h 1093913"/>
                    <a:gd name="connsiteX14" fmla="*/ 101888 w 1399861"/>
                    <a:gd name="connsiteY14" fmla="*/ 600363 h 1093913"/>
                    <a:gd name="connsiteX15" fmla="*/ 268142 w 1399861"/>
                    <a:gd name="connsiteY15" fmla="*/ 581890 h 1093913"/>
                    <a:gd name="connsiteX16" fmla="*/ 406688 w 1399861"/>
                    <a:gd name="connsiteY16" fmla="*/ 544945 h 1093913"/>
                    <a:gd name="connsiteX17" fmla="*/ 471342 w 1399861"/>
                    <a:gd name="connsiteY17" fmla="*/ 452581 h 1093913"/>
                    <a:gd name="connsiteX0" fmla="*/ 471342 w 1399861"/>
                    <a:gd name="connsiteY0" fmla="*/ 452581 h 1093913"/>
                    <a:gd name="connsiteX1" fmla="*/ 572942 w 1399861"/>
                    <a:gd name="connsiteY1" fmla="*/ 267854 h 1093913"/>
                    <a:gd name="connsiteX2" fmla="*/ 748433 w 1399861"/>
                    <a:gd name="connsiteY2" fmla="*/ 46181 h 1093913"/>
                    <a:gd name="connsiteX3" fmla="*/ 1043997 w 1399861"/>
                    <a:gd name="connsiteY3" fmla="*/ 0 h 1093913"/>
                    <a:gd name="connsiteX4" fmla="*/ 1258444 w 1399861"/>
                    <a:gd name="connsiteY4" fmla="*/ 175490 h 1093913"/>
                    <a:gd name="connsiteX5" fmla="*/ 1367270 w 1399861"/>
                    <a:gd name="connsiteY5" fmla="*/ 461818 h 1093913"/>
                    <a:gd name="connsiteX6" fmla="*/ 1399861 w 1399861"/>
                    <a:gd name="connsiteY6" fmla="*/ 693876 h 1093913"/>
                    <a:gd name="connsiteX7" fmla="*/ 1347316 w 1399861"/>
                    <a:gd name="connsiteY7" fmla="*/ 928518 h 1093913"/>
                    <a:gd name="connsiteX8" fmla="*/ 1195226 w 1399861"/>
                    <a:gd name="connsiteY8" fmla="*/ 1066490 h 1093913"/>
                    <a:gd name="connsiteX9" fmla="*/ 795476 w 1399861"/>
                    <a:gd name="connsiteY9" fmla="*/ 1077163 h 1093913"/>
                    <a:gd name="connsiteX10" fmla="*/ 472204 w 1399861"/>
                    <a:gd name="connsiteY10" fmla="*/ 1093913 h 1093913"/>
                    <a:gd name="connsiteX11" fmla="*/ 117488 w 1399861"/>
                    <a:gd name="connsiteY11" fmla="*/ 1006476 h 1093913"/>
                    <a:gd name="connsiteX12" fmla="*/ 0 w 1399861"/>
                    <a:gd name="connsiteY12" fmla="*/ 876018 h 1093913"/>
                    <a:gd name="connsiteX13" fmla="*/ 37233 w 1399861"/>
                    <a:gd name="connsiteY13" fmla="*/ 729672 h 1093913"/>
                    <a:gd name="connsiteX14" fmla="*/ 101888 w 1399861"/>
                    <a:gd name="connsiteY14" fmla="*/ 600363 h 1093913"/>
                    <a:gd name="connsiteX15" fmla="*/ 268142 w 1399861"/>
                    <a:gd name="connsiteY15" fmla="*/ 581890 h 1093913"/>
                    <a:gd name="connsiteX16" fmla="*/ 406688 w 1399861"/>
                    <a:gd name="connsiteY16" fmla="*/ 544945 h 1093913"/>
                    <a:gd name="connsiteX17" fmla="*/ 471342 w 1399861"/>
                    <a:gd name="connsiteY17" fmla="*/ 452581 h 1093913"/>
                    <a:gd name="connsiteX0" fmla="*/ 471342 w 1399861"/>
                    <a:gd name="connsiteY0" fmla="*/ 406400 h 1047732"/>
                    <a:gd name="connsiteX1" fmla="*/ 572942 w 1399861"/>
                    <a:gd name="connsiteY1" fmla="*/ 221673 h 1047732"/>
                    <a:gd name="connsiteX2" fmla="*/ 748433 w 1399861"/>
                    <a:gd name="connsiteY2" fmla="*/ 0 h 1047732"/>
                    <a:gd name="connsiteX3" fmla="*/ 1026099 w 1399861"/>
                    <a:gd name="connsiteY3" fmla="*/ 7514 h 1047732"/>
                    <a:gd name="connsiteX4" fmla="*/ 1258444 w 1399861"/>
                    <a:gd name="connsiteY4" fmla="*/ 129309 h 1047732"/>
                    <a:gd name="connsiteX5" fmla="*/ 1367270 w 1399861"/>
                    <a:gd name="connsiteY5" fmla="*/ 415637 h 1047732"/>
                    <a:gd name="connsiteX6" fmla="*/ 1399861 w 1399861"/>
                    <a:gd name="connsiteY6" fmla="*/ 647695 h 1047732"/>
                    <a:gd name="connsiteX7" fmla="*/ 1347316 w 1399861"/>
                    <a:gd name="connsiteY7" fmla="*/ 882337 h 1047732"/>
                    <a:gd name="connsiteX8" fmla="*/ 1195226 w 1399861"/>
                    <a:gd name="connsiteY8" fmla="*/ 1020309 h 1047732"/>
                    <a:gd name="connsiteX9" fmla="*/ 795476 w 1399861"/>
                    <a:gd name="connsiteY9" fmla="*/ 1030982 h 1047732"/>
                    <a:gd name="connsiteX10" fmla="*/ 472204 w 1399861"/>
                    <a:gd name="connsiteY10" fmla="*/ 1047732 h 1047732"/>
                    <a:gd name="connsiteX11" fmla="*/ 117488 w 1399861"/>
                    <a:gd name="connsiteY11" fmla="*/ 960295 h 1047732"/>
                    <a:gd name="connsiteX12" fmla="*/ 0 w 1399861"/>
                    <a:gd name="connsiteY12" fmla="*/ 829837 h 1047732"/>
                    <a:gd name="connsiteX13" fmla="*/ 37233 w 1399861"/>
                    <a:gd name="connsiteY13" fmla="*/ 683491 h 1047732"/>
                    <a:gd name="connsiteX14" fmla="*/ 101888 w 1399861"/>
                    <a:gd name="connsiteY14" fmla="*/ 554182 h 1047732"/>
                    <a:gd name="connsiteX15" fmla="*/ 268142 w 1399861"/>
                    <a:gd name="connsiteY15" fmla="*/ 535709 h 1047732"/>
                    <a:gd name="connsiteX16" fmla="*/ 406688 w 1399861"/>
                    <a:gd name="connsiteY16" fmla="*/ 498764 h 1047732"/>
                    <a:gd name="connsiteX17" fmla="*/ 471342 w 1399861"/>
                    <a:gd name="connsiteY17" fmla="*/ 406400 h 1047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399861" h="1047732">
                      <a:moveTo>
                        <a:pt x="471342" y="406400"/>
                      </a:moveTo>
                      <a:lnTo>
                        <a:pt x="572942" y="221673"/>
                      </a:lnTo>
                      <a:lnTo>
                        <a:pt x="748433" y="0"/>
                      </a:lnTo>
                      <a:lnTo>
                        <a:pt x="1026099" y="7514"/>
                      </a:lnTo>
                      <a:lnTo>
                        <a:pt x="1258444" y="129309"/>
                      </a:lnTo>
                      <a:lnTo>
                        <a:pt x="1367270" y="415637"/>
                      </a:lnTo>
                      <a:lnTo>
                        <a:pt x="1399861" y="647695"/>
                      </a:lnTo>
                      <a:lnTo>
                        <a:pt x="1347316" y="882337"/>
                      </a:lnTo>
                      <a:lnTo>
                        <a:pt x="1195226" y="1020309"/>
                      </a:lnTo>
                      <a:lnTo>
                        <a:pt x="795476" y="1030982"/>
                      </a:lnTo>
                      <a:lnTo>
                        <a:pt x="472204" y="1047732"/>
                      </a:lnTo>
                      <a:lnTo>
                        <a:pt x="117488" y="960295"/>
                      </a:lnTo>
                      <a:lnTo>
                        <a:pt x="0" y="829837"/>
                      </a:lnTo>
                      <a:lnTo>
                        <a:pt x="37233" y="683491"/>
                      </a:lnTo>
                      <a:lnTo>
                        <a:pt x="101888" y="554182"/>
                      </a:lnTo>
                      <a:lnTo>
                        <a:pt x="268142" y="535709"/>
                      </a:lnTo>
                      <a:lnTo>
                        <a:pt x="406688" y="498764"/>
                      </a:lnTo>
                      <a:lnTo>
                        <a:pt x="471342" y="40640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48" name="5-Point Star 47"/>
                <p:cNvSpPr/>
                <p:nvPr/>
              </p:nvSpPr>
              <p:spPr>
                <a:xfrm>
                  <a:off x="7805242" y="3376642"/>
                  <a:ext cx="425794" cy="425794"/>
                </a:xfrm>
                <a:prstGeom prst="star5">
                  <a:avLst/>
                </a:prstGeom>
                <a:solidFill>
                  <a:srgbClr val="00B0F0"/>
                </a:solidFill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7154568" y="3802436"/>
                  <a:ext cx="1601793" cy="4914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smtClean="0">
                      <a:solidFill>
                        <a:srgbClr val="0070C0"/>
                      </a:solidFill>
                    </a:rPr>
                    <a:t>Bright star </a:t>
                  </a:r>
                  <a:r>
                    <a:rPr lang="en-US" sz="1400" smtClean="0"/>
                    <a:t>for acquisition of DH </a:t>
                  </a:r>
                  <a:endParaRPr lang="en-US" sz="140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7726853" y="3245423"/>
                  <a:ext cx="283386" cy="3469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smtClean="0">
                      <a:solidFill>
                        <a:schemeClr val="accent5">
                          <a:lumMod val="75000"/>
                        </a:schemeClr>
                      </a:solidFill>
                    </a:rPr>
                    <a:t>1</a:t>
                  </a:r>
                  <a:endParaRPr lang="en-US" b="1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816395" y="3241970"/>
                  <a:ext cx="1373620" cy="3469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=2.5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𝑚𝑎𝑔</m:t>
                        </m:r>
                      </m:oMath>
                    </m:oMathPara>
                  </a14:m>
                  <a:endParaRPr lang="en-US" b="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6395" y="3241970"/>
                  <a:ext cx="1373620" cy="346929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222242" y="4096057"/>
                  <a:ext cx="1256170" cy="3469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=5 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𝑚𝑎𝑔</m:t>
                        </m:r>
                      </m:oMath>
                    </m:oMathPara>
                  </a14:m>
                  <a:endParaRPr lang="en-US" b="0" dirty="0" smtClean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242" y="4096057"/>
                  <a:ext cx="1256170" cy="346929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TextBox 56"/>
          <p:cNvSpPr txBox="1"/>
          <p:nvPr/>
        </p:nvSpPr>
        <p:spPr>
          <a:xfrm>
            <a:off x="7652329" y="2850591"/>
            <a:ext cx="615233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15 ksec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257247" y="3709896"/>
            <a:ext cx="615233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5 ksec</a:t>
            </a:r>
          </a:p>
        </p:txBody>
      </p:sp>
      <p:sp>
        <p:nvSpPr>
          <p:cNvPr id="60" name="Cloud Callout 59"/>
          <p:cNvSpPr/>
          <p:nvPr/>
        </p:nvSpPr>
        <p:spPr>
          <a:xfrm>
            <a:off x="6698339" y="4545388"/>
            <a:ext cx="3649038" cy="1893234"/>
          </a:xfrm>
          <a:prstGeom prst="cloudCallout">
            <a:avLst>
              <a:gd name="adj1" fmla="val 19590"/>
              <a:gd name="adj2" fmla="val -101481"/>
            </a:avLst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The IFS scenario is similar, but with different durations and coronagraph settings. The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target observation duration can be set to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330 ksec for IFS1 </a:t>
            </a:r>
          </a:p>
        </p:txBody>
      </p:sp>
    </p:spTree>
    <p:extLst>
      <p:ext uri="{BB962C8B-B14F-4D97-AF65-F5344CB8AC3E}">
        <p14:creationId xmlns:p14="http://schemas.microsoft.com/office/powerpoint/2010/main" val="334938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Metric: Noise Equivalent Contrast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599" y="699248"/>
                <a:ext cx="8584884" cy="2938255"/>
              </a:xfrm>
            </p:spPr>
            <p:txBody>
              <a:bodyPr/>
              <a:lstStyle/>
              <a:p>
                <a:r>
                  <a:rPr lang="en-US" dirty="0" smtClean="0"/>
                  <a:t>What is the minimum planet contrast that can be seen with SNR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 smtClean="0"/>
                  <a:t> 5 under our observing scenario?</a:t>
                </a:r>
              </a:p>
              <a:p>
                <a:r>
                  <a:rPr lang="en-US" dirty="0"/>
                  <a:t>Equivalent Contrast Definition:</a:t>
                </a:r>
              </a:p>
              <a:p>
                <a:pPr lvl="1"/>
                <a:r>
                  <a:rPr lang="en-US" dirty="0"/>
                  <a:t>The planet that will be detected with SNR of 𝑺 after integrating for time t  is one which has a planet-contrast </a:t>
                </a:r>
                <a:r>
                  <a:rPr lang="en-US" dirty="0" smtClean="0"/>
                  <a:t>equal </a:t>
                </a:r>
                <a:r>
                  <a:rPr lang="en-US" dirty="0"/>
                  <a:t>to the S-𝝈 equivalent </a:t>
                </a:r>
                <a:r>
                  <a:rPr lang="en-US" dirty="0" smtClean="0"/>
                  <a:t>contrast, after post processing. 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signal for such a planet is given by: 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599" y="699248"/>
                <a:ext cx="8584884" cy="2938255"/>
              </a:xfrm>
              <a:blipFill>
                <a:blip r:embed="rId2"/>
                <a:stretch>
                  <a:fillRect l="-1278" t="-2075" b="-9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9/23/2016</a:t>
            </a:r>
            <a:endParaRPr 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Nemati - WFIRST Coronagraph Photometry and Planet Yield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07CA-235D-4ECF-8F03-D62E843DCB96}" type="slidenum">
              <a:rPr lang="en-US" smtClean="0"/>
              <a:t>6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9490523" y="1165956"/>
            <a:ext cx="2294829" cy="4106500"/>
            <a:chOff x="8892278" y="1729150"/>
            <a:chExt cx="2294829" cy="4106500"/>
          </a:xfrm>
        </p:grpSpPr>
        <p:grpSp>
          <p:nvGrpSpPr>
            <p:cNvPr id="36" name="Group 35"/>
            <p:cNvGrpSpPr/>
            <p:nvPr/>
          </p:nvGrpSpPr>
          <p:grpSpPr>
            <a:xfrm>
              <a:off x="10316642" y="2579412"/>
              <a:ext cx="548640" cy="548640"/>
              <a:chOff x="8471598" y="3779520"/>
              <a:chExt cx="548640" cy="54864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8471598" y="3779520"/>
                <a:ext cx="548640" cy="548640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8569569" y="3877491"/>
                <a:ext cx="352698" cy="35269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8657744" y="3965666"/>
                <a:ext cx="176348" cy="17634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37" name="5-Point Star 36"/>
            <p:cNvSpPr/>
            <p:nvPr/>
          </p:nvSpPr>
          <p:spPr>
            <a:xfrm>
              <a:off x="9756949" y="2773345"/>
              <a:ext cx="180871" cy="160774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9103806" y="2512088"/>
              <a:ext cx="1487156" cy="683288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5-Point Star 38"/>
            <p:cNvSpPr/>
            <p:nvPr/>
          </p:nvSpPr>
          <p:spPr>
            <a:xfrm>
              <a:off x="8892278" y="1910373"/>
              <a:ext cx="180871" cy="160774"/>
            </a:xfrm>
            <a:prstGeom prst="star5">
              <a:avLst/>
            </a:prstGeom>
            <a:solidFill>
              <a:srgbClr val="00B050"/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9724111" y="5282406"/>
              <a:ext cx="248808" cy="210344"/>
              <a:chOff x="9494520" y="5013960"/>
              <a:chExt cx="304800" cy="259080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9494520" y="5013960"/>
                <a:ext cx="304800" cy="259080"/>
                <a:chOff x="9494520" y="5013960"/>
                <a:chExt cx="304800" cy="259080"/>
              </a:xfrm>
            </p:grpSpPr>
            <p:sp>
              <p:nvSpPr>
                <p:cNvPr id="49" name="Freeform 48"/>
                <p:cNvSpPr/>
                <p:nvPr/>
              </p:nvSpPr>
              <p:spPr>
                <a:xfrm>
                  <a:off x="9494520" y="5013960"/>
                  <a:ext cx="152400" cy="259080"/>
                </a:xfrm>
                <a:custGeom>
                  <a:avLst/>
                  <a:gdLst>
                    <a:gd name="connsiteX0" fmla="*/ 0 w 198120"/>
                    <a:gd name="connsiteY0" fmla="*/ 0 h 259080"/>
                    <a:gd name="connsiteX1" fmla="*/ 198120 w 198120"/>
                    <a:gd name="connsiteY1" fmla="*/ 259080 h 259080"/>
                    <a:gd name="connsiteX2" fmla="*/ 198120 w 198120"/>
                    <a:gd name="connsiteY2" fmla="*/ 259080 h 259080"/>
                    <a:gd name="connsiteX0" fmla="*/ 0 w 198120"/>
                    <a:gd name="connsiteY0" fmla="*/ 0 h 259080"/>
                    <a:gd name="connsiteX1" fmla="*/ 198120 w 198120"/>
                    <a:gd name="connsiteY1" fmla="*/ 259080 h 259080"/>
                    <a:gd name="connsiteX2" fmla="*/ 198120 w 198120"/>
                    <a:gd name="connsiteY2" fmla="*/ 259080 h 259080"/>
                    <a:gd name="connsiteX0" fmla="*/ 0 w 198120"/>
                    <a:gd name="connsiteY0" fmla="*/ 0 h 259080"/>
                    <a:gd name="connsiteX1" fmla="*/ 198120 w 198120"/>
                    <a:gd name="connsiteY1" fmla="*/ 259080 h 259080"/>
                    <a:gd name="connsiteX2" fmla="*/ 198120 w 198120"/>
                    <a:gd name="connsiteY2" fmla="*/ 259080 h 259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8120" h="259080">
                      <a:moveTo>
                        <a:pt x="0" y="0"/>
                      </a:moveTo>
                      <a:cubicBezTo>
                        <a:pt x="81280" y="71120"/>
                        <a:pt x="154940" y="157480"/>
                        <a:pt x="198120" y="259080"/>
                      </a:cubicBezTo>
                      <a:lnTo>
                        <a:pt x="198120" y="25908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 49"/>
                <p:cNvSpPr/>
                <p:nvPr/>
              </p:nvSpPr>
              <p:spPr>
                <a:xfrm flipH="1">
                  <a:off x="9646920" y="5013960"/>
                  <a:ext cx="152400" cy="259080"/>
                </a:xfrm>
                <a:custGeom>
                  <a:avLst/>
                  <a:gdLst>
                    <a:gd name="connsiteX0" fmla="*/ 0 w 198120"/>
                    <a:gd name="connsiteY0" fmla="*/ 0 h 259080"/>
                    <a:gd name="connsiteX1" fmla="*/ 198120 w 198120"/>
                    <a:gd name="connsiteY1" fmla="*/ 259080 h 259080"/>
                    <a:gd name="connsiteX2" fmla="*/ 198120 w 198120"/>
                    <a:gd name="connsiteY2" fmla="*/ 259080 h 259080"/>
                    <a:gd name="connsiteX0" fmla="*/ 0 w 198120"/>
                    <a:gd name="connsiteY0" fmla="*/ 0 h 259080"/>
                    <a:gd name="connsiteX1" fmla="*/ 198120 w 198120"/>
                    <a:gd name="connsiteY1" fmla="*/ 259080 h 259080"/>
                    <a:gd name="connsiteX2" fmla="*/ 198120 w 198120"/>
                    <a:gd name="connsiteY2" fmla="*/ 259080 h 259080"/>
                    <a:gd name="connsiteX0" fmla="*/ 0 w 198120"/>
                    <a:gd name="connsiteY0" fmla="*/ 0 h 259080"/>
                    <a:gd name="connsiteX1" fmla="*/ 198120 w 198120"/>
                    <a:gd name="connsiteY1" fmla="*/ 259080 h 259080"/>
                    <a:gd name="connsiteX2" fmla="*/ 198120 w 198120"/>
                    <a:gd name="connsiteY2" fmla="*/ 259080 h 259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8120" h="259080">
                      <a:moveTo>
                        <a:pt x="0" y="0"/>
                      </a:moveTo>
                      <a:cubicBezTo>
                        <a:pt x="81280" y="71120"/>
                        <a:pt x="154940" y="157480"/>
                        <a:pt x="198120" y="259080"/>
                      </a:cubicBezTo>
                      <a:lnTo>
                        <a:pt x="198120" y="25908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" name="Freeform 46"/>
              <p:cNvSpPr/>
              <p:nvPr/>
            </p:nvSpPr>
            <p:spPr>
              <a:xfrm>
                <a:off x="9540947" y="5031513"/>
                <a:ext cx="211947" cy="45719"/>
              </a:xfrm>
              <a:custGeom>
                <a:avLst/>
                <a:gdLst>
                  <a:gd name="connsiteX0" fmla="*/ 0 w 192882"/>
                  <a:gd name="connsiteY0" fmla="*/ 35786 h 35786"/>
                  <a:gd name="connsiteX1" fmla="*/ 95250 w 192882"/>
                  <a:gd name="connsiteY1" fmla="*/ 67 h 35786"/>
                  <a:gd name="connsiteX2" fmla="*/ 192882 w 192882"/>
                  <a:gd name="connsiteY2" fmla="*/ 28642 h 35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2882" h="35786">
                    <a:moveTo>
                      <a:pt x="0" y="35786"/>
                    </a:moveTo>
                    <a:cubicBezTo>
                      <a:pt x="31551" y="18522"/>
                      <a:pt x="63103" y="1258"/>
                      <a:pt x="95250" y="67"/>
                    </a:cubicBezTo>
                    <a:cubicBezTo>
                      <a:pt x="127397" y="-1124"/>
                      <a:pt x="160139" y="13759"/>
                      <a:pt x="192882" y="28642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9589770" y="5031512"/>
                <a:ext cx="114300" cy="4571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 flipV="1">
              <a:off x="9850717" y="2051050"/>
              <a:ext cx="0" cy="378460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48" idx="0"/>
              <a:endCxn id="38" idx="6"/>
            </p:cNvCxnSpPr>
            <p:nvPr/>
          </p:nvCxnSpPr>
          <p:spPr>
            <a:xfrm flipV="1">
              <a:off x="9848516" y="2853732"/>
              <a:ext cx="742446" cy="24429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0146758" y="1930263"/>
              <a:ext cx="1040349" cy="60016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100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How dim a planet </a:t>
              </a:r>
              <a:br>
                <a:rPr lang="en-US" sz="1100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1100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can be seen with </a:t>
              </a:r>
              <a:br>
                <a:rPr lang="en-US" sz="1100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1100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SNR=5?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073149" y="1729150"/>
              <a:ext cx="76944" cy="26161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100" dirty="0" smtClean="0"/>
                <a:t>R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21943" y="2642540"/>
              <a:ext cx="68930" cy="26161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100" dirty="0" smtClean="0"/>
                <a:t>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967099" y="4127025"/>
                <a:ext cx="2873272" cy="390748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𝑆𝑅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𝑝𝑙</m:t>
                          </m:r>
                        </m:sub>
                      </m:sSub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099" y="4127025"/>
                <a:ext cx="2873272" cy="390748"/>
              </a:xfrm>
              <a:prstGeom prst="rect">
                <a:avLst/>
              </a:prstGeom>
              <a:blipFill>
                <a:blip r:embed="rId3"/>
                <a:stretch>
                  <a:fillRect l="-2972" r="-637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373045" y="4006396"/>
                <a:ext cx="4188775" cy="84997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 smtClean="0"/>
                  <a:t>We’ve absorbed A and QE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𝑝𝑙</m:t>
                        </m:r>
                      </m:sub>
                    </m:sSub>
                  </m:oMath>
                </a14:m>
                <a:endParaRPr lang="en-US" sz="16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 smtClean="0"/>
                  <a:t>We </a:t>
                </a:r>
                <a:r>
                  <a:rPr lang="en-US" sz="1600" dirty="0"/>
                  <a:t>are typically interested in the case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1600" dirty="0"/>
                  <a:t>,  </a:t>
                </a:r>
                <a:br>
                  <a:rPr lang="en-US" sz="1600" dirty="0"/>
                </a:br>
                <a:r>
                  <a:rPr lang="en-US" sz="1600" dirty="0"/>
                  <a:t>so we talk about the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60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equivalent contrast</a:t>
                </a:r>
                <a:r>
                  <a:rPr lang="en-US" sz="1600" dirty="0"/>
                  <a:t>. </a:t>
                </a: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045" y="4006396"/>
                <a:ext cx="4188775" cy="849976"/>
              </a:xfrm>
              <a:prstGeom prst="rect">
                <a:avLst/>
              </a:prstGeom>
              <a:blipFill>
                <a:blip r:embed="rId4"/>
                <a:stretch>
                  <a:fillRect l="-2907" t="-1429" r="-1890" b="-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571075" y="4985152"/>
                <a:ext cx="1778559" cy="390748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accent1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𝜅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075" y="4985152"/>
                <a:ext cx="1778559" cy="390748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249529" y="5487708"/>
                <a:ext cx="2421652" cy="689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𝑆𝑅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m:rPr>
                                  <m:lit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529" y="5487708"/>
                <a:ext cx="2421652" cy="689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4671181" y="5037346"/>
            <a:ext cx="3078471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Our definition of  equivalent contrast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71180" y="5667327"/>
            <a:ext cx="4610878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This conversion factor is set by the scenario parameters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1223" y="3917443"/>
            <a:ext cx="1130679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Planet signal in </a:t>
            </a:r>
            <a:b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the core region </a:t>
            </a:r>
          </a:p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after t seconds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32636" y="3988025"/>
            <a:ext cx="254878" cy="2616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area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184409" y="4394497"/>
            <a:ext cx="437620" cy="2616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thruput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78407" y="4006396"/>
            <a:ext cx="276045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QE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713837" y="4396987"/>
            <a:ext cx="261290" cy="2616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455012" y="4394497"/>
            <a:ext cx="209994" cy="2616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flux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934311" y="3831510"/>
            <a:ext cx="445635" cy="43088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signal</a:t>
            </a:r>
          </a:p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fraction</a:t>
            </a:r>
          </a:p>
        </p:txBody>
      </p:sp>
    </p:spTree>
    <p:extLst>
      <p:ext uri="{BB962C8B-B14F-4D97-AF65-F5344CB8AC3E}">
        <p14:creationId xmlns:p14="http://schemas.microsoft.com/office/powerpoint/2010/main" val="360981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BDE Error Budget version 0,1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549" y="476249"/>
            <a:ext cx="8694378" cy="62477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94239" y="3714984"/>
                <a:ext cx="2496911" cy="775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𝑝𝑖𝑥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𝐸𝑀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239" y="3714984"/>
                <a:ext cx="2496911" cy="7752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94239" y="4974319"/>
                <a:ext cx="2352170" cy="651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𝐶𝐼𝐶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𝐶𝐼𝐶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𝑝𝑖𝑥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239" y="4974319"/>
                <a:ext cx="2352170" cy="6518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94239" y="4499285"/>
                <a:ext cx="1973036" cy="403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𝑝𝑖𝑥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239" y="4499285"/>
                <a:ext cx="1973036" cy="403508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92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59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Equivalent Contrast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25967" y="1163138"/>
                <a:ext cx="1352422" cy="340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𝑡𝑜𝑡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16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16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967" y="1163138"/>
                <a:ext cx="1352422" cy="340221"/>
              </a:xfrm>
              <a:prstGeom prst="rect">
                <a:avLst/>
              </a:prstGeom>
              <a:blipFill>
                <a:blip r:embed="rId2"/>
                <a:stretch>
                  <a:fillRect l="-1802" r="-4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71232" y="1786762"/>
                <a:ext cx="7967501" cy="5477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𝑆𝑅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m:rPr>
                                  <m:lit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𝑝𝑙</m:t>
                                  </m:r>
                                </m:sub>
                              </m:sSub>
                              <m:r>
                                <m:rPr>
                                  <m:lit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𝑝𝑙</m:t>
                                  </m:r>
                                </m:sub>
                              </m:sSub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𝐶𝐺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𝑝𝑖𝑥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den>
                              </m:f>
                              <m:r>
                                <m:rPr>
                                  <m:lit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𝑃𝑆𝐹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e>
                      </m:d>
                      <m:r>
                        <m:rPr>
                          <m:lit/>
                        </m:rP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𝑃𝑀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𝑝𝑖𝑥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𝐶𝐼𝐶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𝑝𝑖𝑥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𝑓𝑟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𝑝𝑖𝑥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12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𝐸𝑀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232" y="1786762"/>
                <a:ext cx="7967501" cy="547714"/>
              </a:xfrm>
              <a:prstGeom prst="rect">
                <a:avLst/>
              </a:prstGeom>
              <a:blipFill>
                <a:blip r:embed="rId3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71231" y="2378988"/>
                <a:ext cx="3592842" cy="2950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𝑝𝑝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𝐶𝐺</m:t>
                          </m:r>
                        </m:sub>
                      </m:sSub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𝑝𝑘</m:t>
                          </m:r>
                        </m:sub>
                      </m:sSub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𝑝𝑖𝑥</m:t>
                          </m:r>
                        </m:sub>
                      </m:sSub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lit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𝑃𝑀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m:rPr>
                          <m:lit/>
                        </m:rP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𝑝𝑝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231" y="2378988"/>
                <a:ext cx="3592842" cy="2950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696171" y="1529529"/>
            <a:ext cx="2183803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200" dirty="0"/>
              <a:t>Using the earlier slide’s definitions: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96171" y="2795350"/>
                <a:ext cx="8153001" cy="73866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r>
                  <a:rPr lang="en-US" sz="1400" b="1" dirty="0"/>
                  <a:t>Equivalent Contrast Definition:</a:t>
                </a:r>
              </a:p>
              <a:p>
                <a:r>
                  <a:rPr lang="en-US" sz="1400" b="1" dirty="0"/>
                  <a:t>The planet that will be detected with SNR of 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1" dirty="0"/>
                  <a:t>after integrating for time </a:t>
                </a:r>
                <a:r>
                  <a:rPr lang="en-US" sz="1400" b="1" i="1" dirty="0">
                    <a:solidFill>
                      <a:srgbClr val="00B0F0"/>
                    </a:solidFill>
                  </a:rPr>
                  <a:t>t</a:t>
                </a:r>
                <a:r>
                  <a:rPr lang="en-US" sz="1400" b="1" dirty="0"/>
                  <a:t>  is one which has a planet-contrast </a:t>
                </a:r>
              </a:p>
              <a:p>
                <a:r>
                  <a:rPr lang="en-US" sz="1400" b="1" dirty="0"/>
                  <a:t>equal to </a:t>
                </a:r>
                <a:r>
                  <a:rPr lang="en-US" sz="1400" b="1" i="1" dirty="0">
                    <a:solidFill>
                      <a:srgbClr val="FF0000"/>
                    </a:solidFill>
                  </a:rPr>
                  <a:t>the S-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1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1400" b="1" i="1" dirty="0">
                    <a:solidFill>
                      <a:srgbClr val="FF0000"/>
                    </a:solidFill>
                  </a:rPr>
                  <a:t>equivalent contrast</a:t>
                </a:r>
                <a:r>
                  <a:rPr lang="en-US" sz="1400" b="1" i="1" dirty="0"/>
                  <a:t>. </a:t>
                </a:r>
                <a:r>
                  <a:rPr lang="en-US" sz="1400" b="1" dirty="0"/>
                  <a:t>The signal for such a planet is given by: 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171" y="2795350"/>
                <a:ext cx="8153001" cy="738664"/>
              </a:xfrm>
              <a:prstGeom prst="rect">
                <a:avLst/>
              </a:prstGeom>
              <a:blipFill>
                <a:blip r:embed="rId5"/>
                <a:stretch>
                  <a:fillRect l="-1345" t="-1653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696170" y="643525"/>
            <a:ext cx="6294480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200" dirty="0"/>
              <a:t>It might be helpful to factor the equations a little differently to see how the SNR improves with time. </a:t>
            </a:r>
          </a:p>
          <a:p>
            <a:r>
              <a:rPr lang="en-US" sz="1200" dirty="0"/>
              <a:t>Consider the noise variance, which can be broken up into temporal and spatial terms: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496891" y="3620337"/>
                <a:ext cx="2225732" cy="291298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sSub>
                        <m:sSubPr>
                          <m:ctrlPr>
                            <a:rPr lang="en-US" sz="1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𝑝𝑙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891" y="3620337"/>
                <a:ext cx="2225732" cy="2912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91298" y="4477985"/>
                <a:ext cx="5990706" cy="65005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lit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𝑆</m:t>
                      </m:r>
                      <m:rad>
                        <m:radPr>
                          <m:degHide m:val="on"/>
                          <m:ctrlPr>
                            <a:rPr lang="en-US" sz="12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𝑝𝑝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𝑠𝑝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  <m:sup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𝑝𝑙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𝑆</m:t>
                      </m:r>
                      <m:rad>
                        <m:radPr>
                          <m:degHide m:val="on"/>
                          <m:ctrlPr>
                            <a:rPr lang="en-US" sz="12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𝑝𝑙</m:t>
                                  </m:r>
                                </m:sub>
                              </m:sSub>
                              <m:r>
                                <m:rPr>
                                  <m:lit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𝑝𝑝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f>
                            <m:f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𝑠𝑝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  <m:sup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𝑝𝑙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298" y="4477985"/>
                <a:ext cx="5990706" cy="6500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96170" y="4104469"/>
                <a:ext cx="4412618" cy="276999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r>
                  <a:rPr lang="en-US" sz="1200" dirty="0"/>
                  <a:t>For imaging,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𝑆𝑅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200" dirty="0"/>
                  <a:t>, so for simplicity we drop this factor, and we have: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170" y="4104469"/>
                <a:ext cx="4412618" cy="276999"/>
              </a:xfrm>
              <a:prstGeom prst="rect">
                <a:avLst/>
              </a:prstGeom>
              <a:blipFill>
                <a:blip r:embed="rId8"/>
                <a:stretch>
                  <a:fillRect l="-2072" r="-207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96171" y="5220933"/>
                <a:ext cx="8961877" cy="79547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r>
                  <a:rPr lang="en-US" sz="1100" dirty="0"/>
                  <a:t>Due to the statistical nature of the data that goes into achieving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</m:oMath>
                </a14:m>
                <a:r>
                  <a:rPr lang="en-US" sz="1100" dirty="0"/>
                  <a:t>, it is implicitly a function of time, so we really can write it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  <m:d>
                      <m:dPr>
                        <m:ctrlPr>
                          <a:rPr lang="en-US" sz="11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1100" dirty="0"/>
                  <a:t>For short integration </a:t>
                </a:r>
                <a:br>
                  <a:rPr lang="en-US" sz="1100" dirty="0"/>
                </a:br>
                <a:r>
                  <a:rPr lang="en-US" sz="1100" dirty="0"/>
                  <a:t>times, we can expect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</m:oMath>
                </a14:m>
                <a:r>
                  <a:rPr lang="en-US" sz="1100" dirty="0"/>
                  <a:t> to be decreasing (random errors) while for long times drifts will cause it to flatten or even increase. </a:t>
                </a:r>
              </a:p>
              <a:p>
                <a:r>
                  <a:rPr lang="en-US" sz="1100" dirty="0"/>
                  <a:t>For very short times the first term dominates and there is no benefit from post-processing</a:t>
                </a:r>
              </a:p>
              <a:p>
                <a:r>
                  <a:rPr lang="en-US" sz="1100" dirty="0"/>
                  <a:t>At large times, the first term under the radical drops out, so that we arrive at: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171" y="5220933"/>
                <a:ext cx="8961877" cy="795474"/>
              </a:xfrm>
              <a:prstGeom prst="rect">
                <a:avLst/>
              </a:prstGeom>
              <a:blipFill>
                <a:blip r:embed="rId9"/>
                <a:stretch>
                  <a:fillRect l="-952" r="-68" b="-3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43410" y="6067455"/>
                <a:ext cx="2006872" cy="481157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sz="1200" i="1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groupChr>
                      <m:r>
                        <a:rPr lang="en-US" sz="12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m:rPr>
                          <m:lit/>
                        </m:rP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𝑝𝑝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410" y="6067455"/>
                <a:ext cx="2006872" cy="4811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603266" y="3586639"/>
                <a:ext cx="2655535" cy="430887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r>
                  <a:rPr lang="en-US" sz="1100" dirty="0"/>
                  <a:t>We are typically interested in the case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1100" dirty="0"/>
                  <a:t>,  </a:t>
                </a:r>
                <a:br>
                  <a:rPr lang="en-US" sz="1100" dirty="0"/>
                </a:br>
                <a:r>
                  <a:rPr lang="en-US" sz="1100" dirty="0"/>
                  <a:t>so we talk about the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100" dirty="0"/>
                  <a:t> equivalent contrast. 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266" y="3586639"/>
                <a:ext cx="2655535" cy="430887"/>
              </a:xfrm>
              <a:prstGeom prst="rect">
                <a:avLst/>
              </a:prstGeom>
              <a:blipFill>
                <a:blip r:embed="rId11"/>
                <a:stretch>
                  <a:fillRect l="-3211" r="-2294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8254073" y="3840029"/>
            <a:ext cx="2109533" cy="1380104"/>
            <a:chOff x="6193971" y="3847801"/>
            <a:chExt cx="2109533" cy="1380104"/>
          </a:xfrm>
        </p:grpSpPr>
        <p:sp>
          <p:nvSpPr>
            <p:cNvPr id="28" name="Rectangle 27"/>
            <p:cNvSpPr/>
            <p:nvPr/>
          </p:nvSpPr>
          <p:spPr>
            <a:xfrm>
              <a:off x="6510060" y="4245427"/>
              <a:ext cx="467683" cy="835186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" name="Freeform 2"/>
            <p:cNvSpPr/>
            <p:nvPr/>
          </p:nvSpPr>
          <p:spPr>
            <a:xfrm>
              <a:off x="6640285" y="4245427"/>
              <a:ext cx="1502229" cy="446314"/>
            </a:xfrm>
            <a:custGeom>
              <a:avLst/>
              <a:gdLst>
                <a:gd name="connsiteX0" fmla="*/ 0 w 1502229"/>
                <a:gd name="connsiteY0" fmla="*/ 0 h 446314"/>
                <a:gd name="connsiteX1" fmla="*/ 337457 w 1502229"/>
                <a:gd name="connsiteY1" fmla="*/ 283029 h 446314"/>
                <a:gd name="connsiteX2" fmla="*/ 979714 w 1502229"/>
                <a:gd name="connsiteY2" fmla="*/ 402772 h 446314"/>
                <a:gd name="connsiteX3" fmla="*/ 1502229 w 1502229"/>
                <a:gd name="connsiteY3" fmla="*/ 446314 h 44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2229" h="446314">
                  <a:moveTo>
                    <a:pt x="0" y="0"/>
                  </a:moveTo>
                  <a:cubicBezTo>
                    <a:pt x="87085" y="107950"/>
                    <a:pt x="174171" y="215900"/>
                    <a:pt x="337457" y="283029"/>
                  </a:cubicBezTo>
                  <a:cubicBezTo>
                    <a:pt x="500743" y="350158"/>
                    <a:pt x="785585" y="375558"/>
                    <a:pt x="979714" y="402772"/>
                  </a:cubicBezTo>
                  <a:cubicBezTo>
                    <a:pt x="1173843" y="429986"/>
                    <a:pt x="1338036" y="438150"/>
                    <a:pt x="1502229" y="446314"/>
                  </a:cubicBezTo>
                </a:path>
              </a:pathLst>
            </a:cu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366894" y="4242966"/>
              <a:ext cx="1890122" cy="837647"/>
              <a:chOff x="6366894" y="4242966"/>
              <a:chExt cx="1890122" cy="837647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6510060" y="4242966"/>
                <a:ext cx="0" cy="8376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6366894" y="4966295"/>
                <a:ext cx="18901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6366894" y="4746171"/>
                <a:ext cx="1890122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8257016" y="4966295"/>
              <a:ext cx="46488" cy="26161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100" i="1" dirty="0"/>
                <a:t>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193971" y="4291919"/>
                  <a:ext cx="234680" cy="274627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100" i="1">
                                <a:latin typeface="Cambria Math"/>
                              </a:rPr>
                              <m:t>𝑒𝑞</m:t>
                            </m:r>
                          </m:sub>
                        </m:sSub>
                      </m:oMath>
                    </m:oMathPara>
                  </a14:m>
                  <a:endParaRPr lang="en-US" sz="1100" i="1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3971" y="4291919"/>
                  <a:ext cx="234680" cy="27462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10256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>
              <a:off x="6977743" y="4242966"/>
              <a:ext cx="0" cy="8850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6874651" y="4198620"/>
              <a:ext cx="311009" cy="226112"/>
            </a:xfrm>
            <a:custGeom>
              <a:avLst/>
              <a:gdLst>
                <a:gd name="connsiteX0" fmla="*/ 311009 w 311009"/>
                <a:gd name="connsiteY0" fmla="*/ 0 h 226112"/>
                <a:gd name="connsiteX1" fmla="*/ 135749 w 311009"/>
                <a:gd name="connsiteY1" fmla="*/ 106680 h 226112"/>
                <a:gd name="connsiteX2" fmla="*/ 181469 w 311009"/>
                <a:gd name="connsiteY2" fmla="*/ 167640 h 226112"/>
                <a:gd name="connsiteX3" fmla="*/ 13829 w 311009"/>
                <a:gd name="connsiteY3" fmla="*/ 220980 h 226112"/>
                <a:gd name="connsiteX4" fmla="*/ 21449 w 311009"/>
                <a:gd name="connsiteY4" fmla="*/ 220980 h 22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009" h="226112">
                  <a:moveTo>
                    <a:pt x="311009" y="0"/>
                  </a:moveTo>
                  <a:cubicBezTo>
                    <a:pt x="234174" y="39370"/>
                    <a:pt x="157339" y="78740"/>
                    <a:pt x="135749" y="106680"/>
                  </a:cubicBezTo>
                  <a:cubicBezTo>
                    <a:pt x="114159" y="134620"/>
                    <a:pt x="201789" y="148590"/>
                    <a:pt x="181469" y="167640"/>
                  </a:cubicBezTo>
                  <a:cubicBezTo>
                    <a:pt x="161149" y="186690"/>
                    <a:pt x="40499" y="212090"/>
                    <a:pt x="13829" y="220980"/>
                  </a:cubicBezTo>
                  <a:cubicBezTo>
                    <a:pt x="-12841" y="229870"/>
                    <a:pt x="4304" y="225425"/>
                    <a:pt x="21449" y="22098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765454" y="3847801"/>
                  <a:ext cx="1538050" cy="36933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9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9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9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sz="900" dirty="0"/>
                    <a:t> dominated; not much benefit </a:t>
                  </a:r>
                </a:p>
                <a:p>
                  <a:r>
                    <a:rPr lang="en-US" sz="900" dirty="0"/>
                    <a:t>from post-processing</a:t>
                  </a: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454" y="3847801"/>
                  <a:ext cx="1538050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4762" r="-3968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Nemati - WFIRST Coronagraph Photometry and Planet Yield</a:t>
            </a:r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07CA-235D-4ECF-8F03-D62E843DCB96}" type="slidenum">
              <a:rPr lang="en-US" smtClean="0"/>
              <a:t>9</a:t>
            </a:fld>
            <a:endParaRPr lang="en-US"/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9/23/2016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64425" y="3901240"/>
                <a:ext cx="1490664" cy="24147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rIns="0" rtlCol="0">
                <a:spAutoFit/>
              </a:bodyPr>
              <a:lstStyle/>
              <a:p>
                <a:r>
                  <a:rPr lang="en-US" sz="900" dirty="0"/>
                  <a:t>Here, absorbed A and </a:t>
                </a:r>
                <a14:m>
                  <m:oMath xmlns:m="http://schemas.openxmlformats.org/officeDocument/2006/math">
                    <m:r>
                      <a:rPr lang="en-US" sz="900" i="1">
                        <a:latin typeface="Cambria Math"/>
                      </a:rPr>
                      <m:t>𝜂</m:t>
                    </m:r>
                  </m:oMath>
                </a14:m>
                <a:r>
                  <a:rPr lang="en-US" sz="900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900" i="1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sz="900" i="1">
                            <a:latin typeface="Cambria Math"/>
                          </a:rPr>
                          <m:t>𝑝𝑙</m:t>
                        </m:r>
                      </m:sub>
                    </m:sSub>
                  </m:oMath>
                </a14:m>
                <a:endParaRPr lang="en-US" sz="9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425" y="3901240"/>
                <a:ext cx="1490664" cy="241476"/>
              </a:xfrm>
              <a:prstGeom prst="rect">
                <a:avLst/>
              </a:prstGeom>
              <a:blipFill>
                <a:blip r:embed="rId14"/>
                <a:stretch>
                  <a:fillRect l="-4918" r="-123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61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N_WFIRST_w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rgbClr val="0070C0"/>
          </a:solidFill>
        </a:ln>
      </a:spPr>
      <a:bodyPr rtlCol="0" anchor="ctr"/>
      <a:lstStyle>
        <a:defPPr algn="ctr">
          <a:defRPr sz="1400" dirty="0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Ins="0" rtlCol="0">
        <a:spAutoFit/>
      </a:bodyPr>
      <a:lstStyle>
        <a:defPPr>
          <a:defRPr sz="1100"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BN_WFIRST_wide" id="{2F6F5963-A8E8-44B2-A9F7-E32862D7A398}" vid="{F454C194-B2D4-4EC6-8D33-A604B900BA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1469</TotalTime>
  <Words>1127</Words>
  <Application>Microsoft Office PowerPoint</Application>
  <PresentationFormat>Custom</PresentationFormat>
  <Paragraphs>108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BN_WFIRST_wide</vt:lpstr>
      <vt:lpstr>The Brightness Dependent Error Budget</vt:lpstr>
      <vt:lpstr>Overview</vt:lpstr>
      <vt:lpstr>Error Budget Fundamentals</vt:lpstr>
      <vt:lpstr>How Many Error Budgets?</vt:lpstr>
      <vt:lpstr>Proposed Strawman Observing Scenario: Imaging </vt:lpstr>
      <vt:lpstr>The Metric: Noise Equivalent Contrast</vt:lpstr>
      <vt:lpstr>BDE Error Budget version 0,1</vt:lpstr>
      <vt:lpstr>backup</vt:lpstr>
      <vt:lpstr>Equivalent Contrast</vt:lpstr>
    </vt:vector>
  </TitlesOfParts>
  <Company>JPL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Brightness Dependent Error Budget</dc:title>
  <dc:creator>Nemati, Bijan (383B)</dc:creator>
  <cp:lastModifiedBy>Bijan</cp:lastModifiedBy>
  <cp:revision>22</cp:revision>
  <dcterms:created xsi:type="dcterms:W3CDTF">2016-10-22T13:35:44Z</dcterms:created>
  <dcterms:modified xsi:type="dcterms:W3CDTF">2016-12-22T20:06:13Z</dcterms:modified>
</cp:coreProperties>
</file>