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</p:sldMasterIdLst>
  <p:notesMasterIdLst>
    <p:notesMasterId r:id="rId17"/>
  </p:notesMasterIdLst>
  <p:sldIdLst>
    <p:sldId id="256" r:id="rId3"/>
    <p:sldId id="257" r:id="rId4"/>
    <p:sldId id="258" r:id="rId5"/>
    <p:sldId id="270" r:id="rId6"/>
    <p:sldId id="271" r:id="rId7"/>
    <p:sldId id="272" r:id="rId8"/>
    <p:sldId id="267" r:id="rId9"/>
    <p:sldId id="268" r:id="rId10"/>
    <p:sldId id="269" r:id="rId11"/>
    <p:sldId id="259" r:id="rId12"/>
    <p:sldId id="260" r:id="rId13"/>
    <p:sldId id="261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30" autoAdjust="0"/>
  </p:normalViewPr>
  <p:slideViewPr>
    <p:cSldViewPr snapToGrid="0">
      <p:cViewPr varScale="1">
        <p:scale>
          <a:sx n="110" d="100"/>
          <a:sy n="110" d="100"/>
        </p:scale>
        <p:origin x="8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C785F-F3A3-49DB-9944-9F5D89B7074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97C9-81A8-4339-A946-03FE4D44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56630"/>
            <a:ext cx="6858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36305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55600"/>
            <a:ext cx="83591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26883"/>
            <a:ext cx="41757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588895"/>
            <a:ext cx="417576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726883"/>
            <a:ext cx="40957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87942"/>
            <a:ext cx="4095750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17587"/>
            <a:ext cx="4130040" cy="51593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920" y="1017587"/>
            <a:ext cx="4030980" cy="51593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1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9248"/>
            <a:ext cx="40386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2132"/>
            <a:ext cx="4038600" cy="4534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6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4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75360"/>
            <a:ext cx="8359140" cy="23774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1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3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4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1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9248"/>
            <a:ext cx="40386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1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17587"/>
            <a:ext cx="4130040" cy="51593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99360"/>
            <a:ext cx="7886700" cy="207327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44720"/>
            <a:ext cx="7886700" cy="78232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3214053" cy="14922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457200"/>
            <a:ext cx="4837112" cy="5791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2057400"/>
            <a:ext cx="3214053" cy="419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64160"/>
            <a:ext cx="3214053" cy="168529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59200" y="264160"/>
            <a:ext cx="4965700" cy="5984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2057400"/>
            <a:ext cx="3214053" cy="419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20981"/>
            <a:ext cx="8359140" cy="61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75360"/>
            <a:ext cx="8359140" cy="52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356350"/>
            <a:ext cx="149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8340" y="6356350"/>
            <a:ext cx="5311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9020" y="6356350"/>
            <a:ext cx="1325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6" r:id="rId3"/>
    <p:sldLayoutId id="2147483697" r:id="rId4"/>
    <p:sldLayoutId id="2147483701" r:id="rId5"/>
    <p:sldLayoutId id="2147483694" r:id="rId6"/>
    <p:sldLayoutId id="2147483693" r:id="rId7"/>
    <p:sldLayoutId id="2147483698" r:id="rId8"/>
    <p:sldLayoutId id="2147483699" r:id="rId9"/>
    <p:sldLayoutId id="2147483695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 smtClean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87338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2889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2825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7221" y="53340"/>
            <a:ext cx="829817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5913" y="6593152"/>
            <a:ext cx="873055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494CE63-2A82-41B2-8E2C-F1842D6B64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9600" y="6593152"/>
            <a:ext cx="6187326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593152"/>
            <a:ext cx="762000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8B11C9D1-D71F-4F90-B826-707A1E4BA57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-324752" y="3783173"/>
            <a:ext cx="1131819" cy="4815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-2542713" y="3327455"/>
            <a:ext cx="546947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WFIRST                    </a:t>
            </a:r>
            <a:r>
              <a:rPr lang="en-US" sz="22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Coronagraph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260732"/>
            <a:ext cx="557953" cy="14586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9" descr="NASA log w-out backgroun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20970" y="34805"/>
            <a:ext cx="638319" cy="50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9340" y="532358"/>
            <a:ext cx="10884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Jet Propulsion Laboratory</a:t>
            </a:r>
          </a:p>
          <a:p>
            <a:r>
              <a:rPr lang="en-US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California</a:t>
            </a:r>
            <a:r>
              <a:rPr lang="en-US" sz="6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Institute of Technology</a:t>
            </a:r>
            <a:endParaRPr lang="en-US" sz="600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2346" y="762000"/>
            <a:ext cx="852305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0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0" lang="en-US" sz="3600" b="1" i="0" u="none" strike="noStrike" kern="1200" cap="none" spc="0" normalizeH="0" baseline="0" noProof="0" smtClean="0">
          <a:ln>
            <a:noFill/>
          </a:ln>
          <a:solidFill>
            <a:srgbClr val="526DB0">
              <a:lumMod val="75000"/>
            </a:srgbClr>
          </a:solidFill>
          <a:effectLst/>
          <a:uLnTx/>
          <a:uFillTx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0.png"/><Relationship Id="rId2" Type="http://schemas.openxmlformats.org/officeDocument/2006/relationships/image" Target="NULL"/><Relationship Id="rId1" Type="http://schemas.openxmlformats.org/officeDocument/2006/relationships/slideLayout" Target="../slideLayouts/slideLayout1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3.xml"/><Relationship Id="rId5" Type="http://schemas.openxmlformats.org/officeDocument/2006/relationships/image" Target="NULL"/><Relationship Id="rId15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Yield Tool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Bijan Nemati</a:t>
            </a:r>
          </a:p>
          <a:p>
            <a:r>
              <a:rPr lang="en-US" dirty="0" smtClean="0"/>
              <a:t>2/13/2016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9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Planet Yield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 Nemati - Simulations and Performance Estimates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Simple</a:t>
            </a:r>
            <a:r>
              <a:rPr lang="en-US" dirty="0" smtClean="0"/>
              <a:t> Observing Scenario for </a:t>
            </a:r>
            <a:r>
              <a:rPr lang="en-US" dirty="0" smtClean="0">
                <a:solidFill>
                  <a:srgbClr val="FFC000"/>
                </a:solidFill>
              </a:rPr>
              <a:t>Yield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347" y="762000"/>
                <a:ext cx="6349744" cy="5715000"/>
              </a:xfrm>
            </p:spPr>
            <p:txBody>
              <a:bodyPr/>
              <a:lstStyle/>
              <a:p>
                <a:r>
                  <a:rPr lang="en-US" sz="2000" dirty="0" smtClean="0"/>
                  <a:t>We seek a simple analytical model of planet yield, via calculating the time to reach a desired SNR</a:t>
                </a:r>
              </a:p>
              <a:p>
                <a:r>
                  <a:rPr lang="en-US" sz="2000" dirty="0" smtClean="0"/>
                  <a:t>We need to be explicit about the observing assumptions</a:t>
                </a:r>
              </a:p>
              <a:p>
                <a:r>
                  <a:rPr lang="en-US" sz="2000" dirty="0" smtClean="0"/>
                  <a:t>We choose these assumptions: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/>
                  <a:t>We are after a </a:t>
                </a:r>
                <a:r>
                  <a:rPr lang="en-US" sz="1800" b="1" dirty="0" smtClean="0"/>
                  <a:t>photometric measurement</a:t>
                </a:r>
              </a:p>
              <a:p>
                <a:pPr lvl="2"/>
                <a:r>
                  <a:rPr lang="en-US" sz="1600" dirty="0" smtClean="0"/>
                  <a:t>Though note that in </a:t>
                </a:r>
                <a:r>
                  <a:rPr lang="en-US" sz="1600" i="1" dirty="0" smtClean="0"/>
                  <a:t>detection</a:t>
                </a:r>
                <a:r>
                  <a:rPr lang="en-US" sz="1600" dirty="0" smtClean="0"/>
                  <a:t>, we would </a:t>
                </a:r>
                <a:r>
                  <a:rPr lang="en-US" sz="1600" u="sng" dirty="0" smtClean="0"/>
                  <a:t>not</a:t>
                </a:r>
                <a:r>
                  <a:rPr lang="en-US" sz="1600" dirty="0" smtClean="0"/>
                  <a:t> be doing photometry. </a:t>
                </a:r>
                <a:r>
                  <a:rPr lang="en-US" sz="1400" dirty="0" smtClean="0"/>
                  <a:t>The SNR is different in that case.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/>
                  <a:t>We are doing </a:t>
                </a:r>
                <a:r>
                  <a:rPr lang="en-US" sz="1800" b="1" dirty="0" smtClean="0"/>
                  <a:t>differential imaging</a:t>
                </a:r>
                <a:r>
                  <a:rPr lang="en-US" sz="1800" dirty="0" smtClean="0"/>
                  <a:t>. </a:t>
                </a:r>
              </a:p>
              <a:p>
                <a:pPr lvl="2"/>
                <a:r>
                  <a:rPr lang="en-US" sz="1600" dirty="0" smtClean="0"/>
                  <a:t>The SNR is the </a:t>
                </a:r>
                <a:r>
                  <a:rPr lang="en-US" sz="1600" u="sng" dirty="0" smtClean="0"/>
                  <a:t>post-differential imaging</a:t>
                </a:r>
                <a:r>
                  <a:rPr lang="en-US" sz="1600" dirty="0" smtClean="0"/>
                  <a:t> SNR. </a:t>
                </a:r>
              </a:p>
              <a:p>
                <a:pPr lvl="2"/>
                <a:r>
                  <a:rPr lang="en-US" sz="1600" dirty="0" smtClean="0"/>
                  <a:t>For simplicity we assume we are doing </a:t>
                </a:r>
                <a:r>
                  <a:rPr lang="en-US" sz="1600" b="1" dirty="0" smtClean="0"/>
                  <a:t>Reference Differential Imaging (RDI)</a:t>
                </a:r>
                <a:r>
                  <a:rPr lang="en-US" sz="1600" dirty="0" smtClean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/>
                  <a:t>The reference star is brighter than the target star </a:t>
                </a:r>
              </a:p>
              <a:p>
                <a:pPr lvl="2"/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&gt;3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 between target and reference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&gt;16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 smtClean="0"/>
                  <a:t>Shot noise of reference speckles is small compared with shot noise of target speckles</a:t>
                </a:r>
              </a:p>
              <a:p>
                <a:pPr lvl="2"/>
                <a:r>
                  <a:rPr lang="en-US" sz="1600" dirty="0" smtClean="0"/>
                  <a:t>There is a normalization step also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 smtClean="0"/>
                  <a:t>Exo-zodi is smooth and extended for both stars</a:t>
                </a:r>
              </a:p>
              <a:p>
                <a:pPr lvl="2"/>
                <a:r>
                  <a:rPr lang="en-US" sz="1600" dirty="0" smtClean="0"/>
                  <a:t>Brightness distribution structures are &gt;&gt; lam/D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347" y="762000"/>
                <a:ext cx="6349744" cy="5715000"/>
              </a:xfrm>
              <a:blipFill>
                <a:blip r:embed="rId2"/>
                <a:stretch>
                  <a:fillRect l="-864" t="-533" r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 Nemati - Simulations and Performance Estimates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11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795510" y="922611"/>
            <a:ext cx="1907747" cy="1163668"/>
            <a:chOff x="5016409" y="787052"/>
            <a:chExt cx="1907747" cy="1163668"/>
          </a:xfrm>
        </p:grpSpPr>
        <p:sp>
          <p:nvSpPr>
            <p:cNvPr id="8" name="Freeform 7"/>
            <p:cNvSpPr/>
            <p:nvPr/>
          </p:nvSpPr>
          <p:spPr>
            <a:xfrm>
              <a:off x="5844540" y="876300"/>
              <a:ext cx="266700" cy="967740"/>
            </a:xfrm>
            <a:custGeom>
              <a:avLst/>
              <a:gdLst>
                <a:gd name="connsiteX0" fmla="*/ 0 w 266700"/>
                <a:gd name="connsiteY0" fmla="*/ 967740 h 967740"/>
                <a:gd name="connsiteX1" fmla="*/ 0 w 266700"/>
                <a:gd name="connsiteY1" fmla="*/ 609600 h 967740"/>
                <a:gd name="connsiteX2" fmla="*/ 30480 w 266700"/>
                <a:gd name="connsiteY2" fmla="*/ 274320 h 967740"/>
                <a:gd name="connsiteX3" fmla="*/ 30480 w 266700"/>
                <a:gd name="connsiteY3" fmla="*/ 7620 h 967740"/>
                <a:gd name="connsiteX4" fmla="*/ 121920 w 266700"/>
                <a:gd name="connsiteY4" fmla="*/ 0 h 967740"/>
                <a:gd name="connsiteX5" fmla="*/ 266700 w 266700"/>
                <a:gd name="connsiteY5" fmla="*/ 601980 h 967740"/>
                <a:gd name="connsiteX6" fmla="*/ 266700 w 266700"/>
                <a:gd name="connsiteY6" fmla="*/ 967740 h 967740"/>
                <a:gd name="connsiteX7" fmla="*/ 0 w 266700"/>
                <a:gd name="connsiteY7" fmla="*/ 967740 h 967740"/>
                <a:gd name="connsiteX0" fmla="*/ 0 w 266700"/>
                <a:gd name="connsiteY0" fmla="*/ 967740 h 967740"/>
                <a:gd name="connsiteX1" fmla="*/ 0 w 266700"/>
                <a:gd name="connsiteY1" fmla="*/ 609600 h 967740"/>
                <a:gd name="connsiteX2" fmla="*/ 30480 w 266700"/>
                <a:gd name="connsiteY2" fmla="*/ 274320 h 967740"/>
                <a:gd name="connsiteX3" fmla="*/ 56238 w 266700"/>
                <a:gd name="connsiteY3" fmla="*/ 39817 h 967740"/>
                <a:gd name="connsiteX4" fmla="*/ 121920 w 266700"/>
                <a:gd name="connsiteY4" fmla="*/ 0 h 967740"/>
                <a:gd name="connsiteX5" fmla="*/ 266700 w 266700"/>
                <a:gd name="connsiteY5" fmla="*/ 601980 h 967740"/>
                <a:gd name="connsiteX6" fmla="*/ 266700 w 266700"/>
                <a:gd name="connsiteY6" fmla="*/ 967740 h 967740"/>
                <a:gd name="connsiteX7" fmla="*/ 0 w 266700"/>
                <a:gd name="connsiteY7" fmla="*/ 967740 h 967740"/>
                <a:gd name="connsiteX0" fmla="*/ 0 w 266700"/>
                <a:gd name="connsiteY0" fmla="*/ 967740 h 967740"/>
                <a:gd name="connsiteX1" fmla="*/ 0 w 266700"/>
                <a:gd name="connsiteY1" fmla="*/ 609600 h 967740"/>
                <a:gd name="connsiteX2" fmla="*/ 30480 w 266700"/>
                <a:gd name="connsiteY2" fmla="*/ 274320 h 967740"/>
                <a:gd name="connsiteX3" fmla="*/ 56238 w 266700"/>
                <a:gd name="connsiteY3" fmla="*/ 84893 h 967740"/>
                <a:gd name="connsiteX4" fmla="*/ 121920 w 266700"/>
                <a:gd name="connsiteY4" fmla="*/ 0 h 967740"/>
                <a:gd name="connsiteX5" fmla="*/ 266700 w 266700"/>
                <a:gd name="connsiteY5" fmla="*/ 601980 h 967740"/>
                <a:gd name="connsiteX6" fmla="*/ 266700 w 266700"/>
                <a:gd name="connsiteY6" fmla="*/ 967740 h 967740"/>
                <a:gd name="connsiteX7" fmla="*/ 0 w 266700"/>
                <a:gd name="connsiteY7" fmla="*/ 967740 h 96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967740">
                  <a:moveTo>
                    <a:pt x="0" y="967740"/>
                  </a:moveTo>
                  <a:lnTo>
                    <a:pt x="0" y="609600"/>
                  </a:lnTo>
                  <a:lnTo>
                    <a:pt x="30480" y="274320"/>
                  </a:lnTo>
                  <a:lnTo>
                    <a:pt x="56238" y="84893"/>
                  </a:lnTo>
                  <a:lnTo>
                    <a:pt x="121920" y="0"/>
                  </a:lnTo>
                  <a:lnTo>
                    <a:pt x="266700" y="601980"/>
                  </a:lnTo>
                  <a:lnTo>
                    <a:pt x="266700" y="967740"/>
                  </a:lnTo>
                  <a:lnTo>
                    <a:pt x="0" y="96774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189638" y="858209"/>
              <a:ext cx="1615857" cy="995643"/>
              <a:chOff x="5273458" y="858209"/>
              <a:chExt cx="2317315" cy="995643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5273458" y="858209"/>
                <a:ext cx="2317315" cy="682492"/>
              </a:xfrm>
              <a:custGeom>
                <a:avLst/>
                <a:gdLst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26509 w 2317315"/>
                  <a:gd name="connsiteY15" fmla="*/ 5386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753644 w 2317315"/>
                  <a:gd name="connsiteY40" fmla="*/ 588724 h 688932"/>
                  <a:gd name="connsiteX41" fmla="*/ 1766170 w 2317315"/>
                  <a:gd name="connsiteY41" fmla="*/ 551146 h 688932"/>
                  <a:gd name="connsiteX42" fmla="*/ 1841326 w 2317315"/>
                  <a:gd name="connsiteY42" fmla="*/ 551146 h 688932"/>
                  <a:gd name="connsiteX43" fmla="*/ 1891430 w 2317315"/>
                  <a:gd name="connsiteY43" fmla="*/ 563672 h 688932"/>
                  <a:gd name="connsiteX44" fmla="*/ 2004164 w 2317315"/>
                  <a:gd name="connsiteY44" fmla="*/ 626302 h 688932"/>
                  <a:gd name="connsiteX45" fmla="*/ 2079320 w 2317315"/>
                  <a:gd name="connsiteY45" fmla="*/ 563672 h 688932"/>
                  <a:gd name="connsiteX46" fmla="*/ 2116898 w 2317315"/>
                  <a:gd name="connsiteY46" fmla="*/ 588724 h 688932"/>
                  <a:gd name="connsiteX47" fmla="*/ 2204581 w 2317315"/>
                  <a:gd name="connsiteY47" fmla="*/ 576198 h 688932"/>
                  <a:gd name="connsiteX48" fmla="*/ 2229633 w 2317315"/>
                  <a:gd name="connsiteY48" fmla="*/ 613776 h 688932"/>
                  <a:gd name="connsiteX49" fmla="*/ 2317315 w 2317315"/>
                  <a:gd name="connsiteY49" fmla="*/ 651354 h 688932"/>
                  <a:gd name="connsiteX0" fmla="*/ 0 w 2317315"/>
                  <a:gd name="connsiteY0" fmla="*/ 632388 h 682492"/>
                  <a:gd name="connsiteX1" fmla="*/ 62630 w 2317315"/>
                  <a:gd name="connsiteY1" fmla="*/ 644914 h 682492"/>
                  <a:gd name="connsiteX2" fmla="*/ 137786 w 2317315"/>
                  <a:gd name="connsiteY2" fmla="*/ 669966 h 682492"/>
                  <a:gd name="connsiteX3" fmla="*/ 175364 w 2317315"/>
                  <a:gd name="connsiteY3" fmla="*/ 644914 h 682492"/>
                  <a:gd name="connsiteX4" fmla="*/ 200416 w 2317315"/>
                  <a:gd name="connsiteY4" fmla="*/ 607336 h 682492"/>
                  <a:gd name="connsiteX5" fmla="*/ 237994 w 2317315"/>
                  <a:gd name="connsiteY5" fmla="*/ 594810 h 682492"/>
                  <a:gd name="connsiteX6" fmla="*/ 300624 w 2317315"/>
                  <a:gd name="connsiteY6" fmla="*/ 607336 h 682492"/>
                  <a:gd name="connsiteX7" fmla="*/ 325676 w 2317315"/>
                  <a:gd name="connsiteY7" fmla="*/ 644914 h 682492"/>
                  <a:gd name="connsiteX8" fmla="*/ 363254 w 2317315"/>
                  <a:gd name="connsiteY8" fmla="*/ 657440 h 682492"/>
                  <a:gd name="connsiteX9" fmla="*/ 400833 w 2317315"/>
                  <a:gd name="connsiteY9" fmla="*/ 644914 h 682492"/>
                  <a:gd name="connsiteX10" fmla="*/ 475989 w 2317315"/>
                  <a:gd name="connsiteY10" fmla="*/ 632388 h 682492"/>
                  <a:gd name="connsiteX11" fmla="*/ 513567 w 2317315"/>
                  <a:gd name="connsiteY11" fmla="*/ 657440 h 682492"/>
                  <a:gd name="connsiteX12" fmla="*/ 588723 w 2317315"/>
                  <a:gd name="connsiteY12" fmla="*/ 682492 h 682492"/>
                  <a:gd name="connsiteX13" fmla="*/ 676405 w 2317315"/>
                  <a:gd name="connsiteY13" fmla="*/ 582284 h 682492"/>
                  <a:gd name="connsiteX14" fmla="*/ 688931 w 2317315"/>
                  <a:gd name="connsiteY14" fmla="*/ 544706 h 682492"/>
                  <a:gd name="connsiteX15" fmla="*/ 726509 w 2317315"/>
                  <a:gd name="connsiteY15" fmla="*/ 532180 h 682492"/>
                  <a:gd name="connsiteX16" fmla="*/ 801665 w 2317315"/>
                  <a:gd name="connsiteY16" fmla="*/ 582284 h 682492"/>
                  <a:gd name="connsiteX17" fmla="*/ 839244 w 2317315"/>
                  <a:gd name="connsiteY17" fmla="*/ 607336 h 682492"/>
                  <a:gd name="connsiteX18" fmla="*/ 914400 w 2317315"/>
                  <a:gd name="connsiteY18" fmla="*/ 657440 h 682492"/>
                  <a:gd name="connsiteX19" fmla="*/ 939452 w 2317315"/>
                  <a:gd name="connsiteY19" fmla="*/ 582284 h 682492"/>
                  <a:gd name="connsiteX20" fmla="*/ 951978 w 2317315"/>
                  <a:gd name="connsiteY20" fmla="*/ 519654 h 682492"/>
                  <a:gd name="connsiteX21" fmla="*/ 977030 w 2317315"/>
                  <a:gd name="connsiteY21" fmla="*/ 219029 h 682492"/>
                  <a:gd name="connsiteX22" fmla="*/ 1014608 w 2317315"/>
                  <a:gd name="connsiteY22" fmla="*/ 6086 h 682492"/>
                  <a:gd name="connsiteX23" fmla="*/ 1089125 w 2317315"/>
                  <a:gd name="connsiteY23" fmla="*/ 0 h 682492"/>
                  <a:gd name="connsiteX24" fmla="*/ 1127342 w 2317315"/>
                  <a:gd name="connsiteY24" fmla="*/ 106295 h 682492"/>
                  <a:gd name="connsiteX25" fmla="*/ 1152394 w 2317315"/>
                  <a:gd name="connsiteY25" fmla="*/ 143873 h 682492"/>
                  <a:gd name="connsiteX26" fmla="*/ 1240076 w 2317315"/>
                  <a:gd name="connsiteY26" fmla="*/ 406919 h 682492"/>
                  <a:gd name="connsiteX27" fmla="*/ 1290181 w 2317315"/>
                  <a:gd name="connsiteY27" fmla="*/ 557232 h 682492"/>
                  <a:gd name="connsiteX28" fmla="*/ 1302707 w 2317315"/>
                  <a:gd name="connsiteY28" fmla="*/ 594810 h 682492"/>
                  <a:gd name="connsiteX29" fmla="*/ 1315233 w 2317315"/>
                  <a:gd name="connsiteY29" fmla="*/ 632388 h 682492"/>
                  <a:gd name="connsiteX30" fmla="*/ 1352811 w 2317315"/>
                  <a:gd name="connsiteY30" fmla="*/ 607336 h 682492"/>
                  <a:gd name="connsiteX31" fmla="*/ 1365337 w 2317315"/>
                  <a:gd name="connsiteY31" fmla="*/ 569758 h 682492"/>
                  <a:gd name="connsiteX32" fmla="*/ 1390389 w 2317315"/>
                  <a:gd name="connsiteY32" fmla="*/ 532180 h 682492"/>
                  <a:gd name="connsiteX33" fmla="*/ 1427967 w 2317315"/>
                  <a:gd name="connsiteY33" fmla="*/ 544706 h 682492"/>
                  <a:gd name="connsiteX34" fmla="*/ 1490597 w 2317315"/>
                  <a:gd name="connsiteY34" fmla="*/ 619862 h 682492"/>
                  <a:gd name="connsiteX35" fmla="*/ 1528175 w 2317315"/>
                  <a:gd name="connsiteY35" fmla="*/ 644914 h 682492"/>
                  <a:gd name="connsiteX36" fmla="*/ 1578279 w 2317315"/>
                  <a:gd name="connsiteY36" fmla="*/ 632388 h 682492"/>
                  <a:gd name="connsiteX37" fmla="*/ 1640909 w 2317315"/>
                  <a:gd name="connsiteY37" fmla="*/ 607336 h 682492"/>
                  <a:gd name="connsiteX38" fmla="*/ 1703539 w 2317315"/>
                  <a:gd name="connsiteY38" fmla="*/ 657440 h 682492"/>
                  <a:gd name="connsiteX39" fmla="*/ 1716065 w 2317315"/>
                  <a:gd name="connsiteY39" fmla="*/ 619862 h 682492"/>
                  <a:gd name="connsiteX40" fmla="*/ 1753644 w 2317315"/>
                  <a:gd name="connsiteY40" fmla="*/ 582284 h 682492"/>
                  <a:gd name="connsiteX41" fmla="*/ 1766170 w 2317315"/>
                  <a:gd name="connsiteY41" fmla="*/ 544706 h 682492"/>
                  <a:gd name="connsiteX42" fmla="*/ 1841326 w 2317315"/>
                  <a:gd name="connsiteY42" fmla="*/ 544706 h 682492"/>
                  <a:gd name="connsiteX43" fmla="*/ 1891430 w 2317315"/>
                  <a:gd name="connsiteY43" fmla="*/ 557232 h 682492"/>
                  <a:gd name="connsiteX44" fmla="*/ 2004164 w 2317315"/>
                  <a:gd name="connsiteY44" fmla="*/ 619862 h 682492"/>
                  <a:gd name="connsiteX45" fmla="*/ 2079320 w 2317315"/>
                  <a:gd name="connsiteY45" fmla="*/ 557232 h 682492"/>
                  <a:gd name="connsiteX46" fmla="*/ 2116898 w 2317315"/>
                  <a:gd name="connsiteY46" fmla="*/ 582284 h 682492"/>
                  <a:gd name="connsiteX47" fmla="*/ 2204581 w 2317315"/>
                  <a:gd name="connsiteY47" fmla="*/ 569758 h 682492"/>
                  <a:gd name="connsiteX48" fmla="*/ 2229633 w 2317315"/>
                  <a:gd name="connsiteY48" fmla="*/ 607336 h 682492"/>
                  <a:gd name="connsiteX49" fmla="*/ 2317315 w 2317315"/>
                  <a:gd name="connsiteY49" fmla="*/ 644914 h 682492"/>
                  <a:gd name="connsiteX0" fmla="*/ 0 w 2317315"/>
                  <a:gd name="connsiteY0" fmla="*/ 632388 h 682492"/>
                  <a:gd name="connsiteX1" fmla="*/ 62630 w 2317315"/>
                  <a:gd name="connsiteY1" fmla="*/ 644914 h 682492"/>
                  <a:gd name="connsiteX2" fmla="*/ 137786 w 2317315"/>
                  <a:gd name="connsiteY2" fmla="*/ 669966 h 682492"/>
                  <a:gd name="connsiteX3" fmla="*/ 175364 w 2317315"/>
                  <a:gd name="connsiteY3" fmla="*/ 644914 h 682492"/>
                  <a:gd name="connsiteX4" fmla="*/ 200416 w 2317315"/>
                  <a:gd name="connsiteY4" fmla="*/ 607336 h 682492"/>
                  <a:gd name="connsiteX5" fmla="*/ 237994 w 2317315"/>
                  <a:gd name="connsiteY5" fmla="*/ 594810 h 682492"/>
                  <a:gd name="connsiteX6" fmla="*/ 300624 w 2317315"/>
                  <a:gd name="connsiteY6" fmla="*/ 607336 h 682492"/>
                  <a:gd name="connsiteX7" fmla="*/ 325676 w 2317315"/>
                  <a:gd name="connsiteY7" fmla="*/ 644914 h 682492"/>
                  <a:gd name="connsiteX8" fmla="*/ 363254 w 2317315"/>
                  <a:gd name="connsiteY8" fmla="*/ 657440 h 682492"/>
                  <a:gd name="connsiteX9" fmla="*/ 400833 w 2317315"/>
                  <a:gd name="connsiteY9" fmla="*/ 644914 h 682492"/>
                  <a:gd name="connsiteX10" fmla="*/ 475989 w 2317315"/>
                  <a:gd name="connsiteY10" fmla="*/ 632388 h 682492"/>
                  <a:gd name="connsiteX11" fmla="*/ 513567 w 2317315"/>
                  <a:gd name="connsiteY11" fmla="*/ 657440 h 682492"/>
                  <a:gd name="connsiteX12" fmla="*/ 588723 w 2317315"/>
                  <a:gd name="connsiteY12" fmla="*/ 682492 h 682492"/>
                  <a:gd name="connsiteX13" fmla="*/ 676405 w 2317315"/>
                  <a:gd name="connsiteY13" fmla="*/ 582284 h 682492"/>
                  <a:gd name="connsiteX14" fmla="*/ 688931 w 2317315"/>
                  <a:gd name="connsiteY14" fmla="*/ 544706 h 682492"/>
                  <a:gd name="connsiteX15" fmla="*/ 726509 w 2317315"/>
                  <a:gd name="connsiteY15" fmla="*/ 532180 h 682492"/>
                  <a:gd name="connsiteX16" fmla="*/ 801665 w 2317315"/>
                  <a:gd name="connsiteY16" fmla="*/ 582284 h 682492"/>
                  <a:gd name="connsiteX17" fmla="*/ 839244 w 2317315"/>
                  <a:gd name="connsiteY17" fmla="*/ 607336 h 682492"/>
                  <a:gd name="connsiteX18" fmla="*/ 914400 w 2317315"/>
                  <a:gd name="connsiteY18" fmla="*/ 657440 h 682492"/>
                  <a:gd name="connsiteX19" fmla="*/ 939452 w 2317315"/>
                  <a:gd name="connsiteY19" fmla="*/ 582284 h 682492"/>
                  <a:gd name="connsiteX20" fmla="*/ 951978 w 2317315"/>
                  <a:gd name="connsiteY20" fmla="*/ 519654 h 682492"/>
                  <a:gd name="connsiteX21" fmla="*/ 977030 w 2317315"/>
                  <a:gd name="connsiteY21" fmla="*/ 219029 h 682492"/>
                  <a:gd name="connsiteX22" fmla="*/ 1089125 w 2317315"/>
                  <a:gd name="connsiteY22" fmla="*/ 0 h 682492"/>
                  <a:gd name="connsiteX23" fmla="*/ 1127342 w 2317315"/>
                  <a:gd name="connsiteY23" fmla="*/ 106295 h 682492"/>
                  <a:gd name="connsiteX24" fmla="*/ 1152394 w 2317315"/>
                  <a:gd name="connsiteY24" fmla="*/ 143873 h 682492"/>
                  <a:gd name="connsiteX25" fmla="*/ 1240076 w 2317315"/>
                  <a:gd name="connsiteY25" fmla="*/ 406919 h 682492"/>
                  <a:gd name="connsiteX26" fmla="*/ 1290181 w 2317315"/>
                  <a:gd name="connsiteY26" fmla="*/ 557232 h 682492"/>
                  <a:gd name="connsiteX27" fmla="*/ 1302707 w 2317315"/>
                  <a:gd name="connsiteY27" fmla="*/ 594810 h 682492"/>
                  <a:gd name="connsiteX28" fmla="*/ 1315233 w 2317315"/>
                  <a:gd name="connsiteY28" fmla="*/ 632388 h 682492"/>
                  <a:gd name="connsiteX29" fmla="*/ 1352811 w 2317315"/>
                  <a:gd name="connsiteY29" fmla="*/ 607336 h 682492"/>
                  <a:gd name="connsiteX30" fmla="*/ 1365337 w 2317315"/>
                  <a:gd name="connsiteY30" fmla="*/ 569758 h 682492"/>
                  <a:gd name="connsiteX31" fmla="*/ 1390389 w 2317315"/>
                  <a:gd name="connsiteY31" fmla="*/ 532180 h 682492"/>
                  <a:gd name="connsiteX32" fmla="*/ 1427967 w 2317315"/>
                  <a:gd name="connsiteY32" fmla="*/ 544706 h 682492"/>
                  <a:gd name="connsiteX33" fmla="*/ 1490597 w 2317315"/>
                  <a:gd name="connsiteY33" fmla="*/ 619862 h 682492"/>
                  <a:gd name="connsiteX34" fmla="*/ 1528175 w 2317315"/>
                  <a:gd name="connsiteY34" fmla="*/ 644914 h 682492"/>
                  <a:gd name="connsiteX35" fmla="*/ 1578279 w 2317315"/>
                  <a:gd name="connsiteY35" fmla="*/ 632388 h 682492"/>
                  <a:gd name="connsiteX36" fmla="*/ 1640909 w 2317315"/>
                  <a:gd name="connsiteY36" fmla="*/ 607336 h 682492"/>
                  <a:gd name="connsiteX37" fmla="*/ 1703539 w 2317315"/>
                  <a:gd name="connsiteY37" fmla="*/ 657440 h 682492"/>
                  <a:gd name="connsiteX38" fmla="*/ 1716065 w 2317315"/>
                  <a:gd name="connsiteY38" fmla="*/ 619862 h 682492"/>
                  <a:gd name="connsiteX39" fmla="*/ 1753644 w 2317315"/>
                  <a:gd name="connsiteY39" fmla="*/ 582284 h 682492"/>
                  <a:gd name="connsiteX40" fmla="*/ 1766170 w 2317315"/>
                  <a:gd name="connsiteY40" fmla="*/ 544706 h 682492"/>
                  <a:gd name="connsiteX41" fmla="*/ 1841326 w 2317315"/>
                  <a:gd name="connsiteY41" fmla="*/ 544706 h 682492"/>
                  <a:gd name="connsiteX42" fmla="*/ 1891430 w 2317315"/>
                  <a:gd name="connsiteY42" fmla="*/ 557232 h 682492"/>
                  <a:gd name="connsiteX43" fmla="*/ 2004164 w 2317315"/>
                  <a:gd name="connsiteY43" fmla="*/ 619862 h 682492"/>
                  <a:gd name="connsiteX44" fmla="*/ 2079320 w 2317315"/>
                  <a:gd name="connsiteY44" fmla="*/ 557232 h 682492"/>
                  <a:gd name="connsiteX45" fmla="*/ 2116898 w 2317315"/>
                  <a:gd name="connsiteY45" fmla="*/ 582284 h 682492"/>
                  <a:gd name="connsiteX46" fmla="*/ 2204581 w 2317315"/>
                  <a:gd name="connsiteY46" fmla="*/ 569758 h 682492"/>
                  <a:gd name="connsiteX47" fmla="*/ 2229633 w 2317315"/>
                  <a:gd name="connsiteY47" fmla="*/ 607336 h 682492"/>
                  <a:gd name="connsiteX48" fmla="*/ 2317315 w 2317315"/>
                  <a:gd name="connsiteY48" fmla="*/ 644914 h 68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317315" h="682492">
                    <a:moveTo>
                      <a:pt x="0" y="632388"/>
                    </a:moveTo>
                    <a:cubicBezTo>
                      <a:pt x="20877" y="636563"/>
                      <a:pt x="42090" y="639312"/>
                      <a:pt x="62630" y="644914"/>
                    </a:cubicBezTo>
                    <a:cubicBezTo>
                      <a:pt x="88107" y="651862"/>
                      <a:pt x="137786" y="669966"/>
                      <a:pt x="137786" y="669966"/>
                    </a:cubicBezTo>
                    <a:cubicBezTo>
                      <a:pt x="150312" y="661615"/>
                      <a:pt x="164719" y="655559"/>
                      <a:pt x="175364" y="644914"/>
                    </a:cubicBezTo>
                    <a:cubicBezTo>
                      <a:pt x="186009" y="634269"/>
                      <a:pt x="188661" y="616740"/>
                      <a:pt x="200416" y="607336"/>
                    </a:cubicBezTo>
                    <a:cubicBezTo>
                      <a:pt x="210726" y="599088"/>
                      <a:pt x="225468" y="598985"/>
                      <a:pt x="237994" y="594810"/>
                    </a:cubicBezTo>
                    <a:cubicBezTo>
                      <a:pt x="258871" y="598985"/>
                      <a:pt x="282139" y="596773"/>
                      <a:pt x="300624" y="607336"/>
                    </a:cubicBezTo>
                    <a:cubicBezTo>
                      <a:pt x="313695" y="614805"/>
                      <a:pt x="313921" y="635510"/>
                      <a:pt x="325676" y="644914"/>
                    </a:cubicBezTo>
                    <a:cubicBezTo>
                      <a:pt x="335986" y="653162"/>
                      <a:pt x="350728" y="653265"/>
                      <a:pt x="363254" y="657440"/>
                    </a:cubicBezTo>
                    <a:cubicBezTo>
                      <a:pt x="375780" y="653265"/>
                      <a:pt x="389023" y="650819"/>
                      <a:pt x="400833" y="644914"/>
                    </a:cubicBezTo>
                    <a:cubicBezTo>
                      <a:pt x="447636" y="621513"/>
                      <a:pt x="425673" y="607230"/>
                      <a:pt x="475989" y="632388"/>
                    </a:cubicBezTo>
                    <a:cubicBezTo>
                      <a:pt x="489454" y="639121"/>
                      <a:pt x="499810" y="651326"/>
                      <a:pt x="513567" y="657440"/>
                    </a:cubicBezTo>
                    <a:cubicBezTo>
                      <a:pt x="537698" y="668165"/>
                      <a:pt x="588723" y="682492"/>
                      <a:pt x="588723" y="682492"/>
                    </a:cubicBezTo>
                    <a:cubicBezTo>
                      <a:pt x="632564" y="653265"/>
                      <a:pt x="655528" y="644914"/>
                      <a:pt x="676405" y="582284"/>
                    </a:cubicBezTo>
                    <a:cubicBezTo>
                      <a:pt x="680580" y="569758"/>
                      <a:pt x="679595" y="554042"/>
                      <a:pt x="688931" y="544706"/>
                    </a:cubicBezTo>
                    <a:cubicBezTo>
                      <a:pt x="698267" y="535370"/>
                      <a:pt x="713983" y="536355"/>
                      <a:pt x="726509" y="532180"/>
                    </a:cubicBezTo>
                    <a:lnTo>
                      <a:pt x="801665" y="582284"/>
                    </a:lnTo>
                    <a:cubicBezTo>
                      <a:pt x="814191" y="590635"/>
                      <a:pt x="828599" y="596691"/>
                      <a:pt x="839244" y="607336"/>
                    </a:cubicBezTo>
                    <a:cubicBezTo>
                      <a:pt x="886158" y="654250"/>
                      <a:pt x="860017" y="639312"/>
                      <a:pt x="914400" y="657440"/>
                    </a:cubicBezTo>
                    <a:cubicBezTo>
                      <a:pt x="922751" y="632388"/>
                      <a:pt x="934273" y="608178"/>
                      <a:pt x="939452" y="582284"/>
                    </a:cubicBezTo>
                    <a:cubicBezTo>
                      <a:pt x="943627" y="561407"/>
                      <a:pt x="948967" y="540730"/>
                      <a:pt x="951978" y="519654"/>
                    </a:cubicBezTo>
                    <a:cubicBezTo>
                      <a:pt x="969088" y="399880"/>
                      <a:pt x="965886" y="352763"/>
                      <a:pt x="977030" y="219029"/>
                    </a:cubicBezTo>
                    <a:cubicBezTo>
                      <a:pt x="999888" y="132420"/>
                      <a:pt x="1064073" y="18789"/>
                      <a:pt x="1089125" y="0"/>
                    </a:cubicBezTo>
                    <a:cubicBezTo>
                      <a:pt x="1114177" y="37578"/>
                      <a:pt x="1102290" y="68717"/>
                      <a:pt x="1127342" y="106295"/>
                    </a:cubicBezTo>
                    <a:cubicBezTo>
                      <a:pt x="1135693" y="118821"/>
                      <a:pt x="1147633" y="129591"/>
                      <a:pt x="1152394" y="143873"/>
                    </a:cubicBezTo>
                    <a:lnTo>
                      <a:pt x="1240076" y="406919"/>
                    </a:lnTo>
                    <a:lnTo>
                      <a:pt x="1290181" y="557232"/>
                    </a:lnTo>
                    <a:lnTo>
                      <a:pt x="1302707" y="594810"/>
                    </a:lnTo>
                    <a:lnTo>
                      <a:pt x="1315233" y="632388"/>
                    </a:lnTo>
                    <a:cubicBezTo>
                      <a:pt x="1327759" y="624037"/>
                      <a:pt x="1343407" y="619091"/>
                      <a:pt x="1352811" y="607336"/>
                    </a:cubicBezTo>
                    <a:cubicBezTo>
                      <a:pt x="1361059" y="597026"/>
                      <a:pt x="1359432" y="581568"/>
                      <a:pt x="1365337" y="569758"/>
                    </a:cubicBezTo>
                    <a:cubicBezTo>
                      <a:pt x="1372070" y="556293"/>
                      <a:pt x="1382038" y="544706"/>
                      <a:pt x="1390389" y="532180"/>
                    </a:cubicBezTo>
                    <a:cubicBezTo>
                      <a:pt x="1402915" y="536355"/>
                      <a:pt x="1416981" y="537382"/>
                      <a:pt x="1427967" y="544706"/>
                    </a:cubicBezTo>
                    <a:cubicBezTo>
                      <a:pt x="1489529" y="585747"/>
                      <a:pt x="1444383" y="573648"/>
                      <a:pt x="1490597" y="619862"/>
                    </a:cubicBezTo>
                    <a:cubicBezTo>
                      <a:pt x="1501242" y="630507"/>
                      <a:pt x="1515649" y="636563"/>
                      <a:pt x="1528175" y="644914"/>
                    </a:cubicBezTo>
                    <a:cubicBezTo>
                      <a:pt x="1544876" y="640739"/>
                      <a:pt x="1564836" y="643142"/>
                      <a:pt x="1578279" y="632388"/>
                    </a:cubicBezTo>
                    <a:cubicBezTo>
                      <a:pt x="1633900" y="587891"/>
                      <a:pt x="1528904" y="579335"/>
                      <a:pt x="1640909" y="607336"/>
                    </a:cubicBezTo>
                    <a:cubicBezTo>
                      <a:pt x="1648648" y="618944"/>
                      <a:pt x="1673287" y="672566"/>
                      <a:pt x="1703539" y="657440"/>
                    </a:cubicBezTo>
                    <a:cubicBezTo>
                      <a:pt x="1715349" y="651535"/>
                      <a:pt x="1708741" y="630848"/>
                      <a:pt x="1716065" y="619862"/>
                    </a:cubicBezTo>
                    <a:cubicBezTo>
                      <a:pt x="1725891" y="605123"/>
                      <a:pt x="1741118" y="594810"/>
                      <a:pt x="1753644" y="582284"/>
                    </a:cubicBezTo>
                    <a:cubicBezTo>
                      <a:pt x="1757819" y="569758"/>
                      <a:pt x="1756834" y="554042"/>
                      <a:pt x="1766170" y="544706"/>
                    </a:cubicBezTo>
                    <a:cubicBezTo>
                      <a:pt x="1792150" y="518726"/>
                      <a:pt x="1815346" y="537283"/>
                      <a:pt x="1841326" y="544706"/>
                    </a:cubicBezTo>
                    <a:cubicBezTo>
                      <a:pt x="1857879" y="549435"/>
                      <a:pt x="1874729" y="553057"/>
                      <a:pt x="1891430" y="557232"/>
                    </a:cubicBezTo>
                    <a:cubicBezTo>
                      <a:pt x="1975922" y="641724"/>
                      <a:pt x="1932975" y="643592"/>
                      <a:pt x="2004164" y="619862"/>
                    </a:cubicBezTo>
                    <a:cubicBezTo>
                      <a:pt x="2011346" y="612680"/>
                      <a:pt x="2061881" y="557232"/>
                      <a:pt x="2079320" y="557232"/>
                    </a:cubicBezTo>
                    <a:cubicBezTo>
                      <a:pt x="2094374" y="557232"/>
                      <a:pt x="2104372" y="573933"/>
                      <a:pt x="2116898" y="582284"/>
                    </a:cubicBezTo>
                    <a:cubicBezTo>
                      <a:pt x="2151117" y="559471"/>
                      <a:pt x="2160093" y="540100"/>
                      <a:pt x="2204581" y="569758"/>
                    </a:cubicBezTo>
                    <a:cubicBezTo>
                      <a:pt x="2217107" y="578109"/>
                      <a:pt x="2216562" y="599867"/>
                      <a:pt x="2229633" y="607336"/>
                    </a:cubicBezTo>
                    <a:cubicBezTo>
                      <a:pt x="2368159" y="686494"/>
                      <a:pt x="2241533" y="569132"/>
                      <a:pt x="2317315" y="64491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273458" y="1853852"/>
                <a:ext cx="2317315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880238" y="1096615"/>
                  <a:ext cx="14001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n-US" sz="16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238" y="1096615"/>
                  <a:ext cx="140017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43478" r="-43478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431933" y="1583286"/>
                  <a:ext cx="2720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𝑡𝑎𝑟</m:t>
                            </m:r>
                          </m:sub>
                        </m:sSub>
                      </m:oMath>
                    </m:oMathPara>
                  </a14:m>
                  <a:endParaRPr lang="en-US" sz="1200" dirty="0" smtClean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933" y="1583286"/>
                  <a:ext cx="27206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111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844540" y="1462338"/>
              <a:ext cx="266700" cy="381702"/>
            </a:xfrm>
            <a:prstGeom prst="rect">
              <a:avLst/>
            </a:prstGeom>
            <a:solidFill>
              <a:srgbClr val="FFFF00">
                <a:alpha val="3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07383" y="1462338"/>
              <a:ext cx="178193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711190" y="1671102"/>
              <a:ext cx="26670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87886" y="861797"/>
              <a:ext cx="5153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/>
                <a:t>Target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016409" y="787052"/>
              <a:ext cx="1907747" cy="1163668"/>
            </a:xfrm>
            <a:prstGeom prst="roundRect">
              <a:avLst>
                <a:gd name="adj" fmla="val 946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05494" y="2197125"/>
            <a:ext cx="1907747" cy="1163668"/>
            <a:chOff x="6997369" y="787052"/>
            <a:chExt cx="1907747" cy="1163668"/>
          </a:xfrm>
        </p:grpSpPr>
        <p:sp>
          <p:nvSpPr>
            <p:cNvPr id="7" name="Rectangle 29"/>
            <p:cNvSpPr/>
            <p:nvPr/>
          </p:nvSpPr>
          <p:spPr>
            <a:xfrm>
              <a:off x="7768363" y="1414463"/>
              <a:ext cx="266700" cy="429577"/>
            </a:xfrm>
            <a:custGeom>
              <a:avLst/>
              <a:gdLst>
                <a:gd name="connsiteX0" fmla="*/ 0 w 266700"/>
                <a:gd name="connsiteY0" fmla="*/ 0 h 388971"/>
                <a:gd name="connsiteX1" fmla="*/ 266700 w 266700"/>
                <a:gd name="connsiteY1" fmla="*/ 0 h 388971"/>
                <a:gd name="connsiteX2" fmla="*/ 266700 w 266700"/>
                <a:gd name="connsiteY2" fmla="*/ 388971 h 388971"/>
                <a:gd name="connsiteX3" fmla="*/ 0 w 266700"/>
                <a:gd name="connsiteY3" fmla="*/ 388971 h 388971"/>
                <a:gd name="connsiteX4" fmla="*/ 0 w 266700"/>
                <a:gd name="connsiteY4" fmla="*/ 0 h 388971"/>
                <a:gd name="connsiteX0" fmla="*/ 0 w 266700"/>
                <a:gd name="connsiteY0" fmla="*/ 125 h 389096"/>
                <a:gd name="connsiteX1" fmla="*/ 218826 w 266700"/>
                <a:gd name="connsiteY1" fmla="*/ 0 h 389096"/>
                <a:gd name="connsiteX2" fmla="*/ 266700 w 266700"/>
                <a:gd name="connsiteY2" fmla="*/ 125 h 389096"/>
                <a:gd name="connsiteX3" fmla="*/ 266700 w 266700"/>
                <a:gd name="connsiteY3" fmla="*/ 389096 h 389096"/>
                <a:gd name="connsiteX4" fmla="*/ 0 w 266700"/>
                <a:gd name="connsiteY4" fmla="*/ 389096 h 389096"/>
                <a:gd name="connsiteX5" fmla="*/ 0 w 266700"/>
                <a:gd name="connsiteY5" fmla="*/ 125 h 389096"/>
                <a:gd name="connsiteX0" fmla="*/ 0 w 266700"/>
                <a:gd name="connsiteY0" fmla="*/ 40606 h 429577"/>
                <a:gd name="connsiteX1" fmla="*/ 242638 w 266700"/>
                <a:gd name="connsiteY1" fmla="*/ 0 h 429577"/>
                <a:gd name="connsiteX2" fmla="*/ 266700 w 266700"/>
                <a:gd name="connsiteY2" fmla="*/ 40606 h 429577"/>
                <a:gd name="connsiteX3" fmla="*/ 266700 w 266700"/>
                <a:gd name="connsiteY3" fmla="*/ 429577 h 429577"/>
                <a:gd name="connsiteX4" fmla="*/ 0 w 266700"/>
                <a:gd name="connsiteY4" fmla="*/ 429577 h 429577"/>
                <a:gd name="connsiteX5" fmla="*/ 0 w 266700"/>
                <a:gd name="connsiteY5" fmla="*/ 40606 h 429577"/>
                <a:gd name="connsiteX0" fmla="*/ 0 w 266700"/>
                <a:gd name="connsiteY0" fmla="*/ 40606 h 429577"/>
                <a:gd name="connsiteX1" fmla="*/ 242638 w 266700"/>
                <a:gd name="connsiteY1" fmla="*/ 0 h 429577"/>
                <a:gd name="connsiteX2" fmla="*/ 266700 w 266700"/>
                <a:gd name="connsiteY2" fmla="*/ 40606 h 429577"/>
                <a:gd name="connsiteX3" fmla="*/ 266700 w 266700"/>
                <a:gd name="connsiteY3" fmla="*/ 429577 h 429577"/>
                <a:gd name="connsiteX4" fmla="*/ 0 w 266700"/>
                <a:gd name="connsiteY4" fmla="*/ 429577 h 429577"/>
                <a:gd name="connsiteX5" fmla="*/ 0 w 266700"/>
                <a:gd name="connsiteY5" fmla="*/ 40606 h 429577"/>
                <a:gd name="connsiteX0" fmla="*/ 0 w 266700"/>
                <a:gd name="connsiteY0" fmla="*/ 40644 h 429615"/>
                <a:gd name="connsiteX1" fmla="*/ 35470 w 266700"/>
                <a:gd name="connsiteY1" fmla="*/ 33376 h 429615"/>
                <a:gd name="connsiteX2" fmla="*/ 242638 w 266700"/>
                <a:gd name="connsiteY2" fmla="*/ 38 h 429615"/>
                <a:gd name="connsiteX3" fmla="*/ 266700 w 266700"/>
                <a:gd name="connsiteY3" fmla="*/ 40644 h 429615"/>
                <a:gd name="connsiteX4" fmla="*/ 266700 w 266700"/>
                <a:gd name="connsiteY4" fmla="*/ 429615 h 429615"/>
                <a:gd name="connsiteX5" fmla="*/ 0 w 266700"/>
                <a:gd name="connsiteY5" fmla="*/ 429615 h 429615"/>
                <a:gd name="connsiteX6" fmla="*/ 0 w 266700"/>
                <a:gd name="connsiteY6" fmla="*/ 40644 h 429615"/>
                <a:gd name="connsiteX0" fmla="*/ 0 w 266700"/>
                <a:gd name="connsiteY0" fmla="*/ 40637 h 429608"/>
                <a:gd name="connsiteX1" fmla="*/ 35470 w 266700"/>
                <a:gd name="connsiteY1" fmla="*/ 33369 h 429608"/>
                <a:gd name="connsiteX2" fmla="*/ 242638 w 266700"/>
                <a:gd name="connsiteY2" fmla="*/ 31 h 429608"/>
                <a:gd name="connsiteX3" fmla="*/ 266700 w 266700"/>
                <a:gd name="connsiteY3" fmla="*/ 40637 h 429608"/>
                <a:gd name="connsiteX4" fmla="*/ 266700 w 266700"/>
                <a:gd name="connsiteY4" fmla="*/ 429608 h 429608"/>
                <a:gd name="connsiteX5" fmla="*/ 0 w 266700"/>
                <a:gd name="connsiteY5" fmla="*/ 429608 h 429608"/>
                <a:gd name="connsiteX6" fmla="*/ 0 w 266700"/>
                <a:gd name="connsiteY6" fmla="*/ 40637 h 429608"/>
                <a:gd name="connsiteX0" fmla="*/ 0 w 266700"/>
                <a:gd name="connsiteY0" fmla="*/ 40674 h 429645"/>
                <a:gd name="connsiteX1" fmla="*/ 35470 w 266700"/>
                <a:gd name="connsiteY1" fmla="*/ 33406 h 429645"/>
                <a:gd name="connsiteX2" fmla="*/ 42613 w 266700"/>
                <a:gd name="connsiteY2" fmla="*/ 31024 h 429645"/>
                <a:gd name="connsiteX3" fmla="*/ 242638 w 266700"/>
                <a:gd name="connsiteY3" fmla="*/ 68 h 429645"/>
                <a:gd name="connsiteX4" fmla="*/ 266700 w 266700"/>
                <a:gd name="connsiteY4" fmla="*/ 40674 h 429645"/>
                <a:gd name="connsiteX5" fmla="*/ 266700 w 266700"/>
                <a:gd name="connsiteY5" fmla="*/ 429645 h 429645"/>
                <a:gd name="connsiteX6" fmla="*/ 0 w 266700"/>
                <a:gd name="connsiteY6" fmla="*/ 429645 h 429645"/>
                <a:gd name="connsiteX7" fmla="*/ 0 w 266700"/>
                <a:gd name="connsiteY7" fmla="*/ 40674 h 429645"/>
                <a:gd name="connsiteX0" fmla="*/ 0 w 266700"/>
                <a:gd name="connsiteY0" fmla="*/ 76858 h 465829"/>
                <a:gd name="connsiteX1" fmla="*/ 35470 w 266700"/>
                <a:gd name="connsiteY1" fmla="*/ 69590 h 465829"/>
                <a:gd name="connsiteX2" fmla="*/ 37850 w 266700"/>
                <a:gd name="connsiteY2" fmla="*/ 533 h 465829"/>
                <a:gd name="connsiteX3" fmla="*/ 242638 w 266700"/>
                <a:gd name="connsiteY3" fmla="*/ 36252 h 465829"/>
                <a:gd name="connsiteX4" fmla="*/ 266700 w 266700"/>
                <a:gd name="connsiteY4" fmla="*/ 76858 h 465829"/>
                <a:gd name="connsiteX5" fmla="*/ 266700 w 266700"/>
                <a:gd name="connsiteY5" fmla="*/ 465829 h 465829"/>
                <a:gd name="connsiteX6" fmla="*/ 0 w 266700"/>
                <a:gd name="connsiteY6" fmla="*/ 465829 h 465829"/>
                <a:gd name="connsiteX7" fmla="*/ 0 w 266700"/>
                <a:gd name="connsiteY7" fmla="*/ 76858 h 465829"/>
                <a:gd name="connsiteX0" fmla="*/ 0 w 266700"/>
                <a:gd name="connsiteY0" fmla="*/ 76325 h 465296"/>
                <a:gd name="connsiteX1" fmla="*/ 35470 w 266700"/>
                <a:gd name="connsiteY1" fmla="*/ 69057 h 465296"/>
                <a:gd name="connsiteX2" fmla="*/ 37850 w 266700"/>
                <a:gd name="connsiteY2" fmla="*/ 0 h 465296"/>
                <a:gd name="connsiteX3" fmla="*/ 242638 w 266700"/>
                <a:gd name="connsiteY3" fmla="*/ 35719 h 465296"/>
                <a:gd name="connsiteX4" fmla="*/ 266700 w 266700"/>
                <a:gd name="connsiteY4" fmla="*/ 76325 h 465296"/>
                <a:gd name="connsiteX5" fmla="*/ 266700 w 266700"/>
                <a:gd name="connsiteY5" fmla="*/ 465296 h 465296"/>
                <a:gd name="connsiteX6" fmla="*/ 0 w 266700"/>
                <a:gd name="connsiteY6" fmla="*/ 465296 h 465296"/>
                <a:gd name="connsiteX7" fmla="*/ 0 w 266700"/>
                <a:gd name="connsiteY7" fmla="*/ 76325 h 465296"/>
                <a:gd name="connsiteX0" fmla="*/ 0 w 266700"/>
                <a:gd name="connsiteY0" fmla="*/ 76325 h 465296"/>
                <a:gd name="connsiteX1" fmla="*/ 37850 w 266700"/>
                <a:gd name="connsiteY1" fmla="*/ 0 h 465296"/>
                <a:gd name="connsiteX2" fmla="*/ 242638 w 266700"/>
                <a:gd name="connsiteY2" fmla="*/ 35719 h 465296"/>
                <a:gd name="connsiteX3" fmla="*/ 266700 w 266700"/>
                <a:gd name="connsiteY3" fmla="*/ 76325 h 465296"/>
                <a:gd name="connsiteX4" fmla="*/ 266700 w 266700"/>
                <a:gd name="connsiteY4" fmla="*/ 465296 h 465296"/>
                <a:gd name="connsiteX5" fmla="*/ 0 w 266700"/>
                <a:gd name="connsiteY5" fmla="*/ 465296 h 465296"/>
                <a:gd name="connsiteX6" fmla="*/ 0 w 266700"/>
                <a:gd name="connsiteY6" fmla="*/ 76325 h 465296"/>
                <a:gd name="connsiteX0" fmla="*/ 0 w 266700"/>
                <a:gd name="connsiteY0" fmla="*/ 55001 h 443972"/>
                <a:gd name="connsiteX1" fmla="*/ 47375 w 266700"/>
                <a:gd name="connsiteY1" fmla="*/ 107 h 443972"/>
                <a:gd name="connsiteX2" fmla="*/ 242638 w 266700"/>
                <a:gd name="connsiteY2" fmla="*/ 14395 h 443972"/>
                <a:gd name="connsiteX3" fmla="*/ 266700 w 266700"/>
                <a:gd name="connsiteY3" fmla="*/ 55001 h 443972"/>
                <a:gd name="connsiteX4" fmla="*/ 266700 w 266700"/>
                <a:gd name="connsiteY4" fmla="*/ 443972 h 443972"/>
                <a:gd name="connsiteX5" fmla="*/ 0 w 266700"/>
                <a:gd name="connsiteY5" fmla="*/ 443972 h 443972"/>
                <a:gd name="connsiteX6" fmla="*/ 0 w 266700"/>
                <a:gd name="connsiteY6" fmla="*/ 55001 h 443972"/>
                <a:gd name="connsiteX0" fmla="*/ 0 w 266700"/>
                <a:gd name="connsiteY0" fmla="*/ 54894 h 443865"/>
                <a:gd name="connsiteX1" fmla="*/ 47375 w 266700"/>
                <a:gd name="connsiteY1" fmla="*/ 0 h 443865"/>
                <a:gd name="connsiteX2" fmla="*/ 242638 w 266700"/>
                <a:gd name="connsiteY2" fmla="*/ 14288 h 443865"/>
                <a:gd name="connsiteX3" fmla="*/ 266700 w 266700"/>
                <a:gd name="connsiteY3" fmla="*/ 54894 h 443865"/>
                <a:gd name="connsiteX4" fmla="*/ 266700 w 266700"/>
                <a:gd name="connsiteY4" fmla="*/ 443865 h 443865"/>
                <a:gd name="connsiteX5" fmla="*/ 0 w 266700"/>
                <a:gd name="connsiteY5" fmla="*/ 443865 h 443865"/>
                <a:gd name="connsiteX6" fmla="*/ 0 w 266700"/>
                <a:gd name="connsiteY6" fmla="*/ 54894 h 443865"/>
                <a:gd name="connsiteX0" fmla="*/ 0 w 266700"/>
                <a:gd name="connsiteY0" fmla="*/ 64419 h 453390"/>
                <a:gd name="connsiteX1" fmla="*/ 21181 w 266700"/>
                <a:gd name="connsiteY1" fmla="*/ 0 h 453390"/>
                <a:gd name="connsiteX2" fmla="*/ 242638 w 266700"/>
                <a:gd name="connsiteY2" fmla="*/ 23813 h 453390"/>
                <a:gd name="connsiteX3" fmla="*/ 266700 w 266700"/>
                <a:gd name="connsiteY3" fmla="*/ 64419 h 453390"/>
                <a:gd name="connsiteX4" fmla="*/ 266700 w 266700"/>
                <a:gd name="connsiteY4" fmla="*/ 453390 h 453390"/>
                <a:gd name="connsiteX5" fmla="*/ 0 w 266700"/>
                <a:gd name="connsiteY5" fmla="*/ 453390 h 453390"/>
                <a:gd name="connsiteX6" fmla="*/ 0 w 266700"/>
                <a:gd name="connsiteY6" fmla="*/ 64419 h 453390"/>
                <a:gd name="connsiteX0" fmla="*/ 0 w 266700"/>
                <a:gd name="connsiteY0" fmla="*/ 64419 h 453390"/>
                <a:gd name="connsiteX1" fmla="*/ 21181 w 266700"/>
                <a:gd name="connsiteY1" fmla="*/ 0 h 453390"/>
                <a:gd name="connsiteX2" fmla="*/ 242638 w 266700"/>
                <a:gd name="connsiteY2" fmla="*/ 23813 h 453390"/>
                <a:gd name="connsiteX3" fmla="*/ 266700 w 266700"/>
                <a:gd name="connsiteY3" fmla="*/ 64419 h 453390"/>
                <a:gd name="connsiteX4" fmla="*/ 266700 w 266700"/>
                <a:gd name="connsiteY4" fmla="*/ 453390 h 453390"/>
                <a:gd name="connsiteX5" fmla="*/ 0 w 266700"/>
                <a:gd name="connsiteY5" fmla="*/ 453390 h 453390"/>
                <a:gd name="connsiteX6" fmla="*/ 0 w 266700"/>
                <a:gd name="connsiteY6" fmla="*/ 64419 h 453390"/>
                <a:gd name="connsiteX0" fmla="*/ 0 w 266700"/>
                <a:gd name="connsiteY0" fmla="*/ 64419 h 453390"/>
                <a:gd name="connsiteX1" fmla="*/ 21181 w 266700"/>
                <a:gd name="connsiteY1" fmla="*/ 0 h 453390"/>
                <a:gd name="connsiteX2" fmla="*/ 242638 w 266700"/>
                <a:gd name="connsiteY2" fmla="*/ 23813 h 453390"/>
                <a:gd name="connsiteX3" fmla="*/ 266700 w 266700"/>
                <a:gd name="connsiteY3" fmla="*/ 64419 h 453390"/>
                <a:gd name="connsiteX4" fmla="*/ 266700 w 266700"/>
                <a:gd name="connsiteY4" fmla="*/ 453390 h 453390"/>
                <a:gd name="connsiteX5" fmla="*/ 0 w 266700"/>
                <a:gd name="connsiteY5" fmla="*/ 453390 h 453390"/>
                <a:gd name="connsiteX6" fmla="*/ 0 w 266700"/>
                <a:gd name="connsiteY6" fmla="*/ 64419 h 453390"/>
                <a:gd name="connsiteX0" fmla="*/ 0 w 266700"/>
                <a:gd name="connsiteY0" fmla="*/ 47279 h 436250"/>
                <a:gd name="connsiteX1" fmla="*/ 242638 w 266700"/>
                <a:gd name="connsiteY1" fmla="*/ 6673 h 436250"/>
                <a:gd name="connsiteX2" fmla="*/ 266700 w 266700"/>
                <a:gd name="connsiteY2" fmla="*/ 47279 h 436250"/>
                <a:gd name="connsiteX3" fmla="*/ 266700 w 266700"/>
                <a:gd name="connsiteY3" fmla="*/ 436250 h 436250"/>
                <a:gd name="connsiteX4" fmla="*/ 0 w 266700"/>
                <a:gd name="connsiteY4" fmla="*/ 436250 h 436250"/>
                <a:gd name="connsiteX5" fmla="*/ 0 w 266700"/>
                <a:gd name="connsiteY5" fmla="*/ 47279 h 436250"/>
                <a:gd name="connsiteX0" fmla="*/ 0 w 266700"/>
                <a:gd name="connsiteY0" fmla="*/ 40606 h 429577"/>
                <a:gd name="connsiteX1" fmla="*/ 242638 w 266700"/>
                <a:gd name="connsiteY1" fmla="*/ 0 h 429577"/>
                <a:gd name="connsiteX2" fmla="*/ 266700 w 266700"/>
                <a:gd name="connsiteY2" fmla="*/ 40606 h 429577"/>
                <a:gd name="connsiteX3" fmla="*/ 266700 w 266700"/>
                <a:gd name="connsiteY3" fmla="*/ 429577 h 429577"/>
                <a:gd name="connsiteX4" fmla="*/ 0 w 266700"/>
                <a:gd name="connsiteY4" fmla="*/ 429577 h 429577"/>
                <a:gd name="connsiteX5" fmla="*/ 0 w 266700"/>
                <a:gd name="connsiteY5" fmla="*/ 40606 h 42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" h="429577">
                  <a:moveTo>
                    <a:pt x="0" y="40606"/>
                  </a:moveTo>
                  <a:cubicBezTo>
                    <a:pt x="40440" y="-30990"/>
                    <a:pt x="114475" y="77273"/>
                    <a:pt x="242638" y="0"/>
                  </a:cubicBezTo>
                  <a:lnTo>
                    <a:pt x="266700" y="40606"/>
                  </a:lnTo>
                  <a:lnTo>
                    <a:pt x="266700" y="429577"/>
                  </a:lnTo>
                  <a:lnTo>
                    <a:pt x="0" y="429577"/>
                  </a:lnTo>
                  <a:lnTo>
                    <a:pt x="0" y="40606"/>
                  </a:lnTo>
                  <a:close/>
                </a:path>
              </a:pathLst>
            </a:custGeom>
            <a:solidFill>
              <a:srgbClr val="FFFF00">
                <a:alpha val="3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125536" y="1394314"/>
              <a:ext cx="1649967" cy="127076"/>
            </a:xfrm>
            <a:custGeom>
              <a:avLst/>
              <a:gdLst>
                <a:gd name="connsiteX0" fmla="*/ 0 w 2317315"/>
                <a:gd name="connsiteY0" fmla="*/ 638828 h 688932"/>
                <a:gd name="connsiteX1" fmla="*/ 62630 w 2317315"/>
                <a:gd name="connsiteY1" fmla="*/ 651354 h 688932"/>
                <a:gd name="connsiteX2" fmla="*/ 137786 w 2317315"/>
                <a:gd name="connsiteY2" fmla="*/ 676406 h 688932"/>
                <a:gd name="connsiteX3" fmla="*/ 175364 w 2317315"/>
                <a:gd name="connsiteY3" fmla="*/ 651354 h 688932"/>
                <a:gd name="connsiteX4" fmla="*/ 200416 w 2317315"/>
                <a:gd name="connsiteY4" fmla="*/ 613776 h 688932"/>
                <a:gd name="connsiteX5" fmla="*/ 237994 w 2317315"/>
                <a:gd name="connsiteY5" fmla="*/ 601250 h 688932"/>
                <a:gd name="connsiteX6" fmla="*/ 300624 w 2317315"/>
                <a:gd name="connsiteY6" fmla="*/ 613776 h 688932"/>
                <a:gd name="connsiteX7" fmla="*/ 325676 w 2317315"/>
                <a:gd name="connsiteY7" fmla="*/ 651354 h 688932"/>
                <a:gd name="connsiteX8" fmla="*/ 363254 w 2317315"/>
                <a:gd name="connsiteY8" fmla="*/ 663880 h 688932"/>
                <a:gd name="connsiteX9" fmla="*/ 400833 w 2317315"/>
                <a:gd name="connsiteY9" fmla="*/ 651354 h 688932"/>
                <a:gd name="connsiteX10" fmla="*/ 475989 w 2317315"/>
                <a:gd name="connsiteY10" fmla="*/ 638828 h 688932"/>
                <a:gd name="connsiteX11" fmla="*/ 513567 w 2317315"/>
                <a:gd name="connsiteY11" fmla="*/ 663880 h 688932"/>
                <a:gd name="connsiteX12" fmla="*/ 588723 w 2317315"/>
                <a:gd name="connsiteY12" fmla="*/ 688932 h 688932"/>
                <a:gd name="connsiteX13" fmla="*/ 676405 w 2317315"/>
                <a:gd name="connsiteY13" fmla="*/ 588724 h 688932"/>
                <a:gd name="connsiteX14" fmla="*/ 688931 w 2317315"/>
                <a:gd name="connsiteY14" fmla="*/ 551146 h 688932"/>
                <a:gd name="connsiteX15" fmla="*/ 726509 w 2317315"/>
                <a:gd name="connsiteY15" fmla="*/ 538620 h 688932"/>
                <a:gd name="connsiteX16" fmla="*/ 801665 w 2317315"/>
                <a:gd name="connsiteY16" fmla="*/ 588724 h 688932"/>
                <a:gd name="connsiteX17" fmla="*/ 839244 w 2317315"/>
                <a:gd name="connsiteY17" fmla="*/ 613776 h 688932"/>
                <a:gd name="connsiteX18" fmla="*/ 914400 w 2317315"/>
                <a:gd name="connsiteY18" fmla="*/ 663880 h 688932"/>
                <a:gd name="connsiteX19" fmla="*/ 939452 w 2317315"/>
                <a:gd name="connsiteY19" fmla="*/ 588724 h 688932"/>
                <a:gd name="connsiteX20" fmla="*/ 951978 w 2317315"/>
                <a:gd name="connsiteY20" fmla="*/ 526094 h 688932"/>
                <a:gd name="connsiteX21" fmla="*/ 977030 w 2317315"/>
                <a:gd name="connsiteY21" fmla="*/ 225469 h 688932"/>
                <a:gd name="connsiteX22" fmla="*/ 1014608 w 2317315"/>
                <a:gd name="connsiteY22" fmla="*/ 12526 h 688932"/>
                <a:gd name="connsiteX23" fmla="*/ 1052186 w 2317315"/>
                <a:gd name="connsiteY23" fmla="*/ 0 h 688932"/>
                <a:gd name="connsiteX24" fmla="*/ 1127342 w 2317315"/>
                <a:gd name="connsiteY24" fmla="*/ 112735 h 688932"/>
                <a:gd name="connsiteX25" fmla="*/ 1152394 w 2317315"/>
                <a:gd name="connsiteY25" fmla="*/ 150313 h 688932"/>
                <a:gd name="connsiteX26" fmla="*/ 1240076 w 2317315"/>
                <a:gd name="connsiteY26" fmla="*/ 413359 h 688932"/>
                <a:gd name="connsiteX27" fmla="*/ 1290181 w 2317315"/>
                <a:gd name="connsiteY27" fmla="*/ 563672 h 688932"/>
                <a:gd name="connsiteX28" fmla="*/ 1302707 w 2317315"/>
                <a:gd name="connsiteY28" fmla="*/ 601250 h 688932"/>
                <a:gd name="connsiteX29" fmla="*/ 1315233 w 2317315"/>
                <a:gd name="connsiteY29" fmla="*/ 638828 h 688932"/>
                <a:gd name="connsiteX30" fmla="*/ 1352811 w 2317315"/>
                <a:gd name="connsiteY30" fmla="*/ 613776 h 688932"/>
                <a:gd name="connsiteX31" fmla="*/ 1365337 w 2317315"/>
                <a:gd name="connsiteY31" fmla="*/ 576198 h 688932"/>
                <a:gd name="connsiteX32" fmla="*/ 1390389 w 2317315"/>
                <a:gd name="connsiteY32" fmla="*/ 538620 h 688932"/>
                <a:gd name="connsiteX33" fmla="*/ 1427967 w 2317315"/>
                <a:gd name="connsiteY33" fmla="*/ 551146 h 688932"/>
                <a:gd name="connsiteX34" fmla="*/ 1490597 w 2317315"/>
                <a:gd name="connsiteY34" fmla="*/ 626302 h 688932"/>
                <a:gd name="connsiteX35" fmla="*/ 1528175 w 2317315"/>
                <a:gd name="connsiteY35" fmla="*/ 651354 h 688932"/>
                <a:gd name="connsiteX36" fmla="*/ 1578279 w 2317315"/>
                <a:gd name="connsiteY36" fmla="*/ 638828 h 688932"/>
                <a:gd name="connsiteX37" fmla="*/ 1640909 w 2317315"/>
                <a:gd name="connsiteY37" fmla="*/ 613776 h 688932"/>
                <a:gd name="connsiteX38" fmla="*/ 1703539 w 2317315"/>
                <a:gd name="connsiteY38" fmla="*/ 663880 h 688932"/>
                <a:gd name="connsiteX39" fmla="*/ 1716065 w 2317315"/>
                <a:gd name="connsiteY39" fmla="*/ 626302 h 688932"/>
                <a:gd name="connsiteX40" fmla="*/ 1753644 w 2317315"/>
                <a:gd name="connsiteY40" fmla="*/ 588724 h 688932"/>
                <a:gd name="connsiteX41" fmla="*/ 1766170 w 2317315"/>
                <a:gd name="connsiteY41" fmla="*/ 551146 h 688932"/>
                <a:gd name="connsiteX42" fmla="*/ 1841326 w 2317315"/>
                <a:gd name="connsiteY42" fmla="*/ 551146 h 688932"/>
                <a:gd name="connsiteX43" fmla="*/ 1891430 w 2317315"/>
                <a:gd name="connsiteY43" fmla="*/ 563672 h 688932"/>
                <a:gd name="connsiteX44" fmla="*/ 2004164 w 2317315"/>
                <a:gd name="connsiteY44" fmla="*/ 626302 h 688932"/>
                <a:gd name="connsiteX45" fmla="*/ 2079320 w 2317315"/>
                <a:gd name="connsiteY45" fmla="*/ 563672 h 688932"/>
                <a:gd name="connsiteX46" fmla="*/ 2116898 w 2317315"/>
                <a:gd name="connsiteY46" fmla="*/ 588724 h 688932"/>
                <a:gd name="connsiteX47" fmla="*/ 2204581 w 2317315"/>
                <a:gd name="connsiteY47" fmla="*/ 576198 h 688932"/>
                <a:gd name="connsiteX48" fmla="*/ 2229633 w 2317315"/>
                <a:gd name="connsiteY48" fmla="*/ 613776 h 688932"/>
                <a:gd name="connsiteX49" fmla="*/ 2317315 w 2317315"/>
                <a:gd name="connsiteY49" fmla="*/ 651354 h 688932"/>
                <a:gd name="connsiteX0" fmla="*/ 0 w 2317315"/>
                <a:gd name="connsiteY0" fmla="*/ 648897 h 886891"/>
                <a:gd name="connsiteX1" fmla="*/ 62630 w 2317315"/>
                <a:gd name="connsiteY1" fmla="*/ 661423 h 886891"/>
                <a:gd name="connsiteX2" fmla="*/ 137786 w 2317315"/>
                <a:gd name="connsiteY2" fmla="*/ 686475 h 886891"/>
                <a:gd name="connsiteX3" fmla="*/ 175364 w 2317315"/>
                <a:gd name="connsiteY3" fmla="*/ 661423 h 886891"/>
                <a:gd name="connsiteX4" fmla="*/ 200416 w 2317315"/>
                <a:gd name="connsiteY4" fmla="*/ 623845 h 886891"/>
                <a:gd name="connsiteX5" fmla="*/ 237994 w 2317315"/>
                <a:gd name="connsiteY5" fmla="*/ 611319 h 886891"/>
                <a:gd name="connsiteX6" fmla="*/ 300624 w 2317315"/>
                <a:gd name="connsiteY6" fmla="*/ 623845 h 886891"/>
                <a:gd name="connsiteX7" fmla="*/ 325676 w 2317315"/>
                <a:gd name="connsiteY7" fmla="*/ 661423 h 886891"/>
                <a:gd name="connsiteX8" fmla="*/ 363254 w 2317315"/>
                <a:gd name="connsiteY8" fmla="*/ 673949 h 886891"/>
                <a:gd name="connsiteX9" fmla="*/ 400833 w 2317315"/>
                <a:gd name="connsiteY9" fmla="*/ 661423 h 886891"/>
                <a:gd name="connsiteX10" fmla="*/ 475989 w 2317315"/>
                <a:gd name="connsiteY10" fmla="*/ 648897 h 886891"/>
                <a:gd name="connsiteX11" fmla="*/ 513567 w 2317315"/>
                <a:gd name="connsiteY11" fmla="*/ 673949 h 886891"/>
                <a:gd name="connsiteX12" fmla="*/ 588723 w 2317315"/>
                <a:gd name="connsiteY12" fmla="*/ 699001 h 886891"/>
                <a:gd name="connsiteX13" fmla="*/ 676405 w 2317315"/>
                <a:gd name="connsiteY13" fmla="*/ 598793 h 886891"/>
                <a:gd name="connsiteX14" fmla="*/ 688931 w 2317315"/>
                <a:gd name="connsiteY14" fmla="*/ 561215 h 886891"/>
                <a:gd name="connsiteX15" fmla="*/ 726509 w 2317315"/>
                <a:gd name="connsiteY15" fmla="*/ 548689 h 886891"/>
                <a:gd name="connsiteX16" fmla="*/ 801665 w 2317315"/>
                <a:gd name="connsiteY16" fmla="*/ 598793 h 886891"/>
                <a:gd name="connsiteX17" fmla="*/ 839244 w 2317315"/>
                <a:gd name="connsiteY17" fmla="*/ 623845 h 886891"/>
                <a:gd name="connsiteX18" fmla="*/ 914400 w 2317315"/>
                <a:gd name="connsiteY18" fmla="*/ 673949 h 886891"/>
                <a:gd name="connsiteX19" fmla="*/ 939452 w 2317315"/>
                <a:gd name="connsiteY19" fmla="*/ 598793 h 886891"/>
                <a:gd name="connsiteX20" fmla="*/ 951978 w 2317315"/>
                <a:gd name="connsiteY20" fmla="*/ 536163 h 886891"/>
                <a:gd name="connsiteX21" fmla="*/ 977030 w 2317315"/>
                <a:gd name="connsiteY21" fmla="*/ 235538 h 886891"/>
                <a:gd name="connsiteX22" fmla="*/ 1014608 w 2317315"/>
                <a:gd name="connsiteY22" fmla="*/ 22595 h 886891"/>
                <a:gd name="connsiteX23" fmla="*/ 1124040 w 2317315"/>
                <a:gd name="connsiteY23" fmla="*/ 886891 h 886891"/>
                <a:gd name="connsiteX24" fmla="*/ 1127342 w 2317315"/>
                <a:gd name="connsiteY24" fmla="*/ 122804 h 886891"/>
                <a:gd name="connsiteX25" fmla="*/ 1152394 w 2317315"/>
                <a:gd name="connsiteY25" fmla="*/ 160382 h 886891"/>
                <a:gd name="connsiteX26" fmla="*/ 1240076 w 2317315"/>
                <a:gd name="connsiteY26" fmla="*/ 423428 h 886891"/>
                <a:gd name="connsiteX27" fmla="*/ 1290181 w 2317315"/>
                <a:gd name="connsiteY27" fmla="*/ 573741 h 886891"/>
                <a:gd name="connsiteX28" fmla="*/ 1302707 w 2317315"/>
                <a:gd name="connsiteY28" fmla="*/ 611319 h 886891"/>
                <a:gd name="connsiteX29" fmla="*/ 1315233 w 2317315"/>
                <a:gd name="connsiteY29" fmla="*/ 648897 h 886891"/>
                <a:gd name="connsiteX30" fmla="*/ 1352811 w 2317315"/>
                <a:gd name="connsiteY30" fmla="*/ 623845 h 886891"/>
                <a:gd name="connsiteX31" fmla="*/ 1365337 w 2317315"/>
                <a:gd name="connsiteY31" fmla="*/ 586267 h 886891"/>
                <a:gd name="connsiteX32" fmla="*/ 1390389 w 2317315"/>
                <a:gd name="connsiteY32" fmla="*/ 548689 h 886891"/>
                <a:gd name="connsiteX33" fmla="*/ 1427967 w 2317315"/>
                <a:gd name="connsiteY33" fmla="*/ 561215 h 886891"/>
                <a:gd name="connsiteX34" fmla="*/ 1490597 w 2317315"/>
                <a:gd name="connsiteY34" fmla="*/ 636371 h 886891"/>
                <a:gd name="connsiteX35" fmla="*/ 1528175 w 2317315"/>
                <a:gd name="connsiteY35" fmla="*/ 661423 h 886891"/>
                <a:gd name="connsiteX36" fmla="*/ 1578279 w 2317315"/>
                <a:gd name="connsiteY36" fmla="*/ 648897 h 886891"/>
                <a:gd name="connsiteX37" fmla="*/ 1640909 w 2317315"/>
                <a:gd name="connsiteY37" fmla="*/ 623845 h 886891"/>
                <a:gd name="connsiteX38" fmla="*/ 1703539 w 2317315"/>
                <a:gd name="connsiteY38" fmla="*/ 673949 h 886891"/>
                <a:gd name="connsiteX39" fmla="*/ 1716065 w 2317315"/>
                <a:gd name="connsiteY39" fmla="*/ 636371 h 886891"/>
                <a:gd name="connsiteX40" fmla="*/ 1753644 w 2317315"/>
                <a:gd name="connsiteY40" fmla="*/ 598793 h 886891"/>
                <a:gd name="connsiteX41" fmla="*/ 1766170 w 2317315"/>
                <a:gd name="connsiteY41" fmla="*/ 561215 h 886891"/>
                <a:gd name="connsiteX42" fmla="*/ 1841326 w 2317315"/>
                <a:gd name="connsiteY42" fmla="*/ 561215 h 886891"/>
                <a:gd name="connsiteX43" fmla="*/ 1891430 w 2317315"/>
                <a:gd name="connsiteY43" fmla="*/ 573741 h 886891"/>
                <a:gd name="connsiteX44" fmla="*/ 2004164 w 2317315"/>
                <a:gd name="connsiteY44" fmla="*/ 636371 h 886891"/>
                <a:gd name="connsiteX45" fmla="*/ 2079320 w 2317315"/>
                <a:gd name="connsiteY45" fmla="*/ 573741 h 886891"/>
                <a:gd name="connsiteX46" fmla="*/ 2116898 w 2317315"/>
                <a:gd name="connsiteY46" fmla="*/ 598793 h 886891"/>
                <a:gd name="connsiteX47" fmla="*/ 2204581 w 2317315"/>
                <a:gd name="connsiteY47" fmla="*/ 586267 h 886891"/>
                <a:gd name="connsiteX48" fmla="*/ 2229633 w 2317315"/>
                <a:gd name="connsiteY48" fmla="*/ 623845 h 886891"/>
                <a:gd name="connsiteX49" fmla="*/ 2317315 w 2317315"/>
                <a:gd name="connsiteY49" fmla="*/ 661423 h 886891"/>
                <a:gd name="connsiteX0" fmla="*/ 0 w 2317315"/>
                <a:gd name="connsiteY0" fmla="*/ 628723 h 678827"/>
                <a:gd name="connsiteX1" fmla="*/ 62630 w 2317315"/>
                <a:gd name="connsiteY1" fmla="*/ 641249 h 678827"/>
                <a:gd name="connsiteX2" fmla="*/ 137786 w 2317315"/>
                <a:gd name="connsiteY2" fmla="*/ 666301 h 678827"/>
                <a:gd name="connsiteX3" fmla="*/ 175364 w 2317315"/>
                <a:gd name="connsiteY3" fmla="*/ 641249 h 678827"/>
                <a:gd name="connsiteX4" fmla="*/ 200416 w 2317315"/>
                <a:gd name="connsiteY4" fmla="*/ 603671 h 678827"/>
                <a:gd name="connsiteX5" fmla="*/ 237994 w 2317315"/>
                <a:gd name="connsiteY5" fmla="*/ 591145 h 678827"/>
                <a:gd name="connsiteX6" fmla="*/ 300624 w 2317315"/>
                <a:gd name="connsiteY6" fmla="*/ 603671 h 678827"/>
                <a:gd name="connsiteX7" fmla="*/ 325676 w 2317315"/>
                <a:gd name="connsiteY7" fmla="*/ 641249 h 678827"/>
                <a:gd name="connsiteX8" fmla="*/ 363254 w 2317315"/>
                <a:gd name="connsiteY8" fmla="*/ 653775 h 678827"/>
                <a:gd name="connsiteX9" fmla="*/ 400833 w 2317315"/>
                <a:gd name="connsiteY9" fmla="*/ 641249 h 678827"/>
                <a:gd name="connsiteX10" fmla="*/ 475989 w 2317315"/>
                <a:gd name="connsiteY10" fmla="*/ 628723 h 678827"/>
                <a:gd name="connsiteX11" fmla="*/ 513567 w 2317315"/>
                <a:gd name="connsiteY11" fmla="*/ 653775 h 678827"/>
                <a:gd name="connsiteX12" fmla="*/ 588723 w 2317315"/>
                <a:gd name="connsiteY12" fmla="*/ 678827 h 678827"/>
                <a:gd name="connsiteX13" fmla="*/ 676405 w 2317315"/>
                <a:gd name="connsiteY13" fmla="*/ 578619 h 678827"/>
                <a:gd name="connsiteX14" fmla="*/ 688931 w 2317315"/>
                <a:gd name="connsiteY14" fmla="*/ 541041 h 678827"/>
                <a:gd name="connsiteX15" fmla="*/ 726509 w 2317315"/>
                <a:gd name="connsiteY15" fmla="*/ 528515 h 678827"/>
                <a:gd name="connsiteX16" fmla="*/ 801665 w 2317315"/>
                <a:gd name="connsiteY16" fmla="*/ 578619 h 678827"/>
                <a:gd name="connsiteX17" fmla="*/ 839244 w 2317315"/>
                <a:gd name="connsiteY17" fmla="*/ 603671 h 678827"/>
                <a:gd name="connsiteX18" fmla="*/ 914400 w 2317315"/>
                <a:gd name="connsiteY18" fmla="*/ 653775 h 678827"/>
                <a:gd name="connsiteX19" fmla="*/ 939452 w 2317315"/>
                <a:gd name="connsiteY19" fmla="*/ 578619 h 678827"/>
                <a:gd name="connsiteX20" fmla="*/ 951978 w 2317315"/>
                <a:gd name="connsiteY20" fmla="*/ 515989 h 678827"/>
                <a:gd name="connsiteX21" fmla="*/ 977030 w 2317315"/>
                <a:gd name="connsiteY21" fmla="*/ 215364 h 678827"/>
                <a:gd name="connsiteX22" fmla="*/ 1014608 w 2317315"/>
                <a:gd name="connsiteY22" fmla="*/ 2421 h 678827"/>
                <a:gd name="connsiteX23" fmla="*/ 1127342 w 2317315"/>
                <a:gd name="connsiteY23" fmla="*/ 102630 h 678827"/>
                <a:gd name="connsiteX24" fmla="*/ 1152394 w 2317315"/>
                <a:gd name="connsiteY24" fmla="*/ 140208 h 678827"/>
                <a:gd name="connsiteX25" fmla="*/ 1240076 w 2317315"/>
                <a:gd name="connsiteY25" fmla="*/ 403254 h 678827"/>
                <a:gd name="connsiteX26" fmla="*/ 1290181 w 2317315"/>
                <a:gd name="connsiteY26" fmla="*/ 553567 h 678827"/>
                <a:gd name="connsiteX27" fmla="*/ 1302707 w 2317315"/>
                <a:gd name="connsiteY27" fmla="*/ 591145 h 678827"/>
                <a:gd name="connsiteX28" fmla="*/ 1315233 w 2317315"/>
                <a:gd name="connsiteY28" fmla="*/ 628723 h 678827"/>
                <a:gd name="connsiteX29" fmla="*/ 1352811 w 2317315"/>
                <a:gd name="connsiteY29" fmla="*/ 603671 h 678827"/>
                <a:gd name="connsiteX30" fmla="*/ 1365337 w 2317315"/>
                <a:gd name="connsiteY30" fmla="*/ 566093 h 678827"/>
                <a:gd name="connsiteX31" fmla="*/ 1390389 w 2317315"/>
                <a:gd name="connsiteY31" fmla="*/ 528515 h 678827"/>
                <a:gd name="connsiteX32" fmla="*/ 1427967 w 2317315"/>
                <a:gd name="connsiteY32" fmla="*/ 541041 h 678827"/>
                <a:gd name="connsiteX33" fmla="*/ 1490597 w 2317315"/>
                <a:gd name="connsiteY33" fmla="*/ 616197 h 678827"/>
                <a:gd name="connsiteX34" fmla="*/ 1528175 w 2317315"/>
                <a:gd name="connsiteY34" fmla="*/ 641249 h 678827"/>
                <a:gd name="connsiteX35" fmla="*/ 1578279 w 2317315"/>
                <a:gd name="connsiteY35" fmla="*/ 628723 h 678827"/>
                <a:gd name="connsiteX36" fmla="*/ 1640909 w 2317315"/>
                <a:gd name="connsiteY36" fmla="*/ 603671 h 678827"/>
                <a:gd name="connsiteX37" fmla="*/ 1703539 w 2317315"/>
                <a:gd name="connsiteY37" fmla="*/ 653775 h 678827"/>
                <a:gd name="connsiteX38" fmla="*/ 1716065 w 2317315"/>
                <a:gd name="connsiteY38" fmla="*/ 616197 h 678827"/>
                <a:gd name="connsiteX39" fmla="*/ 1753644 w 2317315"/>
                <a:gd name="connsiteY39" fmla="*/ 578619 h 678827"/>
                <a:gd name="connsiteX40" fmla="*/ 1766170 w 2317315"/>
                <a:gd name="connsiteY40" fmla="*/ 541041 h 678827"/>
                <a:gd name="connsiteX41" fmla="*/ 1841326 w 2317315"/>
                <a:gd name="connsiteY41" fmla="*/ 541041 h 678827"/>
                <a:gd name="connsiteX42" fmla="*/ 1891430 w 2317315"/>
                <a:gd name="connsiteY42" fmla="*/ 553567 h 678827"/>
                <a:gd name="connsiteX43" fmla="*/ 2004164 w 2317315"/>
                <a:gd name="connsiteY43" fmla="*/ 616197 h 678827"/>
                <a:gd name="connsiteX44" fmla="*/ 2079320 w 2317315"/>
                <a:gd name="connsiteY44" fmla="*/ 553567 h 678827"/>
                <a:gd name="connsiteX45" fmla="*/ 2116898 w 2317315"/>
                <a:gd name="connsiteY45" fmla="*/ 578619 h 678827"/>
                <a:gd name="connsiteX46" fmla="*/ 2204581 w 2317315"/>
                <a:gd name="connsiteY46" fmla="*/ 566093 h 678827"/>
                <a:gd name="connsiteX47" fmla="*/ 2229633 w 2317315"/>
                <a:gd name="connsiteY47" fmla="*/ 603671 h 678827"/>
                <a:gd name="connsiteX48" fmla="*/ 2317315 w 2317315"/>
                <a:gd name="connsiteY48" fmla="*/ 641249 h 678827"/>
                <a:gd name="connsiteX0" fmla="*/ 0 w 2317315"/>
                <a:gd name="connsiteY0" fmla="*/ 632546 h 682650"/>
                <a:gd name="connsiteX1" fmla="*/ 62630 w 2317315"/>
                <a:gd name="connsiteY1" fmla="*/ 645072 h 682650"/>
                <a:gd name="connsiteX2" fmla="*/ 137786 w 2317315"/>
                <a:gd name="connsiteY2" fmla="*/ 670124 h 682650"/>
                <a:gd name="connsiteX3" fmla="*/ 175364 w 2317315"/>
                <a:gd name="connsiteY3" fmla="*/ 645072 h 682650"/>
                <a:gd name="connsiteX4" fmla="*/ 200416 w 2317315"/>
                <a:gd name="connsiteY4" fmla="*/ 607494 h 682650"/>
                <a:gd name="connsiteX5" fmla="*/ 237994 w 2317315"/>
                <a:gd name="connsiteY5" fmla="*/ 594968 h 682650"/>
                <a:gd name="connsiteX6" fmla="*/ 300624 w 2317315"/>
                <a:gd name="connsiteY6" fmla="*/ 607494 h 682650"/>
                <a:gd name="connsiteX7" fmla="*/ 325676 w 2317315"/>
                <a:gd name="connsiteY7" fmla="*/ 645072 h 682650"/>
                <a:gd name="connsiteX8" fmla="*/ 363254 w 2317315"/>
                <a:gd name="connsiteY8" fmla="*/ 657598 h 682650"/>
                <a:gd name="connsiteX9" fmla="*/ 400833 w 2317315"/>
                <a:gd name="connsiteY9" fmla="*/ 645072 h 682650"/>
                <a:gd name="connsiteX10" fmla="*/ 475989 w 2317315"/>
                <a:gd name="connsiteY10" fmla="*/ 632546 h 682650"/>
                <a:gd name="connsiteX11" fmla="*/ 513567 w 2317315"/>
                <a:gd name="connsiteY11" fmla="*/ 657598 h 682650"/>
                <a:gd name="connsiteX12" fmla="*/ 588723 w 2317315"/>
                <a:gd name="connsiteY12" fmla="*/ 682650 h 682650"/>
                <a:gd name="connsiteX13" fmla="*/ 676405 w 2317315"/>
                <a:gd name="connsiteY13" fmla="*/ 582442 h 682650"/>
                <a:gd name="connsiteX14" fmla="*/ 688931 w 2317315"/>
                <a:gd name="connsiteY14" fmla="*/ 544864 h 682650"/>
                <a:gd name="connsiteX15" fmla="*/ 726509 w 2317315"/>
                <a:gd name="connsiteY15" fmla="*/ 532338 h 682650"/>
                <a:gd name="connsiteX16" fmla="*/ 801665 w 2317315"/>
                <a:gd name="connsiteY16" fmla="*/ 582442 h 682650"/>
                <a:gd name="connsiteX17" fmla="*/ 839244 w 2317315"/>
                <a:gd name="connsiteY17" fmla="*/ 607494 h 682650"/>
                <a:gd name="connsiteX18" fmla="*/ 914400 w 2317315"/>
                <a:gd name="connsiteY18" fmla="*/ 657598 h 682650"/>
                <a:gd name="connsiteX19" fmla="*/ 939452 w 2317315"/>
                <a:gd name="connsiteY19" fmla="*/ 582442 h 682650"/>
                <a:gd name="connsiteX20" fmla="*/ 951978 w 2317315"/>
                <a:gd name="connsiteY20" fmla="*/ 519812 h 682650"/>
                <a:gd name="connsiteX21" fmla="*/ 977030 w 2317315"/>
                <a:gd name="connsiteY21" fmla="*/ 219187 h 682650"/>
                <a:gd name="connsiteX22" fmla="*/ 1014608 w 2317315"/>
                <a:gd name="connsiteY22" fmla="*/ 6244 h 682650"/>
                <a:gd name="connsiteX23" fmla="*/ 1127342 w 2317315"/>
                <a:gd name="connsiteY23" fmla="*/ 106453 h 682650"/>
                <a:gd name="connsiteX24" fmla="*/ 1134430 w 2317315"/>
                <a:gd name="connsiteY24" fmla="*/ 594968 h 682650"/>
                <a:gd name="connsiteX25" fmla="*/ 1240076 w 2317315"/>
                <a:gd name="connsiteY25" fmla="*/ 407077 h 682650"/>
                <a:gd name="connsiteX26" fmla="*/ 1290181 w 2317315"/>
                <a:gd name="connsiteY26" fmla="*/ 557390 h 682650"/>
                <a:gd name="connsiteX27" fmla="*/ 1302707 w 2317315"/>
                <a:gd name="connsiteY27" fmla="*/ 594968 h 682650"/>
                <a:gd name="connsiteX28" fmla="*/ 1315233 w 2317315"/>
                <a:gd name="connsiteY28" fmla="*/ 632546 h 682650"/>
                <a:gd name="connsiteX29" fmla="*/ 1352811 w 2317315"/>
                <a:gd name="connsiteY29" fmla="*/ 607494 h 682650"/>
                <a:gd name="connsiteX30" fmla="*/ 1365337 w 2317315"/>
                <a:gd name="connsiteY30" fmla="*/ 569916 h 682650"/>
                <a:gd name="connsiteX31" fmla="*/ 1390389 w 2317315"/>
                <a:gd name="connsiteY31" fmla="*/ 532338 h 682650"/>
                <a:gd name="connsiteX32" fmla="*/ 1427967 w 2317315"/>
                <a:gd name="connsiteY32" fmla="*/ 544864 h 682650"/>
                <a:gd name="connsiteX33" fmla="*/ 1490597 w 2317315"/>
                <a:gd name="connsiteY33" fmla="*/ 620020 h 682650"/>
                <a:gd name="connsiteX34" fmla="*/ 1528175 w 2317315"/>
                <a:gd name="connsiteY34" fmla="*/ 645072 h 682650"/>
                <a:gd name="connsiteX35" fmla="*/ 1578279 w 2317315"/>
                <a:gd name="connsiteY35" fmla="*/ 632546 h 682650"/>
                <a:gd name="connsiteX36" fmla="*/ 1640909 w 2317315"/>
                <a:gd name="connsiteY36" fmla="*/ 607494 h 682650"/>
                <a:gd name="connsiteX37" fmla="*/ 1703539 w 2317315"/>
                <a:gd name="connsiteY37" fmla="*/ 657598 h 682650"/>
                <a:gd name="connsiteX38" fmla="*/ 1716065 w 2317315"/>
                <a:gd name="connsiteY38" fmla="*/ 620020 h 682650"/>
                <a:gd name="connsiteX39" fmla="*/ 1753644 w 2317315"/>
                <a:gd name="connsiteY39" fmla="*/ 582442 h 682650"/>
                <a:gd name="connsiteX40" fmla="*/ 1766170 w 2317315"/>
                <a:gd name="connsiteY40" fmla="*/ 544864 h 682650"/>
                <a:gd name="connsiteX41" fmla="*/ 1841326 w 2317315"/>
                <a:gd name="connsiteY41" fmla="*/ 544864 h 682650"/>
                <a:gd name="connsiteX42" fmla="*/ 1891430 w 2317315"/>
                <a:gd name="connsiteY42" fmla="*/ 557390 h 682650"/>
                <a:gd name="connsiteX43" fmla="*/ 2004164 w 2317315"/>
                <a:gd name="connsiteY43" fmla="*/ 620020 h 682650"/>
                <a:gd name="connsiteX44" fmla="*/ 2079320 w 2317315"/>
                <a:gd name="connsiteY44" fmla="*/ 557390 h 682650"/>
                <a:gd name="connsiteX45" fmla="*/ 2116898 w 2317315"/>
                <a:gd name="connsiteY45" fmla="*/ 582442 h 682650"/>
                <a:gd name="connsiteX46" fmla="*/ 2204581 w 2317315"/>
                <a:gd name="connsiteY46" fmla="*/ 569916 h 682650"/>
                <a:gd name="connsiteX47" fmla="*/ 2229633 w 2317315"/>
                <a:gd name="connsiteY47" fmla="*/ 607494 h 682650"/>
                <a:gd name="connsiteX48" fmla="*/ 2317315 w 2317315"/>
                <a:gd name="connsiteY48" fmla="*/ 645072 h 682650"/>
                <a:gd name="connsiteX0" fmla="*/ 0 w 2317315"/>
                <a:gd name="connsiteY0" fmla="*/ 635670 h 685774"/>
                <a:gd name="connsiteX1" fmla="*/ 62630 w 2317315"/>
                <a:gd name="connsiteY1" fmla="*/ 648196 h 685774"/>
                <a:gd name="connsiteX2" fmla="*/ 137786 w 2317315"/>
                <a:gd name="connsiteY2" fmla="*/ 673248 h 685774"/>
                <a:gd name="connsiteX3" fmla="*/ 175364 w 2317315"/>
                <a:gd name="connsiteY3" fmla="*/ 648196 h 685774"/>
                <a:gd name="connsiteX4" fmla="*/ 200416 w 2317315"/>
                <a:gd name="connsiteY4" fmla="*/ 610618 h 685774"/>
                <a:gd name="connsiteX5" fmla="*/ 237994 w 2317315"/>
                <a:gd name="connsiteY5" fmla="*/ 598092 h 685774"/>
                <a:gd name="connsiteX6" fmla="*/ 300624 w 2317315"/>
                <a:gd name="connsiteY6" fmla="*/ 610618 h 685774"/>
                <a:gd name="connsiteX7" fmla="*/ 325676 w 2317315"/>
                <a:gd name="connsiteY7" fmla="*/ 648196 h 685774"/>
                <a:gd name="connsiteX8" fmla="*/ 363254 w 2317315"/>
                <a:gd name="connsiteY8" fmla="*/ 660722 h 685774"/>
                <a:gd name="connsiteX9" fmla="*/ 400833 w 2317315"/>
                <a:gd name="connsiteY9" fmla="*/ 648196 h 685774"/>
                <a:gd name="connsiteX10" fmla="*/ 475989 w 2317315"/>
                <a:gd name="connsiteY10" fmla="*/ 635670 h 685774"/>
                <a:gd name="connsiteX11" fmla="*/ 513567 w 2317315"/>
                <a:gd name="connsiteY11" fmla="*/ 660722 h 685774"/>
                <a:gd name="connsiteX12" fmla="*/ 588723 w 2317315"/>
                <a:gd name="connsiteY12" fmla="*/ 685774 h 685774"/>
                <a:gd name="connsiteX13" fmla="*/ 676405 w 2317315"/>
                <a:gd name="connsiteY13" fmla="*/ 585566 h 685774"/>
                <a:gd name="connsiteX14" fmla="*/ 688931 w 2317315"/>
                <a:gd name="connsiteY14" fmla="*/ 547988 h 685774"/>
                <a:gd name="connsiteX15" fmla="*/ 726509 w 2317315"/>
                <a:gd name="connsiteY15" fmla="*/ 535462 h 685774"/>
                <a:gd name="connsiteX16" fmla="*/ 801665 w 2317315"/>
                <a:gd name="connsiteY16" fmla="*/ 585566 h 685774"/>
                <a:gd name="connsiteX17" fmla="*/ 839244 w 2317315"/>
                <a:gd name="connsiteY17" fmla="*/ 610618 h 685774"/>
                <a:gd name="connsiteX18" fmla="*/ 914400 w 2317315"/>
                <a:gd name="connsiteY18" fmla="*/ 660722 h 685774"/>
                <a:gd name="connsiteX19" fmla="*/ 939452 w 2317315"/>
                <a:gd name="connsiteY19" fmla="*/ 585566 h 685774"/>
                <a:gd name="connsiteX20" fmla="*/ 951978 w 2317315"/>
                <a:gd name="connsiteY20" fmla="*/ 522936 h 685774"/>
                <a:gd name="connsiteX21" fmla="*/ 977030 w 2317315"/>
                <a:gd name="connsiteY21" fmla="*/ 222311 h 685774"/>
                <a:gd name="connsiteX22" fmla="*/ 1014608 w 2317315"/>
                <a:gd name="connsiteY22" fmla="*/ 9368 h 685774"/>
                <a:gd name="connsiteX23" fmla="*/ 1073451 w 2317315"/>
                <a:gd name="connsiteY23" fmla="*/ 598092 h 685774"/>
                <a:gd name="connsiteX24" fmla="*/ 1134430 w 2317315"/>
                <a:gd name="connsiteY24" fmla="*/ 598092 h 685774"/>
                <a:gd name="connsiteX25" fmla="*/ 1240076 w 2317315"/>
                <a:gd name="connsiteY25" fmla="*/ 410201 h 685774"/>
                <a:gd name="connsiteX26" fmla="*/ 1290181 w 2317315"/>
                <a:gd name="connsiteY26" fmla="*/ 560514 h 685774"/>
                <a:gd name="connsiteX27" fmla="*/ 1302707 w 2317315"/>
                <a:gd name="connsiteY27" fmla="*/ 598092 h 685774"/>
                <a:gd name="connsiteX28" fmla="*/ 1315233 w 2317315"/>
                <a:gd name="connsiteY28" fmla="*/ 635670 h 685774"/>
                <a:gd name="connsiteX29" fmla="*/ 1352811 w 2317315"/>
                <a:gd name="connsiteY29" fmla="*/ 610618 h 685774"/>
                <a:gd name="connsiteX30" fmla="*/ 1365337 w 2317315"/>
                <a:gd name="connsiteY30" fmla="*/ 573040 h 685774"/>
                <a:gd name="connsiteX31" fmla="*/ 1390389 w 2317315"/>
                <a:gd name="connsiteY31" fmla="*/ 535462 h 685774"/>
                <a:gd name="connsiteX32" fmla="*/ 1427967 w 2317315"/>
                <a:gd name="connsiteY32" fmla="*/ 547988 h 685774"/>
                <a:gd name="connsiteX33" fmla="*/ 1490597 w 2317315"/>
                <a:gd name="connsiteY33" fmla="*/ 623144 h 685774"/>
                <a:gd name="connsiteX34" fmla="*/ 1528175 w 2317315"/>
                <a:gd name="connsiteY34" fmla="*/ 648196 h 685774"/>
                <a:gd name="connsiteX35" fmla="*/ 1578279 w 2317315"/>
                <a:gd name="connsiteY35" fmla="*/ 635670 h 685774"/>
                <a:gd name="connsiteX36" fmla="*/ 1640909 w 2317315"/>
                <a:gd name="connsiteY36" fmla="*/ 610618 h 685774"/>
                <a:gd name="connsiteX37" fmla="*/ 1703539 w 2317315"/>
                <a:gd name="connsiteY37" fmla="*/ 660722 h 685774"/>
                <a:gd name="connsiteX38" fmla="*/ 1716065 w 2317315"/>
                <a:gd name="connsiteY38" fmla="*/ 623144 h 685774"/>
                <a:gd name="connsiteX39" fmla="*/ 1753644 w 2317315"/>
                <a:gd name="connsiteY39" fmla="*/ 585566 h 685774"/>
                <a:gd name="connsiteX40" fmla="*/ 1766170 w 2317315"/>
                <a:gd name="connsiteY40" fmla="*/ 547988 h 685774"/>
                <a:gd name="connsiteX41" fmla="*/ 1841326 w 2317315"/>
                <a:gd name="connsiteY41" fmla="*/ 547988 h 685774"/>
                <a:gd name="connsiteX42" fmla="*/ 1891430 w 2317315"/>
                <a:gd name="connsiteY42" fmla="*/ 560514 h 685774"/>
                <a:gd name="connsiteX43" fmla="*/ 2004164 w 2317315"/>
                <a:gd name="connsiteY43" fmla="*/ 623144 h 685774"/>
                <a:gd name="connsiteX44" fmla="*/ 2079320 w 2317315"/>
                <a:gd name="connsiteY44" fmla="*/ 560514 h 685774"/>
                <a:gd name="connsiteX45" fmla="*/ 2116898 w 2317315"/>
                <a:gd name="connsiteY45" fmla="*/ 585566 h 685774"/>
                <a:gd name="connsiteX46" fmla="*/ 2204581 w 2317315"/>
                <a:gd name="connsiteY46" fmla="*/ 573040 h 685774"/>
                <a:gd name="connsiteX47" fmla="*/ 2229633 w 2317315"/>
                <a:gd name="connsiteY47" fmla="*/ 610618 h 685774"/>
                <a:gd name="connsiteX48" fmla="*/ 2317315 w 2317315"/>
                <a:gd name="connsiteY48" fmla="*/ 648196 h 685774"/>
                <a:gd name="connsiteX0" fmla="*/ 0 w 2317315"/>
                <a:gd name="connsiteY0" fmla="*/ 413359 h 463463"/>
                <a:gd name="connsiteX1" fmla="*/ 62630 w 2317315"/>
                <a:gd name="connsiteY1" fmla="*/ 425885 h 463463"/>
                <a:gd name="connsiteX2" fmla="*/ 137786 w 2317315"/>
                <a:gd name="connsiteY2" fmla="*/ 450937 h 463463"/>
                <a:gd name="connsiteX3" fmla="*/ 175364 w 2317315"/>
                <a:gd name="connsiteY3" fmla="*/ 425885 h 463463"/>
                <a:gd name="connsiteX4" fmla="*/ 200416 w 2317315"/>
                <a:gd name="connsiteY4" fmla="*/ 388307 h 463463"/>
                <a:gd name="connsiteX5" fmla="*/ 237994 w 2317315"/>
                <a:gd name="connsiteY5" fmla="*/ 375781 h 463463"/>
                <a:gd name="connsiteX6" fmla="*/ 300624 w 2317315"/>
                <a:gd name="connsiteY6" fmla="*/ 388307 h 463463"/>
                <a:gd name="connsiteX7" fmla="*/ 325676 w 2317315"/>
                <a:gd name="connsiteY7" fmla="*/ 425885 h 463463"/>
                <a:gd name="connsiteX8" fmla="*/ 363254 w 2317315"/>
                <a:gd name="connsiteY8" fmla="*/ 438411 h 463463"/>
                <a:gd name="connsiteX9" fmla="*/ 400833 w 2317315"/>
                <a:gd name="connsiteY9" fmla="*/ 425885 h 463463"/>
                <a:gd name="connsiteX10" fmla="*/ 475989 w 2317315"/>
                <a:gd name="connsiteY10" fmla="*/ 413359 h 463463"/>
                <a:gd name="connsiteX11" fmla="*/ 513567 w 2317315"/>
                <a:gd name="connsiteY11" fmla="*/ 438411 h 463463"/>
                <a:gd name="connsiteX12" fmla="*/ 588723 w 2317315"/>
                <a:gd name="connsiteY12" fmla="*/ 463463 h 463463"/>
                <a:gd name="connsiteX13" fmla="*/ 676405 w 2317315"/>
                <a:gd name="connsiteY13" fmla="*/ 363255 h 463463"/>
                <a:gd name="connsiteX14" fmla="*/ 688931 w 2317315"/>
                <a:gd name="connsiteY14" fmla="*/ 325677 h 463463"/>
                <a:gd name="connsiteX15" fmla="*/ 726509 w 2317315"/>
                <a:gd name="connsiteY15" fmla="*/ 313151 h 463463"/>
                <a:gd name="connsiteX16" fmla="*/ 801665 w 2317315"/>
                <a:gd name="connsiteY16" fmla="*/ 363255 h 463463"/>
                <a:gd name="connsiteX17" fmla="*/ 839244 w 2317315"/>
                <a:gd name="connsiteY17" fmla="*/ 388307 h 463463"/>
                <a:gd name="connsiteX18" fmla="*/ 914400 w 2317315"/>
                <a:gd name="connsiteY18" fmla="*/ 438411 h 463463"/>
                <a:gd name="connsiteX19" fmla="*/ 939452 w 2317315"/>
                <a:gd name="connsiteY19" fmla="*/ 363255 h 463463"/>
                <a:gd name="connsiteX20" fmla="*/ 951978 w 2317315"/>
                <a:gd name="connsiteY20" fmla="*/ 300625 h 463463"/>
                <a:gd name="connsiteX21" fmla="*/ 977030 w 2317315"/>
                <a:gd name="connsiteY21" fmla="*/ 0 h 463463"/>
                <a:gd name="connsiteX22" fmla="*/ 1073451 w 2317315"/>
                <a:gd name="connsiteY22" fmla="*/ 375781 h 463463"/>
                <a:gd name="connsiteX23" fmla="*/ 1134430 w 2317315"/>
                <a:gd name="connsiteY23" fmla="*/ 375781 h 463463"/>
                <a:gd name="connsiteX24" fmla="*/ 1240076 w 2317315"/>
                <a:gd name="connsiteY24" fmla="*/ 187890 h 463463"/>
                <a:gd name="connsiteX25" fmla="*/ 1290181 w 2317315"/>
                <a:gd name="connsiteY25" fmla="*/ 338203 h 463463"/>
                <a:gd name="connsiteX26" fmla="*/ 1302707 w 2317315"/>
                <a:gd name="connsiteY26" fmla="*/ 375781 h 463463"/>
                <a:gd name="connsiteX27" fmla="*/ 1315233 w 2317315"/>
                <a:gd name="connsiteY27" fmla="*/ 413359 h 463463"/>
                <a:gd name="connsiteX28" fmla="*/ 1352811 w 2317315"/>
                <a:gd name="connsiteY28" fmla="*/ 388307 h 463463"/>
                <a:gd name="connsiteX29" fmla="*/ 1365337 w 2317315"/>
                <a:gd name="connsiteY29" fmla="*/ 350729 h 463463"/>
                <a:gd name="connsiteX30" fmla="*/ 1390389 w 2317315"/>
                <a:gd name="connsiteY30" fmla="*/ 313151 h 463463"/>
                <a:gd name="connsiteX31" fmla="*/ 1427967 w 2317315"/>
                <a:gd name="connsiteY31" fmla="*/ 325677 h 463463"/>
                <a:gd name="connsiteX32" fmla="*/ 1490597 w 2317315"/>
                <a:gd name="connsiteY32" fmla="*/ 400833 h 463463"/>
                <a:gd name="connsiteX33" fmla="*/ 1528175 w 2317315"/>
                <a:gd name="connsiteY33" fmla="*/ 425885 h 463463"/>
                <a:gd name="connsiteX34" fmla="*/ 1578279 w 2317315"/>
                <a:gd name="connsiteY34" fmla="*/ 413359 h 463463"/>
                <a:gd name="connsiteX35" fmla="*/ 1640909 w 2317315"/>
                <a:gd name="connsiteY35" fmla="*/ 388307 h 463463"/>
                <a:gd name="connsiteX36" fmla="*/ 1703539 w 2317315"/>
                <a:gd name="connsiteY36" fmla="*/ 438411 h 463463"/>
                <a:gd name="connsiteX37" fmla="*/ 1716065 w 2317315"/>
                <a:gd name="connsiteY37" fmla="*/ 400833 h 463463"/>
                <a:gd name="connsiteX38" fmla="*/ 1753644 w 2317315"/>
                <a:gd name="connsiteY38" fmla="*/ 363255 h 463463"/>
                <a:gd name="connsiteX39" fmla="*/ 1766170 w 2317315"/>
                <a:gd name="connsiteY39" fmla="*/ 325677 h 463463"/>
                <a:gd name="connsiteX40" fmla="*/ 1841326 w 2317315"/>
                <a:gd name="connsiteY40" fmla="*/ 325677 h 463463"/>
                <a:gd name="connsiteX41" fmla="*/ 1891430 w 2317315"/>
                <a:gd name="connsiteY41" fmla="*/ 338203 h 463463"/>
                <a:gd name="connsiteX42" fmla="*/ 2004164 w 2317315"/>
                <a:gd name="connsiteY42" fmla="*/ 400833 h 463463"/>
                <a:gd name="connsiteX43" fmla="*/ 2079320 w 2317315"/>
                <a:gd name="connsiteY43" fmla="*/ 338203 h 463463"/>
                <a:gd name="connsiteX44" fmla="*/ 2116898 w 2317315"/>
                <a:gd name="connsiteY44" fmla="*/ 363255 h 463463"/>
                <a:gd name="connsiteX45" fmla="*/ 2204581 w 2317315"/>
                <a:gd name="connsiteY45" fmla="*/ 350729 h 463463"/>
                <a:gd name="connsiteX46" fmla="*/ 2229633 w 2317315"/>
                <a:gd name="connsiteY46" fmla="*/ 388307 h 463463"/>
                <a:gd name="connsiteX47" fmla="*/ 2317315 w 2317315"/>
                <a:gd name="connsiteY47" fmla="*/ 425885 h 463463"/>
                <a:gd name="connsiteX0" fmla="*/ 0 w 2317315"/>
                <a:gd name="connsiteY0" fmla="*/ 225734 h 275838"/>
                <a:gd name="connsiteX1" fmla="*/ 62630 w 2317315"/>
                <a:gd name="connsiteY1" fmla="*/ 238260 h 275838"/>
                <a:gd name="connsiteX2" fmla="*/ 137786 w 2317315"/>
                <a:gd name="connsiteY2" fmla="*/ 263312 h 275838"/>
                <a:gd name="connsiteX3" fmla="*/ 175364 w 2317315"/>
                <a:gd name="connsiteY3" fmla="*/ 238260 h 275838"/>
                <a:gd name="connsiteX4" fmla="*/ 200416 w 2317315"/>
                <a:gd name="connsiteY4" fmla="*/ 200682 h 275838"/>
                <a:gd name="connsiteX5" fmla="*/ 237994 w 2317315"/>
                <a:gd name="connsiteY5" fmla="*/ 188156 h 275838"/>
                <a:gd name="connsiteX6" fmla="*/ 300624 w 2317315"/>
                <a:gd name="connsiteY6" fmla="*/ 200682 h 275838"/>
                <a:gd name="connsiteX7" fmla="*/ 325676 w 2317315"/>
                <a:gd name="connsiteY7" fmla="*/ 238260 h 275838"/>
                <a:gd name="connsiteX8" fmla="*/ 363254 w 2317315"/>
                <a:gd name="connsiteY8" fmla="*/ 250786 h 275838"/>
                <a:gd name="connsiteX9" fmla="*/ 400833 w 2317315"/>
                <a:gd name="connsiteY9" fmla="*/ 238260 h 275838"/>
                <a:gd name="connsiteX10" fmla="*/ 475989 w 2317315"/>
                <a:gd name="connsiteY10" fmla="*/ 225734 h 275838"/>
                <a:gd name="connsiteX11" fmla="*/ 513567 w 2317315"/>
                <a:gd name="connsiteY11" fmla="*/ 250786 h 275838"/>
                <a:gd name="connsiteX12" fmla="*/ 588723 w 2317315"/>
                <a:gd name="connsiteY12" fmla="*/ 275838 h 275838"/>
                <a:gd name="connsiteX13" fmla="*/ 676405 w 2317315"/>
                <a:gd name="connsiteY13" fmla="*/ 175630 h 275838"/>
                <a:gd name="connsiteX14" fmla="*/ 688931 w 2317315"/>
                <a:gd name="connsiteY14" fmla="*/ 138052 h 275838"/>
                <a:gd name="connsiteX15" fmla="*/ 726509 w 2317315"/>
                <a:gd name="connsiteY15" fmla="*/ 125526 h 275838"/>
                <a:gd name="connsiteX16" fmla="*/ 801665 w 2317315"/>
                <a:gd name="connsiteY16" fmla="*/ 175630 h 275838"/>
                <a:gd name="connsiteX17" fmla="*/ 839244 w 2317315"/>
                <a:gd name="connsiteY17" fmla="*/ 200682 h 275838"/>
                <a:gd name="connsiteX18" fmla="*/ 914400 w 2317315"/>
                <a:gd name="connsiteY18" fmla="*/ 250786 h 275838"/>
                <a:gd name="connsiteX19" fmla="*/ 939452 w 2317315"/>
                <a:gd name="connsiteY19" fmla="*/ 175630 h 275838"/>
                <a:gd name="connsiteX20" fmla="*/ 951978 w 2317315"/>
                <a:gd name="connsiteY20" fmla="*/ 113000 h 275838"/>
                <a:gd name="connsiteX21" fmla="*/ 1073451 w 2317315"/>
                <a:gd name="connsiteY21" fmla="*/ 188156 h 275838"/>
                <a:gd name="connsiteX22" fmla="*/ 1134430 w 2317315"/>
                <a:gd name="connsiteY22" fmla="*/ 188156 h 275838"/>
                <a:gd name="connsiteX23" fmla="*/ 1240076 w 2317315"/>
                <a:gd name="connsiteY23" fmla="*/ 265 h 275838"/>
                <a:gd name="connsiteX24" fmla="*/ 1290181 w 2317315"/>
                <a:gd name="connsiteY24" fmla="*/ 150578 h 275838"/>
                <a:gd name="connsiteX25" fmla="*/ 1302707 w 2317315"/>
                <a:gd name="connsiteY25" fmla="*/ 188156 h 275838"/>
                <a:gd name="connsiteX26" fmla="*/ 1315233 w 2317315"/>
                <a:gd name="connsiteY26" fmla="*/ 225734 h 275838"/>
                <a:gd name="connsiteX27" fmla="*/ 1352811 w 2317315"/>
                <a:gd name="connsiteY27" fmla="*/ 200682 h 275838"/>
                <a:gd name="connsiteX28" fmla="*/ 1365337 w 2317315"/>
                <a:gd name="connsiteY28" fmla="*/ 163104 h 275838"/>
                <a:gd name="connsiteX29" fmla="*/ 1390389 w 2317315"/>
                <a:gd name="connsiteY29" fmla="*/ 125526 h 275838"/>
                <a:gd name="connsiteX30" fmla="*/ 1427967 w 2317315"/>
                <a:gd name="connsiteY30" fmla="*/ 138052 h 275838"/>
                <a:gd name="connsiteX31" fmla="*/ 1490597 w 2317315"/>
                <a:gd name="connsiteY31" fmla="*/ 213208 h 275838"/>
                <a:gd name="connsiteX32" fmla="*/ 1528175 w 2317315"/>
                <a:gd name="connsiteY32" fmla="*/ 238260 h 275838"/>
                <a:gd name="connsiteX33" fmla="*/ 1578279 w 2317315"/>
                <a:gd name="connsiteY33" fmla="*/ 225734 h 275838"/>
                <a:gd name="connsiteX34" fmla="*/ 1640909 w 2317315"/>
                <a:gd name="connsiteY34" fmla="*/ 200682 h 275838"/>
                <a:gd name="connsiteX35" fmla="*/ 1703539 w 2317315"/>
                <a:gd name="connsiteY35" fmla="*/ 250786 h 275838"/>
                <a:gd name="connsiteX36" fmla="*/ 1716065 w 2317315"/>
                <a:gd name="connsiteY36" fmla="*/ 213208 h 275838"/>
                <a:gd name="connsiteX37" fmla="*/ 1753644 w 2317315"/>
                <a:gd name="connsiteY37" fmla="*/ 175630 h 275838"/>
                <a:gd name="connsiteX38" fmla="*/ 1766170 w 2317315"/>
                <a:gd name="connsiteY38" fmla="*/ 138052 h 275838"/>
                <a:gd name="connsiteX39" fmla="*/ 1841326 w 2317315"/>
                <a:gd name="connsiteY39" fmla="*/ 138052 h 275838"/>
                <a:gd name="connsiteX40" fmla="*/ 1891430 w 2317315"/>
                <a:gd name="connsiteY40" fmla="*/ 150578 h 275838"/>
                <a:gd name="connsiteX41" fmla="*/ 2004164 w 2317315"/>
                <a:gd name="connsiteY41" fmla="*/ 213208 h 275838"/>
                <a:gd name="connsiteX42" fmla="*/ 2079320 w 2317315"/>
                <a:gd name="connsiteY42" fmla="*/ 150578 h 275838"/>
                <a:gd name="connsiteX43" fmla="*/ 2116898 w 2317315"/>
                <a:gd name="connsiteY43" fmla="*/ 175630 h 275838"/>
                <a:gd name="connsiteX44" fmla="*/ 2204581 w 2317315"/>
                <a:gd name="connsiteY44" fmla="*/ 163104 h 275838"/>
                <a:gd name="connsiteX45" fmla="*/ 2229633 w 2317315"/>
                <a:gd name="connsiteY45" fmla="*/ 200682 h 275838"/>
                <a:gd name="connsiteX46" fmla="*/ 2317315 w 2317315"/>
                <a:gd name="connsiteY46" fmla="*/ 238260 h 275838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5989 w 2317315"/>
                <a:gd name="connsiteY10" fmla="*/ 112807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688931 w 2317315"/>
                <a:gd name="connsiteY14" fmla="*/ 25125 h 162911"/>
                <a:gd name="connsiteX15" fmla="*/ 726509 w 2317315"/>
                <a:gd name="connsiteY15" fmla="*/ 12599 h 162911"/>
                <a:gd name="connsiteX16" fmla="*/ 801665 w 2317315"/>
                <a:gd name="connsiteY16" fmla="*/ 62703 h 162911"/>
                <a:gd name="connsiteX17" fmla="*/ 839244 w 2317315"/>
                <a:gd name="connsiteY17" fmla="*/ 87755 h 162911"/>
                <a:gd name="connsiteX18" fmla="*/ 914400 w 2317315"/>
                <a:gd name="connsiteY18" fmla="*/ 137859 h 162911"/>
                <a:gd name="connsiteX19" fmla="*/ 939452 w 2317315"/>
                <a:gd name="connsiteY19" fmla="*/ 62703 h 162911"/>
                <a:gd name="connsiteX20" fmla="*/ 951978 w 2317315"/>
                <a:gd name="connsiteY20" fmla="*/ 73 h 162911"/>
                <a:gd name="connsiteX21" fmla="*/ 1073451 w 2317315"/>
                <a:gd name="connsiteY21" fmla="*/ 75229 h 162911"/>
                <a:gd name="connsiteX22" fmla="*/ 1134430 w 2317315"/>
                <a:gd name="connsiteY22" fmla="*/ 75229 h 162911"/>
                <a:gd name="connsiteX23" fmla="*/ 1290181 w 2317315"/>
                <a:gd name="connsiteY23" fmla="*/ 37651 h 162911"/>
                <a:gd name="connsiteX24" fmla="*/ 1302707 w 2317315"/>
                <a:gd name="connsiteY24" fmla="*/ 75229 h 162911"/>
                <a:gd name="connsiteX25" fmla="*/ 1315233 w 2317315"/>
                <a:gd name="connsiteY25" fmla="*/ 112807 h 162911"/>
                <a:gd name="connsiteX26" fmla="*/ 1352811 w 2317315"/>
                <a:gd name="connsiteY26" fmla="*/ 87755 h 162911"/>
                <a:gd name="connsiteX27" fmla="*/ 1365337 w 2317315"/>
                <a:gd name="connsiteY27" fmla="*/ 50177 h 162911"/>
                <a:gd name="connsiteX28" fmla="*/ 1390389 w 2317315"/>
                <a:gd name="connsiteY28" fmla="*/ 12599 h 162911"/>
                <a:gd name="connsiteX29" fmla="*/ 1427967 w 2317315"/>
                <a:gd name="connsiteY29" fmla="*/ 25125 h 162911"/>
                <a:gd name="connsiteX30" fmla="*/ 1490597 w 2317315"/>
                <a:gd name="connsiteY30" fmla="*/ 100281 h 162911"/>
                <a:gd name="connsiteX31" fmla="*/ 1528175 w 2317315"/>
                <a:gd name="connsiteY31" fmla="*/ 125333 h 162911"/>
                <a:gd name="connsiteX32" fmla="*/ 1578279 w 2317315"/>
                <a:gd name="connsiteY32" fmla="*/ 112807 h 162911"/>
                <a:gd name="connsiteX33" fmla="*/ 1640909 w 2317315"/>
                <a:gd name="connsiteY33" fmla="*/ 87755 h 162911"/>
                <a:gd name="connsiteX34" fmla="*/ 1703539 w 2317315"/>
                <a:gd name="connsiteY34" fmla="*/ 137859 h 162911"/>
                <a:gd name="connsiteX35" fmla="*/ 1716065 w 2317315"/>
                <a:gd name="connsiteY35" fmla="*/ 100281 h 162911"/>
                <a:gd name="connsiteX36" fmla="*/ 1753644 w 2317315"/>
                <a:gd name="connsiteY36" fmla="*/ 62703 h 162911"/>
                <a:gd name="connsiteX37" fmla="*/ 1766170 w 2317315"/>
                <a:gd name="connsiteY37" fmla="*/ 25125 h 162911"/>
                <a:gd name="connsiteX38" fmla="*/ 1841326 w 2317315"/>
                <a:gd name="connsiteY38" fmla="*/ 25125 h 162911"/>
                <a:gd name="connsiteX39" fmla="*/ 1891430 w 2317315"/>
                <a:gd name="connsiteY39" fmla="*/ 37651 h 162911"/>
                <a:gd name="connsiteX40" fmla="*/ 2004164 w 2317315"/>
                <a:gd name="connsiteY40" fmla="*/ 100281 h 162911"/>
                <a:gd name="connsiteX41" fmla="*/ 2079320 w 2317315"/>
                <a:gd name="connsiteY41" fmla="*/ 37651 h 162911"/>
                <a:gd name="connsiteX42" fmla="*/ 2116898 w 2317315"/>
                <a:gd name="connsiteY42" fmla="*/ 62703 h 162911"/>
                <a:gd name="connsiteX43" fmla="*/ 2204581 w 2317315"/>
                <a:gd name="connsiteY43" fmla="*/ 50177 h 162911"/>
                <a:gd name="connsiteX44" fmla="*/ 2229633 w 2317315"/>
                <a:gd name="connsiteY44" fmla="*/ 87755 h 162911"/>
                <a:gd name="connsiteX45" fmla="*/ 2317315 w 2317315"/>
                <a:gd name="connsiteY45" fmla="*/ 125333 h 162911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5989 w 2317315"/>
                <a:gd name="connsiteY10" fmla="*/ 112807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688931 w 2317315"/>
                <a:gd name="connsiteY14" fmla="*/ 25125 h 162911"/>
                <a:gd name="connsiteX15" fmla="*/ 726509 w 2317315"/>
                <a:gd name="connsiteY15" fmla="*/ 12599 h 162911"/>
                <a:gd name="connsiteX16" fmla="*/ 801665 w 2317315"/>
                <a:gd name="connsiteY16" fmla="*/ 62703 h 162911"/>
                <a:gd name="connsiteX17" fmla="*/ 839244 w 2317315"/>
                <a:gd name="connsiteY17" fmla="*/ 87755 h 162911"/>
                <a:gd name="connsiteX18" fmla="*/ 914400 w 2317315"/>
                <a:gd name="connsiteY18" fmla="*/ 137859 h 162911"/>
                <a:gd name="connsiteX19" fmla="*/ 939452 w 2317315"/>
                <a:gd name="connsiteY19" fmla="*/ 62703 h 162911"/>
                <a:gd name="connsiteX20" fmla="*/ 951978 w 2317315"/>
                <a:gd name="connsiteY20" fmla="*/ 73 h 162911"/>
                <a:gd name="connsiteX21" fmla="*/ 1073451 w 2317315"/>
                <a:gd name="connsiteY21" fmla="*/ 75229 h 162911"/>
                <a:gd name="connsiteX22" fmla="*/ 1290181 w 2317315"/>
                <a:gd name="connsiteY22" fmla="*/ 37651 h 162911"/>
                <a:gd name="connsiteX23" fmla="*/ 1302707 w 2317315"/>
                <a:gd name="connsiteY23" fmla="*/ 75229 h 162911"/>
                <a:gd name="connsiteX24" fmla="*/ 1315233 w 2317315"/>
                <a:gd name="connsiteY24" fmla="*/ 112807 h 162911"/>
                <a:gd name="connsiteX25" fmla="*/ 1352811 w 2317315"/>
                <a:gd name="connsiteY25" fmla="*/ 87755 h 162911"/>
                <a:gd name="connsiteX26" fmla="*/ 1365337 w 2317315"/>
                <a:gd name="connsiteY26" fmla="*/ 50177 h 162911"/>
                <a:gd name="connsiteX27" fmla="*/ 1390389 w 2317315"/>
                <a:gd name="connsiteY27" fmla="*/ 12599 h 162911"/>
                <a:gd name="connsiteX28" fmla="*/ 1427967 w 2317315"/>
                <a:gd name="connsiteY28" fmla="*/ 25125 h 162911"/>
                <a:gd name="connsiteX29" fmla="*/ 1490597 w 2317315"/>
                <a:gd name="connsiteY29" fmla="*/ 100281 h 162911"/>
                <a:gd name="connsiteX30" fmla="*/ 1528175 w 2317315"/>
                <a:gd name="connsiteY30" fmla="*/ 125333 h 162911"/>
                <a:gd name="connsiteX31" fmla="*/ 1578279 w 2317315"/>
                <a:gd name="connsiteY31" fmla="*/ 112807 h 162911"/>
                <a:gd name="connsiteX32" fmla="*/ 1640909 w 2317315"/>
                <a:gd name="connsiteY32" fmla="*/ 87755 h 162911"/>
                <a:gd name="connsiteX33" fmla="*/ 1703539 w 2317315"/>
                <a:gd name="connsiteY33" fmla="*/ 137859 h 162911"/>
                <a:gd name="connsiteX34" fmla="*/ 1716065 w 2317315"/>
                <a:gd name="connsiteY34" fmla="*/ 100281 h 162911"/>
                <a:gd name="connsiteX35" fmla="*/ 1753644 w 2317315"/>
                <a:gd name="connsiteY35" fmla="*/ 62703 h 162911"/>
                <a:gd name="connsiteX36" fmla="*/ 1766170 w 2317315"/>
                <a:gd name="connsiteY36" fmla="*/ 25125 h 162911"/>
                <a:gd name="connsiteX37" fmla="*/ 1841326 w 2317315"/>
                <a:gd name="connsiteY37" fmla="*/ 25125 h 162911"/>
                <a:gd name="connsiteX38" fmla="*/ 1891430 w 2317315"/>
                <a:gd name="connsiteY38" fmla="*/ 37651 h 162911"/>
                <a:gd name="connsiteX39" fmla="*/ 2004164 w 2317315"/>
                <a:gd name="connsiteY39" fmla="*/ 100281 h 162911"/>
                <a:gd name="connsiteX40" fmla="*/ 2079320 w 2317315"/>
                <a:gd name="connsiteY40" fmla="*/ 37651 h 162911"/>
                <a:gd name="connsiteX41" fmla="*/ 2116898 w 2317315"/>
                <a:gd name="connsiteY41" fmla="*/ 62703 h 162911"/>
                <a:gd name="connsiteX42" fmla="*/ 2204581 w 2317315"/>
                <a:gd name="connsiteY42" fmla="*/ 50177 h 162911"/>
                <a:gd name="connsiteX43" fmla="*/ 2229633 w 2317315"/>
                <a:gd name="connsiteY43" fmla="*/ 87755 h 162911"/>
                <a:gd name="connsiteX44" fmla="*/ 2317315 w 2317315"/>
                <a:gd name="connsiteY44" fmla="*/ 125333 h 162911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5989 w 2317315"/>
                <a:gd name="connsiteY10" fmla="*/ 112807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688931 w 2317315"/>
                <a:gd name="connsiteY14" fmla="*/ 25125 h 162911"/>
                <a:gd name="connsiteX15" fmla="*/ 726509 w 2317315"/>
                <a:gd name="connsiteY15" fmla="*/ 12599 h 162911"/>
                <a:gd name="connsiteX16" fmla="*/ 801665 w 2317315"/>
                <a:gd name="connsiteY16" fmla="*/ 62703 h 162911"/>
                <a:gd name="connsiteX17" fmla="*/ 839244 w 2317315"/>
                <a:gd name="connsiteY17" fmla="*/ 87755 h 162911"/>
                <a:gd name="connsiteX18" fmla="*/ 914400 w 2317315"/>
                <a:gd name="connsiteY18" fmla="*/ 137859 h 162911"/>
                <a:gd name="connsiteX19" fmla="*/ 939452 w 2317315"/>
                <a:gd name="connsiteY19" fmla="*/ 62703 h 162911"/>
                <a:gd name="connsiteX20" fmla="*/ 951978 w 2317315"/>
                <a:gd name="connsiteY20" fmla="*/ 73 h 162911"/>
                <a:gd name="connsiteX21" fmla="*/ 1073451 w 2317315"/>
                <a:gd name="connsiteY21" fmla="*/ 75229 h 162911"/>
                <a:gd name="connsiteX22" fmla="*/ 1290181 w 2317315"/>
                <a:gd name="connsiteY22" fmla="*/ 37651 h 162911"/>
                <a:gd name="connsiteX23" fmla="*/ 1302707 w 2317315"/>
                <a:gd name="connsiteY23" fmla="*/ 75229 h 162911"/>
                <a:gd name="connsiteX24" fmla="*/ 1315233 w 2317315"/>
                <a:gd name="connsiteY24" fmla="*/ 112807 h 162911"/>
                <a:gd name="connsiteX25" fmla="*/ 1352811 w 2317315"/>
                <a:gd name="connsiteY25" fmla="*/ 87755 h 162911"/>
                <a:gd name="connsiteX26" fmla="*/ 1365337 w 2317315"/>
                <a:gd name="connsiteY26" fmla="*/ 50177 h 162911"/>
                <a:gd name="connsiteX27" fmla="*/ 1390389 w 2317315"/>
                <a:gd name="connsiteY27" fmla="*/ 12599 h 162911"/>
                <a:gd name="connsiteX28" fmla="*/ 1427967 w 2317315"/>
                <a:gd name="connsiteY28" fmla="*/ 25125 h 162911"/>
                <a:gd name="connsiteX29" fmla="*/ 1490597 w 2317315"/>
                <a:gd name="connsiteY29" fmla="*/ 100281 h 162911"/>
                <a:gd name="connsiteX30" fmla="*/ 1528175 w 2317315"/>
                <a:gd name="connsiteY30" fmla="*/ 125333 h 162911"/>
                <a:gd name="connsiteX31" fmla="*/ 1578279 w 2317315"/>
                <a:gd name="connsiteY31" fmla="*/ 112807 h 162911"/>
                <a:gd name="connsiteX32" fmla="*/ 1640909 w 2317315"/>
                <a:gd name="connsiteY32" fmla="*/ 87755 h 162911"/>
                <a:gd name="connsiteX33" fmla="*/ 1703539 w 2317315"/>
                <a:gd name="connsiteY33" fmla="*/ 137859 h 162911"/>
                <a:gd name="connsiteX34" fmla="*/ 1716065 w 2317315"/>
                <a:gd name="connsiteY34" fmla="*/ 100281 h 162911"/>
                <a:gd name="connsiteX35" fmla="*/ 1753644 w 2317315"/>
                <a:gd name="connsiteY35" fmla="*/ 62703 h 162911"/>
                <a:gd name="connsiteX36" fmla="*/ 1841326 w 2317315"/>
                <a:gd name="connsiteY36" fmla="*/ 25125 h 162911"/>
                <a:gd name="connsiteX37" fmla="*/ 1891430 w 2317315"/>
                <a:gd name="connsiteY37" fmla="*/ 37651 h 162911"/>
                <a:gd name="connsiteX38" fmla="*/ 2004164 w 2317315"/>
                <a:gd name="connsiteY38" fmla="*/ 100281 h 162911"/>
                <a:gd name="connsiteX39" fmla="*/ 2079320 w 2317315"/>
                <a:gd name="connsiteY39" fmla="*/ 37651 h 162911"/>
                <a:gd name="connsiteX40" fmla="*/ 2116898 w 2317315"/>
                <a:gd name="connsiteY40" fmla="*/ 62703 h 162911"/>
                <a:gd name="connsiteX41" fmla="*/ 2204581 w 2317315"/>
                <a:gd name="connsiteY41" fmla="*/ 50177 h 162911"/>
                <a:gd name="connsiteX42" fmla="*/ 2229633 w 2317315"/>
                <a:gd name="connsiteY42" fmla="*/ 87755 h 162911"/>
                <a:gd name="connsiteX43" fmla="*/ 2317315 w 2317315"/>
                <a:gd name="connsiteY43" fmla="*/ 125333 h 162911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5989 w 2317315"/>
                <a:gd name="connsiteY10" fmla="*/ 112807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688931 w 2317315"/>
                <a:gd name="connsiteY14" fmla="*/ 25125 h 162911"/>
                <a:gd name="connsiteX15" fmla="*/ 726509 w 2317315"/>
                <a:gd name="connsiteY15" fmla="*/ 12599 h 162911"/>
                <a:gd name="connsiteX16" fmla="*/ 801665 w 2317315"/>
                <a:gd name="connsiteY16" fmla="*/ 62703 h 162911"/>
                <a:gd name="connsiteX17" fmla="*/ 839244 w 2317315"/>
                <a:gd name="connsiteY17" fmla="*/ 87755 h 162911"/>
                <a:gd name="connsiteX18" fmla="*/ 914400 w 2317315"/>
                <a:gd name="connsiteY18" fmla="*/ 137859 h 162911"/>
                <a:gd name="connsiteX19" fmla="*/ 939452 w 2317315"/>
                <a:gd name="connsiteY19" fmla="*/ 62703 h 162911"/>
                <a:gd name="connsiteX20" fmla="*/ 951978 w 2317315"/>
                <a:gd name="connsiteY20" fmla="*/ 73 h 162911"/>
                <a:gd name="connsiteX21" fmla="*/ 1073451 w 2317315"/>
                <a:gd name="connsiteY21" fmla="*/ 75229 h 162911"/>
                <a:gd name="connsiteX22" fmla="*/ 1290181 w 2317315"/>
                <a:gd name="connsiteY22" fmla="*/ 37651 h 162911"/>
                <a:gd name="connsiteX23" fmla="*/ 1302707 w 2317315"/>
                <a:gd name="connsiteY23" fmla="*/ 75229 h 162911"/>
                <a:gd name="connsiteX24" fmla="*/ 1315233 w 2317315"/>
                <a:gd name="connsiteY24" fmla="*/ 112807 h 162911"/>
                <a:gd name="connsiteX25" fmla="*/ 1352811 w 2317315"/>
                <a:gd name="connsiteY25" fmla="*/ 87755 h 162911"/>
                <a:gd name="connsiteX26" fmla="*/ 1365337 w 2317315"/>
                <a:gd name="connsiteY26" fmla="*/ 50177 h 162911"/>
                <a:gd name="connsiteX27" fmla="*/ 1390389 w 2317315"/>
                <a:gd name="connsiteY27" fmla="*/ 12599 h 162911"/>
                <a:gd name="connsiteX28" fmla="*/ 1427967 w 2317315"/>
                <a:gd name="connsiteY28" fmla="*/ 25125 h 162911"/>
                <a:gd name="connsiteX29" fmla="*/ 1490597 w 2317315"/>
                <a:gd name="connsiteY29" fmla="*/ 100281 h 162911"/>
                <a:gd name="connsiteX30" fmla="*/ 1528175 w 2317315"/>
                <a:gd name="connsiteY30" fmla="*/ 125333 h 162911"/>
                <a:gd name="connsiteX31" fmla="*/ 1578279 w 2317315"/>
                <a:gd name="connsiteY31" fmla="*/ 112807 h 162911"/>
                <a:gd name="connsiteX32" fmla="*/ 1640909 w 2317315"/>
                <a:gd name="connsiteY32" fmla="*/ 87755 h 162911"/>
                <a:gd name="connsiteX33" fmla="*/ 1703539 w 2317315"/>
                <a:gd name="connsiteY33" fmla="*/ 137859 h 162911"/>
                <a:gd name="connsiteX34" fmla="*/ 1716065 w 2317315"/>
                <a:gd name="connsiteY34" fmla="*/ 100281 h 162911"/>
                <a:gd name="connsiteX35" fmla="*/ 1753644 w 2317315"/>
                <a:gd name="connsiteY35" fmla="*/ 62703 h 162911"/>
                <a:gd name="connsiteX36" fmla="*/ 1841326 w 2317315"/>
                <a:gd name="connsiteY36" fmla="*/ 56082 h 162911"/>
                <a:gd name="connsiteX37" fmla="*/ 1891430 w 2317315"/>
                <a:gd name="connsiteY37" fmla="*/ 37651 h 162911"/>
                <a:gd name="connsiteX38" fmla="*/ 2004164 w 2317315"/>
                <a:gd name="connsiteY38" fmla="*/ 100281 h 162911"/>
                <a:gd name="connsiteX39" fmla="*/ 2079320 w 2317315"/>
                <a:gd name="connsiteY39" fmla="*/ 37651 h 162911"/>
                <a:gd name="connsiteX40" fmla="*/ 2116898 w 2317315"/>
                <a:gd name="connsiteY40" fmla="*/ 62703 h 162911"/>
                <a:gd name="connsiteX41" fmla="*/ 2204581 w 2317315"/>
                <a:gd name="connsiteY41" fmla="*/ 50177 h 162911"/>
                <a:gd name="connsiteX42" fmla="*/ 2229633 w 2317315"/>
                <a:gd name="connsiteY42" fmla="*/ 87755 h 162911"/>
                <a:gd name="connsiteX43" fmla="*/ 2317315 w 2317315"/>
                <a:gd name="connsiteY43" fmla="*/ 125333 h 162911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5989 w 2317315"/>
                <a:gd name="connsiteY10" fmla="*/ 112807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688931 w 2317315"/>
                <a:gd name="connsiteY14" fmla="*/ 25125 h 162911"/>
                <a:gd name="connsiteX15" fmla="*/ 726509 w 2317315"/>
                <a:gd name="connsiteY15" fmla="*/ 12599 h 162911"/>
                <a:gd name="connsiteX16" fmla="*/ 801665 w 2317315"/>
                <a:gd name="connsiteY16" fmla="*/ 62703 h 162911"/>
                <a:gd name="connsiteX17" fmla="*/ 839244 w 2317315"/>
                <a:gd name="connsiteY17" fmla="*/ 87755 h 162911"/>
                <a:gd name="connsiteX18" fmla="*/ 914400 w 2317315"/>
                <a:gd name="connsiteY18" fmla="*/ 137859 h 162911"/>
                <a:gd name="connsiteX19" fmla="*/ 939452 w 2317315"/>
                <a:gd name="connsiteY19" fmla="*/ 62703 h 162911"/>
                <a:gd name="connsiteX20" fmla="*/ 951978 w 2317315"/>
                <a:gd name="connsiteY20" fmla="*/ 73 h 162911"/>
                <a:gd name="connsiteX21" fmla="*/ 1073451 w 2317315"/>
                <a:gd name="connsiteY21" fmla="*/ 75229 h 162911"/>
                <a:gd name="connsiteX22" fmla="*/ 1290181 w 2317315"/>
                <a:gd name="connsiteY22" fmla="*/ 37651 h 162911"/>
                <a:gd name="connsiteX23" fmla="*/ 1302707 w 2317315"/>
                <a:gd name="connsiteY23" fmla="*/ 75229 h 162911"/>
                <a:gd name="connsiteX24" fmla="*/ 1315233 w 2317315"/>
                <a:gd name="connsiteY24" fmla="*/ 112807 h 162911"/>
                <a:gd name="connsiteX25" fmla="*/ 1352811 w 2317315"/>
                <a:gd name="connsiteY25" fmla="*/ 87755 h 162911"/>
                <a:gd name="connsiteX26" fmla="*/ 1365337 w 2317315"/>
                <a:gd name="connsiteY26" fmla="*/ 50177 h 162911"/>
                <a:gd name="connsiteX27" fmla="*/ 1427967 w 2317315"/>
                <a:gd name="connsiteY27" fmla="*/ 25125 h 162911"/>
                <a:gd name="connsiteX28" fmla="*/ 1490597 w 2317315"/>
                <a:gd name="connsiteY28" fmla="*/ 100281 h 162911"/>
                <a:gd name="connsiteX29" fmla="*/ 1528175 w 2317315"/>
                <a:gd name="connsiteY29" fmla="*/ 125333 h 162911"/>
                <a:gd name="connsiteX30" fmla="*/ 1578279 w 2317315"/>
                <a:gd name="connsiteY30" fmla="*/ 112807 h 162911"/>
                <a:gd name="connsiteX31" fmla="*/ 1640909 w 2317315"/>
                <a:gd name="connsiteY31" fmla="*/ 87755 h 162911"/>
                <a:gd name="connsiteX32" fmla="*/ 1703539 w 2317315"/>
                <a:gd name="connsiteY32" fmla="*/ 137859 h 162911"/>
                <a:gd name="connsiteX33" fmla="*/ 1716065 w 2317315"/>
                <a:gd name="connsiteY33" fmla="*/ 100281 h 162911"/>
                <a:gd name="connsiteX34" fmla="*/ 1753644 w 2317315"/>
                <a:gd name="connsiteY34" fmla="*/ 62703 h 162911"/>
                <a:gd name="connsiteX35" fmla="*/ 1841326 w 2317315"/>
                <a:gd name="connsiteY35" fmla="*/ 56082 h 162911"/>
                <a:gd name="connsiteX36" fmla="*/ 1891430 w 2317315"/>
                <a:gd name="connsiteY36" fmla="*/ 37651 h 162911"/>
                <a:gd name="connsiteX37" fmla="*/ 2004164 w 2317315"/>
                <a:gd name="connsiteY37" fmla="*/ 100281 h 162911"/>
                <a:gd name="connsiteX38" fmla="*/ 2079320 w 2317315"/>
                <a:gd name="connsiteY38" fmla="*/ 37651 h 162911"/>
                <a:gd name="connsiteX39" fmla="*/ 2116898 w 2317315"/>
                <a:gd name="connsiteY39" fmla="*/ 62703 h 162911"/>
                <a:gd name="connsiteX40" fmla="*/ 2204581 w 2317315"/>
                <a:gd name="connsiteY40" fmla="*/ 50177 h 162911"/>
                <a:gd name="connsiteX41" fmla="*/ 2229633 w 2317315"/>
                <a:gd name="connsiteY41" fmla="*/ 87755 h 162911"/>
                <a:gd name="connsiteX42" fmla="*/ 2317315 w 2317315"/>
                <a:gd name="connsiteY42" fmla="*/ 125333 h 162911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5989 w 2317315"/>
                <a:gd name="connsiteY10" fmla="*/ 112807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688931 w 2317315"/>
                <a:gd name="connsiteY14" fmla="*/ 25125 h 162911"/>
                <a:gd name="connsiteX15" fmla="*/ 726509 w 2317315"/>
                <a:gd name="connsiteY15" fmla="*/ 12599 h 162911"/>
                <a:gd name="connsiteX16" fmla="*/ 801665 w 2317315"/>
                <a:gd name="connsiteY16" fmla="*/ 62703 h 162911"/>
                <a:gd name="connsiteX17" fmla="*/ 839244 w 2317315"/>
                <a:gd name="connsiteY17" fmla="*/ 87755 h 162911"/>
                <a:gd name="connsiteX18" fmla="*/ 914400 w 2317315"/>
                <a:gd name="connsiteY18" fmla="*/ 137859 h 162911"/>
                <a:gd name="connsiteX19" fmla="*/ 939452 w 2317315"/>
                <a:gd name="connsiteY19" fmla="*/ 62703 h 162911"/>
                <a:gd name="connsiteX20" fmla="*/ 951978 w 2317315"/>
                <a:gd name="connsiteY20" fmla="*/ 73 h 162911"/>
                <a:gd name="connsiteX21" fmla="*/ 1073451 w 2317315"/>
                <a:gd name="connsiteY21" fmla="*/ 75229 h 162911"/>
                <a:gd name="connsiteX22" fmla="*/ 1290181 w 2317315"/>
                <a:gd name="connsiteY22" fmla="*/ 37651 h 162911"/>
                <a:gd name="connsiteX23" fmla="*/ 1302707 w 2317315"/>
                <a:gd name="connsiteY23" fmla="*/ 75229 h 162911"/>
                <a:gd name="connsiteX24" fmla="*/ 1315233 w 2317315"/>
                <a:gd name="connsiteY24" fmla="*/ 112807 h 162911"/>
                <a:gd name="connsiteX25" fmla="*/ 1352811 w 2317315"/>
                <a:gd name="connsiteY25" fmla="*/ 87755 h 162911"/>
                <a:gd name="connsiteX26" fmla="*/ 1365337 w 2317315"/>
                <a:gd name="connsiteY26" fmla="*/ 50177 h 162911"/>
                <a:gd name="connsiteX27" fmla="*/ 1427967 w 2317315"/>
                <a:gd name="connsiteY27" fmla="*/ 25125 h 162911"/>
                <a:gd name="connsiteX28" fmla="*/ 1490597 w 2317315"/>
                <a:gd name="connsiteY28" fmla="*/ 100281 h 162911"/>
                <a:gd name="connsiteX29" fmla="*/ 1521344 w 2317315"/>
                <a:gd name="connsiteY29" fmla="*/ 144383 h 162911"/>
                <a:gd name="connsiteX30" fmla="*/ 1578279 w 2317315"/>
                <a:gd name="connsiteY30" fmla="*/ 112807 h 162911"/>
                <a:gd name="connsiteX31" fmla="*/ 1640909 w 2317315"/>
                <a:gd name="connsiteY31" fmla="*/ 87755 h 162911"/>
                <a:gd name="connsiteX32" fmla="*/ 1703539 w 2317315"/>
                <a:gd name="connsiteY32" fmla="*/ 137859 h 162911"/>
                <a:gd name="connsiteX33" fmla="*/ 1716065 w 2317315"/>
                <a:gd name="connsiteY33" fmla="*/ 100281 h 162911"/>
                <a:gd name="connsiteX34" fmla="*/ 1753644 w 2317315"/>
                <a:gd name="connsiteY34" fmla="*/ 62703 h 162911"/>
                <a:gd name="connsiteX35" fmla="*/ 1841326 w 2317315"/>
                <a:gd name="connsiteY35" fmla="*/ 56082 h 162911"/>
                <a:gd name="connsiteX36" fmla="*/ 1891430 w 2317315"/>
                <a:gd name="connsiteY36" fmla="*/ 37651 h 162911"/>
                <a:gd name="connsiteX37" fmla="*/ 2004164 w 2317315"/>
                <a:gd name="connsiteY37" fmla="*/ 100281 h 162911"/>
                <a:gd name="connsiteX38" fmla="*/ 2079320 w 2317315"/>
                <a:gd name="connsiteY38" fmla="*/ 37651 h 162911"/>
                <a:gd name="connsiteX39" fmla="*/ 2116898 w 2317315"/>
                <a:gd name="connsiteY39" fmla="*/ 62703 h 162911"/>
                <a:gd name="connsiteX40" fmla="*/ 2204581 w 2317315"/>
                <a:gd name="connsiteY40" fmla="*/ 50177 h 162911"/>
                <a:gd name="connsiteX41" fmla="*/ 2229633 w 2317315"/>
                <a:gd name="connsiteY41" fmla="*/ 87755 h 162911"/>
                <a:gd name="connsiteX42" fmla="*/ 2317315 w 2317315"/>
                <a:gd name="connsiteY42" fmla="*/ 125333 h 162911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5989 w 2317315"/>
                <a:gd name="connsiteY10" fmla="*/ 112807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688931 w 2317315"/>
                <a:gd name="connsiteY14" fmla="*/ 25125 h 162911"/>
                <a:gd name="connsiteX15" fmla="*/ 726509 w 2317315"/>
                <a:gd name="connsiteY15" fmla="*/ 12599 h 162911"/>
                <a:gd name="connsiteX16" fmla="*/ 801665 w 2317315"/>
                <a:gd name="connsiteY16" fmla="*/ 62703 h 162911"/>
                <a:gd name="connsiteX17" fmla="*/ 839244 w 2317315"/>
                <a:gd name="connsiteY17" fmla="*/ 87755 h 162911"/>
                <a:gd name="connsiteX18" fmla="*/ 914400 w 2317315"/>
                <a:gd name="connsiteY18" fmla="*/ 137859 h 162911"/>
                <a:gd name="connsiteX19" fmla="*/ 939452 w 2317315"/>
                <a:gd name="connsiteY19" fmla="*/ 62703 h 162911"/>
                <a:gd name="connsiteX20" fmla="*/ 951978 w 2317315"/>
                <a:gd name="connsiteY20" fmla="*/ 73 h 162911"/>
                <a:gd name="connsiteX21" fmla="*/ 1073451 w 2317315"/>
                <a:gd name="connsiteY21" fmla="*/ 75229 h 162911"/>
                <a:gd name="connsiteX22" fmla="*/ 1290181 w 2317315"/>
                <a:gd name="connsiteY22" fmla="*/ 37651 h 162911"/>
                <a:gd name="connsiteX23" fmla="*/ 1302707 w 2317315"/>
                <a:gd name="connsiteY23" fmla="*/ 75229 h 162911"/>
                <a:gd name="connsiteX24" fmla="*/ 1315233 w 2317315"/>
                <a:gd name="connsiteY24" fmla="*/ 112807 h 162911"/>
                <a:gd name="connsiteX25" fmla="*/ 1352811 w 2317315"/>
                <a:gd name="connsiteY25" fmla="*/ 87755 h 162911"/>
                <a:gd name="connsiteX26" fmla="*/ 1365337 w 2317315"/>
                <a:gd name="connsiteY26" fmla="*/ 50177 h 162911"/>
                <a:gd name="connsiteX27" fmla="*/ 1427967 w 2317315"/>
                <a:gd name="connsiteY27" fmla="*/ 25125 h 162911"/>
                <a:gd name="connsiteX28" fmla="*/ 1521344 w 2317315"/>
                <a:gd name="connsiteY28" fmla="*/ 144383 h 162911"/>
                <a:gd name="connsiteX29" fmla="*/ 1578279 w 2317315"/>
                <a:gd name="connsiteY29" fmla="*/ 112807 h 162911"/>
                <a:gd name="connsiteX30" fmla="*/ 1640909 w 2317315"/>
                <a:gd name="connsiteY30" fmla="*/ 87755 h 162911"/>
                <a:gd name="connsiteX31" fmla="*/ 1703539 w 2317315"/>
                <a:gd name="connsiteY31" fmla="*/ 137859 h 162911"/>
                <a:gd name="connsiteX32" fmla="*/ 1716065 w 2317315"/>
                <a:gd name="connsiteY32" fmla="*/ 100281 h 162911"/>
                <a:gd name="connsiteX33" fmla="*/ 1753644 w 2317315"/>
                <a:gd name="connsiteY33" fmla="*/ 62703 h 162911"/>
                <a:gd name="connsiteX34" fmla="*/ 1841326 w 2317315"/>
                <a:gd name="connsiteY34" fmla="*/ 56082 h 162911"/>
                <a:gd name="connsiteX35" fmla="*/ 1891430 w 2317315"/>
                <a:gd name="connsiteY35" fmla="*/ 37651 h 162911"/>
                <a:gd name="connsiteX36" fmla="*/ 2004164 w 2317315"/>
                <a:gd name="connsiteY36" fmla="*/ 100281 h 162911"/>
                <a:gd name="connsiteX37" fmla="*/ 2079320 w 2317315"/>
                <a:gd name="connsiteY37" fmla="*/ 37651 h 162911"/>
                <a:gd name="connsiteX38" fmla="*/ 2116898 w 2317315"/>
                <a:gd name="connsiteY38" fmla="*/ 62703 h 162911"/>
                <a:gd name="connsiteX39" fmla="*/ 2204581 w 2317315"/>
                <a:gd name="connsiteY39" fmla="*/ 50177 h 162911"/>
                <a:gd name="connsiteX40" fmla="*/ 2229633 w 2317315"/>
                <a:gd name="connsiteY40" fmla="*/ 87755 h 162911"/>
                <a:gd name="connsiteX41" fmla="*/ 2317315 w 2317315"/>
                <a:gd name="connsiteY41" fmla="*/ 125333 h 162911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5989 w 2317315"/>
                <a:gd name="connsiteY10" fmla="*/ 112807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726509 w 2317315"/>
                <a:gd name="connsiteY14" fmla="*/ 12599 h 162911"/>
                <a:gd name="connsiteX15" fmla="*/ 801665 w 2317315"/>
                <a:gd name="connsiteY15" fmla="*/ 62703 h 162911"/>
                <a:gd name="connsiteX16" fmla="*/ 839244 w 2317315"/>
                <a:gd name="connsiteY16" fmla="*/ 87755 h 162911"/>
                <a:gd name="connsiteX17" fmla="*/ 914400 w 2317315"/>
                <a:gd name="connsiteY17" fmla="*/ 137859 h 162911"/>
                <a:gd name="connsiteX18" fmla="*/ 939452 w 2317315"/>
                <a:gd name="connsiteY18" fmla="*/ 62703 h 162911"/>
                <a:gd name="connsiteX19" fmla="*/ 951978 w 2317315"/>
                <a:gd name="connsiteY19" fmla="*/ 73 h 162911"/>
                <a:gd name="connsiteX20" fmla="*/ 1073451 w 2317315"/>
                <a:gd name="connsiteY20" fmla="*/ 75229 h 162911"/>
                <a:gd name="connsiteX21" fmla="*/ 1290181 w 2317315"/>
                <a:gd name="connsiteY21" fmla="*/ 37651 h 162911"/>
                <a:gd name="connsiteX22" fmla="*/ 1302707 w 2317315"/>
                <a:gd name="connsiteY22" fmla="*/ 75229 h 162911"/>
                <a:gd name="connsiteX23" fmla="*/ 1315233 w 2317315"/>
                <a:gd name="connsiteY23" fmla="*/ 112807 h 162911"/>
                <a:gd name="connsiteX24" fmla="*/ 1352811 w 2317315"/>
                <a:gd name="connsiteY24" fmla="*/ 87755 h 162911"/>
                <a:gd name="connsiteX25" fmla="*/ 1365337 w 2317315"/>
                <a:gd name="connsiteY25" fmla="*/ 50177 h 162911"/>
                <a:gd name="connsiteX26" fmla="*/ 1427967 w 2317315"/>
                <a:gd name="connsiteY26" fmla="*/ 25125 h 162911"/>
                <a:gd name="connsiteX27" fmla="*/ 1521344 w 2317315"/>
                <a:gd name="connsiteY27" fmla="*/ 144383 h 162911"/>
                <a:gd name="connsiteX28" fmla="*/ 1578279 w 2317315"/>
                <a:gd name="connsiteY28" fmla="*/ 112807 h 162911"/>
                <a:gd name="connsiteX29" fmla="*/ 1640909 w 2317315"/>
                <a:gd name="connsiteY29" fmla="*/ 87755 h 162911"/>
                <a:gd name="connsiteX30" fmla="*/ 1703539 w 2317315"/>
                <a:gd name="connsiteY30" fmla="*/ 137859 h 162911"/>
                <a:gd name="connsiteX31" fmla="*/ 1716065 w 2317315"/>
                <a:gd name="connsiteY31" fmla="*/ 100281 h 162911"/>
                <a:gd name="connsiteX32" fmla="*/ 1753644 w 2317315"/>
                <a:gd name="connsiteY32" fmla="*/ 62703 h 162911"/>
                <a:gd name="connsiteX33" fmla="*/ 1841326 w 2317315"/>
                <a:gd name="connsiteY33" fmla="*/ 56082 h 162911"/>
                <a:gd name="connsiteX34" fmla="*/ 1891430 w 2317315"/>
                <a:gd name="connsiteY34" fmla="*/ 37651 h 162911"/>
                <a:gd name="connsiteX35" fmla="*/ 2004164 w 2317315"/>
                <a:gd name="connsiteY35" fmla="*/ 100281 h 162911"/>
                <a:gd name="connsiteX36" fmla="*/ 2079320 w 2317315"/>
                <a:gd name="connsiteY36" fmla="*/ 37651 h 162911"/>
                <a:gd name="connsiteX37" fmla="*/ 2116898 w 2317315"/>
                <a:gd name="connsiteY37" fmla="*/ 62703 h 162911"/>
                <a:gd name="connsiteX38" fmla="*/ 2204581 w 2317315"/>
                <a:gd name="connsiteY38" fmla="*/ 50177 h 162911"/>
                <a:gd name="connsiteX39" fmla="*/ 2229633 w 2317315"/>
                <a:gd name="connsiteY39" fmla="*/ 87755 h 162911"/>
                <a:gd name="connsiteX40" fmla="*/ 2317315 w 2317315"/>
                <a:gd name="connsiteY40" fmla="*/ 125333 h 162911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5989 w 2317315"/>
                <a:gd name="connsiteY10" fmla="*/ 112807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801665 w 2317315"/>
                <a:gd name="connsiteY14" fmla="*/ 62703 h 162911"/>
                <a:gd name="connsiteX15" fmla="*/ 839244 w 2317315"/>
                <a:gd name="connsiteY15" fmla="*/ 87755 h 162911"/>
                <a:gd name="connsiteX16" fmla="*/ 914400 w 2317315"/>
                <a:gd name="connsiteY16" fmla="*/ 137859 h 162911"/>
                <a:gd name="connsiteX17" fmla="*/ 939452 w 2317315"/>
                <a:gd name="connsiteY17" fmla="*/ 62703 h 162911"/>
                <a:gd name="connsiteX18" fmla="*/ 951978 w 2317315"/>
                <a:gd name="connsiteY18" fmla="*/ 73 h 162911"/>
                <a:gd name="connsiteX19" fmla="*/ 1073451 w 2317315"/>
                <a:gd name="connsiteY19" fmla="*/ 75229 h 162911"/>
                <a:gd name="connsiteX20" fmla="*/ 1290181 w 2317315"/>
                <a:gd name="connsiteY20" fmla="*/ 37651 h 162911"/>
                <a:gd name="connsiteX21" fmla="*/ 1302707 w 2317315"/>
                <a:gd name="connsiteY21" fmla="*/ 75229 h 162911"/>
                <a:gd name="connsiteX22" fmla="*/ 1315233 w 2317315"/>
                <a:gd name="connsiteY22" fmla="*/ 112807 h 162911"/>
                <a:gd name="connsiteX23" fmla="*/ 1352811 w 2317315"/>
                <a:gd name="connsiteY23" fmla="*/ 87755 h 162911"/>
                <a:gd name="connsiteX24" fmla="*/ 1365337 w 2317315"/>
                <a:gd name="connsiteY24" fmla="*/ 50177 h 162911"/>
                <a:gd name="connsiteX25" fmla="*/ 1427967 w 2317315"/>
                <a:gd name="connsiteY25" fmla="*/ 25125 h 162911"/>
                <a:gd name="connsiteX26" fmla="*/ 1521344 w 2317315"/>
                <a:gd name="connsiteY26" fmla="*/ 144383 h 162911"/>
                <a:gd name="connsiteX27" fmla="*/ 1578279 w 2317315"/>
                <a:gd name="connsiteY27" fmla="*/ 112807 h 162911"/>
                <a:gd name="connsiteX28" fmla="*/ 1640909 w 2317315"/>
                <a:gd name="connsiteY28" fmla="*/ 87755 h 162911"/>
                <a:gd name="connsiteX29" fmla="*/ 1703539 w 2317315"/>
                <a:gd name="connsiteY29" fmla="*/ 137859 h 162911"/>
                <a:gd name="connsiteX30" fmla="*/ 1716065 w 2317315"/>
                <a:gd name="connsiteY30" fmla="*/ 100281 h 162911"/>
                <a:gd name="connsiteX31" fmla="*/ 1753644 w 2317315"/>
                <a:gd name="connsiteY31" fmla="*/ 62703 h 162911"/>
                <a:gd name="connsiteX32" fmla="*/ 1841326 w 2317315"/>
                <a:gd name="connsiteY32" fmla="*/ 56082 h 162911"/>
                <a:gd name="connsiteX33" fmla="*/ 1891430 w 2317315"/>
                <a:gd name="connsiteY33" fmla="*/ 37651 h 162911"/>
                <a:gd name="connsiteX34" fmla="*/ 2004164 w 2317315"/>
                <a:gd name="connsiteY34" fmla="*/ 100281 h 162911"/>
                <a:gd name="connsiteX35" fmla="*/ 2079320 w 2317315"/>
                <a:gd name="connsiteY35" fmla="*/ 37651 h 162911"/>
                <a:gd name="connsiteX36" fmla="*/ 2116898 w 2317315"/>
                <a:gd name="connsiteY36" fmla="*/ 62703 h 162911"/>
                <a:gd name="connsiteX37" fmla="*/ 2204581 w 2317315"/>
                <a:gd name="connsiteY37" fmla="*/ 50177 h 162911"/>
                <a:gd name="connsiteX38" fmla="*/ 2229633 w 2317315"/>
                <a:gd name="connsiteY38" fmla="*/ 87755 h 162911"/>
                <a:gd name="connsiteX39" fmla="*/ 2317315 w 2317315"/>
                <a:gd name="connsiteY39" fmla="*/ 125333 h 162911"/>
                <a:gd name="connsiteX0" fmla="*/ 0 w 2317315"/>
                <a:gd name="connsiteY0" fmla="*/ 112807 h 162911"/>
                <a:gd name="connsiteX1" fmla="*/ 62630 w 2317315"/>
                <a:gd name="connsiteY1" fmla="*/ 125333 h 162911"/>
                <a:gd name="connsiteX2" fmla="*/ 137786 w 2317315"/>
                <a:gd name="connsiteY2" fmla="*/ 150385 h 162911"/>
                <a:gd name="connsiteX3" fmla="*/ 175364 w 2317315"/>
                <a:gd name="connsiteY3" fmla="*/ 125333 h 162911"/>
                <a:gd name="connsiteX4" fmla="*/ 200416 w 2317315"/>
                <a:gd name="connsiteY4" fmla="*/ 87755 h 162911"/>
                <a:gd name="connsiteX5" fmla="*/ 237994 w 2317315"/>
                <a:gd name="connsiteY5" fmla="*/ 75229 h 162911"/>
                <a:gd name="connsiteX6" fmla="*/ 300624 w 2317315"/>
                <a:gd name="connsiteY6" fmla="*/ 87755 h 162911"/>
                <a:gd name="connsiteX7" fmla="*/ 325676 w 2317315"/>
                <a:gd name="connsiteY7" fmla="*/ 125333 h 162911"/>
                <a:gd name="connsiteX8" fmla="*/ 363254 w 2317315"/>
                <a:gd name="connsiteY8" fmla="*/ 137859 h 162911"/>
                <a:gd name="connsiteX9" fmla="*/ 400833 w 2317315"/>
                <a:gd name="connsiteY9" fmla="*/ 125333 h 162911"/>
                <a:gd name="connsiteX10" fmla="*/ 479405 w 2317315"/>
                <a:gd name="connsiteY10" fmla="*/ 72326 h 162911"/>
                <a:gd name="connsiteX11" fmla="*/ 513567 w 2317315"/>
                <a:gd name="connsiteY11" fmla="*/ 137859 h 162911"/>
                <a:gd name="connsiteX12" fmla="*/ 588723 w 2317315"/>
                <a:gd name="connsiteY12" fmla="*/ 162911 h 162911"/>
                <a:gd name="connsiteX13" fmla="*/ 676405 w 2317315"/>
                <a:gd name="connsiteY13" fmla="*/ 62703 h 162911"/>
                <a:gd name="connsiteX14" fmla="*/ 801665 w 2317315"/>
                <a:gd name="connsiteY14" fmla="*/ 62703 h 162911"/>
                <a:gd name="connsiteX15" fmla="*/ 839244 w 2317315"/>
                <a:gd name="connsiteY15" fmla="*/ 87755 h 162911"/>
                <a:gd name="connsiteX16" fmla="*/ 914400 w 2317315"/>
                <a:gd name="connsiteY16" fmla="*/ 137859 h 162911"/>
                <a:gd name="connsiteX17" fmla="*/ 939452 w 2317315"/>
                <a:gd name="connsiteY17" fmla="*/ 62703 h 162911"/>
                <a:gd name="connsiteX18" fmla="*/ 951978 w 2317315"/>
                <a:gd name="connsiteY18" fmla="*/ 73 h 162911"/>
                <a:gd name="connsiteX19" fmla="*/ 1073451 w 2317315"/>
                <a:gd name="connsiteY19" fmla="*/ 75229 h 162911"/>
                <a:gd name="connsiteX20" fmla="*/ 1290181 w 2317315"/>
                <a:gd name="connsiteY20" fmla="*/ 37651 h 162911"/>
                <a:gd name="connsiteX21" fmla="*/ 1302707 w 2317315"/>
                <a:gd name="connsiteY21" fmla="*/ 75229 h 162911"/>
                <a:gd name="connsiteX22" fmla="*/ 1315233 w 2317315"/>
                <a:gd name="connsiteY22" fmla="*/ 112807 h 162911"/>
                <a:gd name="connsiteX23" fmla="*/ 1352811 w 2317315"/>
                <a:gd name="connsiteY23" fmla="*/ 87755 h 162911"/>
                <a:gd name="connsiteX24" fmla="*/ 1365337 w 2317315"/>
                <a:gd name="connsiteY24" fmla="*/ 50177 h 162911"/>
                <a:gd name="connsiteX25" fmla="*/ 1427967 w 2317315"/>
                <a:gd name="connsiteY25" fmla="*/ 25125 h 162911"/>
                <a:gd name="connsiteX26" fmla="*/ 1521344 w 2317315"/>
                <a:gd name="connsiteY26" fmla="*/ 144383 h 162911"/>
                <a:gd name="connsiteX27" fmla="*/ 1578279 w 2317315"/>
                <a:gd name="connsiteY27" fmla="*/ 112807 h 162911"/>
                <a:gd name="connsiteX28" fmla="*/ 1640909 w 2317315"/>
                <a:gd name="connsiteY28" fmla="*/ 87755 h 162911"/>
                <a:gd name="connsiteX29" fmla="*/ 1703539 w 2317315"/>
                <a:gd name="connsiteY29" fmla="*/ 137859 h 162911"/>
                <a:gd name="connsiteX30" fmla="*/ 1716065 w 2317315"/>
                <a:gd name="connsiteY30" fmla="*/ 100281 h 162911"/>
                <a:gd name="connsiteX31" fmla="*/ 1753644 w 2317315"/>
                <a:gd name="connsiteY31" fmla="*/ 62703 h 162911"/>
                <a:gd name="connsiteX32" fmla="*/ 1841326 w 2317315"/>
                <a:gd name="connsiteY32" fmla="*/ 56082 h 162911"/>
                <a:gd name="connsiteX33" fmla="*/ 1891430 w 2317315"/>
                <a:gd name="connsiteY33" fmla="*/ 37651 h 162911"/>
                <a:gd name="connsiteX34" fmla="*/ 2004164 w 2317315"/>
                <a:gd name="connsiteY34" fmla="*/ 100281 h 162911"/>
                <a:gd name="connsiteX35" fmla="*/ 2079320 w 2317315"/>
                <a:gd name="connsiteY35" fmla="*/ 37651 h 162911"/>
                <a:gd name="connsiteX36" fmla="*/ 2116898 w 2317315"/>
                <a:gd name="connsiteY36" fmla="*/ 62703 h 162911"/>
                <a:gd name="connsiteX37" fmla="*/ 2204581 w 2317315"/>
                <a:gd name="connsiteY37" fmla="*/ 50177 h 162911"/>
                <a:gd name="connsiteX38" fmla="*/ 2229633 w 2317315"/>
                <a:gd name="connsiteY38" fmla="*/ 87755 h 162911"/>
                <a:gd name="connsiteX39" fmla="*/ 2317315 w 2317315"/>
                <a:gd name="connsiteY39" fmla="*/ 125333 h 162911"/>
                <a:gd name="connsiteX0" fmla="*/ 0 w 2317315"/>
                <a:gd name="connsiteY0" fmla="*/ 112807 h 150385"/>
                <a:gd name="connsiteX1" fmla="*/ 62630 w 2317315"/>
                <a:gd name="connsiteY1" fmla="*/ 125333 h 150385"/>
                <a:gd name="connsiteX2" fmla="*/ 137786 w 2317315"/>
                <a:gd name="connsiteY2" fmla="*/ 150385 h 150385"/>
                <a:gd name="connsiteX3" fmla="*/ 175364 w 2317315"/>
                <a:gd name="connsiteY3" fmla="*/ 125333 h 150385"/>
                <a:gd name="connsiteX4" fmla="*/ 200416 w 2317315"/>
                <a:gd name="connsiteY4" fmla="*/ 87755 h 150385"/>
                <a:gd name="connsiteX5" fmla="*/ 237994 w 2317315"/>
                <a:gd name="connsiteY5" fmla="*/ 75229 h 150385"/>
                <a:gd name="connsiteX6" fmla="*/ 300624 w 2317315"/>
                <a:gd name="connsiteY6" fmla="*/ 87755 h 150385"/>
                <a:gd name="connsiteX7" fmla="*/ 325676 w 2317315"/>
                <a:gd name="connsiteY7" fmla="*/ 125333 h 150385"/>
                <a:gd name="connsiteX8" fmla="*/ 363254 w 2317315"/>
                <a:gd name="connsiteY8" fmla="*/ 137859 h 150385"/>
                <a:gd name="connsiteX9" fmla="*/ 400833 w 2317315"/>
                <a:gd name="connsiteY9" fmla="*/ 125333 h 150385"/>
                <a:gd name="connsiteX10" fmla="*/ 479405 w 2317315"/>
                <a:gd name="connsiteY10" fmla="*/ 72326 h 150385"/>
                <a:gd name="connsiteX11" fmla="*/ 513567 w 2317315"/>
                <a:gd name="connsiteY11" fmla="*/ 137859 h 150385"/>
                <a:gd name="connsiteX12" fmla="*/ 585307 w 2317315"/>
                <a:gd name="connsiteY12" fmla="*/ 117667 h 150385"/>
                <a:gd name="connsiteX13" fmla="*/ 676405 w 2317315"/>
                <a:gd name="connsiteY13" fmla="*/ 62703 h 150385"/>
                <a:gd name="connsiteX14" fmla="*/ 801665 w 2317315"/>
                <a:gd name="connsiteY14" fmla="*/ 62703 h 150385"/>
                <a:gd name="connsiteX15" fmla="*/ 839244 w 2317315"/>
                <a:gd name="connsiteY15" fmla="*/ 87755 h 150385"/>
                <a:gd name="connsiteX16" fmla="*/ 914400 w 2317315"/>
                <a:gd name="connsiteY16" fmla="*/ 137859 h 150385"/>
                <a:gd name="connsiteX17" fmla="*/ 939452 w 2317315"/>
                <a:gd name="connsiteY17" fmla="*/ 62703 h 150385"/>
                <a:gd name="connsiteX18" fmla="*/ 951978 w 2317315"/>
                <a:gd name="connsiteY18" fmla="*/ 73 h 150385"/>
                <a:gd name="connsiteX19" fmla="*/ 1073451 w 2317315"/>
                <a:gd name="connsiteY19" fmla="*/ 75229 h 150385"/>
                <a:gd name="connsiteX20" fmla="*/ 1290181 w 2317315"/>
                <a:gd name="connsiteY20" fmla="*/ 37651 h 150385"/>
                <a:gd name="connsiteX21" fmla="*/ 1302707 w 2317315"/>
                <a:gd name="connsiteY21" fmla="*/ 75229 h 150385"/>
                <a:gd name="connsiteX22" fmla="*/ 1315233 w 2317315"/>
                <a:gd name="connsiteY22" fmla="*/ 112807 h 150385"/>
                <a:gd name="connsiteX23" fmla="*/ 1352811 w 2317315"/>
                <a:gd name="connsiteY23" fmla="*/ 87755 h 150385"/>
                <a:gd name="connsiteX24" fmla="*/ 1365337 w 2317315"/>
                <a:gd name="connsiteY24" fmla="*/ 50177 h 150385"/>
                <a:gd name="connsiteX25" fmla="*/ 1427967 w 2317315"/>
                <a:gd name="connsiteY25" fmla="*/ 25125 h 150385"/>
                <a:gd name="connsiteX26" fmla="*/ 1521344 w 2317315"/>
                <a:gd name="connsiteY26" fmla="*/ 144383 h 150385"/>
                <a:gd name="connsiteX27" fmla="*/ 1578279 w 2317315"/>
                <a:gd name="connsiteY27" fmla="*/ 112807 h 150385"/>
                <a:gd name="connsiteX28" fmla="*/ 1640909 w 2317315"/>
                <a:gd name="connsiteY28" fmla="*/ 87755 h 150385"/>
                <a:gd name="connsiteX29" fmla="*/ 1703539 w 2317315"/>
                <a:gd name="connsiteY29" fmla="*/ 137859 h 150385"/>
                <a:gd name="connsiteX30" fmla="*/ 1716065 w 2317315"/>
                <a:gd name="connsiteY30" fmla="*/ 100281 h 150385"/>
                <a:gd name="connsiteX31" fmla="*/ 1753644 w 2317315"/>
                <a:gd name="connsiteY31" fmla="*/ 62703 h 150385"/>
                <a:gd name="connsiteX32" fmla="*/ 1841326 w 2317315"/>
                <a:gd name="connsiteY32" fmla="*/ 56082 h 150385"/>
                <a:gd name="connsiteX33" fmla="*/ 1891430 w 2317315"/>
                <a:gd name="connsiteY33" fmla="*/ 37651 h 150385"/>
                <a:gd name="connsiteX34" fmla="*/ 2004164 w 2317315"/>
                <a:gd name="connsiteY34" fmla="*/ 100281 h 150385"/>
                <a:gd name="connsiteX35" fmla="*/ 2079320 w 2317315"/>
                <a:gd name="connsiteY35" fmla="*/ 37651 h 150385"/>
                <a:gd name="connsiteX36" fmla="*/ 2116898 w 2317315"/>
                <a:gd name="connsiteY36" fmla="*/ 62703 h 150385"/>
                <a:gd name="connsiteX37" fmla="*/ 2204581 w 2317315"/>
                <a:gd name="connsiteY37" fmla="*/ 50177 h 150385"/>
                <a:gd name="connsiteX38" fmla="*/ 2229633 w 2317315"/>
                <a:gd name="connsiteY38" fmla="*/ 87755 h 150385"/>
                <a:gd name="connsiteX39" fmla="*/ 2317315 w 2317315"/>
                <a:gd name="connsiteY39" fmla="*/ 125333 h 150385"/>
                <a:gd name="connsiteX0" fmla="*/ 0 w 2317315"/>
                <a:gd name="connsiteY0" fmla="*/ 112807 h 150385"/>
                <a:gd name="connsiteX1" fmla="*/ 62630 w 2317315"/>
                <a:gd name="connsiteY1" fmla="*/ 125333 h 150385"/>
                <a:gd name="connsiteX2" fmla="*/ 137786 w 2317315"/>
                <a:gd name="connsiteY2" fmla="*/ 150385 h 150385"/>
                <a:gd name="connsiteX3" fmla="*/ 175364 w 2317315"/>
                <a:gd name="connsiteY3" fmla="*/ 125333 h 150385"/>
                <a:gd name="connsiteX4" fmla="*/ 200416 w 2317315"/>
                <a:gd name="connsiteY4" fmla="*/ 87755 h 150385"/>
                <a:gd name="connsiteX5" fmla="*/ 237994 w 2317315"/>
                <a:gd name="connsiteY5" fmla="*/ 75229 h 150385"/>
                <a:gd name="connsiteX6" fmla="*/ 300624 w 2317315"/>
                <a:gd name="connsiteY6" fmla="*/ 87755 h 150385"/>
                <a:gd name="connsiteX7" fmla="*/ 325676 w 2317315"/>
                <a:gd name="connsiteY7" fmla="*/ 125333 h 150385"/>
                <a:gd name="connsiteX8" fmla="*/ 363254 w 2317315"/>
                <a:gd name="connsiteY8" fmla="*/ 137859 h 150385"/>
                <a:gd name="connsiteX9" fmla="*/ 400833 w 2317315"/>
                <a:gd name="connsiteY9" fmla="*/ 125333 h 150385"/>
                <a:gd name="connsiteX10" fmla="*/ 479405 w 2317315"/>
                <a:gd name="connsiteY10" fmla="*/ 72326 h 150385"/>
                <a:gd name="connsiteX11" fmla="*/ 513567 w 2317315"/>
                <a:gd name="connsiteY11" fmla="*/ 137859 h 150385"/>
                <a:gd name="connsiteX12" fmla="*/ 585307 w 2317315"/>
                <a:gd name="connsiteY12" fmla="*/ 117667 h 150385"/>
                <a:gd name="connsiteX13" fmla="*/ 676405 w 2317315"/>
                <a:gd name="connsiteY13" fmla="*/ 62703 h 150385"/>
                <a:gd name="connsiteX14" fmla="*/ 801665 w 2317315"/>
                <a:gd name="connsiteY14" fmla="*/ 62703 h 150385"/>
                <a:gd name="connsiteX15" fmla="*/ 839244 w 2317315"/>
                <a:gd name="connsiteY15" fmla="*/ 87755 h 150385"/>
                <a:gd name="connsiteX16" fmla="*/ 914400 w 2317315"/>
                <a:gd name="connsiteY16" fmla="*/ 137859 h 150385"/>
                <a:gd name="connsiteX17" fmla="*/ 939452 w 2317315"/>
                <a:gd name="connsiteY17" fmla="*/ 62703 h 150385"/>
                <a:gd name="connsiteX18" fmla="*/ 951978 w 2317315"/>
                <a:gd name="connsiteY18" fmla="*/ 73 h 150385"/>
                <a:gd name="connsiteX19" fmla="*/ 1073451 w 2317315"/>
                <a:gd name="connsiteY19" fmla="*/ 75229 h 150385"/>
                <a:gd name="connsiteX20" fmla="*/ 1290181 w 2317315"/>
                <a:gd name="connsiteY20" fmla="*/ 37651 h 150385"/>
                <a:gd name="connsiteX21" fmla="*/ 1302707 w 2317315"/>
                <a:gd name="connsiteY21" fmla="*/ 75229 h 150385"/>
                <a:gd name="connsiteX22" fmla="*/ 1315233 w 2317315"/>
                <a:gd name="connsiteY22" fmla="*/ 112807 h 150385"/>
                <a:gd name="connsiteX23" fmla="*/ 1352811 w 2317315"/>
                <a:gd name="connsiteY23" fmla="*/ 87755 h 150385"/>
                <a:gd name="connsiteX24" fmla="*/ 1365337 w 2317315"/>
                <a:gd name="connsiteY24" fmla="*/ 50177 h 150385"/>
                <a:gd name="connsiteX25" fmla="*/ 1427967 w 2317315"/>
                <a:gd name="connsiteY25" fmla="*/ 25125 h 150385"/>
                <a:gd name="connsiteX26" fmla="*/ 1521344 w 2317315"/>
                <a:gd name="connsiteY26" fmla="*/ 144383 h 150385"/>
                <a:gd name="connsiteX27" fmla="*/ 1578279 w 2317315"/>
                <a:gd name="connsiteY27" fmla="*/ 112807 h 150385"/>
                <a:gd name="connsiteX28" fmla="*/ 1640909 w 2317315"/>
                <a:gd name="connsiteY28" fmla="*/ 87755 h 150385"/>
                <a:gd name="connsiteX29" fmla="*/ 1703539 w 2317315"/>
                <a:gd name="connsiteY29" fmla="*/ 137859 h 150385"/>
                <a:gd name="connsiteX30" fmla="*/ 1716065 w 2317315"/>
                <a:gd name="connsiteY30" fmla="*/ 100281 h 150385"/>
                <a:gd name="connsiteX31" fmla="*/ 1753644 w 2317315"/>
                <a:gd name="connsiteY31" fmla="*/ 62703 h 150385"/>
                <a:gd name="connsiteX32" fmla="*/ 1841326 w 2317315"/>
                <a:gd name="connsiteY32" fmla="*/ 56082 h 150385"/>
                <a:gd name="connsiteX33" fmla="*/ 1891430 w 2317315"/>
                <a:gd name="connsiteY33" fmla="*/ 37651 h 150385"/>
                <a:gd name="connsiteX34" fmla="*/ 2004164 w 2317315"/>
                <a:gd name="connsiteY34" fmla="*/ 100281 h 150385"/>
                <a:gd name="connsiteX35" fmla="*/ 2116898 w 2317315"/>
                <a:gd name="connsiteY35" fmla="*/ 62703 h 150385"/>
                <a:gd name="connsiteX36" fmla="*/ 2204581 w 2317315"/>
                <a:gd name="connsiteY36" fmla="*/ 50177 h 150385"/>
                <a:gd name="connsiteX37" fmla="*/ 2229633 w 2317315"/>
                <a:gd name="connsiteY37" fmla="*/ 87755 h 150385"/>
                <a:gd name="connsiteX38" fmla="*/ 2317315 w 2317315"/>
                <a:gd name="connsiteY38" fmla="*/ 125333 h 150385"/>
                <a:gd name="connsiteX0" fmla="*/ 0 w 2319858"/>
                <a:gd name="connsiteY0" fmla="*/ 112807 h 150385"/>
                <a:gd name="connsiteX1" fmla="*/ 62630 w 2319858"/>
                <a:gd name="connsiteY1" fmla="*/ 125333 h 150385"/>
                <a:gd name="connsiteX2" fmla="*/ 137786 w 2319858"/>
                <a:gd name="connsiteY2" fmla="*/ 150385 h 150385"/>
                <a:gd name="connsiteX3" fmla="*/ 175364 w 2319858"/>
                <a:gd name="connsiteY3" fmla="*/ 125333 h 150385"/>
                <a:gd name="connsiteX4" fmla="*/ 200416 w 2319858"/>
                <a:gd name="connsiteY4" fmla="*/ 87755 h 150385"/>
                <a:gd name="connsiteX5" fmla="*/ 237994 w 2319858"/>
                <a:gd name="connsiteY5" fmla="*/ 75229 h 150385"/>
                <a:gd name="connsiteX6" fmla="*/ 300624 w 2319858"/>
                <a:gd name="connsiteY6" fmla="*/ 87755 h 150385"/>
                <a:gd name="connsiteX7" fmla="*/ 325676 w 2319858"/>
                <a:gd name="connsiteY7" fmla="*/ 125333 h 150385"/>
                <a:gd name="connsiteX8" fmla="*/ 363254 w 2319858"/>
                <a:gd name="connsiteY8" fmla="*/ 137859 h 150385"/>
                <a:gd name="connsiteX9" fmla="*/ 400833 w 2319858"/>
                <a:gd name="connsiteY9" fmla="*/ 125333 h 150385"/>
                <a:gd name="connsiteX10" fmla="*/ 479405 w 2319858"/>
                <a:gd name="connsiteY10" fmla="*/ 72326 h 150385"/>
                <a:gd name="connsiteX11" fmla="*/ 513567 w 2319858"/>
                <a:gd name="connsiteY11" fmla="*/ 137859 h 150385"/>
                <a:gd name="connsiteX12" fmla="*/ 585307 w 2319858"/>
                <a:gd name="connsiteY12" fmla="*/ 117667 h 150385"/>
                <a:gd name="connsiteX13" fmla="*/ 676405 w 2319858"/>
                <a:gd name="connsiteY13" fmla="*/ 62703 h 150385"/>
                <a:gd name="connsiteX14" fmla="*/ 801665 w 2319858"/>
                <a:gd name="connsiteY14" fmla="*/ 62703 h 150385"/>
                <a:gd name="connsiteX15" fmla="*/ 839244 w 2319858"/>
                <a:gd name="connsiteY15" fmla="*/ 87755 h 150385"/>
                <a:gd name="connsiteX16" fmla="*/ 914400 w 2319858"/>
                <a:gd name="connsiteY16" fmla="*/ 137859 h 150385"/>
                <a:gd name="connsiteX17" fmla="*/ 939452 w 2319858"/>
                <a:gd name="connsiteY17" fmla="*/ 62703 h 150385"/>
                <a:gd name="connsiteX18" fmla="*/ 951978 w 2319858"/>
                <a:gd name="connsiteY18" fmla="*/ 73 h 150385"/>
                <a:gd name="connsiteX19" fmla="*/ 1073451 w 2319858"/>
                <a:gd name="connsiteY19" fmla="*/ 75229 h 150385"/>
                <a:gd name="connsiteX20" fmla="*/ 1290181 w 2319858"/>
                <a:gd name="connsiteY20" fmla="*/ 37651 h 150385"/>
                <a:gd name="connsiteX21" fmla="*/ 1302707 w 2319858"/>
                <a:gd name="connsiteY21" fmla="*/ 75229 h 150385"/>
                <a:gd name="connsiteX22" fmla="*/ 1315233 w 2319858"/>
                <a:gd name="connsiteY22" fmla="*/ 112807 h 150385"/>
                <a:gd name="connsiteX23" fmla="*/ 1352811 w 2319858"/>
                <a:gd name="connsiteY23" fmla="*/ 87755 h 150385"/>
                <a:gd name="connsiteX24" fmla="*/ 1365337 w 2319858"/>
                <a:gd name="connsiteY24" fmla="*/ 50177 h 150385"/>
                <a:gd name="connsiteX25" fmla="*/ 1427967 w 2319858"/>
                <a:gd name="connsiteY25" fmla="*/ 25125 h 150385"/>
                <a:gd name="connsiteX26" fmla="*/ 1521344 w 2319858"/>
                <a:gd name="connsiteY26" fmla="*/ 144383 h 150385"/>
                <a:gd name="connsiteX27" fmla="*/ 1578279 w 2319858"/>
                <a:gd name="connsiteY27" fmla="*/ 112807 h 150385"/>
                <a:gd name="connsiteX28" fmla="*/ 1640909 w 2319858"/>
                <a:gd name="connsiteY28" fmla="*/ 87755 h 150385"/>
                <a:gd name="connsiteX29" fmla="*/ 1703539 w 2319858"/>
                <a:gd name="connsiteY29" fmla="*/ 137859 h 150385"/>
                <a:gd name="connsiteX30" fmla="*/ 1716065 w 2319858"/>
                <a:gd name="connsiteY30" fmla="*/ 100281 h 150385"/>
                <a:gd name="connsiteX31" fmla="*/ 1753644 w 2319858"/>
                <a:gd name="connsiteY31" fmla="*/ 62703 h 150385"/>
                <a:gd name="connsiteX32" fmla="*/ 1841326 w 2319858"/>
                <a:gd name="connsiteY32" fmla="*/ 56082 h 150385"/>
                <a:gd name="connsiteX33" fmla="*/ 1891430 w 2319858"/>
                <a:gd name="connsiteY33" fmla="*/ 37651 h 150385"/>
                <a:gd name="connsiteX34" fmla="*/ 2004164 w 2319858"/>
                <a:gd name="connsiteY34" fmla="*/ 100281 h 150385"/>
                <a:gd name="connsiteX35" fmla="*/ 2116898 w 2319858"/>
                <a:gd name="connsiteY35" fmla="*/ 62703 h 150385"/>
                <a:gd name="connsiteX36" fmla="*/ 2204581 w 2319858"/>
                <a:gd name="connsiteY36" fmla="*/ 50177 h 150385"/>
                <a:gd name="connsiteX37" fmla="*/ 2260368 w 2319858"/>
                <a:gd name="connsiteY37" fmla="*/ 61562 h 150385"/>
                <a:gd name="connsiteX38" fmla="*/ 2317315 w 2319858"/>
                <a:gd name="connsiteY38" fmla="*/ 125333 h 150385"/>
                <a:gd name="connsiteX0" fmla="*/ 0 w 2354880"/>
                <a:gd name="connsiteY0" fmla="*/ 112807 h 150385"/>
                <a:gd name="connsiteX1" fmla="*/ 62630 w 2354880"/>
                <a:gd name="connsiteY1" fmla="*/ 125333 h 150385"/>
                <a:gd name="connsiteX2" fmla="*/ 137786 w 2354880"/>
                <a:gd name="connsiteY2" fmla="*/ 150385 h 150385"/>
                <a:gd name="connsiteX3" fmla="*/ 175364 w 2354880"/>
                <a:gd name="connsiteY3" fmla="*/ 125333 h 150385"/>
                <a:gd name="connsiteX4" fmla="*/ 200416 w 2354880"/>
                <a:gd name="connsiteY4" fmla="*/ 87755 h 150385"/>
                <a:gd name="connsiteX5" fmla="*/ 237994 w 2354880"/>
                <a:gd name="connsiteY5" fmla="*/ 75229 h 150385"/>
                <a:gd name="connsiteX6" fmla="*/ 300624 w 2354880"/>
                <a:gd name="connsiteY6" fmla="*/ 87755 h 150385"/>
                <a:gd name="connsiteX7" fmla="*/ 325676 w 2354880"/>
                <a:gd name="connsiteY7" fmla="*/ 125333 h 150385"/>
                <a:gd name="connsiteX8" fmla="*/ 363254 w 2354880"/>
                <a:gd name="connsiteY8" fmla="*/ 137859 h 150385"/>
                <a:gd name="connsiteX9" fmla="*/ 400833 w 2354880"/>
                <a:gd name="connsiteY9" fmla="*/ 125333 h 150385"/>
                <a:gd name="connsiteX10" fmla="*/ 479405 w 2354880"/>
                <a:gd name="connsiteY10" fmla="*/ 72326 h 150385"/>
                <a:gd name="connsiteX11" fmla="*/ 513567 w 2354880"/>
                <a:gd name="connsiteY11" fmla="*/ 137859 h 150385"/>
                <a:gd name="connsiteX12" fmla="*/ 585307 w 2354880"/>
                <a:gd name="connsiteY12" fmla="*/ 117667 h 150385"/>
                <a:gd name="connsiteX13" fmla="*/ 676405 w 2354880"/>
                <a:gd name="connsiteY13" fmla="*/ 62703 h 150385"/>
                <a:gd name="connsiteX14" fmla="*/ 801665 w 2354880"/>
                <a:gd name="connsiteY14" fmla="*/ 62703 h 150385"/>
                <a:gd name="connsiteX15" fmla="*/ 839244 w 2354880"/>
                <a:gd name="connsiteY15" fmla="*/ 87755 h 150385"/>
                <a:gd name="connsiteX16" fmla="*/ 914400 w 2354880"/>
                <a:gd name="connsiteY16" fmla="*/ 137859 h 150385"/>
                <a:gd name="connsiteX17" fmla="*/ 939452 w 2354880"/>
                <a:gd name="connsiteY17" fmla="*/ 62703 h 150385"/>
                <a:gd name="connsiteX18" fmla="*/ 951978 w 2354880"/>
                <a:gd name="connsiteY18" fmla="*/ 73 h 150385"/>
                <a:gd name="connsiteX19" fmla="*/ 1073451 w 2354880"/>
                <a:gd name="connsiteY19" fmla="*/ 75229 h 150385"/>
                <a:gd name="connsiteX20" fmla="*/ 1290181 w 2354880"/>
                <a:gd name="connsiteY20" fmla="*/ 37651 h 150385"/>
                <a:gd name="connsiteX21" fmla="*/ 1302707 w 2354880"/>
                <a:gd name="connsiteY21" fmla="*/ 75229 h 150385"/>
                <a:gd name="connsiteX22" fmla="*/ 1315233 w 2354880"/>
                <a:gd name="connsiteY22" fmla="*/ 112807 h 150385"/>
                <a:gd name="connsiteX23" fmla="*/ 1352811 w 2354880"/>
                <a:gd name="connsiteY23" fmla="*/ 87755 h 150385"/>
                <a:gd name="connsiteX24" fmla="*/ 1365337 w 2354880"/>
                <a:gd name="connsiteY24" fmla="*/ 50177 h 150385"/>
                <a:gd name="connsiteX25" fmla="*/ 1427967 w 2354880"/>
                <a:gd name="connsiteY25" fmla="*/ 25125 h 150385"/>
                <a:gd name="connsiteX26" fmla="*/ 1521344 w 2354880"/>
                <a:gd name="connsiteY26" fmla="*/ 144383 h 150385"/>
                <a:gd name="connsiteX27" fmla="*/ 1578279 w 2354880"/>
                <a:gd name="connsiteY27" fmla="*/ 112807 h 150385"/>
                <a:gd name="connsiteX28" fmla="*/ 1640909 w 2354880"/>
                <a:gd name="connsiteY28" fmla="*/ 87755 h 150385"/>
                <a:gd name="connsiteX29" fmla="*/ 1703539 w 2354880"/>
                <a:gd name="connsiteY29" fmla="*/ 137859 h 150385"/>
                <a:gd name="connsiteX30" fmla="*/ 1716065 w 2354880"/>
                <a:gd name="connsiteY30" fmla="*/ 100281 h 150385"/>
                <a:gd name="connsiteX31" fmla="*/ 1753644 w 2354880"/>
                <a:gd name="connsiteY31" fmla="*/ 62703 h 150385"/>
                <a:gd name="connsiteX32" fmla="*/ 1841326 w 2354880"/>
                <a:gd name="connsiteY32" fmla="*/ 56082 h 150385"/>
                <a:gd name="connsiteX33" fmla="*/ 1891430 w 2354880"/>
                <a:gd name="connsiteY33" fmla="*/ 37651 h 150385"/>
                <a:gd name="connsiteX34" fmla="*/ 2004164 w 2354880"/>
                <a:gd name="connsiteY34" fmla="*/ 100281 h 150385"/>
                <a:gd name="connsiteX35" fmla="*/ 2116898 w 2354880"/>
                <a:gd name="connsiteY35" fmla="*/ 62703 h 150385"/>
                <a:gd name="connsiteX36" fmla="*/ 2204581 w 2354880"/>
                <a:gd name="connsiteY36" fmla="*/ 50177 h 150385"/>
                <a:gd name="connsiteX37" fmla="*/ 2260368 w 2354880"/>
                <a:gd name="connsiteY37" fmla="*/ 61562 h 150385"/>
                <a:gd name="connsiteX38" fmla="*/ 2354880 w 2354880"/>
                <a:gd name="connsiteY38" fmla="*/ 103902 h 150385"/>
                <a:gd name="connsiteX0" fmla="*/ 0 w 2260368"/>
                <a:gd name="connsiteY0" fmla="*/ 112807 h 150385"/>
                <a:gd name="connsiteX1" fmla="*/ 62630 w 2260368"/>
                <a:gd name="connsiteY1" fmla="*/ 125333 h 150385"/>
                <a:gd name="connsiteX2" fmla="*/ 137786 w 2260368"/>
                <a:gd name="connsiteY2" fmla="*/ 150385 h 150385"/>
                <a:gd name="connsiteX3" fmla="*/ 175364 w 2260368"/>
                <a:gd name="connsiteY3" fmla="*/ 125333 h 150385"/>
                <a:gd name="connsiteX4" fmla="*/ 200416 w 2260368"/>
                <a:gd name="connsiteY4" fmla="*/ 87755 h 150385"/>
                <a:gd name="connsiteX5" fmla="*/ 237994 w 2260368"/>
                <a:gd name="connsiteY5" fmla="*/ 75229 h 150385"/>
                <a:gd name="connsiteX6" fmla="*/ 300624 w 2260368"/>
                <a:gd name="connsiteY6" fmla="*/ 87755 h 150385"/>
                <a:gd name="connsiteX7" fmla="*/ 325676 w 2260368"/>
                <a:gd name="connsiteY7" fmla="*/ 125333 h 150385"/>
                <a:gd name="connsiteX8" fmla="*/ 363254 w 2260368"/>
                <a:gd name="connsiteY8" fmla="*/ 137859 h 150385"/>
                <a:gd name="connsiteX9" fmla="*/ 400833 w 2260368"/>
                <a:gd name="connsiteY9" fmla="*/ 125333 h 150385"/>
                <a:gd name="connsiteX10" fmla="*/ 479405 w 2260368"/>
                <a:gd name="connsiteY10" fmla="*/ 72326 h 150385"/>
                <a:gd name="connsiteX11" fmla="*/ 513567 w 2260368"/>
                <a:gd name="connsiteY11" fmla="*/ 137859 h 150385"/>
                <a:gd name="connsiteX12" fmla="*/ 585307 w 2260368"/>
                <a:gd name="connsiteY12" fmla="*/ 117667 h 150385"/>
                <a:gd name="connsiteX13" fmla="*/ 676405 w 2260368"/>
                <a:gd name="connsiteY13" fmla="*/ 62703 h 150385"/>
                <a:gd name="connsiteX14" fmla="*/ 801665 w 2260368"/>
                <a:gd name="connsiteY14" fmla="*/ 62703 h 150385"/>
                <a:gd name="connsiteX15" fmla="*/ 839244 w 2260368"/>
                <a:gd name="connsiteY15" fmla="*/ 87755 h 150385"/>
                <a:gd name="connsiteX16" fmla="*/ 914400 w 2260368"/>
                <a:gd name="connsiteY16" fmla="*/ 137859 h 150385"/>
                <a:gd name="connsiteX17" fmla="*/ 939452 w 2260368"/>
                <a:gd name="connsiteY17" fmla="*/ 62703 h 150385"/>
                <a:gd name="connsiteX18" fmla="*/ 951978 w 2260368"/>
                <a:gd name="connsiteY18" fmla="*/ 73 h 150385"/>
                <a:gd name="connsiteX19" fmla="*/ 1073451 w 2260368"/>
                <a:gd name="connsiteY19" fmla="*/ 75229 h 150385"/>
                <a:gd name="connsiteX20" fmla="*/ 1290181 w 2260368"/>
                <a:gd name="connsiteY20" fmla="*/ 37651 h 150385"/>
                <a:gd name="connsiteX21" fmla="*/ 1302707 w 2260368"/>
                <a:gd name="connsiteY21" fmla="*/ 75229 h 150385"/>
                <a:gd name="connsiteX22" fmla="*/ 1315233 w 2260368"/>
                <a:gd name="connsiteY22" fmla="*/ 112807 h 150385"/>
                <a:gd name="connsiteX23" fmla="*/ 1352811 w 2260368"/>
                <a:gd name="connsiteY23" fmla="*/ 87755 h 150385"/>
                <a:gd name="connsiteX24" fmla="*/ 1365337 w 2260368"/>
                <a:gd name="connsiteY24" fmla="*/ 50177 h 150385"/>
                <a:gd name="connsiteX25" fmla="*/ 1427967 w 2260368"/>
                <a:gd name="connsiteY25" fmla="*/ 25125 h 150385"/>
                <a:gd name="connsiteX26" fmla="*/ 1521344 w 2260368"/>
                <a:gd name="connsiteY26" fmla="*/ 144383 h 150385"/>
                <a:gd name="connsiteX27" fmla="*/ 1578279 w 2260368"/>
                <a:gd name="connsiteY27" fmla="*/ 112807 h 150385"/>
                <a:gd name="connsiteX28" fmla="*/ 1640909 w 2260368"/>
                <a:gd name="connsiteY28" fmla="*/ 87755 h 150385"/>
                <a:gd name="connsiteX29" fmla="*/ 1703539 w 2260368"/>
                <a:gd name="connsiteY29" fmla="*/ 137859 h 150385"/>
                <a:gd name="connsiteX30" fmla="*/ 1716065 w 2260368"/>
                <a:gd name="connsiteY30" fmla="*/ 100281 h 150385"/>
                <a:gd name="connsiteX31" fmla="*/ 1753644 w 2260368"/>
                <a:gd name="connsiteY31" fmla="*/ 62703 h 150385"/>
                <a:gd name="connsiteX32" fmla="*/ 1841326 w 2260368"/>
                <a:gd name="connsiteY32" fmla="*/ 56082 h 150385"/>
                <a:gd name="connsiteX33" fmla="*/ 1891430 w 2260368"/>
                <a:gd name="connsiteY33" fmla="*/ 37651 h 150385"/>
                <a:gd name="connsiteX34" fmla="*/ 2004164 w 2260368"/>
                <a:gd name="connsiteY34" fmla="*/ 100281 h 150385"/>
                <a:gd name="connsiteX35" fmla="*/ 2116898 w 2260368"/>
                <a:gd name="connsiteY35" fmla="*/ 62703 h 150385"/>
                <a:gd name="connsiteX36" fmla="*/ 2204581 w 2260368"/>
                <a:gd name="connsiteY36" fmla="*/ 50177 h 150385"/>
                <a:gd name="connsiteX37" fmla="*/ 2260368 w 2260368"/>
                <a:gd name="connsiteY37" fmla="*/ 61562 h 150385"/>
                <a:gd name="connsiteX0" fmla="*/ 0 w 2366232"/>
                <a:gd name="connsiteY0" fmla="*/ 112807 h 150385"/>
                <a:gd name="connsiteX1" fmla="*/ 62630 w 2366232"/>
                <a:gd name="connsiteY1" fmla="*/ 125333 h 150385"/>
                <a:gd name="connsiteX2" fmla="*/ 137786 w 2366232"/>
                <a:gd name="connsiteY2" fmla="*/ 150385 h 150385"/>
                <a:gd name="connsiteX3" fmla="*/ 175364 w 2366232"/>
                <a:gd name="connsiteY3" fmla="*/ 125333 h 150385"/>
                <a:gd name="connsiteX4" fmla="*/ 200416 w 2366232"/>
                <a:gd name="connsiteY4" fmla="*/ 87755 h 150385"/>
                <a:gd name="connsiteX5" fmla="*/ 237994 w 2366232"/>
                <a:gd name="connsiteY5" fmla="*/ 75229 h 150385"/>
                <a:gd name="connsiteX6" fmla="*/ 300624 w 2366232"/>
                <a:gd name="connsiteY6" fmla="*/ 87755 h 150385"/>
                <a:gd name="connsiteX7" fmla="*/ 325676 w 2366232"/>
                <a:gd name="connsiteY7" fmla="*/ 125333 h 150385"/>
                <a:gd name="connsiteX8" fmla="*/ 363254 w 2366232"/>
                <a:gd name="connsiteY8" fmla="*/ 137859 h 150385"/>
                <a:gd name="connsiteX9" fmla="*/ 400833 w 2366232"/>
                <a:gd name="connsiteY9" fmla="*/ 125333 h 150385"/>
                <a:gd name="connsiteX10" fmla="*/ 479405 w 2366232"/>
                <a:gd name="connsiteY10" fmla="*/ 72326 h 150385"/>
                <a:gd name="connsiteX11" fmla="*/ 513567 w 2366232"/>
                <a:gd name="connsiteY11" fmla="*/ 137859 h 150385"/>
                <a:gd name="connsiteX12" fmla="*/ 585307 w 2366232"/>
                <a:gd name="connsiteY12" fmla="*/ 117667 h 150385"/>
                <a:gd name="connsiteX13" fmla="*/ 676405 w 2366232"/>
                <a:gd name="connsiteY13" fmla="*/ 62703 h 150385"/>
                <a:gd name="connsiteX14" fmla="*/ 801665 w 2366232"/>
                <a:gd name="connsiteY14" fmla="*/ 62703 h 150385"/>
                <a:gd name="connsiteX15" fmla="*/ 839244 w 2366232"/>
                <a:gd name="connsiteY15" fmla="*/ 87755 h 150385"/>
                <a:gd name="connsiteX16" fmla="*/ 914400 w 2366232"/>
                <a:gd name="connsiteY16" fmla="*/ 137859 h 150385"/>
                <a:gd name="connsiteX17" fmla="*/ 939452 w 2366232"/>
                <a:gd name="connsiteY17" fmla="*/ 62703 h 150385"/>
                <a:gd name="connsiteX18" fmla="*/ 951978 w 2366232"/>
                <a:gd name="connsiteY18" fmla="*/ 73 h 150385"/>
                <a:gd name="connsiteX19" fmla="*/ 1073451 w 2366232"/>
                <a:gd name="connsiteY19" fmla="*/ 75229 h 150385"/>
                <a:gd name="connsiteX20" fmla="*/ 1290181 w 2366232"/>
                <a:gd name="connsiteY20" fmla="*/ 37651 h 150385"/>
                <a:gd name="connsiteX21" fmla="*/ 1302707 w 2366232"/>
                <a:gd name="connsiteY21" fmla="*/ 75229 h 150385"/>
                <a:gd name="connsiteX22" fmla="*/ 1315233 w 2366232"/>
                <a:gd name="connsiteY22" fmla="*/ 112807 h 150385"/>
                <a:gd name="connsiteX23" fmla="*/ 1352811 w 2366232"/>
                <a:gd name="connsiteY23" fmla="*/ 87755 h 150385"/>
                <a:gd name="connsiteX24" fmla="*/ 1365337 w 2366232"/>
                <a:gd name="connsiteY24" fmla="*/ 50177 h 150385"/>
                <a:gd name="connsiteX25" fmla="*/ 1427967 w 2366232"/>
                <a:gd name="connsiteY25" fmla="*/ 25125 h 150385"/>
                <a:gd name="connsiteX26" fmla="*/ 1521344 w 2366232"/>
                <a:gd name="connsiteY26" fmla="*/ 144383 h 150385"/>
                <a:gd name="connsiteX27" fmla="*/ 1578279 w 2366232"/>
                <a:gd name="connsiteY27" fmla="*/ 112807 h 150385"/>
                <a:gd name="connsiteX28" fmla="*/ 1640909 w 2366232"/>
                <a:gd name="connsiteY28" fmla="*/ 87755 h 150385"/>
                <a:gd name="connsiteX29" fmla="*/ 1703539 w 2366232"/>
                <a:gd name="connsiteY29" fmla="*/ 137859 h 150385"/>
                <a:gd name="connsiteX30" fmla="*/ 1716065 w 2366232"/>
                <a:gd name="connsiteY30" fmla="*/ 100281 h 150385"/>
                <a:gd name="connsiteX31" fmla="*/ 1753644 w 2366232"/>
                <a:gd name="connsiteY31" fmla="*/ 62703 h 150385"/>
                <a:gd name="connsiteX32" fmla="*/ 1841326 w 2366232"/>
                <a:gd name="connsiteY32" fmla="*/ 56082 h 150385"/>
                <a:gd name="connsiteX33" fmla="*/ 1891430 w 2366232"/>
                <a:gd name="connsiteY33" fmla="*/ 37651 h 150385"/>
                <a:gd name="connsiteX34" fmla="*/ 2004164 w 2366232"/>
                <a:gd name="connsiteY34" fmla="*/ 100281 h 150385"/>
                <a:gd name="connsiteX35" fmla="*/ 2116898 w 2366232"/>
                <a:gd name="connsiteY35" fmla="*/ 62703 h 150385"/>
                <a:gd name="connsiteX36" fmla="*/ 2204581 w 2366232"/>
                <a:gd name="connsiteY36" fmla="*/ 50177 h 150385"/>
                <a:gd name="connsiteX37" fmla="*/ 2366232 w 2366232"/>
                <a:gd name="connsiteY37" fmla="*/ 75850 h 150385"/>
                <a:gd name="connsiteX0" fmla="*/ 0 w 2366232"/>
                <a:gd name="connsiteY0" fmla="*/ 112807 h 147775"/>
                <a:gd name="connsiteX1" fmla="*/ 62630 w 2366232"/>
                <a:gd name="connsiteY1" fmla="*/ 125333 h 147775"/>
                <a:gd name="connsiteX2" fmla="*/ 120712 w 2366232"/>
                <a:gd name="connsiteY2" fmla="*/ 83710 h 147775"/>
                <a:gd name="connsiteX3" fmla="*/ 175364 w 2366232"/>
                <a:gd name="connsiteY3" fmla="*/ 125333 h 147775"/>
                <a:gd name="connsiteX4" fmla="*/ 200416 w 2366232"/>
                <a:gd name="connsiteY4" fmla="*/ 87755 h 147775"/>
                <a:gd name="connsiteX5" fmla="*/ 237994 w 2366232"/>
                <a:gd name="connsiteY5" fmla="*/ 75229 h 147775"/>
                <a:gd name="connsiteX6" fmla="*/ 300624 w 2366232"/>
                <a:gd name="connsiteY6" fmla="*/ 87755 h 147775"/>
                <a:gd name="connsiteX7" fmla="*/ 325676 w 2366232"/>
                <a:gd name="connsiteY7" fmla="*/ 125333 h 147775"/>
                <a:gd name="connsiteX8" fmla="*/ 363254 w 2366232"/>
                <a:gd name="connsiteY8" fmla="*/ 137859 h 147775"/>
                <a:gd name="connsiteX9" fmla="*/ 400833 w 2366232"/>
                <a:gd name="connsiteY9" fmla="*/ 125333 h 147775"/>
                <a:gd name="connsiteX10" fmla="*/ 479405 w 2366232"/>
                <a:gd name="connsiteY10" fmla="*/ 72326 h 147775"/>
                <a:gd name="connsiteX11" fmla="*/ 513567 w 2366232"/>
                <a:gd name="connsiteY11" fmla="*/ 137859 h 147775"/>
                <a:gd name="connsiteX12" fmla="*/ 585307 w 2366232"/>
                <a:gd name="connsiteY12" fmla="*/ 117667 h 147775"/>
                <a:gd name="connsiteX13" fmla="*/ 676405 w 2366232"/>
                <a:gd name="connsiteY13" fmla="*/ 62703 h 147775"/>
                <a:gd name="connsiteX14" fmla="*/ 801665 w 2366232"/>
                <a:gd name="connsiteY14" fmla="*/ 62703 h 147775"/>
                <a:gd name="connsiteX15" fmla="*/ 839244 w 2366232"/>
                <a:gd name="connsiteY15" fmla="*/ 87755 h 147775"/>
                <a:gd name="connsiteX16" fmla="*/ 914400 w 2366232"/>
                <a:gd name="connsiteY16" fmla="*/ 137859 h 147775"/>
                <a:gd name="connsiteX17" fmla="*/ 939452 w 2366232"/>
                <a:gd name="connsiteY17" fmla="*/ 62703 h 147775"/>
                <a:gd name="connsiteX18" fmla="*/ 951978 w 2366232"/>
                <a:gd name="connsiteY18" fmla="*/ 73 h 147775"/>
                <a:gd name="connsiteX19" fmla="*/ 1073451 w 2366232"/>
                <a:gd name="connsiteY19" fmla="*/ 75229 h 147775"/>
                <a:gd name="connsiteX20" fmla="*/ 1290181 w 2366232"/>
                <a:gd name="connsiteY20" fmla="*/ 37651 h 147775"/>
                <a:gd name="connsiteX21" fmla="*/ 1302707 w 2366232"/>
                <a:gd name="connsiteY21" fmla="*/ 75229 h 147775"/>
                <a:gd name="connsiteX22" fmla="*/ 1315233 w 2366232"/>
                <a:gd name="connsiteY22" fmla="*/ 112807 h 147775"/>
                <a:gd name="connsiteX23" fmla="*/ 1352811 w 2366232"/>
                <a:gd name="connsiteY23" fmla="*/ 87755 h 147775"/>
                <a:gd name="connsiteX24" fmla="*/ 1365337 w 2366232"/>
                <a:gd name="connsiteY24" fmla="*/ 50177 h 147775"/>
                <a:gd name="connsiteX25" fmla="*/ 1427967 w 2366232"/>
                <a:gd name="connsiteY25" fmla="*/ 25125 h 147775"/>
                <a:gd name="connsiteX26" fmla="*/ 1521344 w 2366232"/>
                <a:gd name="connsiteY26" fmla="*/ 144383 h 147775"/>
                <a:gd name="connsiteX27" fmla="*/ 1578279 w 2366232"/>
                <a:gd name="connsiteY27" fmla="*/ 112807 h 147775"/>
                <a:gd name="connsiteX28" fmla="*/ 1640909 w 2366232"/>
                <a:gd name="connsiteY28" fmla="*/ 87755 h 147775"/>
                <a:gd name="connsiteX29" fmla="*/ 1703539 w 2366232"/>
                <a:gd name="connsiteY29" fmla="*/ 137859 h 147775"/>
                <a:gd name="connsiteX30" fmla="*/ 1716065 w 2366232"/>
                <a:gd name="connsiteY30" fmla="*/ 100281 h 147775"/>
                <a:gd name="connsiteX31" fmla="*/ 1753644 w 2366232"/>
                <a:gd name="connsiteY31" fmla="*/ 62703 h 147775"/>
                <a:gd name="connsiteX32" fmla="*/ 1841326 w 2366232"/>
                <a:gd name="connsiteY32" fmla="*/ 56082 h 147775"/>
                <a:gd name="connsiteX33" fmla="*/ 1891430 w 2366232"/>
                <a:gd name="connsiteY33" fmla="*/ 37651 h 147775"/>
                <a:gd name="connsiteX34" fmla="*/ 2004164 w 2366232"/>
                <a:gd name="connsiteY34" fmla="*/ 100281 h 147775"/>
                <a:gd name="connsiteX35" fmla="*/ 2116898 w 2366232"/>
                <a:gd name="connsiteY35" fmla="*/ 62703 h 147775"/>
                <a:gd name="connsiteX36" fmla="*/ 2204581 w 2366232"/>
                <a:gd name="connsiteY36" fmla="*/ 50177 h 147775"/>
                <a:gd name="connsiteX37" fmla="*/ 2366232 w 2366232"/>
                <a:gd name="connsiteY37" fmla="*/ 75850 h 147775"/>
                <a:gd name="connsiteX0" fmla="*/ 0 w 2366232"/>
                <a:gd name="connsiteY0" fmla="*/ 112807 h 147775"/>
                <a:gd name="connsiteX1" fmla="*/ 62630 w 2366232"/>
                <a:gd name="connsiteY1" fmla="*/ 125333 h 147775"/>
                <a:gd name="connsiteX2" fmla="*/ 120712 w 2366232"/>
                <a:gd name="connsiteY2" fmla="*/ 83710 h 147775"/>
                <a:gd name="connsiteX3" fmla="*/ 200416 w 2366232"/>
                <a:gd name="connsiteY3" fmla="*/ 87755 h 147775"/>
                <a:gd name="connsiteX4" fmla="*/ 237994 w 2366232"/>
                <a:gd name="connsiteY4" fmla="*/ 75229 h 147775"/>
                <a:gd name="connsiteX5" fmla="*/ 300624 w 2366232"/>
                <a:gd name="connsiteY5" fmla="*/ 87755 h 147775"/>
                <a:gd name="connsiteX6" fmla="*/ 325676 w 2366232"/>
                <a:gd name="connsiteY6" fmla="*/ 125333 h 147775"/>
                <a:gd name="connsiteX7" fmla="*/ 363254 w 2366232"/>
                <a:gd name="connsiteY7" fmla="*/ 137859 h 147775"/>
                <a:gd name="connsiteX8" fmla="*/ 400833 w 2366232"/>
                <a:gd name="connsiteY8" fmla="*/ 125333 h 147775"/>
                <a:gd name="connsiteX9" fmla="*/ 479405 w 2366232"/>
                <a:gd name="connsiteY9" fmla="*/ 72326 h 147775"/>
                <a:gd name="connsiteX10" fmla="*/ 513567 w 2366232"/>
                <a:gd name="connsiteY10" fmla="*/ 137859 h 147775"/>
                <a:gd name="connsiteX11" fmla="*/ 585307 w 2366232"/>
                <a:gd name="connsiteY11" fmla="*/ 117667 h 147775"/>
                <a:gd name="connsiteX12" fmla="*/ 676405 w 2366232"/>
                <a:gd name="connsiteY12" fmla="*/ 62703 h 147775"/>
                <a:gd name="connsiteX13" fmla="*/ 801665 w 2366232"/>
                <a:gd name="connsiteY13" fmla="*/ 62703 h 147775"/>
                <a:gd name="connsiteX14" fmla="*/ 839244 w 2366232"/>
                <a:gd name="connsiteY14" fmla="*/ 87755 h 147775"/>
                <a:gd name="connsiteX15" fmla="*/ 914400 w 2366232"/>
                <a:gd name="connsiteY15" fmla="*/ 137859 h 147775"/>
                <a:gd name="connsiteX16" fmla="*/ 939452 w 2366232"/>
                <a:gd name="connsiteY16" fmla="*/ 62703 h 147775"/>
                <a:gd name="connsiteX17" fmla="*/ 951978 w 2366232"/>
                <a:gd name="connsiteY17" fmla="*/ 73 h 147775"/>
                <a:gd name="connsiteX18" fmla="*/ 1073451 w 2366232"/>
                <a:gd name="connsiteY18" fmla="*/ 75229 h 147775"/>
                <a:gd name="connsiteX19" fmla="*/ 1290181 w 2366232"/>
                <a:gd name="connsiteY19" fmla="*/ 37651 h 147775"/>
                <a:gd name="connsiteX20" fmla="*/ 1302707 w 2366232"/>
                <a:gd name="connsiteY20" fmla="*/ 75229 h 147775"/>
                <a:gd name="connsiteX21" fmla="*/ 1315233 w 2366232"/>
                <a:gd name="connsiteY21" fmla="*/ 112807 h 147775"/>
                <a:gd name="connsiteX22" fmla="*/ 1352811 w 2366232"/>
                <a:gd name="connsiteY22" fmla="*/ 87755 h 147775"/>
                <a:gd name="connsiteX23" fmla="*/ 1365337 w 2366232"/>
                <a:gd name="connsiteY23" fmla="*/ 50177 h 147775"/>
                <a:gd name="connsiteX24" fmla="*/ 1427967 w 2366232"/>
                <a:gd name="connsiteY24" fmla="*/ 25125 h 147775"/>
                <a:gd name="connsiteX25" fmla="*/ 1521344 w 2366232"/>
                <a:gd name="connsiteY25" fmla="*/ 144383 h 147775"/>
                <a:gd name="connsiteX26" fmla="*/ 1578279 w 2366232"/>
                <a:gd name="connsiteY26" fmla="*/ 112807 h 147775"/>
                <a:gd name="connsiteX27" fmla="*/ 1640909 w 2366232"/>
                <a:gd name="connsiteY27" fmla="*/ 87755 h 147775"/>
                <a:gd name="connsiteX28" fmla="*/ 1703539 w 2366232"/>
                <a:gd name="connsiteY28" fmla="*/ 137859 h 147775"/>
                <a:gd name="connsiteX29" fmla="*/ 1716065 w 2366232"/>
                <a:gd name="connsiteY29" fmla="*/ 100281 h 147775"/>
                <a:gd name="connsiteX30" fmla="*/ 1753644 w 2366232"/>
                <a:gd name="connsiteY30" fmla="*/ 62703 h 147775"/>
                <a:gd name="connsiteX31" fmla="*/ 1841326 w 2366232"/>
                <a:gd name="connsiteY31" fmla="*/ 56082 h 147775"/>
                <a:gd name="connsiteX32" fmla="*/ 1891430 w 2366232"/>
                <a:gd name="connsiteY32" fmla="*/ 37651 h 147775"/>
                <a:gd name="connsiteX33" fmla="*/ 2004164 w 2366232"/>
                <a:gd name="connsiteY33" fmla="*/ 100281 h 147775"/>
                <a:gd name="connsiteX34" fmla="*/ 2116898 w 2366232"/>
                <a:gd name="connsiteY34" fmla="*/ 62703 h 147775"/>
                <a:gd name="connsiteX35" fmla="*/ 2204581 w 2366232"/>
                <a:gd name="connsiteY35" fmla="*/ 50177 h 147775"/>
                <a:gd name="connsiteX36" fmla="*/ 2366232 w 2366232"/>
                <a:gd name="connsiteY36" fmla="*/ 75850 h 147775"/>
                <a:gd name="connsiteX0" fmla="*/ 0 w 2366232"/>
                <a:gd name="connsiteY0" fmla="*/ 92108 h 127076"/>
                <a:gd name="connsiteX1" fmla="*/ 62630 w 2366232"/>
                <a:gd name="connsiteY1" fmla="*/ 104634 h 127076"/>
                <a:gd name="connsiteX2" fmla="*/ 120712 w 2366232"/>
                <a:gd name="connsiteY2" fmla="*/ 63011 h 127076"/>
                <a:gd name="connsiteX3" fmla="*/ 200416 w 2366232"/>
                <a:gd name="connsiteY3" fmla="*/ 67056 h 127076"/>
                <a:gd name="connsiteX4" fmla="*/ 237994 w 2366232"/>
                <a:gd name="connsiteY4" fmla="*/ 54530 h 127076"/>
                <a:gd name="connsiteX5" fmla="*/ 300624 w 2366232"/>
                <a:gd name="connsiteY5" fmla="*/ 67056 h 127076"/>
                <a:gd name="connsiteX6" fmla="*/ 325676 w 2366232"/>
                <a:gd name="connsiteY6" fmla="*/ 104634 h 127076"/>
                <a:gd name="connsiteX7" fmla="*/ 363254 w 2366232"/>
                <a:gd name="connsiteY7" fmla="*/ 117160 h 127076"/>
                <a:gd name="connsiteX8" fmla="*/ 400833 w 2366232"/>
                <a:gd name="connsiteY8" fmla="*/ 104634 h 127076"/>
                <a:gd name="connsiteX9" fmla="*/ 479405 w 2366232"/>
                <a:gd name="connsiteY9" fmla="*/ 51627 h 127076"/>
                <a:gd name="connsiteX10" fmla="*/ 513567 w 2366232"/>
                <a:gd name="connsiteY10" fmla="*/ 117160 h 127076"/>
                <a:gd name="connsiteX11" fmla="*/ 585307 w 2366232"/>
                <a:gd name="connsiteY11" fmla="*/ 96968 h 127076"/>
                <a:gd name="connsiteX12" fmla="*/ 676405 w 2366232"/>
                <a:gd name="connsiteY12" fmla="*/ 42004 h 127076"/>
                <a:gd name="connsiteX13" fmla="*/ 801665 w 2366232"/>
                <a:gd name="connsiteY13" fmla="*/ 42004 h 127076"/>
                <a:gd name="connsiteX14" fmla="*/ 839244 w 2366232"/>
                <a:gd name="connsiteY14" fmla="*/ 67056 h 127076"/>
                <a:gd name="connsiteX15" fmla="*/ 914400 w 2366232"/>
                <a:gd name="connsiteY15" fmla="*/ 117160 h 127076"/>
                <a:gd name="connsiteX16" fmla="*/ 939452 w 2366232"/>
                <a:gd name="connsiteY16" fmla="*/ 42004 h 127076"/>
                <a:gd name="connsiteX17" fmla="*/ 1073451 w 2366232"/>
                <a:gd name="connsiteY17" fmla="*/ 54530 h 127076"/>
                <a:gd name="connsiteX18" fmla="*/ 1290181 w 2366232"/>
                <a:gd name="connsiteY18" fmla="*/ 16952 h 127076"/>
                <a:gd name="connsiteX19" fmla="*/ 1302707 w 2366232"/>
                <a:gd name="connsiteY19" fmla="*/ 54530 h 127076"/>
                <a:gd name="connsiteX20" fmla="*/ 1315233 w 2366232"/>
                <a:gd name="connsiteY20" fmla="*/ 92108 h 127076"/>
                <a:gd name="connsiteX21" fmla="*/ 1352811 w 2366232"/>
                <a:gd name="connsiteY21" fmla="*/ 67056 h 127076"/>
                <a:gd name="connsiteX22" fmla="*/ 1365337 w 2366232"/>
                <a:gd name="connsiteY22" fmla="*/ 29478 h 127076"/>
                <a:gd name="connsiteX23" fmla="*/ 1427967 w 2366232"/>
                <a:gd name="connsiteY23" fmla="*/ 4426 h 127076"/>
                <a:gd name="connsiteX24" fmla="*/ 1521344 w 2366232"/>
                <a:gd name="connsiteY24" fmla="*/ 123684 h 127076"/>
                <a:gd name="connsiteX25" fmla="*/ 1578279 w 2366232"/>
                <a:gd name="connsiteY25" fmla="*/ 92108 h 127076"/>
                <a:gd name="connsiteX26" fmla="*/ 1640909 w 2366232"/>
                <a:gd name="connsiteY26" fmla="*/ 67056 h 127076"/>
                <a:gd name="connsiteX27" fmla="*/ 1703539 w 2366232"/>
                <a:gd name="connsiteY27" fmla="*/ 117160 h 127076"/>
                <a:gd name="connsiteX28" fmla="*/ 1716065 w 2366232"/>
                <a:gd name="connsiteY28" fmla="*/ 79582 h 127076"/>
                <a:gd name="connsiteX29" fmla="*/ 1753644 w 2366232"/>
                <a:gd name="connsiteY29" fmla="*/ 42004 h 127076"/>
                <a:gd name="connsiteX30" fmla="*/ 1841326 w 2366232"/>
                <a:gd name="connsiteY30" fmla="*/ 35383 h 127076"/>
                <a:gd name="connsiteX31" fmla="*/ 1891430 w 2366232"/>
                <a:gd name="connsiteY31" fmla="*/ 16952 h 127076"/>
                <a:gd name="connsiteX32" fmla="*/ 2004164 w 2366232"/>
                <a:gd name="connsiteY32" fmla="*/ 79582 h 127076"/>
                <a:gd name="connsiteX33" fmla="*/ 2116898 w 2366232"/>
                <a:gd name="connsiteY33" fmla="*/ 42004 h 127076"/>
                <a:gd name="connsiteX34" fmla="*/ 2204581 w 2366232"/>
                <a:gd name="connsiteY34" fmla="*/ 29478 h 127076"/>
                <a:gd name="connsiteX35" fmla="*/ 2366232 w 2366232"/>
                <a:gd name="connsiteY35" fmla="*/ 55151 h 12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66232" h="127076">
                  <a:moveTo>
                    <a:pt x="0" y="92108"/>
                  </a:moveTo>
                  <a:cubicBezTo>
                    <a:pt x="20877" y="96283"/>
                    <a:pt x="42511" y="109484"/>
                    <a:pt x="62630" y="104634"/>
                  </a:cubicBezTo>
                  <a:cubicBezTo>
                    <a:pt x="82749" y="99784"/>
                    <a:pt x="97748" y="69274"/>
                    <a:pt x="120712" y="63011"/>
                  </a:cubicBezTo>
                  <a:cubicBezTo>
                    <a:pt x="143676" y="56748"/>
                    <a:pt x="180869" y="68470"/>
                    <a:pt x="200416" y="67056"/>
                  </a:cubicBezTo>
                  <a:cubicBezTo>
                    <a:pt x="219963" y="65642"/>
                    <a:pt x="225468" y="58705"/>
                    <a:pt x="237994" y="54530"/>
                  </a:cubicBezTo>
                  <a:cubicBezTo>
                    <a:pt x="258871" y="58705"/>
                    <a:pt x="282139" y="56493"/>
                    <a:pt x="300624" y="67056"/>
                  </a:cubicBezTo>
                  <a:cubicBezTo>
                    <a:pt x="313695" y="74525"/>
                    <a:pt x="313921" y="95230"/>
                    <a:pt x="325676" y="104634"/>
                  </a:cubicBezTo>
                  <a:cubicBezTo>
                    <a:pt x="335986" y="112882"/>
                    <a:pt x="350728" y="112985"/>
                    <a:pt x="363254" y="117160"/>
                  </a:cubicBezTo>
                  <a:cubicBezTo>
                    <a:pt x="375780" y="112985"/>
                    <a:pt x="381475" y="115556"/>
                    <a:pt x="400833" y="104634"/>
                  </a:cubicBezTo>
                  <a:cubicBezTo>
                    <a:pt x="420191" y="93712"/>
                    <a:pt x="429089" y="26469"/>
                    <a:pt x="479405" y="51627"/>
                  </a:cubicBezTo>
                  <a:cubicBezTo>
                    <a:pt x="492870" y="58360"/>
                    <a:pt x="495917" y="109603"/>
                    <a:pt x="513567" y="117160"/>
                  </a:cubicBezTo>
                  <a:cubicBezTo>
                    <a:pt x="531217" y="124717"/>
                    <a:pt x="585307" y="96968"/>
                    <a:pt x="585307" y="96968"/>
                  </a:cubicBezTo>
                  <a:cubicBezTo>
                    <a:pt x="629148" y="67741"/>
                    <a:pt x="640345" y="51165"/>
                    <a:pt x="676405" y="42004"/>
                  </a:cubicBezTo>
                  <a:cubicBezTo>
                    <a:pt x="712465" y="32843"/>
                    <a:pt x="774525" y="37829"/>
                    <a:pt x="801665" y="42004"/>
                  </a:cubicBezTo>
                  <a:cubicBezTo>
                    <a:pt x="814191" y="50355"/>
                    <a:pt x="828599" y="56411"/>
                    <a:pt x="839244" y="67056"/>
                  </a:cubicBezTo>
                  <a:cubicBezTo>
                    <a:pt x="886158" y="113970"/>
                    <a:pt x="860017" y="99032"/>
                    <a:pt x="914400" y="117160"/>
                  </a:cubicBezTo>
                  <a:cubicBezTo>
                    <a:pt x="922751" y="92108"/>
                    <a:pt x="912944" y="52442"/>
                    <a:pt x="939452" y="42004"/>
                  </a:cubicBezTo>
                  <a:cubicBezTo>
                    <a:pt x="965961" y="31566"/>
                    <a:pt x="1014996" y="58705"/>
                    <a:pt x="1073451" y="54530"/>
                  </a:cubicBezTo>
                  <a:cubicBezTo>
                    <a:pt x="1131906" y="50355"/>
                    <a:pt x="1251972" y="16952"/>
                    <a:pt x="1290181" y="16952"/>
                  </a:cubicBezTo>
                  <a:cubicBezTo>
                    <a:pt x="1328390" y="16952"/>
                    <a:pt x="1298532" y="42004"/>
                    <a:pt x="1302707" y="54530"/>
                  </a:cubicBezTo>
                  <a:lnTo>
                    <a:pt x="1315233" y="92108"/>
                  </a:lnTo>
                  <a:cubicBezTo>
                    <a:pt x="1327759" y="83757"/>
                    <a:pt x="1343407" y="78811"/>
                    <a:pt x="1352811" y="67056"/>
                  </a:cubicBezTo>
                  <a:cubicBezTo>
                    <a:pt x="1361059" y="56746"/>
                    <a:pt x="1352811" y="39916"/>
                    <a:pt x="1365337" y="29478"/>
                  </a:cubicBezTo>
                  <a:cubicBezTo>
                    <a:pt x="1377863" y="19040"/>
                    <a:pt x="1401966" y="-11275"/>
                    <a:pt x="1427967" y="4426"/>
                  </a:cubicBezTo>
                  <a:cubicBezTo>
                    <a:pt x="1453968" y="20127"/>
                    <a:pt x="1496292" y="109070"/>
                    <a:pt x="1521344" y="123684"/>
                  </a:cubicBezTo>
                  <a:cubicBezTo>
                    <a:pt x="1546396" y="138298"/>
                    <a:pt x="1558352" y="101546"/>
                    <a:pt x="1578279" y="92108"/>
                  </a:cubicBezTo>
                  <a:cubicBezTo>
                    <a:pt x="1598206" y="82670"/>
                    <a:pt x="1528904" y="39055"/>
                    <a:pt x="1640909" y="67056"/>
                  </a:cubicBezTo>
                  <a:cubicBezTo>
                    <a:pt x="1648648" y="78664"/>
                    <a:pt x="1673287" y="132286"/>
                    <a:pt x="1703539" y="117160"/>
                  </a:cubicBezTo>
                  <a:cubicBezTo>
                    <a:pt x="1715349" y="111255"/>
                    <a:pt x="1708741" y="90568"/>
                    <a:pt x="1716065" y="79582"/>
                  </a:cubicBezTo>
                  <a:cubicBezTo>
                    <a:pt x="1725891" y="64843"/>
                    <a:pt x="1741118" y="54530"/>
                    <a:pt x="1753644" y="42004"/>
                  </a:cubicBezTo>
                  <a:cubicBezTo>
                    <a:pt x="1774521" y="29478"/>
                    <a:pt x="1818362" y="39558"/>
                    <a:pt x="1841326" y="35383"/>
                  </a:cubicBezTo>
                  <a:cubicBezTo>
                    <a:pt x="1864290" y="31208"/>
                    <a:pt x="1874729" y="12777"/>
                    <a:pt x="1891430" y="16952"/>
                  </a:cubicBezTo>
                  <a:cubicBezTo>
                    <a:pt x="1975922" y="101444"/>
                    <a:pt x="1932975" y="103312"/>
                    <a:pt x="2004164" y="79582"/>
                  </a:cubicBezTo>
                  <a:cubicBezTo>
                    <a:pt x="2041742" y="83757"/>
                    <a:pt x="2083495" y="50355"/>
                    <a:pt x="2116898" y="42004"/>
                  </a:cubicBezTo>
                  <a:cubicBezTo>
                    <a:pt x="2151117" y="19191"/>
                    <a:pt x="2163025" y="27287"/>
                    <a:pt x="2204581" y="29478"/>
                  </a:cubicBezTo>
                  <a:cubicBezTo>
                    <a:pt x="2246137" y="31669"/>
                    <a:pt x="2353161" y="47682"/>
                    <a:pt x="2366232" y="55151"/>
                  </a:cubicBezTo>
                </a:path>
              </a:pathLst>
            </a:cu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125535" y="1849676"/>
              <a:ext cx="1615857" cy="0"/>
            </a:xfrm>
            <a:prstGeom prst="lin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087435" y="1461420"/>
              <a:ext cx="1714935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344553" y="1571363"/>
                  <a:ext cx="272067" cy="199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sz="1200" dirty="0" smtClean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553" y="1571363"/>
                  <a:ext cx="272067" cy="199478"/>
                </a:xfrm>
                <a:prstGeom prst="rect">
                  <a:avLst/>
                </a:prstGeom>
                <a:blipFill>
                  <a:blip r:embed="rId5"/>
                  <a:stretch>
                    <a:fillRect l="-20000" r="-22222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7693660" y="1666585"/>
              <a:ext cx="26670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180309" y="861797"/>
              <a:ext cx="83798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/>
                <a:t>Reference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997369" y="787052"/>
              <a:ext cx="1907747" cy="1163668"/>
            </a:xfrm>
            <a:prstGeom prst="roundRect">
              <a:avLst>
                <a:gd name="adj" fmla="val 946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05495" y="3464480"/>
            <a:ext cx="1907747" cy="1163668"/>
            <a:chOff x="5604390" y="2080260"/>
            <a:chExt cx="1907747" cy="1163668"/>
          </a:xfrm>
        </p:grpSpPr>
        <p:grpSp>
          <p:nvGrpSpPr>
            <p:cNvPr id="27" name="Group 26"/>
            <p:cNvGrpSpPr/>
            <p:nvPr/>
          </p:nvGrpSpPr>
          <p:grpSpPr>
            <a:xfrm>
              <a:off x="5728622" y="2417679"/>
              <a:ext cx="1714935" cy="688932"/>
              <a:chOff x="5743862" y="2166219"/>
              <a:chExt cx="1714935" cy="688932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6445250" y="2184399"/>
                <a:ext cx="236538" cy="615157"/>
              </a:xfrm>
              <a:custGeom>
                <a:avLst/>
                <a:gdLst>
                  <a:gd name="connsiteX0" fmla="*/ 0 w 241300"/>
                  <a:gd name="connsiteY0" fmla="*/ 609600 h 622300"/>
                  <a:gd name="connsiteX1" fmla="*/ 12700 w 241300"/>
                  <a:gd name="connsiteY1" fmla="*/ 400050 h 622300"/>
                  <a:gd name="connsiteX2" fmla="*/ 25400 w 241300"/>
                  <a:gd name="connsiteY2" fmla="*/ 88900 h 622300"/>
                  <a:gd name="connsiteX3" fmla="*/ 50800 w 241300"/>
                  <a:gd name="connsiteY3" fmla="*/ 0 h 622300"/>
                  <a:gd name="connsiteX4" fmla="*/ 120650 w 241300"/>
                  <a:gd name="connsiteY4" fmla="*/ 69850 h 622300"/>
                  <a:gd name="connsiteX5" fmla="*/ 215900 w 241300"/>
                  <a:gd name="connsiteY5" fmla="*/ 514350 h 622300"/>
                  <a:gd name="connsiteX6" fmla="*/ 241300 w 241300"/>
                  <a:gd name="connsiteY6" fmla="*/ 622300 h 622300"/>
                  <a:gd name="connsiteX7" fmla="*/ 0 w 241300"/>
                  <a:gd name="connsiteY7" fmla="*/ 609600 h 622300"/>
                  <a:gd name="connsiteX0" fmla="*/ 0 w 236538"/>
                  <a:gd name="connsiteY0" fmla="*/ 609600 h 615157"/>
                  <a:gd name="connsiteX1" fmla="*/ 12700 w 236538"/>
                  <a:gd name="connsiteY1" fmla="*/ 400050 h 615157"/>
                  <a:gd name="connsiteX2" fmla="*/ 25400 w 236538"/>
                  <a:gd name="connsiteY2" fmla="*/ 88900 h 615157"/>
                  <a:gd name="connsiteX3" fmla="*/ 50800 w 236538"/>
                  <a:gd name="connsiteY3" fmla="*/ 0 h 615157"/>
                  <a:gd name="connsiteX4" fmla="*/ 120650 w 236538"/>
                  <a:gd name="connsiteY4" fmla="*/ 69850 h 615157"/>
                  <a:gd name="connsiteX5" fmla="*/ 215900 w 236538"/>
                  <a:gd name="connsiteY5" fmla="*/ 514350 h 615157"/>
                  <a:gd name="connsiteX6" fmla="*/ 236538 w 236538"/>
                  <a:gd name="connsiteY6" fmla="*/ 615157 h 615157"/>
                  <a:gd name="connsiteX7" fmla="*/ 0 w 236538"/>
                  <a:gd name="connsiteY7" fmla="*/ 609600 h 61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538" h="615157">
                    <a:moveTo>
                      <a:pt x="0" y="609600"/>
                    </a:moveTo>
                    <a:lnTo>
                      <a:pt x="12700" y="400050"/>
                    </a:lnTo>
                    <a:lnTo>
                      <a:pt x="25400" y="88900"/>
                    </a:lnTo>
                    <a:lnTo>
                      <a:pt x="50800" y="0"/>
                    </a:lnTo>
                    <a:lnTo>
                      <a:pt x="120650" y="69850"/>
                    </a:lnTo>
                    <a:lnTo>
                      <a:pt x="215900" y="514350"/>
                    </a:lnTo>
                    <a:lnTo>
                      <a:pt x="236538" y="615157"/>
                    </a:lnTo>
                    <a:lnTo>
                      <a:pt x="0" y="60960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780909" y="2166219"/>
                <a:ext cx="1615857" cy="688932"/>
              </a:xfrm>
              <a:custGeom>
                <a:avLst/>
                <a:gdLst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26509 w 2317315"/>
                  <a:gd name="connsiteY15" fmla="*/ 5386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753644 w 2317315"/>
                  <a:gd name="connsiteY40" fmla="*/ 588724 h 688932"/>
                  <a:gd name="connsiteX41" fmla="*/ 1766170 w 2317315"/>
                  <a:gd name="connsiteY41" fmla="*/ 551146 h 688932"/>
                  <a:gd name="connsiteX42" fmla="*/ 1841326 w 2317315"/>
                  <a:gd name="connsiteY42" fmla="*/ 551146 h 688932"/>
                  <a:gd name="connsiteX43" fmla="*/ 1891430 w 2317315"/>
                  <a:gd name="connsiteY43" fmla="*/ 563672 h 688932"/>
                  <a:gd name="connsiteX44" fmla="*/ 2004164 w 2317315"/>
                  <a:gd name="connsiteY44" fmla="*/ 626302 h 688932"/>
                  <a:gd name="connsiteX45" fmla="*/ 2079320 w 2317315"/>
                  <a:gd name="connsiteY45" fmla="*/ 563672 h 688932"/>
                  <a:gd name="connsiteX46" fmla="*/ 2116898 w 2317315"/>
                  <a:gd name="connsiteY46" fmla="*/ 588724 h 688932"/>
                  <a:gd name="connsiteX47" fmla="*/ 2204581 w 2317315"/>
                  <a:gd name="connsiteY47" fmla="*/ 576198 h 688932"/>
                  <a:gd name="connsiteX48" fmla="*/ 2229633 w 2317315"/>
                  <a:gd name="connsiteY48" fmla="*/ 613776 h 688932"/>
                  <a:gd name="connsiteX49" fmla="*/ 2317315 w 2317315"/>
                  <a:gd name="connsiteY49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26509 w 2317315"/>
                  <a:gd name="connsiteY15" fmla="*/ 5386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753644 w 2317315"/>
                  <a:gd name="connsiteY40" fmla="*/ 588724 h 688932"/>
                  <a:gd name="connsiteX41" fmla="*/ 1841326 w 2317315"/>
                  <a:gd name="connsiteY41" fmla="*/ 551146 h 688932"/>
                  <a:gd name="connsiteX42" fmla="*/ 1891430 w 2317315"/>
                  <a:gd name="connsiteY42" fmla="*/ 563672 h 688932"/>
                  <a:gd name="connsiteX43" fmla="*/ 2004164 w 2317315"/>
                  <a:gd name="connsiteY43" fmla="*/ 626302 h 688932"/>
                  <a:gd name="connsiteX44" fmla="*/ 2079320 w 2317315"/>
                  <a:gd name="connsiteY44" fmla="*/ 563672 h 688932"/>
                  <a:gd name="connsiteX45" fmla="*/ 2116898 w 2317315"/>
                  <a:gd name="connsiteY45" fmla="*/ 588724 h 688932"/>
                  <a:gd name="connsiteX46" fmla="*/ 2204581 w 2317315"/>
                  <a:gd name="connsiteY46" fmla="*/ 576198 h 688932"/>
                  <a:gd name="connsiteX47" fmla="*/ 2229633 w 2317315"/>
                  <a:gd name="connsiteY47" fmla="*/ 613776 h 688932"/>
                  <a:gd name="connsiteX48" fmla="*/ 2317315 w 2317315"/>
                  <a:gd name="connsiteY48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26509 w 2317315"/>
                  <a:gd name="connsiteY15" fmla="*/ 5386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753644 w 2317315"/>
                  <a:gd name="connsiteY40" fmla="*/ 588724 h 688932"/>
                  <a:gd name="connsiteX41" fmla="*/ 1832219 w 2317315"/>
                  <a:gd name="connsiteY41" fmla="*/ 627346 h 688932"/>
                  <a:gd name="connsiteX42" fmla="*/ 1891430 w 2317315"/>
                  <a:gd name="connsiteY42" fmla="*/ 563672 h 688932"/>
                  <a:gd name="connsiteX43" fmla="*/ 2004164 w 2317315"/>
                  <a:gd name="connsiteY43" fmla="*/ 626302 h 688932"/>
                  <a:gd name="connsiteX44" fmla="*/ 2079320 w 2317315"/>
                  <a:gd name="connsiteY44" fmla="*/ 563672 h 688932"/>
                  <a:gd name="connsiteX45" fmla="*/ 2116898 w 2317315"/>
                  <a:gd name="connsiteY45" fmla="*/ 588724 h 688932"/>
                  <a:gd name="connsiteX46" fmla="*/ 2204581 w 2317315"/>
                  <a:gd name="connsiteY46" fmla="*/ 576198 h 688932"/>
                  <a:gd name="connsiteX47" fmla="*/ 2229633 w 2317315"/>
                  <a:gd name="connsiteY47" fmla="*/ 613776 h 688932"/>
                  <a:gd name="connsiteX48" fmla="*/ 2317315 w 2317315"/>
                  <a:gd name="connsiteY48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26509 w 2317315"/>
                  <a:gd name="connsiteY15" fmla="*/ 5386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832219 w 2317315"/>
                  <a:gd name="connsiteY40" fmla="*/ 627346 h 688932"/>
                  <a:gd name="connsiteX41" fmla="*/ 1891430 w 2317315"/>
                  <a:gd name="connsiteY41" fmla="*/ 563672 h 688932"/>
                  <a:gd name="connsiteX42" fmla="*/ 2004164 w 2317315"/>
                  <a:gd name="connsiteY42" fmla="*/ 626302 h 688932"/>
                  <a:gd name="connsiteX43" fmla="*/ 2079320 w 2317315"/>
                  <a:gd name="connsiteY43" fmla="*/ 563672 h 688932"/>
                  <a:gd name="connsiteX44" fmla="*/ 2116898 w 2317315"/>
                  <a:gd name="connsiteY44" fmla="*/ 588724 h 688932"/>
                  <a:gd name="connsiteX45" fmla="*/ 2204581 w 2317315"/>
                  <a:gd name="connsiteY45" fmla="*/ 576198 h 688932"/>
                  <a:gd name="connsiteX46" fmla="*/ 2229633 w 2317315"/>
                  <a:gd name="connsiteY46" fmla="*/ 613776 h 688932"/>
                  <a:gd name="connsiteX47" fmla="*/ 2317315 w 2317315"/>
                  <a:gd name="connsiteY47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62936 w 2317315"/>
                  <a:gd name="connsiteY15" fmla="*/ 6402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832219 w 2317315"/>
                  <a:gd name="connsiteY40" fmla="*/ 627346 h 688932"/>
                  <a:gd name="connsiteX41" fmla="*/ 1891430 w 2317315"/>
                  <a:gd name="connsiteY41" fmla="*/ 563672 h 688932"/>
                  <a:gd name="connsiteX42" fmla="*/ 2004164 w 2317315"/>
                  <a:gd name="connsiteY42" fmla="*/ 626302 h 688932"/>
                  <a:gd name="connsiteX43" fmla="*/ 2079320 w 2317315"/>
                  <a:gd name="connsiteY43" fmla="*/ 563672 h 688932"/>
                  <a:gd name="connsiteX44" fmla="*/ 2116898 w 2317315"/>
                  <a:gd name="connsiteY44" fmla="*/ 588724 h 688932"/>
                  <a:gd name="connsiteX45" fmla="*/ 2204581 w 2317315"/>
                  <a:gd name="connsiteY45" fmla="*/ 576198 h 688932"/>
                  <a:gd name="connsiteX46" fmla="*/ 2229633 w 2317315"/>
                  <a:gd name="connsiteY46" fmla="*/ 613776 h 688932"/>
                  <a:gd name="connsiteX47" fmla="*/ 2317315 w 2317315"/>
                  <a:gd name="connsiteY47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762936 w 2317315"/>
                  <a:gd name="connsiteY14" fmla="*/ 640220 h 688932"/>
                  <a:gd name="connsiteX15" fmla="*/ 801665 w 2317315"/>
                  <a:gd name="connsiteY15" fmla="*/ 588724 h 688932"/>
                  <a:gd name="connsiteX16" fmla="*/ 839244 w 2317315"/>
                  <a:gd name="connsiteY16" fmla="*/ 613776 h 688932"/>
                  <a:gd name="connsiteX17" fmla="*/ 914400 w 2317315"/>
                  <a:gd name="connsiteY17" fmla="*/ 663880 h 688932"/>
                  <a:gd name="connsiteX18" fmla="*/ 939452 w 2317315"/>
                  <a:gd name="connsiteY18" fmla="*/ 588724 h 688932"/>
                  <a:gd name="connsiteX19" fmla="*/ 951978 w 2317315"/>
                  <a:gd name="connsiteY19" fmla="*/ 526094 h 688932"/>
                  <a:gd name="connsiteX20" fmla="*/ 977030 w 2317315"/>
                  <a:gd name="connsiteY20" fmla="*/ 225469 h 688932"/>
                  <a:gd name="connsiteX21" fmla="*/ 1014608 w 2317315"/>
                  <a:gd name="connsiteY21" fmla="*/ 12526 h 688932"/>
                  <a:gd name="connsiteX22" fmla="*/ 1052186 w 2317315"/>
                  <a:gd name="connsiteY22" fmla="*/ 0 h 688932"/>
                  <a:gd name="connsiteX23" fmla="*/ 1127342 w 2317315"/>
                  <a:gd name="connsiteY23" fmla="*/ 112735 h 688932"/>
                  <a:gd name="connsiteX24" fmla="*/ 1152394 w 2317315"/>
                  <a:gd name="connsiteY24" fmla="*/ 150313 h 688932"/>
                  <a:gd name="connsiteX25" fmla="*/ 1240076 w 2317315"/>
                  <a:gd name="connsiteY25" fmla="*/ 413359 h 688932"/>
                  <a:gd name="connsiteX26" fmla="*/ 1290181 w 2317315"/>
                  <a:gd name="connsiteY26" fmla="*/ 563672 h 688932"/>
                  <a:gd name="connsiteX27" fmla="*/ 1302707 w 2317315"/>
                  <a:gd name="connsiteY27" fmla="*/ 601250 h 688932"/>
                  <a:gd name="connsiteX28" fmla="*/ 1315233 w 2317315"/>
                  <a:gd name="connsiteY28" fmla="*/ 638828 h 688932"/>
                  <a:gd name="connsiteX29" fmla="*/ 1352811 w 2317315"/>
                  <a:gd name="connsiteY29" fmla="*/ 613776 h 688932"/>
                  <a:gd name="connsiteX30" fmla="*/ 1365337 w 2317315"/>
                  <a:gd name="connsiteY30" fmla="*/ 576198 h 688932"/>
                  <a:gd name="connsiteX31" fmla="*/ 1390389 w 2317315"/>
                  <a:gd name="connsiteY31" fmla="*/ 538620 h 688932"/>
                  <a:gd name="connsiteX32" fmla="*/ 1427967 w 2317315"/>
                  <a:gd name="connsiteY32" fmla="*/ 551146 h 688932"/>
                  <a:gd name="connsiteX33" fmla="*/ 1490597 w 2317315"/>
                  <a:gd name="connsiteY33" fmla="*/ 626302 h 688932"/>
                  <a:gd name="connsiteX34" fmla="*/ 1528175 w 2317315"/>
                  <a:gd name="connsiteY34" fmla="*/ 651354 h 688932"/>
                  <a:gd name="connsiteX35" fmla="*/ 1578279 w 2317315"/>
                  <a:gd name="connsiteY35" fmla="*/ 638828 h 688932"/>
                  <a:gd name="connsiteX36" fmla="*/ 1640909 w 2317315"/>
                  <a:gd name="connsiteY36" fmla="*/ 613776 h 688932"/>
                  <a:gd name="connsiteX37" fmla="*/ 1703539 w 2317315"/>
                  <a:gd name="connsiteY37" fmla="*/ 663880 h 688932"/>
                  <a:gd name="connsiteX38" fmla="*/ 1716065 w 2317315"/>
                  <a:gd name="connsiteY38" fmla="*/ 626302 h 688932"/>
                  <a:gd name="connsiteX39" fmla="*/ 1832219 w 2317315"/>
                  <a:gd name="connsiteY39" fmla="*/ 627346 h 688932"/>
                  <a:gd name="connsiteX40" fmla="*/ 1891430 w 2317315"/>
                  <a:gd name="connsiteY40" fmla="*/ 563672 h 688932"/>
                  <a:gd name="connsiteX41" fmla="*/ 2004164 w 2317315"/>
                  <a:gd name="connsiteY41" fmla="*/ 626302 h 688932"/>
                  <a:gd name="connsiteX42" fmla="*/ 2079320 w 2317315"/>
                  <a:gd name="connsiteY42" fmla="*/ 563672 h 688932"/>
                  <a:gd name="connsiteX43" fmla="*/ 2116898 w 2317315"/>
                  <a:gd name="connsiteY43" fmla="*/ 588724 h 688932"/>
                  <a:gd name="connsiteX44" fmla="*/ 2204581 w 2317315"/>
                  <a:gd name="connsiteY44" fmla="*/ 576198 h 688932"/>
                  <a:gd name="connsiteX45" fmla="*/ 2229633 w 2317315"/>
                  <a:gd name="connsiteY45" fmla="*/ 613776 h 688932"/>
                  <a:gd name="connsiteX46" fmla="*/ 2317315 w 2317315"/>
                  <a:gd name="connsiteY46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37994 w 2317315"/>
                  <a:gd name="connsiteY4" fmla="*/ 601250 h 688932"/>
                  <a:gd name="connsiteX5" fmla="*/ 300624 w 2317315"/>
                  <a:gd name="connsiteY5" fmla="*/ 613776 h 688932"/>
                  <a:gd name="connsiteX6" fmla="*/ 325676 w 2317315"/>
                  <a:gd name="connsiteY6" fmla="*/ 651354 h 688932"/>
                  <a:gd name="connsiteX7" fmla="*/ 363254 w 2317315"/>
                  <a:gd name="connsiteY7" fmla="*/ 663880 h 688932"/>
                  <a:gd name="connsiteX8" fmla="*/ 400833 w 2317315"/>
                  <a:gd name="connsiteY8" fmla="*/ 651354 h 688932"/>
                  <a:gd name="connsiteX9" fmla="*/ 475989 w 2317315"/>
                  <a:gd name="connsiteY9" fmla="*/ 638828 h 688932"/>
                  <a:gd name="connsiteX10" fmla="*/ 513567 w 2317315"/>
                  <a:gd name="connsiteY10" fmla="*/ 663880 h 688932"/>
                  <a:gd name="connsiteX11" fmla="*/ 588723 w 2317315"/>
                  <a:gd name="connsiteY11" fmla="*/ 688932 h 688932"/>
                  <a:gd name="connsiteX12" fmla="*/ 676405 w 2317315"/>
                  <a:gd name="connsiteY12" fmla="*/ 588724 h 688932"/>
                  <a:gd name="connsiteX13" fmla="*/ 762936 w 2317315"/>
                  <a:gd name="connsiteY13" fmla="*/ 640220 h 688932"/>
                  <a:gd name="connsiteX14" fmla="*/ 801665 w 2317315"/>
                  <a:gd name="connsiteY14" fmla="*/ 588724 h 688932"/>
                  <a:gd name="connsiteX15" fmla="*/ 839244 w 2317315"/>
                  <a:gd name="connsiteY15" fmla="*/ 613776 h 688932"/>
                  <a:gd name="connsiteX16" fmla="*/ 914400 w 2317315"/>
                  <a:gd name="connsiteY16" fmla="*/ 663880 h 688932"/>
                  <a:gd name="connsiteX17" fmla="*/ 939452 w 2317315"/>
                  <a:gd name="connsiteY17" fmla="*/ 588724 h 688932"/>
                  <a:gd name="connsiteX18" fmla="*/ 951978 w 2317315"/>
                  <a:gd name="connsiteY18" fmla="*/ 526094 h 688932"/>
                  <a:gd name="connsiteX19" fmla="*/ 977030 w 2317315"/>
                  <a:gd name="connsiteY19" fmla="*/ 225469 h 688932"/>
                  <a:gd name="connsiteX20" fmla="*/ 1014608 w 2317315"/>
                  <a:gd name="connsiteY20" fmla="*/ 12526 h 688932"/>
                  <a:gd name="connsiteX21" fmla="*/ 1052186 w 2317315"/>
                  <a:gd name="connsiteY21" fmla="*/ 0 h 688932"/>
                  <a:gd name="connsiteX22" fmla="*/ 1127342 w 2317315"/>
                  <a:gd name="connsiteY22" fmla="*/ 112735 h 688932"/>
                  <a:gd name="connsiteX23" fmla="*/ 1152394 w 2317315"/>
                  <a:gd name="connsiteY23" fmla="*/ 150313 h 688932"/>
                  <a:gd name="connsiteX24" fmla="*/ 1240076 w 2317315"/>
                  <a:gd name="connsiteY24" fmla="*/ 413359 h 688932"/>
                  <a:gd name="connsiteX25" fmla="*/ 1290181 w 2317315"/>
                  <a:gd name="connsiteY25" fmla="*/ 563672 h 688932"/>
                  <a:gd name="connsiteX26" fmla="*/ 1302707 w 2317315"/>
                  <a:gd name="connsiteY26" fmla="*/ 601250 h 688932"/>
                  <a:gd name="connsiteX27" fmla="*/ 1315233 w 2317315"/>
                  <a:gd name="connsiteY27" fmla="*/ 638828 h 688932"/>
                  <a:gd name="connsiteX28" fmla="*/ 1352811 w 2317315"/>
                  <a:gd name="connsiteY28" fmla="*/ 613776 h 688932"/>
                  <a:gd name="connsiteX29" fmla="*/ 1365337 w 2317315"/>
                  <a:gd name="connsiteY29" fmla="*/ 576198 h 688932"/>
                  <a:gd name="connsiteX30" fmla="*/ 1390389 w 2317315"/>
                  <a:gd name="connsiteY30" fmla="*/ 538620 h 688932"/>
                  <a:gd name="connsiteX31" fmla="*/ 1427967 w 2317315"/>
                  <a:gd name="connsiteY31" fmla="*/ 551146 h 688932"/>
                  <a:gd name="connsiteX32" fmla="*/ 1490597 w 2317315"/>
                  <a:gd name="connsiteY32" fmla="*/ 626302 h 688932"/>
                  <a:gd name="connsiteX33" fmla="*/ 1528175 w 2317315"/>
                  <a:gd name="connsiteY33" fmla="*/ 651354 h 688932"/>
                  <a:gd name="connsiteX34" fmla="*/ 1578279 w 2317315"/>
                  <a:gd name="connsiteY34" fmla="*/ 638828 h 688932"/>
                  <a:gd name="connsiteX35" fmla="*/ 1640909 w 2317315"/>
                  <a:gd name="connsiteY35" fmla="*/ 613776 h 688932"/>
                  <a:gd name="connsiteX36" fmla="*/ 1703539 w 2317315"/>
                  <a:gd name="connsiteY36" fmla="*/ 663880 h 688932"/>
                  <a:gd name="connsiteX37" fmla="*/ 1716065 w 2317315"/>
                  <a:gd name="connsiteY37" fmla="*/ 626302 h 688932"/>
                  <a:gd name="connsiteX38" fmla="*/ 1832219 w 2317315"/>
                  <a:gd name="connsiteY38" fmla="*/ 627346 h 688932"/>
                  <a:gd name="connsiteX39" fmla="*/ 1891430 w 2317315"/>
                  <a:gd name="connsiteY39" fmla="*/ 563672 h 688932"/>
                  <a:gd name="connsiteX40" fmla="*/ 2004164 w 2317315"/>
                  <a:gd name="connsiteY40" fmla="*/ 626302 h 688932"/>
                  <a:gd name="connsiteX41" fmla="*/ 2079320 w 2317315"/>
                  <a:gd name="connsiteY41" fmla="*/ 563672 h 688932"/>
                  <a:gd name="connsiteX42" fmla="*/ 2116898 w 2317315"/>
                  <a:gd name="connsiteY42" fmla="*/ 588724 h 688932"/>
                  <a:gd name="connsiteX43" fmla="*/ 2204581 w 2317315"/>
                  <a:gd name="connsiteY43" fmla="*/ 576198 h 688932"/>
                  <a:gd name="connsiteX44" fmla="*/ 2229633 w 2317315"/>
                  <a:gd name="connsiteY44" fmla="*/ 613776 h 688932"/>
                  <a:gd name="connsiteX45" fmla="*/ 2317315 w 2317315"/>
                  <a:gd name="connsiteY45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300624 w 2317315"/>
                  <a:gd name="connsiteY4" fmla="*/ 613776 h 688932"/>
                  <a:gd name="connsiteX5" fmla="*/ 325676 w 2317315"/>
                  <a:gd name="connsiteY5" fmla="*/ 651354 h 688932"/>
                  <a:gd name="connsiteX6" fmla="*/ 363254 w 2317315"/>
                  <a:gd name="connsiteY6" fmla="*/ 663880 h 688932"/>
                  <a:gd name="connsiteX7" fmla="*/ 400833 w 2317315"/>
                  <a:gd name="connsiteY7" fmla="*/ 651354 h 688932"/>
                  <a:gd name="connsiteX8" fmla="*/ 475989 w 2317315"/>
                  <a:gd name="connsiteY8" fmla="*/ 638828 h 688932"/>
                  <a:gd name="connsiteX9" fmla="*/ 513567 w 2317315"/>
                  <a:gd name="connsiteY9" fmla="*/ 663880 h 688932"/>
                  <a:gd name="connsiteX10" fmla="*/ 588723 w 2317315"/>
                  <a:gd name="connsiteY10" fmla="*/ 688932 h 688932"/>
                  <a:gd name="connsiteX11" fmla="*/ 676405 w 2317315"/>
                  <a:gd name="connsiteY11" fmla="*/ 588724 h 688932"/>
                  <a:gd name="connsiteX12" fmla="*/ 762936 w 2317315"/>
                  <a:gd name="connsiteY12" fmla="*/ 640220 h 688932"/>
                  <a:gd name="connsiteX13" fmla="*/ 801665 w 2317315"/>
                  <a:gd name="connsiteY13" fmla="*/ 588724 h 688932"/>
                  <a:gd name="connsiteX14" fmla="*/ 839244 w 2317315"/>
                  <a:gd name="connsiteY14" fmla="*/ 613776 h 688932"/>
                  <a:gd name="connsiteX15" fmla="*/ 914400 w 2317315"/>
                  <a:gd name="connsiteY15" fmla="*/ 663880 h 688932"/>
                  <a:gd name="connsiteX16" fmla="*/ 939452 w 2317315"/>
                  <a:gd name="connsiteY16" fmla="*/ 588724 h 688932"/>
                  <a:gd name="connsiteX17" fmla="*/ 951978 w 2317315"/>
                  <a:gd name="connsiteY17" fmla="*/ 526094 h 688932"/>
                  <a:gd name="connsiteX18" fmla="*/ 977030 w 2317315"/>
                  <a:gd name="connsiteY18" fmla="*/ 225469 h 688932"/>
                  <a:gd name="connsiteX19" fmla="*/ 1014608 w 2317315"/>
                  <a:gd name="connsiteY19" fmla="*/ 12526 h 688932"/>
                  <a:gd name="connsiteX20" fmla="*/ 1052186 w 2317315"/>
                  <a:gd name="connsiteY20" fmla="*/ 0 h 688932"/>
                  <a:gd name="connsiteX21" fmla="*/ 1127342 w 2317315"/>
                  <a:gd name="connsiteY21" fmla="*/ 112735 h 688932"/>
                  <a:gd name="connsiteX22" fmla="*/ 1152394 w 2317315"/>
                  <a:gd name="connsiteY22" fmla="*/ 150313 h 688932"/>
                  <a:gd name="connsiteX23" fmla="*/ 1240076 w 2317315"/>
                  <a:gd name="connsiteY23" fmla="*/ 413359 h 688932"/>
                  <a:gd name="connsiteX24" fmla="*/ 1290181 w 2317315"/>
                  <a:gd name="connsiteY24" fmla="*/ 563672 h 688932"/>
                  <a:gd name="connsiteX25" fmla="*/ 1302707 w 2317315"/>
                  <a:gd name="connsiteY25" fmla="*/ 601250 h 688932"/>
                  <a:gd name="connsiteX26" fmla="*/ 1315233 w 2317315"/>
                  <a:gd name="connsiteY26" fmla="*/ 638828 h 688932"/>
                  <a:gd name="connsiteX27" fmla="*/ 1352811 w 2317315"/>
                  <a:gd name="connsiteY27" fmla="*/ 613776 h 688932"/>
                  <a:gd name="connsiteX28" fmla="*/ 1365337 w 2317315"/>
                  <a:gd name="connsiteY28" fmla="*/ 576198 h 688932"/>
                  <a:gd name="connsiteX29" fmla="*/ 1390389 w 2317315"/>
                  <a:gd name="connsiteY29" fmla="*/ 538620 h 688932"/>
                  <a:gd name="connsiteX30" fmla="*/ 1427967 w 2317315"/>
                  <a:gd name="connsiteY30" fmla="*/ 551146 h 688932"/>
                  <a:gd name="connsiteX31" fmla="*/ 1490597 w 2317315"/>
                  <a:gd name="connsiteY31" fmla="*/ 626302 h 688932"/>
                  <a:gd name="connsiteX32" fmla="*/ 1528175 w 2317315"/>
                  <a:gd name="connsiteY32" fmla="*/ 651354 h 688932"/>
                  <a:gd name="connsiteX33" fmla="*/ 1578279 w 2317315"/>
                  <a:gd name="connsiteY33" fmla="*/ 638828 h 688932"/>
                  <a:gd name="connsiteX34" fmla="*/ 1640909 w 2317315"/>
                  <a:gd name="connsiteY34" fmla="*/ 613776 h 688932"/>
                  <a:gd name="connsiteX35" fmla="*/ 1703539 w 2317315"/>
                  <a:gd name="connsiteY35" fmla="*/ 663880 h 688932"/>
                  <a:gd name="connsiteX36" fmla="*/ 1716065 w 2317315"/>
                  <a:gd name="connsiteY36" fmla="*/ 626302 h 688932"/>
                  <a:gd name="connsiteX37" fmla="*/ 1832219 w 2317315"/>
                  <a:gd name="connsiteY37" fmla="*/ 627346 h 688932"/>
                  <a:gd name="connsiteX38" fmla="*/ 1891430 w 2317315"/>
                  <a:gd name="connsiteY38" fmla="*/ 563672 h 688932"/>
                  <a:gd name="connsiteX39" fmla="*/ 2004164 w 2317315"/>
                  <a:gd name="connsiteY39" fmla="*/ 626302 h 688932"/>
                  <a:gd name="connsiteX40" fmla="*/ 2079320 w 2317315"/>
                  <a:gd name="connsiteY40" fmla="*/ 563672 h 688932"/>
                  <a:gd name="connsiteX41" fmla="*/ 2116898 w 2317315"/>
                  <a:gd name="connsiteY41" fmla="*/ 588724 h 688932"/>
                  <a:gd name="connsiteX42" fmla="*/ 2204581 w 2317315"/>
                  <a:gd name="connsiteY42" fmla="*/ 576198 h 688932"/>
                  <a:gd name="connsiteX43" fmla="*/ 2229633 w 2317315"/>
                  <a:gd name="connsiteY43" fmla="*/ 613776 h 688932"/>
                  <a:gd name="connsiteX44" fmla="*/ 2317315 w 2317315"/>
                  <a:gd name="connsiteY44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300624 w 2317315"/>
                  <a:gd name="connsiteY4" fmla="*/ 613776 h 688932"/>
                  <a:gd name="connsiteX5" fmla="*/ 325676 w 2317315"/>
                  <a:gd name="connsiteY5" fmla="*/ 651354 h 688932"/>
                  <a:gd name="connsiteX6" fmla="*/ 363254 w 2317315"/>
                  <a:gd name="connsiteY6" fmla="*/ 663880 h 688932"/>
                  <a:gd name="connsiteX7" fmla="*/ 400833 w 2317315"/>
                  <a:gd name="connsiteY7" fmla="*/ 651354 h 688932"/>
                  <a:gd name="connsiteX8" fmla="*/ 475989 w 2317315"/>
                  <a:gd name="connsiteY8" fmla="*/ 638828 h 688932"/>
                  <a:gd name="connsiteX9" fmla="*/ 513567 w 2317315"/>
                  <a:gd name="connsiteY9" fmla="*/ 663880 h 688932"/>
                  <a:gd name="connsiteX10" fmla="*/ 588723 w 2317315"/>
                  <a:gd name="connsiteY10" fmla="*/ 688932 h 688932"/>
                  <a:gd name="connsiteX11" fmla="*/ 676405 w 2317315"/>
                  <a:gd name="connsiteY11" fmla="*/ 588724 h 688932"/>
                  <a:gd name="connsiteX12" fmla="*/ 762936 w 2317315"/>
                  <a:gd name="connsiteY12" fmla="*/ 640220 h 688932"/>
                  <a:gd name="connsiteX13" fmla="*/ 801665 w 2317315"/>
                  <a:gd name="connsiteY13" fmla="*/ 588724 h 688932"/>
                  <a:gd name="connsiteX14" fmla="*/ 839244 w 2317315"/>
                  <a:gd name="connsiteY14" fmla="*/ 613776 h 688932"/>
                  <a:gd name="connsiteX15" fmla="*/ 914400 w 2317315"/>
                  <a:gd name="connsiteY15" fmla="*/ 663880 h 688932"/>
                  <a:gd name="connsiteX16" fmla="*/ 939452 w 2317315"/>
                  <a:gd name="connsiteY16" fmla="*/ 588724 h 688932"/>
                  <a:gd name="connsiteX17" fmla="*/ 951978 w 2317315"/>
                  <a:gd name="connsiteY17" fmla="*/ 526094 h 688932"/>
                  <a:gd name="connsiteX18" fmla="*/ 977030 w 2317315"/>
                  <a:gd name="connsiteY18" fmla="*/ 225469 h 688932"/>
                  <a:gd name="connsiteX19" fmla="*/ 1014608 w 2317315"/>
                  <a:gd name="connsiteY19" fmla="*/ 12526 h 688932"/>
                  <a:gd name="connsiteX20" fmla="*/ 1052186 w 2317315"/>
                  <a:gd name="connsiteY20" fmla="*/ 0 h 688932"/>
                  <a:gd name="connsiteX21" fmla="*/ 1127342 w 2317315"/>
                  <a:gd name="connsiteY21" fmla="*/ 112735 h 688932"/>
                  <a:gd name="connsiteX22" fmla="*/ 1152394 w 2317315"/>
                  <a:gd name="connsiteY22" fmla="*/ 150313 h 688932"/>
                  <a:gd name="connsiteX23" fmla="*/ 1240076 w 2317315"/>
                  <a:gd name="connsiteY23" fmla="*/ 413359 h 688932"/>
                  <a:gd name="connsiteX24" fmla="*/ 1290181 w 2317315"/>
                  <a:gd name="connsiteY24" fmla="*/ 563672 h 688932"/>
                  <a:gd name="connsiteX25" fmla="*/ 1302707 w 2317315"/>
                  <a:gd name="connsiteY25" fmla="*/ 601250 h 688932"/>
                  <a:gd name="connsiteX26" fmla="*/ 1315233 w 2317315"/>
                  <a:gd name="connsiteY26" fmla="*/ 638828 h 688932"/>
                  <a:gd name="connsiteX27" fmla="*/ 1352811 w 2317315"/>
                  <a:gd name="connsiteY27" fmla="*/ 613776 h 688932"/>
                  <a:gd name="connsiteX28" fmla="*/ 1365337 w 2317315"/>
                  <a:gd name="connsiteY28" fmla="*/ 576198 h 688932"/>
                  <a:gd name="connsiteX29" fmla="*/ 1390389 w 2317315"/>
                  <a:gd name="connsiteY29" fmla="*/ 538620 h 688932"/>
                  <a:gd name="connsiteX30" fmla="*/ 1427967 w 2317315"/>
                  <a:gd name="connsiteY30" fmla="*/ 551146 h 688932"/>
                  <a:gd name="connsiteX31" fmla="*/ 1490597 w 2317315"/>
                  <a:gd name="connsiteY31" fmla="*/ 626302 h 688932"/>
                  <a:gd name="connsiteX32" fmla="*/ 1528175 w 2317315"/>
                  <a:gd name="connsiteY32" fmla="*/ 651354 h 688932"/>
                  <a:gd name="connsiteX33" fmla="*/ 1578279 w 2317315"/>
                  <a:gd name="connsiteY33" fmla="*/ 638828 h 688932"/>
                  <a:gd name="connsiteX34" fmla="*/ 1640909 w 2317315"/>
                  <a:gd name="connsiteY34" fmla="*/ 613776 h 688932"/>
                  <a:gd name="connsiteX35" fmla="*/ 1703539 w 2317315"/>
                  <a:gd name="connsiteY35" fmla="*/ 663880 h 688932"/>
                  <a:gd name="connsiteX36" fmla="*/ 1716065 w 2317315"/>
                  <a:gd name="connsiteY36" fmla="*/ 626302 h 688932"/>
                  <a:gd name="connsiteX37" fmla="*/ 1832219 w 2317315"/>
                  <a:gd name="connsiteY37" fmla="*/ 627346 h 688932"/>
                  <a:gd name="connsiteX38" fmla="*/ 1891430 w 2317315"/>
                  <a:gd name="connsiteY38" fmla="*/ 563672 h 688932"/>
                  <a:gd name="connsiteX39" fmla="*/ 2004164 w 2317315"/>
                  <a:gd name="connsiteY39" fmla="*/ 626302 h 688932"/>
                  <a:gd name="connsiteX40" fmla="*/ 2097533 w 2317315"/>
                  <a:gd name="connsiteY40" fmla="*/ 652572 h 688932"/>
                  <a:gd name="connsiteX41" fmla="*/ 2116898 w 2317315"/>
                  <a:gd name="connsiteY41" fmla="*/ 588724 h 688932"/>
                  <a:gd name="connsiteX42" fmla="*/ 2204581 w 2317315"/>
                  <a:gd name="connsiteY42" fmla="*/ 576198 h 688932"/>
                  <a:gd name="connsiteX43" fmla="*/ 2229633 w 2317315"/>
                  <a:gd name="connsiteY43" fmla="*/ 613776 h 688932"/>
                  <a:gd name="connsiteX44" fmla="*/ 2317315 w 2317315"/>
                  <a:gd name="connsiteY44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300624 w 2317315"/>
                  <a:gd name="connsiteY4" fmla="*/ 613776 h 688932"/>
                  <a:gd name="connsiteX5" fmla="*/ 325676 w 2317315"/>
                  <a:gd name="connsiteY5" fmla="*/ 651354 h 688932"/>
                  <a:gd name="connsiteX6" fmla="*/ 363254 w 2317315"/>
                  <a:gd name="connsiteY6" fmla="*/ 663880 h 688932"/>
                  <a:gd name="connsiteX7" fmla="*/ 400833 w 2317315"/>
                  <a:gd name="connsiteY7" fmla="*/ 651354 h 688932"/>
                  <a:gd name="connsiteX8" fmla="*/ 475989 w 2317315"/>
                  <a:gd name="connsiteY8" fmla="*/ 638828 h 688932"/>
                  <a:gd name="connsiteX9" fmla="*/ 513567 w 2317315"/>
                  <a:gd name="connsiteY9" fmla="*/ 663880 h 688932"/>
                  <a:gd name="connsiteX10" fmla="*/ 588723 w 2317315"/>
                  <a:gd name="connsiteY10" fmla="*/ 688932 h 688932"/>
                  <a:gd name="connsiteX11" fmla="*/ 676405 w 2317315"/>
                  <a:gd name="connsiteY11" fmla="*/ 588724 h 688932"/>
                  <a:gd name="connsiteX12" fmla="*/ 762936 w 2317315"/>
                  <a:gd name="connsiteY12" fmla="*/ 640220 h 688932"/>
                  <a:gd name="connsiteX13" fmla="*/ 801665 w 2317315"/>
                  <a:gd name="connsiteY13" fmla="*/ 588724 h 688932"/>
                  <a:gd name="connsiteX14" fmla="*/ 839244 w 2317315"/>
                  <a:gd name="connsiteY14" fmla="*/ 613776 h 688932"/>
                  <a:gd name="connsiteX15" fmla="*/ 914400 w 2317315"/>
                  <a:gd name="connsiteY15" fmla="*/ 663880 h 688932"/>
                  <a:gd name="connsiteX16" fmla="*/ 939452 w 2317315"/>
                  <a:gd name="connsiteY16" fmla="*/ 588724 h 688932"/>
                  <a:gd name="connsiteX17" fmla="*/ 951978 w 2317315"/>
                  <a:gd name="connsiteY17" fmla="*/ 526094 h 688932"/>
                  <a:gd name="connsiteX18" fmla="*/ 977030 w 2317315"/>
                  <a:gd name="connsiteY18" fmla="*/ 225469 h 688932"/>
                  <a:gd name="connsiteX19" fmla="*/ 1014608 w 2317315"/>
                  <a:gd name="connsiteY19" fmla="*/ 12526 h 688932"/>
                  <a:gd name="connsiteX20" fmla="*/ 1052186 w 2317315"/>
                  <a:gd name="connsiteY20" fmla="*/ 0 h 688932"/>
                  <a:gd name="connsiteX21" fmla="*/ 1127342 w 2317315"/>
                  <a:gd name="connsiteY21" fmla="*/ 112735 h 688932"/>
                  <a:gd name="connsiteX22" fmla="*/ 1152394 w 2317315"/>
                  <a:gd name="connsiteY22" fmla="*/ 150313 h 688932"/>
                  <a:gd name="connsiteX23" fmla="*/ 1240076 w 2317315"/>
                  <a:gd name="connsiteY23" fmla="*/ 413359 h 688932"/>
                  <a:gd name="connsiteX24" fmla="*/ 1290181 w 2317315"/>
                  <a:gd name="connsiteY24" fmla="*/ 563672 h 688932"/>
                  <a:gd name="connsiteX25" fmla="*/ 1302707 w 2317315"/>
                  <a:gd name="connsiteY25" fmla="*/ 601250 h 688932"/>
                  <a:gd name="connsiteX26" fmla="*/ 1315233 w 2317315"/>
                  <a:gd name="connsiteY26" fmla="*/ 638828 h 688932"/>
                  <a:gd name="connsiteX27" fmla="*/ 1352811 w 2317315"/>
                  <a:gd name="connsiteY27" fmla="*/ 613776 h 688932"/>
                  <a:gd name="connsiteX28" fmla="*/ 1365337 w 2317315"/>
                  <a:gd name="connsiteY28" fmla="*/ 576198 h 688932"/>
                  <a:gd name="connsiteX29" fmla="*/ 1390389 w 2317315"/>
                  <a:gd name="connsiteY29" fmla="*/ 538620 h 688932"/>
                  <a:gd name="connsiteX30" fmla="*/ 1427967 w 2317315"/>
                  <a:gd name="connsiteY30" fmla="*/ 551146 h 688932"/>
                  <a:gd name="connsiteX31" fmla="*/ 1490597 w 2317315"/>
                  <a:gd name="connsiteY31" fmla="*/ 626302 h 688932"/>
                  <a:gd name="connsiteX32" fmla="*/ 1528175 w 2317315"/>
                  <a:gd name="connsiteY32" fmla="*/ 651354 h 688932"/>
                  <a:gd name="connsiteX33" fmla="*/ 1578279 w 2317315"/>
                  <a:gd name="connsiteY33" fmla="*/ 638828 h 688932"/>
                  <a:gd name="connsiteX34" fmla="*/ 1640909 w 2317315"/>
                  <a:gd name="connsiteY34" fmla="*/ 613776 h 688932"/>
                  <a:gd name="connsiteX35" fmla="*/ 1703539 w 2317315"/>
                  <a:gd name="connsiteY35" fmla="*/ 663880 h 688932"/>
                  <a:gd name="connsiteX36" fmla="*/ 1716065 w 2317315"/>
                  <a:gd name="connsiteY36" fmla="*/ 626302 h 688932"/>
                  <a:gd name="connsiteX37" fmla="*/ 1832219 w 2317315"/>
                  <a:gd name="connsiteY37" fmla="*/ 627346 h 688932"/>
                  <a:gd name="connsiteX38" fmla="*/ 1891430 w 2317315"/>
                  <a:gd name="connsiteY38" fmla="*/ 563672 h 688932"/>
                  <a:gd name="connsiteX39" fmla="*/ 2004164 w 2317315"/>
                  <a:gd name="connsiteY39" fmla="*/ 626302 h 688932"/>
                  <a:gd name="connsiteX40" fmla="*/ 2097533 w 2317315"/>
                  <a:gd name="connsiteY40" fmla="*/ 652572 h 688932"/>
                  <a:gd name="connsiteX41" fmla="*/ 2116898 w 2317315"/>
                  <a:gd name="connsiteY41" fmla="*/ 588724 h 688932"/>
                  <a:gd name="connsiteX42" fmla="*/ 2195475 w 2317315"/>
                  <a:gd name="connsiteY42" fmla="*/ 652398 h 688932"/>
                  <a:gd name="connsiteX43" fmla="*/ 2229633 w 2317315"/>
                  <a:gd name="connsiteY43" fmla="*/ 613776 h 688932"/>
                  <a:gd name="connsiteX44" fmla="*/ 2317315 w 2317315"/>
                  <a:gd name="connsiteY44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300624 w 2317315"/>
                  <a:gd name="connsiteY4" fmla="*/ 613776 h 688932"/>
                  <a:gd name="connsiteX5" fmla="*/ 325676 w 2317315"/>
                  <a:gd name="connsiteY5" fmla="*/ 651354 h 688932"/>
                  <a:gd name="connsiteX6" fmla="*/ 363254 w 2317315"/>
                  <a:gd name="connsiteY6" fmla="*/ 663880 h 688932"/>
                  <a:gd name="connsiteX7" fmla="*/ 400833 w 2317315"/>
                  <a:gd name="connsiteY7" fmla="*/ 651354 h 688932"/>
                  <a:gd name="connsiteX8" fmla="*/ 475989 w 2317315"/>
                  <a:gd name="connsiteY8" fmla="*/ 638828 h 688932"/>
                  <a:gd name="connsiteX9" fmla="*/ 513567 w 2317315"/>
                  <a:gd name="connsiteY9" fmla="*/ 663880 h 688932"/>
                  <a:gd name="connsiteX10" fmla="*/ 588723 w 2317315"/>
                  <a:gd name="connsiteY10" fmla="*/ 688932 h 688932"/>
                  <a:gd name="connsiteX11" fmla="*/ 676405 w 2317315"/>
                  <a:gd name="connsiteY11" fmla="*/ 588724 h 688932"/>
                  <a:gd name="connsiteX12" fmla="*/ 762936 w 2317315"/>
                  <a:gd name="connsiteY12" fmla="*/ 640220 h 688932"/>
                  <a:gd name="connsiteX13" fmla="*/ 801665 w 2317315"/>
                  <a:gd name="connsiteY13" fmla="*/ 588724 h 688932"/>
                  <a:gd name="connsiteX14" fmla="*/ 839244 w 2317315"/>
                  <a:gd name="connsiteY14" fmla="*/ 613776 h 688932"/>
                  <a:gd name="connsiteX15" fmla="*/ 914400 w 2317315"/>
                  <a:gd name="connsiteY15" fmla="*/ 663880 h 688932"/>
                  <a:gd name="connsiteX16" fmla="*/ 939452 w 2317315"/>
                  <a:gd name="connsiteY16" fmla="*/ 588724 h 688932"/>
                  <a:gd name="connsiteX17" fmla="*/ 951978 w 2317315"/>
                  <a:gd name="connsiteY17" fmla="*/ 526094 h 688932"/>
                  <a:gd name="connsiteX18" fmla="*/ 977030 w 2317315"/>
                  <a:gd name="connsiteY18" fmla="*/ 225469 h 688932"/>
                  <a:gd name="connsiteX19" fmla="*/ 1014608 w 2317315"/>
                  <a:gd name="connsiteY19" fmla="*/ 12526 h 688932"/>
                  <a:gd name="connsiteX20" fmla="*/ 1052186 w 2317315"/>
                  <a:gd name="connsiteY20" fmla="*/ 0 h 688932"/>
                  <a:gd name="connsiteX21" fmla="*/ 1127342 w 2317315"/>
                  <a:gd name="connsiteY21" fmla="*/ 112735 h 688932"/>
                  <a:gd name="connsiteX22" fmla="*/ 1152394 w 2317315"/>
                  <a:gd name="connsiteY22" fmla="*/ 150313 h 688932"/>
                  <a:gd name="connsiteX23" fmla="*/ 1240076 w 2317315"/>
                  <a:gd name="connsiteY23" fmla="*/ 413359 h 688932"/>
                  <a:gd name="connsiteX24" fmla="*/ 1290181 w 2317315"/>
                  <a:gd name="connsiteY24" fmla="*/ 563672 h 688932"/>
                  <a:gd name="connsiteX25" fmla="*/ 1302707 w 2317315"/>
                  <a:gd name="connsiteY25" fmla="*/ 601250 h 688932"/>
                  <a:gd name="connsiteX26" fmla="*/ 1315233 w 2317315"/>
                  <a:gd name="connsiteY26" fmla="*/ 638828 h 688932"/>
                  <a:gd name="connsiteX27" fmla="*/ 1352811 w 2317315"/>
                  <a:gd name="connsiteY27" fmla="*/ 613776 h 688932"/>
                  <a:gd name="connsiteX28" fmla="*/ 1365337 w 2317315"/>
                  <a:gd name="connsiteY28" fmla="*/ 576198 h 688932"/>
                  <a:gd name="connsiteX29" fmla="*/ 1390389 w 2317315"/>
                  <a:gd name="connsiteY29" fmla="*/ 538620 h 688932"/>
                  <a:gd name="connsiteX30" fmla="*/ 1427967 w 2317315"/>
                  <a:gd name="connsiteY30" fmla="*/ 551146 h 688932"/>
                  <a:gd name="connsiteX31" fmla="*/ 1490597 w 2317315"/>
                  <a:gd name="connsiteY31" fmla="*/ 626302 h 688932"/>
                  <a:gd name="connsiteX32" fmla="*/ 1528175 w 2317315"/>
                  <a:gd name="connsiteY32" fmla="*/ 651354 h 688932"/>
                  <a:gd name="connsiteX33" fmla="*/ 1578279 w 2317315"/>
                  <a:gd name="connsiteY33" fmla="*/ 638828 h 688932"/>
                  <a:gd name="connsiteX34" fmla="*/ 1640909 w 2317315"/>
                  <a:gd name="connsiteY34" fmla="*/ 613776 h 688932"/>
                  <a:gd name="connsiteX35" fmla="*/ 1703539 w 2317315"/>
                  <a:gd name="connsiteY35" fmla="*/ 663880 h 688932"/>
                  <a:gd name="connsiteX36" fmla="*/ 1716065 w 2317315"/>
                  <a:gd name="connsiteY36" fmla="*/ 626302 h 688932"/>
                  <a:gd name="connsiteX37" fmla="*/ 1832219 w 2317315"/>
                  <a:gd name="connsiteY37" fmla="*/ 627346 h 688932"/>
                  <a:gd name="connsiteX38" fmla="*/ 1891430 w 2317315"/>
                  <a:gd name="connsiteY38" fmla="*/ 563672 h 688932"/>
                  <a:gd name="connsiteX39" fmla="*/ 2004164 w 2317315"/>
                  <a:gd name="connsiteY39" fmla="*/ 626302 h 688932"/>
                  <a:gd name="connsiteX40" fmla="*/ 2097533 w 2317315"/>
                  <a:gd name="connsiteY40" fmla="*/ 652572 h 688932"/>
                  <a:gd name="connsiteX41" fmla="*/ 2195475 w 2317315"/>
                  <a:gd name="connsiteY41" fmla="*/ 652398 h 688932"/>
                  <a:gd name="connsiteX42" fmla="*/ 2229633 w 2317315"/>
                  <a:gd name="connsiteY42" fmla="*/ 613776 h 688932"/>
                  <a:gd name="connsiteX43" fmla="*/ 2317315 w 2317315"/>
                  <a:gd name="connsiteY43" fmla="*/ 651354 h 68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317315" h="688932">
                    <a:moveTo>
                      <a:pt x="0" y="638828"/>
                    </a:moveTo>
                    <a:cubicBezTo>
                      <a:pt x="20877" y="643003"/>
                      <a:pt x="42090" y="645752"/>
                      <a:pt x="62630" y="651354"/>
                    </a:cubicBezTo>
                    <a:cubicBezTo>
                      <a:pt x="88107" y="658302"/>
                      <a:pt x="137786" y="676406"/>
                      <a:pt x="137786" y="676406"/>
                    </a:cubicBezTo>
                    <a:cubicBezTo>
                      <a:pt x="150312" y="668055"/>
                      <a:pt x="148224" y="661792"/>
                      <a:pt x="175364" y="651354"/>
                    </a:cubicBezTo>
                    <a:cubicBezTo>
                      <a:pt x="202504" y="640916"/>
                      <a:pt x="275572" y="613776"/>
                      <a:pt x="300624" y="613776"/>
                    </a:cubicBezTo>
                    <a:cubicBezTo>
                      <a:pt x="325676" y="613776"/>
                      <a:pt x="313921" y="641950"/>
                      <a:pt x="325676" y="651354"/>
                    </a:cubicBezTo>
                    <a:cubicBezTo>
                      <a:pt x="335986" y="659602"/>
                      <a:pt x="350728" y="659705"/>
                      <a:pt x="363254" y="663880"/>
                    </a:cubicBezTo>
                    <a:cubicBezTo>
                      <a:pt x="375780" y="659705"/>
                      <a:pt x="389023" y="657259"/>
                      <a:pt x="400833" y="651354"/>
                    </a:cubicBezTo>
                    <a:cubicBezTo>
                      <a:pt x="447636" y="627953"/>
                      <a:pt x="425673" y="613670"/>
                      <a:pt x="475989" y="638828"/>
                    </a:cubicBezTo>
                    <a:cubicBezTo>
                      <a:pt x="489454" y="645561"/>
                      <a:pt x="499810" y="657766"/>
                      <a:pt x="513567" y="663880"/>
                    </a:cubicBezTo>
                    <a:cubicBezTo>
                      <a:pt x="537698" y="674605"/>
                      <a:pt x="588723" y="688932"/>
                      <a:pt x="588723" y="688932"/>
                    </a:cubicBezTo>
                    <a:cubicBezTo>
                      <a:pt x="632564" y="659705"/>
                      <a:pt x="647370" y="596843"/>
                      <a:pt x="676405" y="588724"/>
                    </a:cubicBezTo>
                    <a:cubicBezTo>
                      <a:pt x="705441" y="580605"/>
                      <a:pt x="742059" y="640220"/>
                      <a:pt x="762936" y="640220"/>
                    </a:cubicBezTo>
                    <a:cubicBezTo>
                      <a:pt x="783813" y="640220"/>
                      <a:pt x="788947" y="593131"/>
                      <a:pt x="801665" y="588724"/>
                    </a:cubicBezTo>
                    <a:cubicBezTo>
                      <a:pt x="814383" y="584317"/>
                      <a:pt x="828599" y="603131"/>
                      <a:pt x="839244" y="613776"/>
                    </a:cubicBezTo>
                    <a:cubicBezTo>
                      <a:pt x="886158" y="660690"/>
                      <a:pt x="860017" y="645752"/>
                      <a:pt x="914400" y="663880"/>
                    </a:cubicBezTo>
                    <a:cubicBezTo>
                      <a:pt x="922751" y="638828"/>
                      <a:pt x="934273" y="614618"/>
                      <a:pt x="939452" y="588724"/>
                    </a:cubicBezTo>
                    <a:cubicBezTo>
                      <a:pt x="943627" y="567847"/>
                      <a:pt x="948967" y="547170"/>
                      <a:pt x="951978" y="526094"/>
                    </a:cubicBezTo>
                    <a:cubicBezTo>
                      <a:pt x="969088" y="406320"/>
                      <a:pt x="965886" y="359203"/>
                      <a:pt x="977030" y="225469"/>
                    </a:cubicBezTo>
                    <a:cubicBezTo>
                      <a:pt x="977349" y="221645"/>
                      <a:pt x="994965" y="19074"/>
                      <a:pt x="1014608" y="12526"/>
                    </a:cubicBezTo>
                    <a:lnTo>
                      <a:pt x="1052186" y="0"/>
                    </a:lnTo>
                    <a:lnTo>
                      <a:pt x="1127342" y="112735"/>
                    </a:lnTo>
                    <a:cubicBezTo>
                      <a:pt x="1135693" y="125261"/>
                      <a:pt x="1147633" y="136031"/>
                      <a:pt x="1152394" y="150313"/>
                    </a:cubicBezTo>
                    <a:lnTo>
                      <a:pt x="1240076" y="413359"/>
                    </a:lnTo>
                    <a:lnTo>
                      <a:pt x="1290181" y="563672"/>
                    </a:lnTo>
                    <a:lnTo>
                      <a:pt x="1302707" y="601250"/>
                    </a:lnTo>
                    <a:lnTo>
                      <a:pt x="1315233" y="638828"/>
                    </a:lnTo>
                    <a:cubicBezTo>
                      <a:pt x="1327759" y="630477"/>
                      <a:pt x="1343407" y="625531"/>
                      <a:pt x="1352811" y="613776"/>
                    </a:cubicBezTo>
                    <a:cubicBezTo>
                      <a:pt x="1361059" y="603466"/>
                      <a:pt x="1359432" y="588008"/>
                      <a:pt x="1365337" y="576198"/>
                    </a:cubicBezTo>
                    <a:cubicBezTo>
                      <a:pt x="1372070" y="562733"/>
                      <a:pt x="1382038" y="551146"/>
                      <a:pt x="1390389" y="538620"/>
                    </a:cubicBezTo>
                    <a:cubicBezTo>
                      <a:pt x="1402915" y="542795"/>
                      <a:pt x="1416981" y="543822"/>
                      <a:pt x="1427967" y="551146"/>
                    </a:cubicBezTo>
                    <a:cubicBezTo>
                      <a:pt x="1489529" y="592187"/>
                      <a:pt x="1444383" y="580088"/>
                      <a:pt x="1490597" y="626302"/>
                    </a:cubicBezTo>
                    <a:cubicBezTo>
                      <a:pt x="1501242" y="636947"/>
                      <a:pt x="1515649" y="643003"/>
                      <a:pt x="1528175" y="651354"/>
                    </a:cubicBezTo>
                    <a:cubicBezTo>
                      <a:pt x="1544876" y="647179"/>
                      <a:pt x="1564836" y="649582"/>
                      <a:pt x="1578279" y="638828"/>
                    </a:cubicBezTo>
                    <a:cubicBezTo>
                      <a:pt x="1633900" y="594331"/>
                      <a:pt x="1528904" y="585775"/>
                      <a:pt x="1640909" y="613776"/>
                    </a:cubicBezTo>
                    <a:cubicBezTo>
                      <a:pt x="1648648" y="625384"/>
                      <a:pt x="1673287" y="679006"/>
                      <a:pt x="1703539" y="663880"/>
                    </a:cubicBezTo>
                    <a:cubicBezTo>
                      <a:pt x="1715349" y="657975"/>
                      <a:pt x="1694618" y="632391"/>
                      <a:pt x="1716065" y="626302"/>
                    </a:cubicBezTo>
                    <a:cubicBezTo>
                      <a:pt x="1737512" y="620213"/>
                      <a:pt x="1802992" y="637784"/>
                      <a:pt x="1832219" y="627346"/>
                    </a:cubicBezTo>
                    <a:cubicBezTo>
                      <a:pt x="1861446" y="616908"/>
                      <a:pt x="1874729" y="559497"/>
                      <a:pt x="1891430" y="563672"/>
                    </a:cubicBezTo>
                    <a:cubicBezTo>
                      <a:pt x="1975922" y="648164"/>
                      <a:pt x="1932975" y="650032"/>
                      <a:pt x="2004164" y="626302"/>
                    </a:cubicBezTo>
                    <a:cubicBezTo>
                      <a:pt x="2011346" y="619120"/>
                      <a:pt x="2065648" y="648223"/>
                      <a:pt x="2097533" y="652572"/>
                    </a:cubicBezTo>
                    <a:cubicBezTo>
                      <a:pt x="2129418" y="656921"/>
                      <a:pt x="2173458" y="658864"/>
                      <a:pt x="2195475" y="652398"/>
                    </a:cubicBezTo>
                    <a:cubicBezTo>
                      <a:pt x="2217492" y="645932"/>
                      <a:pt x="2209326" y="613950"/>
                      <a:pt x="2229633" y="613776"/>
                    </a:cubicBezTo>
                    <a:cubicBezTo>
                      <a:pt x="2249940" y="613602"/>
                      <a:pt x="2241533" y="575572"/>
                      <a:pt x="2317315" y="65135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5743862" y="2810161"/>
                <a:ext cx="1714935" cy="1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479175" y="2449619"/>
                    <a:ext cx="140017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175" y="2449619"/>
                    <a:ext cx="140017" cy="24622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47826" r="-3913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TextBox 27"/>
            <p:cNvSpPr txBox="1"/>
            <p:nvPr/>
          </p:nvSpPr>
          <p:spPr>
            <a:xfrm>
              <a:off x="5693716" y="2174108"/>
              <a:ext cx="7207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Tar – Ref</a:t>
              </a:r>
            </a:p>
            <a:p>
              <a:pPr algn="ctr"/>
              <a:r>
                <a:rPr lang="en-US" sz="1600" dirty="0" smtClean="0"/>
                <a:t>(RDI)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604390" y="2080260"/>
              <a:ext cx="1907747" cy="1163668"/>
            </a:xfrm>
            <a:prstGeom prst="roundRect">
              <a:avLst>
                <a:gd name="adj" fmla="val 946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67145" y="4983028"/>
            <a:ext cx="2519729" cy="1139092"/>
            <a:chOff x="5324719" y="3631085"/>
            <a:chExt cx="2519729" cy="11390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324719" y="4058829"/>
                  <a:ext cx="2390852" cy="2659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    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𝑡𝑎𝑟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719" y="4058829"/>
                  <a:ext cx="2390852" cy="265970"/>
                </a:xfrm>
                <a:prstGeom prst="rect">
                  <a:avLst/>
                </a:prstGeom>
                <a:blipFill>
                  <a:blip r:embed="rId7"/>
                  <a:stretch>
                    <a:fillRect b="-27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5431933" y="3631085"/>
                  <a:ext cx="1693669" cy="3583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𝑡𝑎𝑟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933" y="3631085"/>
                  <a:ext cx="1693669" cy="358303"/>
                </a:xfrm>
                <a:prstGeom prst="rect">
                  <a:avLst/>
                </a:prstGeom>
                <a:blipFill>
                  <a:blip r:embed="rId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425098" y="4394240"/>
                  <a:ext cx="2419350" cy="3759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𝑡𝑎𝑟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98" y="4394240"/>
                  <a:ext cx="2419350" cy="375937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42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Distinguishing types of SNR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381" y="1693015"/>
            <a:ext cx="5270939" cy="4399674"/>
          </a:xfrm>
        </p:spPr>
        <p:txBody>
          <a:bodyPr/>
          <a:lstStyle/>
          <a:p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00B0F0"/>
                </a:solidFill>
              </a:rPr>
              <a:t>spectrometry</a:t>
            </a:r>
            <a:r>
              <a:rPr lang="en-US" sz="2400" dirty="0" smtClean="0"/>
              <a:t>, with the IFS, we are interested in the </a:t>
            </a:r>
            <a:r>
              <a:rPr lang="en-US" sz="2400" dirty="0" smtClean="0">
                <a:solidFill>
                  <a:srgbClr val="00B0F0"/>
                </a:solidFill>
              </a:rPr>
              <a:t>photometric SNR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planet </a:t>
            </a:r>
            <a:r>
              <a:rPr lang="en-US" sz="2400" dirty="0">
                <a:solidFill>
                  <a:srgbClr val="FFC000"/>
                </a:solidFill>
              </a:rPr>
              <a:t>detection</a:t>
            </a:r>
            <a:r>
              <a:rPr lang="en-US" sz="2400" dirty="0"/>
              <a:t>, with the imager, we would be interested in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C000"/>
                </a:solidFill>
              </a:rPr>
              <a:t>detection </a:t>
            </a:r>
            <a:r>
              <a:rPr lang="en-US" sz="2400" dirty="0">
                <a:solidFill>
                  <a:srgbClr val="FFC000"/>
                </a:solidFill>
              </a:rPr>
              <a:t>SNR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The noise of interest in this case does </a:t>
            </a:r>
            <a:r>
              <a:rPr lang="en-US" sz="2000" i="1" dirty="0"/>
              <a:t>not</a:t>
            </a:r>
            <a:r>
              <a:rPr lang="en-US" sz="2000" dirty="0"/>
              <a:t> include </a:t>
            </a:r>
            <a:r>
              <a:rPr lang="en-US" sz="2000" dirty="0" smtClean="0"/>
              <a:t>the signal’s </a:t>
            </a:r>
            <a:r>
              <a:rPr lang="en-US" sz="2000" dirty="0"/>
              <a:t>shot noise</a:t>
            </a:r>
          </a:p>
          <a:p>
            <a:pPr lvl="1"/>
            <a:r>
              <a:rPr lang="en-US" sz="2000" dirty="0"/>
              <a:t>We are instead interested in the background’s false positive probability</a:t>
            </a:r>
          </a:p>
          <a:p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 Nemati - Simulations and Performance Estimates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92906" y="3949300"/>
                <a:ext cx="2280744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  <m:t>𝑑𝑒𝑡𝑒𝑐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E6A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E6A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E6AF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E6AF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06" y="3949300"/>
                <a:ext cx="2280744" cy="855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2792" y="1858054"/>
                <a:ext cx="2280744" cy="85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𝑝h𝑜𝑡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92" y="1858054"/>
                <a:ext cx="2280744" cy="852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38705" y="865502"/>
            <a:ext cx="777058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Detection and spectroscopy are </a:t>
            </a:r>
            <a:r>
              <a:rPr lang="en-US" sz="2400" dirty="0" smtClean="0"/>
              <a:t>different </a:t>
            </a:r>
            <a:r>
              <a:rPr lang="en-US" sz="2400" dirty="0"/>
              <a:t>statistical questions.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33574" y="1632387"/>
            <a:ext cx="753411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/>
              <a:t>planet signal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3667" y="2684309"/>
            <a:ext cx="674865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8705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Noise Equivalent Contrast (NEC):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989" b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719002"/>
                <a:ext cx="8617790" cy="2866377"/>
              </a:xfrm>
            </p:spPr>
            <p:txBody>
              <a:bodyPr/>
              <a:lstStyle/>
              <a:p>
                <a:r>
                  <a:rPr lang="en-US" sz="2000" dirty="0" smtClean="0"/>
                  <a:t>What is the minimum planet contrast that can be seen with SNR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 smtClean="0"/>
                  <a:t> 5 under our observing scenario?</a:t>
                </a:r>
              </a:p>
              <a:p>
                <a:r>
                  <a:rPr lang="en-US" sz="2000" dirty="0"/>
                  <a:t>Equivalent </a:t>
                </a:r>
                <a:r>
                  <a:rPr lang="en-US" sz="2000" dirty="0" smtClean="0"/>
                  <a:t>Contrast Definition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1800" dirty="0"/>
                  <a:t>The planet that will be detected with SNR of 𝑺 after integrating for time </a:t>
                </a:r>
                <a:r>
                  <a:rPr lang="en-US" sz="1800" i="1" dirty="0"/>
                  <a:t>t</a:t>
                </a:r>
                <a:r>
                  <a:rPr lang="en-US" sz="1800" dirty="0"/>
                  <a:t>  is one which has a planet-contrast </a:t>
                </a:r>
                <a:r>
                  <a:rPr lang="en-US" sz="1800" dirty="0" smtClean="0"/>
                  <a:t>equal </a:t>
                </a:r>
                <a:r>
                  <a:rPr lang="en-US" sz="1800" dirty="0"/>
                  <a:t>to the S-𝝈 equivalent </a:t>
                </a:r>
                <a:r>
                  <a:rPr lang="en-US" sz="1800" dirty="0" smtClean="0"/>
                  <a:t>contrast, after post processing: </a:t>
                </a: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719002"/>
                <a:ext cx="8617790" cy="2866377"/>
              </a:xfrm>
              <a:blipFill>
                <a:blip r:embed="rId3"/>
                <a:stretch>
                  <a:fillRect l="-636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12/07/2016</a:t>
            </a:r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 Nemati - Simulations and Performance Estimates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13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167404" y="2655192"/>
            <a:ext cx="785471" cy="47320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dim a planet </a:t>
            </a:r>
            <a:b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seen with </a:t>
            </a:r>
            <a:b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25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SNR = </a:t>
            </a:r>
            <a:r>
              <a:rPr lang="en-US" sz="825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825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825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13844" y="2631357"/>
            <a:ext cx="1492453" cy="2952875"/>
            <a:chOff x="7213844" y="2631357"/>
            <a:chExt cx="1492453" cy="2952875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7672789" y="3090619"/>
              <a:ext cx="545802" cy="2089366"/>
            </a:xfrm>
            <a:custGeom>
              <a:avLst/>
              <a:gdLst>
                <a:gd name="connsiteX0" fmla="*/ 0 w 545802"/>
                <a:gd name="connsiteY0" fmla="*/ 2070390 h 2070390"/>
                <a:gd name="connsiteX1" fmla="*/ 272901 w 545802"/>
                <a:gd name="connsiteY1" fmla="*/ 0 h 2070390"/>
                <a:gd name="connsiteX2" fmla="*/ 545802 w 545802"/>
                <a:gd name="connsiteY2" fmla="*/ 2070390 h 2070390"/>
                <a:gd name="connsiteX3" fmla="*/ 0 w 545802"/>
                <a:gd name="connsiteY3" fmla="*/ 2070390 h 2070390"/>
                <a:gd name="connsiteX0" fmla="*/ 0 w 545802"/>
                <a:gd name="connsiteY0" fmla="*/ 2070390 h 2088372"/>
                <a:gd name="connsiteX1" fmla="*/ 272901 w 545802"/>
                <a:gd name="connsiteY1" fmla="*/ 0 h 2088372"/>
                <a:gd name="connsiteX2" fmla="*/ 545802 w 545802"/>
                <a:gd name="connsiteY2" fmla="*/ 2070390 h 2088372"/>
                <a:gd name="connsiteX3" fmla="*/ 0 w 545802"/>
                <a:gd name="connsiteY3" fmla="*/ 2070390 h 2088372"/>
                <a:gd name="connsiteX0" fmla="*/ 0 w 545802"/>
                <a:gd name="connsiteY0" fmla="*/ 2070390 h 2100735"/>
                <a:gd name="connsiteX1" fmla="*/ 272901 w 545802"/>
                <a:gd name="connsiteY1" fmla="*/ 0 h 2100735"/>
                <a:gd name="connsiteX2" fmla="*/ 545802 w 545802"/>
                <a:gd name="connsiteY2" fmla="*/ 2070390 h 2100735"/>
                <a:gd name="connsiteX3" fmla="*/ 0 w 545802"/>
                <a:gd name="connsiteY3" fmla="*/ 2070390 h 210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802" h="2100735">
                  <a:moveTo>
                    <a:pt x="0" y="2070390"/>
                  </a:moveTo>
                  <a:lnTo>
                    <a:pt x="272901" y="0"/>
                  </a:lnTo>
                  <a:lnTo>
                    <a:pt x="545802" y="2070390"/>
                  </a:lnTo>
                  <a:cubicBezTo>
                    <a:pt x="363868" y="2110851"/>
                    <a:pt x="181934" y="2110851"/>
                    <a:pt x="0" y="207039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294817" y="3142054"/>
              <a:ext cx="411480" cy="411480"/>
              <a:chOff x="8471598" y="3779520"/>
              <a:chExt cx="548640" cy="54864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8471598" y="377952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8569569" y="3877491"/>
                <a:ext cx="352698" cy="3526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657744" y="3965666"/>
                <a:ext cx="176348" cy="1763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7875047" y="3287503"/>
              <a:ext cx="135653" cy="120581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385190" y="3091561"/>
              <a:ext cx="1115367" cy="51246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7213844" y="2767274"/>
              <a:ext cx="135653" cy="120581"/>
            </a:xfrm>
            <a:prstGeom prst="star5">
              <a:avLst/>
            </a:prstGeom>
            <a:solidFill>
              <a:srgbClr val="00B050"/>
            </a:solidFill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850419" y="5169299"/>
              <a:ext cx="186606" cy="157758"/>
              <a:chOff x="7850419" y="5169299"/>
              <a:chExt cx="186606" cy="15775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850419" y="5169299"/>
                <a:ext cx="186606" cy="157758"/>
                <a:chOff x="9494520" y="5013960"/>
                <a:chExt cx="304800" cy="259080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9494520" y="5013960"/>
                  <a:ext cx="152400" cy="259080"/>
                </a:xfrm>
                <a:custGeom>
                  <a:avLst/>
                  <a:gdLst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8120" h="259080">
                      <a:moveTo>
                        <a:pt x="0" y="0"/>
                      </a:moveTo>
                      <a:cubicBezTo>
                        <a:pt x="81280" y="71120"/>
                        <a:pt x="154940" y="157480"/>
                        <a:pt x="198120" y="259080"/>
                      </a:cubicBezTo>
                      <a:lnTo>
                        <a:pt x="198120" y="259080"/>
                      </a:lnTo>
                    </a:path>
                  </a:pathLst>
                </a:custGeom>
                <a:noFill/>
                <a:ln w="127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 flipH="1">
                  <a:off x="9646920" y="5013960"/>
                  <a:ext cx="152400" cy="259080"/>
                </a:xfrm>
                <a:custGeom>
                  <a:avLst/>
                  <a:gdLst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8120" h="259080">
                      <a:moveTo>
                        <a:pt x="0" y="0"/>
                      </a:moveTo>
                      <a:cubicBezTo>
                        <a:pt x="81280" y="71120"/>
                        <a:pt x="154940" y="157480"/>
                        <a:pt x="198120" y="259080"/>
                      </a:cubicBezTo>
                      <a:lnTo>
                        <a:pt x="198120" y="259080"/>
                      </a:lnTo>
                    </a:path>
                  </a:pathLst>
                </a:custGeom>
                <a:noFill/>
                <a:ln w="127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47" name="Freeform 46"/>
              <p:cNvSpPr/>
              <p:nvPr/>
            </p:nvSpPr>
            <p:spPr>
              <a:xfrm>
                <a:off x="7878843" y="5179987"/>
                <a:ext cx="129759" cy="27839"/>
              </a:xfrm>
              <a:custGeom>
                <a:avLst/>
                <a:gdLst>
                  <a:gd name="connsiteX0" fmla="*/ 0 w 192882"/>
                  <a:gd name="connsiteY0" fmla="*/ 35786 h 35786"/>
                  <a:gd name="connsiteX1" fmla="*/ 95250 w 192882"/>
                  <a:gd name="connsiteY1" fmla="*/ 67 h 35786"/>
                  <a:gd name="connsiteX2" fmla="*/ 192882 w 192882"/>
                  <a:gd name="connsiteY2" fmla="*/ 28642 h 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882" h="35786">
                    <a:moveTo>
                      <a:pt x="0" y="35786"/>
                    </a:moveTo>
                    <a:cubicBezTo>
                      <a:pt x="31551" y="18522"/>
                      <a:pt x="63103" y="1258"/>
                      <a:pt x="95250" y="67"/>
                    </a:cubicBezTo>
                    <a:cubicBezTo>
                      <a:pt x="127397" y="-1124"/>
                      <a:pt x="160139" y="13759"/>
                      <a:pt x="192882" y="28642"/>
                    </a:cubicBezTo>
                  </a:path>
                </a:pathLst>
              </a:cu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908733" y="5179987"/>
                <a:ext cx="69977" cy="2783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V="1">
              <a:off x="7945373" y="2745782"/>
              <a:ext cx="0" cy="283845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8" idx="0"/>
              <a:endCxn id="38" idx="6"/>
            </p:cNvCxnSpPr>
            <p:nvPr/>
          </p:nvCxnSpPr>
          <p:spPr>
            <a:xfrm flipV="1">
              <a:off x="7943722" y="3347794"/>
              <a:ext cx="556834" cy="18321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349497" y="2631357"/>
              <a:ext cx="59312" cy="21929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825" b="1" dirty="0">
                  <a:solidFill>
                    <a:schemeClr val="accent3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73793" y="3189400"/>
              <a:ext cx="52900" cy="21929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825" b="1" dirty="0">
                  <a:solidFill>
                    <a:schemeClr val="accent2">
                      <a:lumMod val="75000"/>
                    </a:schemeClr>
                  </a:solidFill>
                </a:rPr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317749" y="3682875"/>
                <a:ext cx="1333919" cy="31604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749" y="3682875"/>
                <a:ext cx="1333919" cy="316049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956110" y="3574801"/>
                <a:ext cx="1816239" cy="540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35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lit/>
                                </m:rPr>
                                <a:rPr lang="en-US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m:rPr>
                              <m:lit/>
                            </m:rP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10" y="3574801"/>
                <a:ext cx="1816239" cy="540533"/>
              </a:xfrm>
              <a:prstGeom prst="rect">
                <a:avLst/>
              </a:prstGeom>
              <a:blipFill>
                <a:blip r:embed="rId5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5767711" y="3628027"/>
            <a:ext cx="170338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This conversion factor is set by the scenario parameters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4791" y="2831085"/>
            <a:ext cx="155171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Planet signal in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core region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after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 seconds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48671" y="2709488"/>
            <a:ext cx="2856526" cy="798115"/>
            <a:chOff x="2478954" y="2496078"/>
            <a:chExt cx="2856526" cy="798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478954" y="2782905"/>
                  <a:ext cx="2856526" cy="35753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𝑆𝑅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lit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lit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8954" y="2782905"/>
                  <a:ext cx="2856526" cy="357534"/>
                </a:xfrm>
                <a:prstGeom prst="rect">
                  <a:avLst/>
                </a:prstGeom>
                <a:blipFill>
                  <a:blip r:embed="rId6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3552510" y="2643323"/>
              <a:ext cx="230832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69226" y="3047972"/>
              <a:ext cx="400751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thruput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5581" y="2655067"/>
              <a:ext cx="20703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QE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7703" y="3047972"/>
              <a:ext cx="238848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86111" y="3047972"/>
              <a:ext cx="190758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flux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0172" y="2496078"/>
              <a:ext cx="405560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signal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fraction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48319" y="4220945"/>
            <a:ext cx="5566130" cy="2310584"/>
            <a:chOff x="1326559" y="4166158"/>
            <a:chExt cx="5566130" cy="2310584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6559" y="4166158"/>
              <a:ext cx="5566130" cy="23105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205979" y="5252538"/>
                  <a:ext cx="504241" cy="33169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=2.5</m:t>
                            </m:r>
                          </m:sup>
                        </m:sSubSup>
                      </m:oMath>
                    </m:oMathPara>
                  </a14:m>
                  <a:endPara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979" y="5252538"/>
                  <a:ext cx="504241" cy="331694"/>
                </a:xfrm>
                <a:prstGeom prst="rect">
                  <a:avLst/>
                </a:prstGeom>
                <a:blipFill>
                  <a:blip r:embed="rId8"/>
                  <a:stretch>
                    <a:fillRect l="-10843" r="-36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192027" y="4711975"/>
                  <a:ext cx="441724" cy="33169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=5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027" y="4711975"/>
                  <a:ext cx="441724" cy="331694"/>
                </a:xfrm>
                <a:prstGeom prst="rect">
                  <a:avLst/>
                </a:prstGeom>
                <a:blipFill>
                  <a:blip r:embed="rId9"/>
                  <a:stretch>
                    <a:fillRect l="-12329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29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Asymptotic Behavior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989" b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392346" y="762000"/>
                <a:ext cx="4753249" cy="5715000"/>
              </a:xfrm>
            </p:spPr>
            <p:txBody>
              <a:bodyPr/>
              <a:lstStyle/>
              <a:p>
                <a:r>
                  <a:rPr lang="en-US" sz="2000" dirty="0" smtClean="0"/>
                  <a:t>How does the NEC depend on post processing and integration time?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</a:t>
                </a:r>
                <a:r>
                  <a:rPr lang="en-US" sz="2000" dirty="0"/>
                  <a:t>imaging,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so for simplicity we drop this factor, and we have</a:t>
                </a:r>
                <a:r>
                  <a:rPr lang="en-US" sz="2000" dirty="0" smtClean="0"/>
                  <a:t>: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</a:t>
                </a:r>
                <a:r>
                  <a:rPr lang="en-US" sz="2000" dirty="0"/>
                  <a:t>very short times the first term dominates and there is no benefit from post-processing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At </a:t>
                </a:r>
                <a:r>
                  <a:rPr lang="en-US" sz="2000" dirty="0"/>
                  <a:t>large times, the first term under the radical drops out, so that we arrive at: 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346" y="762000"/>
                <a:ext cx="4753249" cy="5715000"/>
              </a:xfrm>
              <a:blipFill>
                <a:blip r:embed="rId3"/>
                <a:stretch>
                  <a:fillRect l="-1154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9/23/2016</a:t>
            </a:r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Nemati - WFIRST Coronagraph Photometry and Planet Yield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55187" y="5448515"/>
                <a:ext cx="2494831" cy="53886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187" y="5448515"/>
                <a:ext cx="2494831" cy="5388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5805175" y="3392924"/>
            <a:ext cx="2109533" cy="1380104"/>
            <a:chOff x="6193971" y="3847801"/>
            <a:chExt cx="2109533" cy="1380104"/>
          </a:xfrm>
        </p:grpSpPr>
        <p:sp>
          <p:nvSpPr>
            <p:cNvPr id="28" name="Rectangle 27"/>
            <p:cNvSpPr/>
            <p:nvPr/>
          </p:nvSpPr>
          <p:spPr>
            <a:xfrm>
              <a:off x="6510060" y="4245427"/>
              <a:ext cx="467683" cy="835186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640285" y="4245427"/>
              <a:ext cx="1502229" cy="446314"/>
            </a:xfrm>
            <a:custGeom>
              <a:avLst/>
              <a:gdLst>
                <a:gd name="connsiteX0" fmla="*/ 0 w 1502229"/>
                <a:gd name="connsiteY0" fmla="*/ 0 h 446314"/>
                <a:gd name="connsiteX1" fmla="*/ 337457 w 1502229"/>
                <a:gd name="connsiteY1" fmla="*/ 283029 h 446314"/>
                <a:gd name="connsiteX2" fmla="*/ 979714 w 1502229"/>
                <a:gd name="connsiteY2" fmla="*/ 402772 h 446314"/>
                <a:gd name="connsiteX3" fmla="*/ 1502229 w 1502229"/>
                <a:gd name="connsiteY3" fmla="*/ 446314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229" h="446314">
                  <a:moveTo>
                    <a:pt x="0" y="0"/>
                  </a:moveTo>
                  <a:cubicBezTo>
                    <a:pt x="87085" y="107950"/>
                    <a:pt x="174171" y="215900"/>
                    <a:pt x="337457" y="283029"/>
                  </a:cubicBezTo>
                  <a:cubicBezTo>
                    <a:pt x="500743" y="350158"/>
                    <a:pt x="785585" y="375558"/>
                    <a:pt x="979714" y="402772"/>
                  </a:cubicBezTo>
                  <a:cubicBezTo>
                    <a:pt x="1173843" y="429986"/>
                    <a:pt x="1338036" y="438150"/>
                    <a:pt x="1502229" y="446314"/>
                  </a:cubicBezTo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366894" y="4242966"/>
              <a:ext cx="1890122" cy="837647"/>
              <a:chOff x="6366894" y="4242966"/>
              <a:chExt cx="1890122" cy="837647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6510060" y="4242966"/>
                <a:ext cx="0" cy="837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366894" y="4966295"/>
                <a:ext cx="18901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366894" y="4746171"/>
                <a:ext cx="1890122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8257016" y="4966295"/>
              <a:ext cx="46488" cy="2616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100" i="1" dirty="0" smtClean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93971" y="4291919"/>
                  <a:ext cx="220638" cy="274627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/>
                              </a:rPr>
                              <m:t>𝑒𝑞</m:t>
                            </m:r>
                          </m:sub>
                        </m:sSub>
                      </m:oMath>
                    </m:oMathPara>
                  </a14:m>
                  <a:endParaRPr lang="en-US" sz="1100" i="1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971" y="4291919"/>
                  <a:ext cx="220638" cy="274627"/>
                </a:xfrm>
                <a:prstGeom prst="rect">
                  <a:avLst/>
                </a:prstGeom>
                <a:blipFill>
                  <a:blip r:embed="rId5"/>
                  <a:stretch>
                    <a:fillRect l="-22222" r="-555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>
              <a:off x="6977743" y="4242966"/>
              <a:ext cx="0" cy="885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6874651" y="4198620"/>
              <a:ext cx="311009" cy="226112"/>
            </a:xfrm>
            <a:custGeom>
              <a:avLst/>
              <a:gdLst>
                <a:gd name="connsiteX0" fmla="*/ 311009 w 311009"/>
                <a:gd name="connsiteY0" fmla="*/ 0 h 226112"/>
                <a:gd name="connsiteX1" fmla="*/ 135749 w 311009"/>
                <a:gd name="connsiteY1" fmla="*/ 106680 h 226112"/>
                <a:gd name="connsiteX2" fmla="*/ 181469 w 311009"/>
                <a:gd name="connsiteY2" fmla="*/ 167640 h 226112"/>
                <a:gd name="connsiteX3" fmla="*/ 13829 w 311009"/>
                <a:gd name="connsiteY3" fmla="*/ 220980 h 226112"/>
                <a:gd name="connsiteX4" fmla="*/ 21449 w 311009"/>
                <a:gd name="connsiteY4" fmla="*/ 220980 h 22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009" h="226112">
                  <a:moveTo>
                    <a:pt x="311009" y="0"/>
                  </a:moveTo>
                  <a:cubicBezTo>
                    <a:pt x="234174" y="39370"/>
                    <a:pt x="157339" y="78740"/>
                    <a:pt x="135749" y="106680"/>
                  </a:cubicBezTo>
                  <a:cubicBezTo>
                    <a:pt x="114159" y="134620"/>
                    <a:pt x="201789" y="148590"/>
                    <a:pt x="181469" y="167640"/>
                  </a:cubicBezTo>
                  <a:cubicBezTo>
                    <a:pt x="161149" y="186690"/>
                    <a:pt x="40499" y="212090"/>
                    <a:pt x="13829" y="220980"/>
                  </a:cubicBezTo>
                  <a:cubicBezTo>
                    <a:pt x="-12841" y="229870"/>
                    <a:pt x="4304" y="225425"/>
                    <a:pt x="21449" y="22098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65454" y="3847801"/>
                  <a:ext cx="1538050" cy="36933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900" dirty="0" smtClean="0"/>
                    <a:t> dominated; not much benefit </a:t>
                  </a:r>
                </a:p>
                <a:p>
                  <a:r>
                    <a:rPr lang="en-US" sz="900" dirty="0" smtClean="0"/>
                    <a:t>from post-processing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54" y="3847801"/>
                  <a:ext cx="153805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4762" r="-396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298194" y="2200626"/>
                <a:ext cx="3232487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𝐶𝐺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𝑝𝑖𝑥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𝑐𝑜𝑟𝑒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94" y="2200626"/>
                <a:ext cx="3232487" cy="7288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25253" y="1113389"/>
                <a:ext cx="3205428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lit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lit/>
                        </m:rP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253" y="1113389"/>
                <a:ext cx="3205428" cy="5934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385028" y="892199"/>
            <a:ext cx="1309654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/>
              <a:t>Our definitions of NEC: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37635" y="1777277"/>
                <a:ext cx="289053" cy="276999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635" y="1777277"/>
                <a:ext cx="289053" cy="276999"/>
              </a:xfrm>
              <a:prstGeom prst="rect">
                <a:avLst/>
              </a:prstGeom>
              <a:blipFill>
                <a:blip r:embed="rId16"/>
                <a:stretch>
                  <a:fillRect l="-8511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7692548" y="1118844"/>
            <a:ext cx="105342" cy="1276259"/>
          </a:xfrm>
          <a:prstGeom prst="rightBrace">
            <a:avLst>
              <a:gd name="adj1" fmla="val 46171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primarily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calculations:</a:t>
            </a:r>
          </a:p>
          <a:p>
            <a:pPr lvl="1"/>
            <a:r>
              <a:rPr lang="en-US" dirty="0" smtClean="0"/>
              <a:t>Signal and noise</a:t>
            </a:r>
          </a:p>
          <a:p>
            <a:pPr lvl="1"/>
            <a:r>
              <a:rPr lang="en-US" dirty="0" smtClean="0"/>
              <a:t>Time to reach a given signal to noise ration (SNR)</a:t>
            </a:r>
          </a:p>
          <a:p>
            <a:pPr lvl="1"/>
            <a:r>
              <a:rPr lang="en-US" dirty="0" smtClean="0"/>
              <a:t>Margin and time for imaging and characterization of known RV planets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Most recent version is in Excel</a:t>
            </a:r>
          </a:p>
          <a:p>
            <a:pPr lvl="1"/>
            <a:r>
              <a:rPr lang="en-US" dirty="0" smtClean="0"/>
              <a:t>Matlab version also exists and needs updating</a:t>
            </a:r>
          </a:p>
          <a:p>
            <a:pPr lvl="2"/>
            <a:r>
              <a:rPr lang="en-US" dirty="0" smtClean="0"/>
              <a:t>Can allow 2D dark holes in addition to the azimuthally averaged summaries used by the excel version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this tutorial aims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use cases of the tool</a:t>
            </a:r>
          </a:p>
          <a:p>
            <a:r>
              <a:rPr lang="en-US" dirty="0" smtClean="0"/>
              <a:t>How to trace calculations</a:t>
            </a:r>
          </a:p>
          <a:p>
            <a:r>
              <a:rPr lang="en-US" dirty="0" smtClean="0"/>
              <a:t>Some tricks in excel</a:t>
            </a:r>
          </a:p>
          <a:p>
            <a:pPr lvl="1"/>
            <a:r>
              <a:rPr lang="en-US" dirty="0" smtClean="0"/>
              <a:t>Named cells</a:t>
            </a:r>
          </a:p>
          <a:p>
            <a:pPr lvl="1"/>
            <a:r>
              <a:rPr lang="en-US" dirty="0" smtClean="0"/>
              <a:t>Lookup (</a:t>
            </a:r>
            <a:r>
              <a:rPr lang="en-US" dirty="0" err="1" smtClean="0"/>
              <a:t>vlookup</a:t>
            </a:r>
            <a:r>
              <a:rPr lang="en-US" dirty="0" smtClean="0"/>
              <a:t>, </a:t>
            </a:r>
            <a:r>
              <a:rPr lang="en-US" dirty="0" err="1" smtClean="0"/>
              <a:t>hlookup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Data tables</a:t>
            </a:r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formatting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5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2346" y="761999"/>
            <a:ext cx="8523053" cy="5599329"/>
          </a:xfrm>
        </p:spPr>
        <p:txBody>
          <a:bodyPr/>
          <a:lstStyle/>
          <a:p>
            <a:r>
              <a:rPr lang="en-US" sz="2000" dirty="0" smtClean="0"/>
              <a:t>Photometric SNR means we include </a:t>
            </a:r>
            <a:br>
              <a:rPr lang="en-US" sz="2000" dirty="0" smtClean="0"/>
            </a:br>
            <a:r>
              <a:rPr lang="en-US" sz="2000" dirty="0" smtClean="0"/>
              <a:t>planet shot noise </a:t>
            </a:r>
            <a:endParaRPr lang="en-US" sz="2000" dirty="0"/>
          </a:p>
          <a:p>
            <a:pPr lvl="1"/>
            <a:r>
              <a:rPr lang="en-US" sz="1600" dirty="0" smtClean="0"/>
              <a:t>Keep in mind that we are considering the </a:t>
            </a:r>
            <a:br>
              <a:rPr lang="en-US" sz="1600" dirty="0" smtClean="0"/>
            </a:br>
            <a:r>
              <a:rPr lang="en-US" sz="1600" dirty="0" smtClean="0"/>
              <a:t>post speckle-subtraction SNR</a:t>
            </a:r>
          </a:p>
          <a:p>
            <a:endParaRPr lang="en-US" sz="2000" dirty="0" smtClean="0"/>
          </a:p>
          <a:p>
            <a:r>
              <a:rPr lang="en-US" sz="2000" dirty="0" smtClean="0"/>
              <a:t>We write the total noise as:</a:t>
            </a:r>
          </a:p>
          <a:p>
            <a:endParaRPr lang="en-US" sz="2000" dirty="0"/>
          </a:p>
          <a:p>
            <a:r>
              <a:rPr lang="en-US" sz="2000" dirty="0" smtClean="0"/>
              <a:t>The uncorrelated, random noise is given by: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r>
              <a:rPr lang="en-US" sz="1400" dirty="0" smtClean="0"/>
              <a:t>Note: This is the post-subtraction error, and should in principle reflect noise contributions for both the </a:t>
            </a:r>
            <a:r>
              <a:rPr lang="en-US" sz="1400" i="1" dirty="0" smtClean="0"/>
              <a:t>target </a:t>
            </a:r>
            <a:r>
              <a:rPr lang="en-US" sz="1400" dirty="0" smtClean="0"/>
              <a:t>and </a:t>
            </a:r>
            <a:r>
              <a:rPr lang="en-US" sz="1400" i="1" dirty="0" smtClean="0"/>
              <a:t>reference</a:t>
            </a:r>
            <a:r>
              <a:rPr lang="en-US" sz="1400" dirty="0" smtClean="0"/>
              <a:t> images. However, consistent with our assumption that the reference is significantly brighter than the target, we consider the error being dominated by the target star image only.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230003"/>
            <a:ext cx="526273" cy="14604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Expression for SNR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B. Nemati - Simulations and Performance Estimates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29048" y="813131"/>
                <a:ext cx="1861343" cy="11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sz="14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48" y="813131"/>
                <a:ext cx="1861343" cy="1171539"/>
              </a:xfrm>
              <a:prstGeom prst="rect">
                <a:avLst/>
              </a:prstGeom>
              <a:blipFill>
                <a:blip r:embed="rId2"/>
                <a:stretch>
                  <a:fillRect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74261" y="2267606"/>
                <a:ext cx="1758982" cy="371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𝑡𝑜𝑡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61" y="2267606"/>
                <a:ext cx="1758982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3755128"/>
                <a:ext cx="9144000" cy="6234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den>
                              </m:f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𝑃𝑆𝐹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𝐶𝐼𝐶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𝑝𝑖𝑥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5128"/>
                <a:ext cx="9144000" cy="623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26934" y="2562315"/>
            <a:ext cx="815929" cy="60016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andom, </a:t>
            </a:r>
          </a:p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uncorrelated,</a:t>
            </a:r>
            <a:b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reduces with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5639" y="2568806"/>
            <a:ext cx="1510029" cy="60016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Speckle subtraction error, </a:t>
            </a:r>
            <a:b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excluding </a:t>
            </a:r>
            <a:b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noise </a:t>
            </a:r>
          </a:p>
        </p:txBody>
      </p:sp>
      <p:sp>
        <p:nvSpPr>
          <p:cNvPr id="26" name="Right Brace 25"/>
          <p:cNvSpPr/>
          <p:nvPr/>
        </p:nvSpPr>
        <p:spPr>
          <a:xfrm rot="5400000">
            <a:off x="3265072" y="2547539"/>
            <a:ext cx="186417" cy="3848375"/>
          </a:xfrm>
          <a:prstGeom prst="rightBrace">
            <a:avLst>
              <a:gd name="adj1" fmla="val 42004"/>
              <a:gd name="adj2" fmla="val 49993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75010" y="4569645"/>
            <a:ext cx="21239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photonic (shot noise) terms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52836" y="3562381"/>
            <a:ext cx="396712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44567" y="3562381"/>
            <a:ext cx="46647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speckle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63071" y="3562381"/>
            <a:ext cx="254685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zodi</a:t>
            </a:r>
          </a:p>
        </p:txBody>
      </p:sp>
      <p:sp>
        <p:nvSpPr>
          <p:cNvPr id="36" name="Right Brace 35"/>
          <p:cNvSpPr/>
          <p:nvPr/>
        </p:nvSpPr>
        <p:spPr>
          <a:xfrm rot="5400000">
            <a:off x="7513497" y="3062156"/>
            <a:ext cx="186417" cy="2845988"/>
          </a:xfrm>
          <a:prstGeom prst="rightBrace">
            <a:avLst>
              <a:gd name="adj1" fmla="val 42004"/>
              <a:gd name="adj2" fmla="val 49993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8095" y="4576006"/>
            <a:ext cx="13309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electronic terms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7128" y="3553848"/>
            <a:ext cx="277320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28097" y="3553847"/>
            <a:ext cx="790281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clk. Ind. Chg.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34808" y="3553846"/>
            <a:ext cx="65197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noise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45575" y="1676760"/>
            <a:ext cx="721351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planet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04487" y="4904826"/>
                <a:ext cx="3178884" cy="272767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r>
                      <a:rPr lang="en-US" sz="12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100" dirty="0">
                    <a:solidFill>
                      <a:schemeClr val="accent3">
                        <a:lumMod val="75000"/>
                      </a:schemeClr>
                    </a:solidFill>
                  </a:rPr>
                  <a:t> fraction of core light in region of interest for SNR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87" y="4904826"/>
                <a:ext cx="3178884" cy="272767"/>
              </a:xfrm>
              <a:prstGeom prst="rect">
                <a:avLst/>
              </a:prstGeom>
              <a:blipFill>
                <a:blip r:embed="rId5"/>
                <a:stretch>
                  <a:fillRect l="-2303" r="-1919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58289" y="4902165"/>
                <a:ext cx="2171557" cy="278089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EMCCD excess noise factor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rad>
                      <m:radPr>
                        <m:degHide m:val="on"/>
                        <m:ctrlPr>
                          <a:rPr lang="en-US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289" y="4902165"/>
                <a:ext cx="2171557" cy="278089"/>
              </a:xfrm>
              <a:prstGeom prst="rect">
                <a:avLst/>
              </a:prstGeom>
              <a:blipFill>
                <a:blip r:embed="rId6"/>
                <a:stretch>
                  <a:fillRect l="-2528" r="-14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904763" y="4904569"/>
                <a:ext cx="1817101" cy="27328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10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bSup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763" y="4904569"/>
                <a:ext cx="1817101" cy="273280"/>
              </a:xfrm>
              <a:prstGeom prst="rect">
                <a:avLst/>
              </a:prstGeom>
              <a:blipFill>
                <a:blip r:embed="rId7"/>
                <a:stretch>
                  <a:fillRect l="-2685" r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9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Looking a little more closely 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4138" b="-5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The </a:t>
                </a:r>
                <a:r>
                  <a:rPr lang="en-US" sz="2000" dirty="0"/>
                  <a:t>speckle subtraction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contains </a:t>
                </a:r>
                <a:r>
                  <a:rPr lang="en-US" sz="2000" b="1" dirty="0"/>
                  <a:t>only</a:t>
                </a:r>
                <a:r>
                  <a:rPr lang="en-US" sz="2000" dirty="0"/>
                  <a:t> the speckle instability effects. </a:t>
                </a:r>
              </a:p>
              <a:p>
                <a:pPr lvl="1"/>
                <a:r>
                  <a:rPr lang="en-US" sz="1600" dirty="0" smtClean="0"/>
                  <a:t>Excludes noise in the subtracted images, and corresponds to the post processing error</a:t>
                </a:r>
              </a:p>
              <a:p>
                <a:r>
                  <a:rPr lang="en-US" sz="2000" dirty="0" smtClean="0"/>
                  <a:t>For a given level of speckle instability, different post processing schemes (e.g. PCA, KLIP) will have different dependencies on prior data.  </a:t>
                </a:r>
              </a:p>
              <a:p>
                <a:r>
                  <a:rPr lang="en-US" sz="2000" dirty="0" smtClean="0"/>
                  <a:t>But, in the context of a </a:t>
                </a:r>
                <a:r>
                  <a:rPr lang="en-US" sz="2000" i="1" dirty="0" smtClean="0"/>
                  <a:t>single observation</a:t>
                </a:r>
                <a:r>
                  <a:rPr lang="en-US" sz="2000" dirty="0" smtClean="0"/>
                  <a:t>, taking a total integration time </a:t>
                </a:r>
                <a:r>
                  <a:rPr lang="en-US" sz="2000" i="1" dirty="0" smtClean="0"/>
                  <a:t>t</a:t>
                </a:r>
                <a:r>
                  <a:rPr lang="en-US" sz="2000" dirty="0" smtClean="0"/>
                  <a:t>, </a:t>
                </a:r>
                <a:br>
                  <a:rPr lang="en-US" sz="2000" dirty="0" smtClean="0"/>
                </a:br>
                <a:r>
                  <a:rPr lang="en-US" sz="2000" dirty="0" smtClean="0"/>
                  <a:t>this error </a:t>
                </a:r>
                <a:r>
                  <a:rPr lang="en-US" sz="2000" i="1" dirty="0" smtClean="0"/>
                  <a:t>grows at the same rate as the signal</a:t>
                </a:r>
                <a:r>
                  <a:rPr lang="en-US" sz="2000" dirty="0" smtClean="0"/>
                  <a:t>, i.e., </a:t>
                </a:r>
                <a:r>
                  <a:rPr lang="en-US" sz="16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 smtClean="0">
                  <a:solidFill>
                    <a:srgbClr val="00B050"/>
                  </a:solidFill>
                </a:endParaRPr>
              </a:p>
              <a:p>
                <a:r>
                  <a:rPr lang="en-US" sz="2000" dirty="0" smtClean="0"/>
                  <a:t>A useful version of this parameterization defines a post-processing improvement factor, which can depend on many variables unstated here, that is calculated from the residual speckle scene according to: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NB: The above definition shows </a:t>
                </a:r>
                <a:br>
                  <a:rPr lang="en-US" sz="2000" dirty="0" smtClean="0"/>
                </a:br>
                <a:r>
                  <a:rPr lang="en-US" sz="2000" dirty="0" smtClean="0"/>
                  <a:t>how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r>
                  <a:rPr lang="en-US" sz="2000" dirty="0" smtClean="0"/>
                  <a:t> is measured, </a:t>
                </a:r>
                <a:r>
                  <a:rPr lang="en-US" sz="2000" i="1" dirty="0" smtClean="0"/>
                  <a:t>not its dependencies</a:t>
                </a:r>
                <a:r>
                  <a:rPr lang="en-US" sz="2000" dirty="0" smtClean="0"/>
                  <a:t>!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From this definition, we have: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4" t="-533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B. Nemati - Simulations and Performance Estimates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88" y="4244007"/>
            <a:ext cx="2160838" cy="21608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536235" y="4251627"/>
            <a:ext cx="2151143" cy="2151143"/>
            <a:chOff x="6694634" y="2539081"/>
            <a:chExt cx="2151143" cy="2151143"/>
          </a:xfrm>
        </p:grpSpPr>
        <p:grpSp>
          <p:nvGrpSpPr>
            <p:cNvPr id="13" name="Group 12"/>
            <p:cNvGrpSpPr/>
            <p:nvPr/>
          </p:nvGrpSpPr>
          <p:grpSpPr>
            <a:xfrm>
              <a:off x="6703407" y="2539081"/>
              <a:ext cx="2133600" cy="2151143"/>
              <a:chOff x="1871477" y="3862188"/>
              <a:chExt cx="2133600" cy="2151143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8714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0238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762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286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4810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6334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7858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382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906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430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954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478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002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8526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0050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5400000">
              <a:off x="6703406" y="2530310"/>
              <a:ext cx="2133600" cy="2151143"/>
              <a:chOff x="1871477" y="3862188"/>
              <a:chExt cx="2133600" cy="2151143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8714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238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1762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3286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4810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6334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858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9382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0906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2430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3954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478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7002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8526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005077" y="3862188"/>
                <a:ext cx="0" cy="215114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23538" y="3823643"/>
                <a:ext cx="1384930" cy="64203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38" y="3823643"/>
                <a:ext cx="1384930" cy="642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536235" y="3823643"/>
                <a:ext cx="2236318" cy="430887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residual speckle, excluding shot noise;</a:t>
                </a:r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100" dirty="0" smtClean="0">
                    <a:solidFill>
                      <a:srgbClr val="FF0000"/>
                    </a:solidFill>
                  </a:rPr>
                  <a:t> spaced grid superimposed on top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235" y="3823643"/>
                <a:ext cx="2236318" cy="430887"/>
              </a:xfrm>
              <a:prstGeom prst="rect">
                <a:avLst/>
              </a:prstGeom>
              <a:blipFill>
                <a:blip r:embed="rId6"/>
                <a:stretch>
                  <a:fillRect l="-3815" t="-1408" r="-817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76060" y="4267486"/>
                <a:ext cx="2117503" cy="600164"/>
              </a:xfrm>
              <a:prstGeom prst="rect">
                <a:avLst/>
              </a:prstGeom>
              <a:solidFill>
                <a:srgbClr val="17375E">
                  <a:alpha val="34902"/>
                </a:srgbClr>
              </a:solidFill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given by the rms of the residual </a:t>
                </a:r>
                <a:br>
                  <a:rPr lang="en-US" sz="1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1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intensity</a:t>
                </a:r>
                <a:r>
                  <a:rPr lang="en-US" sz="1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variations after averaging </a:t>
                </a:r>
                <a:br>
                  <a:rPr lang="en-US" sz="1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1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within each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sized pixel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60" y="4267486"/>
                <a:ext cx="2117503" cy="600164"/>
              </a:xfrm>
              <a:prstGeom prst="rect">
                <a:avLst/>
              </a:prstGeom>
              <a:blipFill>
                <a:blip r:embed="rId7"/>
                <a:stretch>
                  <a:fillRect l="-4323" t="-1020" r="-4035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92954" y="4013855"/>
                <a:ext cx="1817998" cy="291298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200" dirty="0" smtClean="0"/>
                  <a:t> mean raw speckle </a:t>
                </a:r>
                <a:r>
                  <a:rPr lang="en-US" sz="1200" dirty="0"/>
                  <a:t>rate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54" y="4013855"/>
                <a:ext cx="1817998" cy="291298"/>
              </a:xfrm>
              <a:prstGeom prst="rect">
                <a:avLst/>
              </a:prstGeom>
              <a:blipFill>
                <a:blip r:embed="rId8"/>
                <a:stretch>
                  <a:fillRect l="-2007" r="-401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all together: </a:t>
            </a:r>
            <a:r>
              <a:rPr lang="en-US" dirty="0" smtClean="0">
                <a:solidFill>
                  <a:srgbClr val="00B0F0"/>
                </a:solidFill>
              </a:rPr>
              <a:t>time to reach SNR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659" y="1234440"/>
            <a:ext cx="3984798" cy="489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Analytical expression for SNR: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Speckle Subtraction Error: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Time to reach desired SNR:</a:t>
            </a:r>
            <a:endParaRPr lang="en-US" sz="24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 Nemati - Simulations and Performance Estimates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124471" y="2632327"/>
                <a:ext cx="167911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71" y="2632327"/>
                <a:ext cx="1679114" cy="423770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76388" y="4635217"/>
                <a:ext cx="2422202" cy="77591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388" y="4635217"/>
                <a:ext cx="2422202" cy="775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061609" y="2986660"/>
            <a:ext cx="1078821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mean speckle rate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203897" y="1100691"/>
                <a:ext cx="1638269" cy="78534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97" y="1100691"/>
                <a:ext cx="1638269" cy="78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6364556" y="4187968"/>
            <a:ext cx="2246750" cy="2215106"/>
            <a:chOff x="6291910" y="4035947"/>
            <a:chExt cx="2246750" cy="2215106"/>
          </a:xfrm>
        </p:grpSpPr>
        <p:grpSp>
          <p:nvGrpSpPr>
            <p:cNvPr id="64" name="Group 63"/>
            <p:cNvGrpSpPr/>
            <p:nvPr/>
          </p:nvGrpSpPr>
          <p:grpSpPr>
            <a:xfrm>
              <a:off x="6291910" y="4035947"/>
              <a:ext cx="2246750" cy="2215106"/>
              <a:chOff x="6291130" y="993149"/>
              <a:chExt cx="2705100" cy="2667000"/>
            </a:xfrm>
          </p:grpSpPr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130" y="993149"/>
                <a:ext cx="2705100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8" name="Group 77"/>
              <p:cNvGrpSpPr/>
              <p:nvPr/>
            </p:nvGrpSpPr>
            <p:grpSpPr>
              <a:xfrm>
                <a:off x="6321610" y="1001087"/>
                <a:ext cx="2635250" cy="2635250"/>
                <a:chOff x="2727325" y="2101850"/>
                <a:chExt cx="2635250" cy="263525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2727325" y="2101850"/>
                  <a:ext cx="2635250" cy="2635250"/>
                </a:xfrm>
                <a:prstGeom prst="ellipse">
                  <a:avLst/>
                </a:prstGeom>
                <a:noFill/>
                <a:ln w="9525">
                  <a:solidFill>
                    <a:schemeClr val="bg2">
                      <a:lumMod val="50000"/>
                    </a:schemeClr>
                  </a:solidFill>
                  <a:prstDash val="sysDash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663316" y="3037841"/>
                  <a:ext cx="763270" cy="763270"/>
                </a:xfrm>
                <a:prstGeom prst="ellipse">
                  <a:avLst/>
                </a:prstGeom>
                <a:solidFill>
                  <a:schemeClr val="accent2">
                    <a:lumMod val="75000"/>
                    <a:alpha val="63922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  <a:prstDash val="sysDash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79" name="Oval 78"/>
              <p:cNvSpPr/>
              <p:nvPr/>
            </p:nvSpPr>
            <p:spPr>
              <a:xfrm>
                <a:off x="6974614" y="2793578"/>
                <a:ext cx="195805" cy="195805"/>
              </a:xfrm>
              <a:prstGeom prst="ellipse">
                <a:avLst/>
              </a:prstGeom>
              <a:solidFill>
                <a:srgbClr val="C5C5C5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477888" y="1832015"/>
                <a:ext cx="1168052" cy="51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IWA</a:t>
                </a:r>
                <a:b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~ 3 </a:t>
                </a:r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ymbol" panose="05050102010706020507" pitchFamily="18" charset="2"/>
                  </a:rPr>
                  <a:t>l</a:t>
                </a:r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/D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144471" y="1374149"/>
                <a:ext cx="594834" cy="314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OWA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536040" y="1615787"/>
                <a:ext cx="955748" cy="314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Dark Hole 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6466482" y="5269182"/>
              <a:ext cx="4076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ROI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6787176" y="5460473"/>
              <a:ext cx="307446" cy="307446"/>
              <a:chOff x="6639937" y="711895"/>
              <a:chExt cx="601924" cy="601924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639937" y="814573"/>
                <a:ext cx="601924" cy="406862"/>
                <a:chOff x="8046091" y="829511"/>
                <a:chExt cx="601924" cy="406862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8046091" y="965132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8046091" y="829511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8046091" y="1236373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046091" y="1100753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 rot="5400000">
                <a:off x="6645100" y="809426"/>
                <a:ext cx="601924" cy="406862"/>
                <a:chOff x="8046091" y="829511"/>
                <a:chExt cx="601924" cy="40686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8046091" y="965132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8046091" y="829511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046091" y="1236373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8046091" y="1100753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TextBox 84"/>
          <p:cNvSpPr txBox="1"/>
          <p:nvPr/>
        </p:nvSpPr>
        <p:spPr>
          <a:xfrm>
            <a:off x="5714851" y="1814502"/>
            <a:ext cx="602729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noise rate </a:t>
            </a:r>
            <a:endParaRPr 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54722" y="886977"/>
            <a:ext cx="662041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planet rate </a:t>
            </a:r>
            <a:endParaRPr 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Conversion </a:t>
            </a:r>
            <a:r>
              <a:rPr lang="en-US" dirty="0">
                <a:solidFill>
                  <a:srgbClr val="00B0F0"/>
                </a:solidFill>
              </a:rPr>
              <a:t>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Nemati - WFIRST Coronagraph Photometry and Planet Yield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37737" y="3892102"/>
            <a:ext cx="6163262" cy="2489025"/>
            <a:chOff x="817418" y="2368626"/>
            <a:chExt cx="7368114" cy="2975603"/>
          </a:xfrm>
        </p:grpSpPr>
        <p:sp>
          <p:nvSpPr>
            <p:cNvPr id="9" name="Arrow: Pentagon 8"/>
            <p:cNvSpPr/>
            <p:nvPr/>
          </p:nvSpPr>
          <p:spPr>
            <a:xfrm>
              <a:off x="2853063" y="2368626"/>
              <a:ext cx="1246742" cy="672030"/>
            </a:xfrm>
            <a:prstGeom prst="homePlat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Electron</a:t>
              </a:r>
              <a:b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at pixel</a:t>
              </a:r>
            </a:p>
          </p:txBody>
        </p:sp>
        <p:sp>
          <p:nvSpPr>
            <p:cNvPr id="10" name="Arrow: Pentagon 9"/>
            <p:cNvSpPr/>
            <p:nvPr/>
          </p:nvSpPr>
          <p:spPr>
            <a:xfrm>
              <a:off x="4859663" y="2368626"/>
              <a:ext cx="1246742" cy="672030"/>
            </a:xfrm>
            <a:prstGeom prst="homePlat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Electron</a:t>
              </a:r>
              <a:b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at amp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817418" y="2368626"/>
              <a:ext cx="1275787" cy="672030"/>
            </a:xfrm>
            <a:prstGeom prst="homePlat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Incident</a:t>
              </a:r>
              <a:b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photon</a:t>
              </a:r>
            </a:p>
          </p:txBody>
        </p:sp>
        <p:sp>
          <p:nvSpPr>
            <p:cNvPr id="12" name="Arrow: Pentagon 11"/>
            <p:cNvSpPr/>
            <p:nvPr/>
          </p:nvSpPr>
          <p:spPr>
            <a:xfrm>
              <a:off x="6866262" y="2368626"/>
              <a:ext cx="1319270" cy="672030"/>
            </a:xfrm>
            <a:prstGeom prst="homePlat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Counted</a:t>
              </a:r>
              <a:b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electron</a:t>
              </a:r>
            </a:p>
          </p:txBody>
        </p:sp>
        <p:cxnSp>
          <p:nvCxnSpPr>
            <p:cNvPr id="13" name="Straight Connector 12"/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093205" y="2704641"/>
              <a:ext cx="759858" cy="0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099805" y="2704641"/>
              <a:ext cx="759858" cy="0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6106405" y="2704641"/>
              <a:ext cx="759857" cy="0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66109" y="2690786"/>
              <a:ext cx="0" cy="91139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49" y="3661063"/>
              <a:ext cx="506306" cy="404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33454" y="2690786"/>
              <a:ext cx="0" cy="91139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86585" y="3661063"/>
              <a:ext cx="591853" cy="404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CTE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454393" y="2694492"/>
              <a:ext cx="0" cy="91139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207524" y="3654380"/>
                  <a:ext cx="633553" cy="404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𝑃𝐶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524" y="3654380"/>
                  <a:ext cx="633553" cy="40473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5443512" y="3038920"/>
              <a:ext cx="0" cy="142224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99958" y="4461164"/>
              <a:ext cx="1102297" cy="883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use to</a:t>
              </a:r>
              <a:br>
                <a:rPr lang="en-US" sz="1400" i="1" dirty="0"/>
              </a:br>
              <a:r>
                <a:rPr lang="en-US" sz="1400" i="1" dirty="0"/>
                <a:t>estimate</a:t>
              </a:r>
              <a:br>
                <a:rPr lang="en-US" sz="1400" i="1" dirty="0"/>
              </a:br>
              <a:r>
                <a:rPr lang="en-US" sz="1400" i="1" dirty="0"/>
                <a:t>shot noise</a:t>
              </a:r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7436183" y="3034688"/>
              <a:ext cx="0" cy="142224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52152" y="4456932"/>
              <a:ext cx="983253" cy="883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use to</a:t>
              </a:r>
              <a:br>
                <a:rPr lang="en-US" sz="1400" i="1" dirty="0"/>
              </a:br>
              <a:r>
                <a:rPr lang="en-US" sz="1400" i="1" dirty="0"/>
                <a:t>compute</a:t>
              </a:r>
              <a:br>
                <a:rPr lang="en-US" sz="1400" i="1" dirty="0"/>
              </a:br>
              <a:r>
                <a:rPr lang="en-US" sz="1400" i="1" dirty="0"/>
                <a:t>signal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856509" y="3629891"/>
              <a:ext cx="5009753" cy="466315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137381" y="4101010"/>
              <a:ext cx="0" cy="3468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65963" y="4456932"/>
              <a:ext cx="1150437" cy="625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conversion</a:t>
              </a:r>
            </a:p>
            <a:p>
              <a:pPr algn="ctr"/>
              <a:r>
                <a:rPr lang="en-US" sz="1400" i="1" dirty="0"/>
                <a:t>efficiency</a:t>
              </a:r>
            </a:p>
          </p:txBody>
        </p:sp>
      </p:grp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392346" y="762000"/>
            <a:ext cx="8523053" cy="413975"/>
          </a:xfrm>
        </p:spPr>
        <p:txBody>
          <a:bodyPr/>
          <a:lstStyle/>
          <a:p>
            <a:r>
              <a:rPr lang="en-US" dirty="0"/>
              <a:t>Fraction of photons counted to photons incident on the sensor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86758" y="1668857"/>
            <a:ext cx="2701959" cy="1696988"/>
            <a:chOff x="5475746" y="1651819"/>
            <a:chExt cx="3439653" cy="2160302"/>
          </a:xfrm>
        </p:grpSpPr>
        <p:grpSp>
          <p:nvGrpSpPr>
            <p:cNvPr id="31" name="Group 30"/>
            <p:cNvGrpSpPr/>
            <p:nvPr/>
          </p:nvGrpSpPr>
          <p:grpSpPr>
            <a:xfrm>
              <a:off x="5475746" y="1651819"/>
              <a:ext cx="3439653" cy="2160302"/>
              <a:chOff x="7210881" y="793750"/>
              <a:chExt cx="3726537" cy="21844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881" y="793750"/>
                <a:ext cx="3726537" cy="2184400"/>
              </a:xfrm>
              <a:prstGeom prst="rect">
                <a:avLst/>
              </a:prstGeom>
            </p:spPr>
          </p:pic>
          <p:sp>
            <p:nvSpPr>
              <p:cNvPr id="34" name="Down Arrow 12"/>
              <p:cNvSpPr/>
              <p:nvPr/>
            </p:nvSpPr>
            <p:spPr>
              <a:xfrm>
                <a:off x="8068887" y="1164983"/>
                <a:ext cx="165100" cy="196850"/>
              </a:xfrm>
              <a:prstGeom prst="downArrow">
                <a:avLst/>
              </a:prstGeom>
              <a:solidFill>
                <a:schemeClr val="accent6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827369" y="1936636"/>
              <a:ext cx="181140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</a:rPr>
                <a:t>QE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78869" y="1481726"/>
            <a:ext cx="3067571" cy="2087402"/>
            <a:chOff x="5300764" y="4158038"/>
            <a:chExt cx="3358313" cy="228524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764" y="4158038"/>
              <a:ext cx="3358313" cy="228524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840917" y="4781594"/>
              <a:ext cx="234808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</a:rPr>
                <a:t>CTE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90581" y="1636438"/>
            <a:ext cx="2620337" cy="1869721"/>
            <a:chOff x="1560652" y="4145079"/>
            <a:chExt cx="3358313" cy="23962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0652" y="4145079"/>
              <a:ext cx="3358313" cy="23962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635101" y="4781593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sz="1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𝑷𝑪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101" y="4781593"/>
                  <a:ext cx="26609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3529" r="-41176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185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on </a:t>
            </a:r>
            <a:r>
              <a:rPr lang="en-US" dirty="0">
                <a:solidFill>
                  <a:srgbClr val="00B0F0"/>
                </a:solidFill>
              </a:rPr>
              <a:t>Total Noise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2346" y="762000"/>
            <a:ext cx="8523053" cy="1184787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What are the noise variance contributors for the detector at the end of mission,</a:t>
            </a:r>
            <a:br>
              <a:rPr lang="en-US" sz="2800" dirty="0"/>
            </a:br>
            <a:r>
              <a:rPr lang="en-US" sz="2800" dirty="0"/>
              <a:t>in a single frame, and a single pixel?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Nemati - Coronagraph Detector Requirements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33662" y="2979173"/>
            <a:ext cx="4262192" cy="2287565"/>
            <a:chOff x="1955903" y="3051661"/>
            <a:chExt cx="4262192" cy="2287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955903" y="3771407"/>
                  <a:ext cx="4262192" cy="995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𝑓𝑟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𝐶𝐼𝐶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𝑟𝑑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𝐸𝑀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903" y="3771407"/>
                  <a:ext cx="4262192" cy="9951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Speech Bubble: Rectangle with Corners Rounded 10"/>
            <p:cNvSpPr/>
            <p:nvPr/>
          </p:nvSpPr>
          <p:spPr>
            <a:xfrm>
              <a:off x="2905432" y="3370007"/>
              <a:ext cx="1017639" cy="619433"/>
            </a:xfrm>
            <a:prstGeom prst="wedgeRoundRectCallout">
              <a:avLst>
                <a:gd name="adj1" fmla="val -20108"/>
                <a:gd name="adj2" fmla="val 69643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Dark noise variance</a:t>
              </a:r>
            </a:p>
          </p:txBody>
        </p:sp>
        <p:sp>
          <p:nvSpPr>
            <p:cNvPr id="12" name="Speech Bubble: Rectangle with Corners Rounded 11"/>
            <p:cNvSpPr/>
            <p:nvPr/>
          </p:nvSpPr>
          <p:spPr>
            <a:xfrm>
              <a:off x="3680478" y="4719793"/>
              <a:ext cx="1017639" cy="619433"/>
            </a:xfrm>
            <a:prstGeom prst="wedgeRoundRectCallout">
              <a:avLst>
                <a:gd name="adj1" fmla="val 16848"/>
                <a:gd name="adj2" fmla="val -70833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CIC noise variance</a:t>
              </a:r>
            </a:p>
          </p:txBody>
        </p:sp>
        <p:sp>
          <p:nvSpPr>
            <p:cNvPr id="13" name="Speech Bubble: Rectangle with Corners Rounded 12"/>
            <p:cNvSpPr/>
            <p:nvPr/>
          </p:nvSpPr>
          <p:spPr>
            <a:xfrm>
              <a:off x="4685950" y="3051661"/>
              <a:ext cx="1130077" cy="619433"/>
            </a:xfrm>
            <a:prstGeom prst="wedgeRoundRectCallout">
              <a:avLst>
                <a:gd name="adj1" fmla="val 23370"/>
                <a:gd name="adj2" fmla="val 70833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 noise variance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748392" y="3268022"/>
            <a:ext cx="1816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Example: EMCCD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92" y="3755684"/>
            <a:ext cx="3057143" cy="102857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69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WFIRST Coronagraph Detector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752169"/>
                <a:ext cx="8458199" cy="2079522"/>
              </a:xfrm>
            </p:spPr>
            <p:txBody>
              <a:bodyPr/>
              <a:lstStyle/>
              <a:p>
                <a:r>
                  <a:rPr lang="en-US" sz="1800" dirty="0"/>
                  <a:t>The basis of these requirements is the already-achieved end of life EMCCD performance, as well as a detection and characterization SNR model. </a:t>
                </a:r>
              </a:p>
              <a:p>
                <a:r>
                  <a:rPr lang="en-US" sz="1800" dirty="0"/>
                  <a:t>The following conditions must be applied when evaluating detectors against these requirements:</a:t>
                </a:r>
              </a:p>
              <a:p>
                <a:pPr lvl="1">
                  <a:buFont typeface="+mj-lt"/>
                  <a:buAutoNum type="alphaUcPeriod"/>
                </a:pP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Detector is at the end of life for the WFIRST mission (6 years at L2)</a:t>
                </a:r>
              </a:p>
              <a:p>
                <a:pPr lvl="1">
                  <a:buFont typeface="+mj-lt"/>
                  <a:buAutoNum type="alphaUcPeriod"/>
                </a:pP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Incident flux from all photon sources is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≤0.05 </m:t>
                    </m:r>
                  </m:oMath>
                </a14:m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e-/pixel/frame</a:t>
                </a:r>
              </a:p>
              <a:p>
                <a:pPr lvl="1">
                  <a:buFont typeface="+mj-lt"/>
                  <a:buAutoNum type="alphaUcPeriod"/>
                </a:pP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Detection is in the photon counting mode</a:t>
                </a:r>
              </a:p>
              <a:p>
                <a:pPr lvl="1">
                  <a:buFont typeface="+mj-lt"/>
                  <a:buAutoNum type="alphaUcPeriod"/>
                </a:pP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The detector is no colder than -105</a:t>
                </a:r>
                <a:r>
                  <a:rPr lang="en-US" sz="1600" baseline="30000" dirty="0">
                    <a:solidFill>
                      <a:schemeClr val="accent4">
                        <a:lumMod val="75000"/>
                      </a:schemeClr>
                    </a:solidFill>
                  </a:rPr>
                  <a:t>o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C or 168 K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752169"/>
                <a:ext cx="8458199" cy="2079522"/>
              </a:xfrm>
              <a:blipFill>
                <a:blip r:embed="rId2"/>
                <a:stretch>
                  <a:fillRect l="-433" t="-1462" b="-19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3511" y="3318388"/>
            <a:ext cx="4232787" cy="314140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Conversion Efficiency</a:t>
            </a:r>
            <a:br>
              <a:rPr lang="en-US" sz="1600" dirty="0"/>
            </a:br>
            <a:r>
              <a:rPr lang="en-US" sz="1400" dirty="0"/>
              <a:t>Defined as the fraction of times a single incident photon is counted as a single photon and includes</a:t>
            </a:r>
          </a:p>
          <a:p>
            <a:pPr lvl="1"/>
            <a:r>
              <a:rPr lang="en-US" sz="1400" dirty="0"/>
              <a:t>Quantum Efficiency</a:t>
            </a:r>
          </a:p>
          <a:p>
            <a:pPr lvl="1"/>
            <a:r>
              <a:rPr lang="en-US" sz="1400" dirty="0"/>
              <a:t>Charge transfer efficiency (where applicable) </a:t>
            </a:r>
          </a:p>
          <a:p>
            <a:pPr lvl="1"/>
            <a:r>
              <a:rPr lang="en-US" sz="1400" dirty="0"/>
              <a:t>Photon counting efficiency (thresholding efficiency)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Total Noise from one pixel in a 100s frame</a:t>
            </a:r>
            <a:br>
              <a:rPr lang="en-US" sz="1600" dirty="0"/>
            </a:br>
            <a:r>
              <a:rPr lang="en-US" sz="1400" dirty="0"/>
              <a:t>Defined as the standard deviation of the combined detector noise contributions from:</a:t>
            </a:r>
          </a:p>
          <a:p>
            <a:pPr lvl="1"/>
            <a:r>
              <a:rPr lang="en-US" sz="1400" dirty="0"/>
              <a:t>Read noise</a:t>
            </a:r>
          </a:p>
          <a:p>
            <a:pPr lvl="1"/>
            <a:r>
              <a:rPr lang="en-US" sz="1400" dirty="0"/>
              <a:t>Dark current </a:t>
            </a:r>
          </a:p>
          <a:p>
            <a:pPr lvl="1"/>
            <a:r>
              <a:rPr lang="en-US" sz="1400" dirty="0"/>
              <a:t>Clock induced charge (CIC, where applicable)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54458" y="3824397"/>
              <a:ext cx="4060940" cy="1155272"/>
            </p:xfrm>
            <a:graphic>
              <a:graphicData uri="http://schemas.openxmlformats.org/drawingml/2006/table">
                <a:tbl>
                  <a:tblPr firstRow="1" lastRow="1" bandRow="1">
                    <a:tableStyleId>{00A15C55-8517-42AA-B614-E9B94910E393}</a:tableStyleId>
                  </a:tblPr>
                  <a:tblGrid>
                    <a:gridCol w="812188">
                      <a:extLst>
                        <a:ext uri="{9D8B030D-6E8A-4147-A177-3AD203B41FA5}">
                          <a16:colId xmlns:a16="http://schemas.microsoft.com/office/drawing/2014/main" val="3676459037"/>
                        </a:ext>
                      </a:extLst>
                    </a:gridCol>
                    <a:gridCol w="812188">
                      <a:extLst>
                        <a:ext uri="{9D8B030D-6E8A-4147-A177-3AD203B41FA5}">
                          <a16:colId xmlns:a16="http://schemas.microsoft.com/office/drawing/2014/main" val="2349723214"/>
                        </a:ext>
                      </a:extLst>
                    </a:gridCol>
                    <a:gridCol w="812188">
                      <a:extLst>
                        <a:ext uri="{9D8B030D-6E8A-4147-A177-3AD203B41FA5}">
                          <a16:colId xmlns:a16="http://schemas.microsoft.com/office/drawing/2014/main" val="10279114"/>
                        </a:ext>
                      </a:extLst>
                    </a:gridCol>
                    <a:gridCol w="812188">
                      <a:extLst>
                        <a:ext uri="{9D8B030D-6E8A-4147-A177-3AD203B41FA5}">
                          <a16:colId xmlns:a16="http://schemas.microsoft.com/office/drawing/2014/main" val="2380504412"/>
                        </a:ext>
                      </a:extLst>
                    </a:gridCol>
                    <a:gridCol w="812188">
                      <a:extLst>
                        <a:ext uri="{9D8B030D-6E8A-4147-A177-3AD203B41FA5}">
                          <a16:colId xmlns:a16="http://schemas.microsoft.com/office/drawing/2014/main" val="2847799592"/>
                        </a:ext>
                      </a:extLst>
                    </a:gridCol>
                  </a:tblGrid>
                  <a:tr h="396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Conversion efficiency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Imaging</a:t>
                          </a:r>
                          <a:r>
                            <a:rPr lang="en-US" sz="1100" baseline="0" dirty="0"/>
                            <a:t> 1</a:t>
                          </a:r>
                          <a:endParaRPr lang="en-US" sz="1100" dirty="0"/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Imaging 2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IFS 1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IFS 2</a:t>
                          </a:r>
                        </a:p>
                      </a:txBody>
                      <a:tcPr marL="79268" marR="79268" marT="39634" marB="39634" anchor="ctr"/>
                    </a:tc>
                    <a:extLst>
                      <a:ext uri="{0D108BD9-81ED-4DB2-BD59-A6C34878D82A}">
                        <a16:rowId xmlns:a16="http://schemas.microsoft.com/office/drawing/2014/main" val="3995768431"/>
                      </a:ext>
                    </a:extLst>
                  </a:tr>
                  <a:tr h="2378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1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450 nm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565 nm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660 nm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770 nm</a:t>
                          </a:r>
                        </a:p>
                      </a:txBody>
                      <a:tcPr marL="79268" marR="79268" marT="39634" marB="39634" anchor="ctr"/>
                    </a:tc>
                    <a:extLst>
                      <a:ext uri="{0D108BD9-81ED-4DB2-BD59-A6C34878D82A}">
                        <a16:rowId xmlns:a16="http://schemas.microsoft.com/office/drawing/2014/main" val="462292718"/>
                      </a:ext>
                    </a:extLst>
                  </a:tr>
                  <a:tr h="2378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10%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10%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18%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18%</a:t>
                          </a:r>
                        </a:p>
                      </a:txBody>
                      <a:tcPr marL="79268" marR="79268" marT="39634" marB="39634" anchor="ctr"/>
                    </a:tc>
                    <a:extLst>
                      <a:ext uri="{0D108BD9-81ED-4DB2-BD59-A6C34878D82A}">
                        <a16:rowId xmlns:a16="http://schemas.microsoft.com/office/drawing/2014/main" val="57340512"/>
                      </a:ext>
                    </a:extLst>
                  </a:tr>
                  <a:tr h="2378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conv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dirty="0"/>
                            <a:t> @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100" b="0" dirty="0"/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100" kern="1200" dirty="0"/>
                            <a:t>23%</a:t>
                          </a:r>
                          <a:endParaRPr lang="en-US" sz="11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257" marR="8257" marT="8257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100" kern="1200" dirty="0"/>
                            <a:t>24%</a:t>
                          </a:r>
                          <a:endParaRPr lang="en-US" sz="11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257" marR="8257" marT="8257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100" kern="1200" dirty="0"/>
                            <a:t>23%</a:t>
                          </a:r>
                          <a:endParaRPr lang="en-US" sz="11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257" marR="8257" marT="8257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100" kern="1200" dirty="0"/>
                            <a:t>18%</a:t>
                          </a:r>
                          <a:endParaRPr lang="en-US" sz="11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257" marR="8257" marT="8257" marB="0" anchor="ctr"/>
                    </a:tc>
                    <a:extLst>
                      <a:ext uri="{0D108BD9-81ED-4DB2-BD59-A6C34878D82A}">
                        <a16:rowId xmlns:a16="http://schemas.microsoft.com/office/drawing/2014/main" val="313367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151955"/>
                  </p:ext>
                </p:extLst>
              </p:nvPr>
            </p:nvGraphicFramePr>
            <p:xfrm>
              <a:off x="4854458" y="3824397"/>
              <a:ext cx="4060940" cy="1155272"/>
            </p:xfrm>
            <a:graphic>
              <a:graphicData uri="http://schemas.openxmlformats.org/drawingml/2006/table">
                <a:tbl>
                  <a:tblPr firstRow="1" lastRow="1" bandRow="1">
                    <a:tableStyleId>{00A15C55-8517-42AA-B614-E9B94910E393}</a:tableStyleId>
                  </a:tblPr>
                  <a:tblGrid>
                    <a:gridCol w="812188">
                      <a:extLst>
                        <a:ext uri="{9D8B030D-6E8A-4147-A177-3AD203B41FA5}">
                          <a16:colId xmlns:a16="http://schemas.microsoft.com/office/drawing/2014/main" val="3676459037"/>
                        </a:ext>
                      </a:extLst>
                    </a:gridCol>
                    <a:gridCol w="812188">
                      <a:extLst>
                        <a:ext uri="{9D8B030D-6E8A-4147-A177-3AD203B41FA5}">
                          <a16:colId xmlns:a16="http://schemas.microsoft.com/office/drawing/2014/main" val="2349723214"/>
                        </a:ext>
                      </a:extLst>
                    </a:gridCol>
                    <a:gridCol w="812188">
                      <a:extLst>
                        <a:ext uri="{9D8B030D-6E8A-4147-A177-3AD203B41FA5}">
                          <a16:colId xmlns:a16="http://schemas.microsoft.com/office/drawing/2014/main" val="10279114"/>
                        </a:ext>
                      </a:extLst>
                    </a:gridCol>
                    <a:gridCol w="812188">
                      <a:extLst>
                        <a:ext uri="{9D8B030D-6E8A-4147-A177-3AD203B41FA5}">
                          <a16:colId xmlns:a16="http://schemas.microsoft.com/office/drawing/2014/main" val="2380504412"/>
                        </a:ext>
                      </a:extLst>
                    </a:gridCol>
                    <a:gridCol w="812188">
                      <a:extLst>
                        <a:ext uri="{9D8B030D-6E8A-4147-A177-3AD203B41FA5}">
                          <a16:colId xmlns:a16="http://schemas.microsoft.com/office/drawing/2014/main" val="2847799592"/>
                        </a:ext>
                      </a:extLst>
                    </a:gridCol>
                  </a:tblGrid>
                  <a:tr h="414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Conversion efficiency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Imaging</a:t>
                          </a:r>
                          <a:r>
                            <a:rPr lang="en-US" sz="1100" baseline="0" dirty="0"/>
                            <a:t> 1</a:t>
                          </a:r>
                          <a:endParaRPr lang="en-US" sz="1100" dirty="0"/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Imaging 2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IFS 1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IFS 2</a:t>
                          </a:r>
                        </a:p>
                      </a:txBody>
                      <a:tcPr marL="79268" marR="79268" marT="39634" marB="39634" anchor="ctr"/>
                    </a:tc>
                    <a:extLst>
                      <a:ext uri="{0D108BD9-81ED-4DB2-BD59-A6C34878D82A}">
                        <a16:rowId xmlns:a16="http://schemas.microsoft.com/office/drawing/2014/main" val="3995768431"/>
                      </a:ext>
                    </a:extLst>
                  </a:tr>
                  <a:tr h="2469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268" marR="79268" marT="39634" marB="39634" anchor="ctr">
                        <a:blipFill>
                          <a:blip r:embed="rId3"/>
                          <a:stretch>
                            <a:fillRect l="-752" t="-170732" r="-40451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450 nm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565 nm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660 nm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770 nm</a:t>
                          </a:r>
                        </a:p>
                      </a:txBody>
                      <a:tcPr marL="79268" marR="79268" marT="39634" marB="39634" anchor="ctr"/>
                    </a:tc>
                    <a:extLst>
                      <a:ext uri="{0D108BD9-81ED-4DB2-BD59-A6C34878D82A}">
                        <a16:rowId xmlns:a16="http://schemas.microsoft.com/office/drawing/2014/main" val="462292718"/>
                      </a:ext>
                    </a:extLst>
                  </a:tr>
                  <a:tr h="2469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268" marR="79268" marT="39634" marB="39634" anchor="ctr">
                        <a:blipFill>
                          <a:blip r:embed="rId3"/>
                          <a:stretch>
                            <a:fillRect l="-752" t="-277500" r="-404511" b="-1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10%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10%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18%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18%</a:t>
                          </a:r>
                        </a:p>
                      </a:txBody>
                      <a:tcPr marL="79268" marR="79268" marT="39634" marB="39634" anchor="ctr"/>
                    </a:tc>
                    <a:extLst>
                      <a:ext uri="{0D108BD9-81ED-4DB2-BD59-A6C34878D82A}">
                        <a16:rowId xmlns:a16="http://schemas.microsoft.com/office/drawing/2014/main" val="57340512"/>
                      </a:ext>
                    </a:extLst>
                  </a:tr>
                  <a:tr h="2469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268" marR="79268" marT="39634" marB="39634" anchor="ctr">
                        <a:blipFill>
                          <a:blip r:embed="rId3"/>
                          <a:stretch>
                            <a:fillRect l="-752" t="-368293" r="-404511" b="-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100" kern="1200" dirty="0"/>
                            <a:t>23%</a:t>
                          </a:r>
                          <a:endParaRPr lang="en-US" sz="11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257" marR="8257" marT="8257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100" kern="1200" dirty="0"/>
                            <a:t>24%</a:t>
                          </a:r>
                          <a:endParaRPr lang="en-US" sz="11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257" marR="8257" marT="8257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100" kern="1200" dirty="0"/>
                            <a:t>23%</a:t>
                          </a:r>
                          <a:endParaRPr lang="en-US" sz="11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257" marR="8257" marT="8257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100" kern="1200" dirty="0"/>
                            <a:t>18%</a:t>
                          </a:r>
                          <a:endParaRPr lang="en-US" sz="11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257" marR="8257" marT="8257" marB="0" anchor="ctr"/>
                    </a:tc>
                    <a:extLst>
                      <a:ext uri="{0D108BD9-81ED-4DB2-BD59-A6C34878D82A}">
                        <a16:rowId xmlns:a16="http://schemas.microsoft.com/office/drawing/2014/main" val="31336725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54458" y="5575162"/>
              <a:ext cx="4060940" cy="620483"/>
            </p:xfrm>
            <a:graphic>
              <a:graphicData uri="http://schemas.openxmlformats.org/drawingml/2006/table">
                <a:tbl>
                  <a:tblPr lastRow="1" bandRow="1">
                    <a:tableStyleId>{5C22544A-7EE6-4342-B048-85BDC9FD1C3A}</a:tableStyleId>
                  </a:tblPr>
                  <a:tblGrid>
                    <a:gridCol w="1505311">
                      <a:extLst>
                        <a:ext uri="{9D8B030D-6E8A-4147-A177-3AD203B41FA5}">
                          <a16:colId xmlns:a16="http://schemas.microsoft.com/office/drawing/2014/main" val="3676459037"/>
                        </a:ext>
                      </a:extLst>
                    </a:gridCol>
                    <a:gridCol w="2555629">
                      <a:extLst>
                        <a:ext uri="{9D8B030D-6E8A-4147-A177-3AD203B41FA5}">
                          <a16:colId xmlns:a16="http://schemas.microsoft.com/office/drawing/2014/main" val="10279114"/>
                        </a:ext>
                      </a:extLst>
                    </a:gridCol>
                  </a:tblGrid>
                  <a:tr h="3259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Combined</a:t>
                          </a:r>
                          <a:r>
                            <a:rPr lang="en-US" sz="1400" baseline="0" dirty="0"/>
                            <a:t> </a:t>
                          </a:r>
                          <a:r>
                            <a:rPr lang="en-US" sz="1400" dirty="0"/>
                            <a:t>Noise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r>
                            <a:rPr lang="en-US" sz="1400" baseline="0" dirty="0"/>
                            <a:t> pixel, 100s frame,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168 </m:t>
                              </m:r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 marL="79268" marR="79268" marT="39634" marB="39634" anchor="ctr"/>
                    </a:tc>
                    <a:extLst>
                      <a:ext uri="{0D108BD9-81ED-4DB2-BD59-A6C34878D82A}">
                        <a16:rowId xmlns:a16="http://schemas.microsoft.com/office/drawing/2014/main" val="3995768431"/>
                      </a:ext>
                    </a:extLst>
                  </a:tr>
                  <a:tr h="2945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𝒕𝒐𝒕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 0.27 e-</a:t>
                          </a:r>
                        </a:p>
                      </a:txBody>
                      <a:tcPr marL="79268" marR="79268" marT="39634" marB="39634" anchor="ctr"/>
                    </a:tc>
                    <a:extLst>
                      <a:ext uri="{0D108BD9-81ED-4DB2-BD59-A6C34878D82A}">
                        <a16:rowId xmlns:a16="http://schemas.microsoft.com/office/drawing/2014/main" val="462292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541512"/>
                  </p:ext>
                </p:extLst>
              </p:nvPr>
            </p:nvGraphicFramePr>
            <p:xfrm>
              <a:off x="4854458" y="5575162"/>
              <a:ext cx="4060940" cy="620483"/>
            </p:xfrm>
            <a:graphic>
              <a:graphicData uri="http://schemas.openxmlformats.org/drawingml/2006/table">
                <a:tbl>
                  <a:tblPr lastRow="1" bandRow="1">
                    <a:tableStyleId>{5C22544A-7EE6-4342-B048-85BDC9FD1C3A}</a:tableStyleId>
                  </a:tblPr>
                  <a:tblGrid>
                    <a:gridCol w="1505311">
                      <a:extLst>
                        <a:ext uri="{9D8B030D-6E8A-4147-A177-3AD203B41FA5}">
                          <a16:colId xmlns:a16="http://schemas.microsoft.com/office/drawing/2014/main" val="3676459037"/>
                        </a:ext>
                      </a:extLst>
                    </a:gridCol>
                    <a:gridCol w="2555629">
                      <a:extLst>
                        <a:ext uri="{9D8B030D-6E8A-4147-A177-3AD203B41FA5}">
                          <a16:colId xmlns:a16="http://schemas.microsoft.com/office/drawing/2014/main" val="10279114"/>
                        </a:ext>
                      </a:extLst>
                    </a:gridCol>
                  </a:tblGrid>
                  <a:tr h="3259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Combined</a:t>
                          </a:r>
                          <a:r>
                            <a:rPr lang="en-US" sz="1400" baseline="0" dirty="0"/>
                            <a:t> </a:t>
                          </a:r>
                          <a:r>
                            <a:rPr lang="en-US" sz="1400" dirty="0"/>
                            <a:t>Noise</a:t>
                          </a:r>
                        </a:p>
                      </a:txBody>
                      <a:tcPr marL="79268" marR="79268" marT="39634" marB="3963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268" marR="79268" marT="39634" marB="39634" anchor="ctr">
                        <a:blipFill>
                          <a:blip r:embed="rId4"/>
                          <a:stretch>
                            <a:fillRect l="-59048" t="-1852" r="-952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68431"/>
                      </a:ext>
                    </a:extLst>
                  </a:tr>
                  <a:tr h="2945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268" marR="79268" marT="39634" marB="39634" anchor="ctr">
                        <a:blipFill>
                          <a:blip r:embed="rId4"/>
                          <a:stretch>
                            <a:fillRect l="-405" t="-112245" r="-171660" b="-22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 0.27 e-</a:t>
                          </a:r>
                        </a:p>
                      </a:txBody>
                      <a:tcPr marL="79268" marR="79268" marT="39634" marB="39634" anchor="ctr"/>
                    </a:tc>
                    <a:extLst>
                      <a:ext uri="{0D108BD9-81ED-4DB2-BD59-A6C34878D82A}">
                        <a16:rowId xmlns:a16="http://schemas.microsoft.com/office/drawing/2014/main" val="4622927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947700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N_WFIRST_st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70C0"/>
          </a:solidFill>
        </a:ln>
      </a:spPr>
      <a:bodyPr rtlCol="0" anchor="ctr"/>
      <a:lstStyle>
        <a:defPPr algn="ctr">
          <a:defRPr sz="1400"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N_WFIRST_std" id="{10A6F1F1-6AB2-470B-BA99-10BB60E1FA57}" vid="{7BFF32AF-1631-41A2-B77B-80F70C7884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</TotalTime>
  <Words>830</Words>
  <Application>Microsoft Office PowerPoint</Application>
  <PresentationFormat>On-screen Show (4:3)</PresentationFormat>
  <Paragraphs>264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Verdana</vt:lpstr>
      <vt:lpstr>1_Custom Design</vt:lpstr>
      <vt:lpstr>BN_WFIRST_std</vt:lpstr>
      <vt:lpstr>Yield Tool Tutorial</vt:lpstr>
      <vt:lpstr>What does it primarily do?</vt:lpstr>
      <vt:lpstr>What this tutorial aims to cover</vt:lpstr>
      <vt:lpstr>Analytical Expression for SNR</vt:lpstr>
      <vt:lpstr>Looking a little more closely at  σ_s</vt:lpstr>
      <vt:lpstr>Putting it all together: time to reach SNR</vt:lpstr>
      <vt:lpstr> Conversion Efficiency</vt:lpstr>
      <vt:lpstr>Requirement on Total Noise</vt:lpstr>
      <vt:lpstr>WFIRST Coronagraph Detector Requirements</vt:lpstr>
      <vt:lpstr>Calculating Planet Yield</vt:lpstr>
      <vt:lpstr>A Simple Observing Scenario for Yield</vt:lpstr>
      <vt:lpstr>Aside: Distinguishing types of SNR</vt:lpstr>
      <vt:lpstr>Noise Equivalent Contrast (NEC):  ξ_eq</vt:lpstr>
      <vt:lpstr>Asymptotic Behavior of  ξ_eq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Nemati, Bijan (383B)</dc:creator>
  <cp:lastModifiedBy>Nemati, Bijan (383B)</cp:lastModifiedBy>
  <cp:revision>96</cp:revision>
  <dcterms:created xsi:type="dcterms:W3CDTF">2015-11-03T18:16:24Z</dcterms:created>
  <dcterms:modified xsi:type="dcterms:W3CDTF">2017-02-15T20:42:56Z</dcterms:modified>
</cp:coreProperties>
</file>