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25361B-8637-40EC-B492-F6879CE2516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D03C4-8AD8-465C-90F8-9CB819E29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8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25361B-8637-40EC-B492-F6879CE2516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D03C4-8AD8-465C-90F8-9CB819E29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6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25361B-8637-40EC-B492-F6879CE2516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D03C4-8AD8-465C-90F8-9CB819E29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86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25361B-8637-40EC-B492-F6879CE2516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D03C4-8AD8-465C-90F8-9CB819E29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16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699248"/>
            <a:ext cx="5384800" cy="54269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25361B-8637-40EC-B492-F6879CE2516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D03C4-8AD8-465C-90F8-9CB819E29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0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25361B-8637-40EC-B492-F6879CE2516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D03C4-8AD8-465C-90F8-9CB819E29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28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25361B-8637-40EC-B492-F6879CE2516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D03C4-8AD8-465C-90F8-9CB819E29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699248"/>
            <a:ext cx="5384800" cy="54269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25361B-8637-40EC-B492-F6879CE2516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D03C4-8AD8-465C-90F8-9CB819E29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2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98132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25361B-8637-40EC-B492-F6879CE2516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D03C4-8AD8-465C-90F8-9CB819E29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7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25361B-8637-40EC-B492-F6879CE2516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D03C4-8AD8-465C-90F8-9CB819E29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57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92133"/>
            <a:ext cx="5384800" cy="45340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25361B-8637-40EC-B492-F6879CE2516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D03C4-8AD8-465C-90F8-9CB819E29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7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25361B-8637-40EC-B492-F6879CE2516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D03C4-8AD8-465C-90F8-9CB819E29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5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25361B-8637-40EC-B492-F6879CE2516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D03C4-8AD8-465C-90F8-9CB819E29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8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5400000">
            <a:off x="-366795" y="3774414"/>
            <a:ext cx="1278173" cy="5438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777673" y="32658"/>
            <a:ext cx="1376310" cy="6191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16200000">
            <a:off x="-3155287" y="2755506"/>
            <a:ext cx="6760977" cy="3772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WFIRST                 </a:t>
            </a:r>
            <a:r>
              <a:rPr lang="en-US" sz="2400" b="1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Coronagraph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236" y="3407230"/>
            <a:ext cx="557953" cy="1458684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27314" y="53340"/>
            <a:ext cx="992858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23129" y="762000"/>
            <a:ext cx="11364071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3130" y="6587156"/>
            <a:ext cx="1902162" cy="2250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DF25361B-8637-40EC-B492-F6879CE2516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6133" y="6593152"/>
            <a:ext cx="8249768" cy="2190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71200" y="6593152"/>
            <a:ext cx="1016000" cy="2190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C9FD03C4-8AD8-465C-90F8-9CB819E2924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9" descr="NASA log w-out background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-20970" y="34805"/>
            <a:ext cx="638319" cy="504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9340" y="532358"/>
            <a:ext cx="108843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Jet Propulsion Laboratory</a:t>
            </a:r>
          </a:p>
          <a:p>
            <a:r>
              <a:rPr lang="en-US" sz="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California</a:t>
            </a:r>
            <a:r>
              <a:rPr lang="en-US" sz="6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Institute of Technology</a:t>
            </a:r>
            <a:endParaRPr lang="en-US" sz="600" b="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671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0" lang="en-US" sz="3600" b="1" i="0" u="none" strike="noStrike" kern="1200" cap="none" spc="0" normalizeH="0" baseline="0" noProof="0" smtClean="0">
          <a:ln>
            <a:noFill/>
          </a:ln>
          <a:solidFill>
            <a:srgbClr val="526DB0">
              <a:lumMod val="75000"/>
            </a:srgbClr>
          </a:solidFill>
          <a:effectLst/>
          <a:uLnTx/>
          <a:uFillTx/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WFIRST Coronagraph Detector Requirements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599" y="818148"/>
                <a:ext cx="11235489" cy="1684420"/>
              </a:xfrm>
            </p:spPr>
            <p:txBody>
              <a:bodyPr/>
              <a:lstStyle/>
              <a:p>
                <a:r>
                  <a:rPr lang="en-US" sz="1600" dirty="0" smtClean="0"/>
                  <a:t>These are the noise and efficiency requirements for the WFIRST coronagraph detector. Functionality requirements also apply. The </a:t>
                </a:r>
                <a:r>
                  <a:rPr lang="en-US" sz="1600" dirty="0"/>
                  <a:t>coronagraph Science investigation teams will be defining the threshold science case. We expect that the capability-based requirements below will meet the threshold science.</a:t>
                </a:r>
                <a:endParaRPr lang="en-US" sz="1600" dirty="0" smtClean="0"/>
              </a:p>
              <a:p>
                <a:r>
                  <a:rPr lang="en-US" sz="1600" dirty="0" smtClean="0"/>
                  <a:t>The basis of these requirements is the already-achieved end of life EMCCD performance, as well as a detection and characterization SNR model. </a:t>
                </a:r>
              </a:p>
              <a:p>
                <a:r>
                  <a:rPr lang="en-US" sz="1600" dirty="0" smtClean="0"/>
                  <a:t>The following conditions must be applied when evaluating detectors against these requirements:</a:t>
                </a:r>
              </a:p>
              <a:p>
                <a:pPr marL="800100" lvl="1" indent="-342900">
                  <a:buFont typeface="+mj-lt"/>
                  <a:buAutoNum type="alphaUcPeriod"/>
                </a:pPr>
                <a:r>
                  <a:rPr lang="en-US" sz="14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Detector is at the end of life for the WFIRST mission (6 years at L2)</a:t>
                </a:r>
              </a:p>
              <a:p>
                <a:pPr marL="800100" lvl="1" indent="-342900">
                  <a:buFont typeface="+mj-lt"/>
                  <a:buAutoNum type="alphaUcPeriod"/>
                </a:pPr>
                <a:r>
                  <a:rPr lang="en-US" sz="14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Incident flux from all photon sources is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0.05 </m:t>
                    </m:r>
                  </m:oMath>
                </a14:m>
                <a:r>
                  <a:rPr lang="en-US" sz="14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e-/pixel/frame</a:t>
                </a:r>
              </a:p>
              <a:p>
                <a:pPr marL="800100" lvl="1" indent="-342900">
                  <a:buFont typeface="+mj-lt"/>
                  <a:buAutoNum type="alphaUcPeriod"/>
                </a:pPr>
                <a:r>
                  <a:rPr lang="en-US" sz="14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Detection is in the photon counting </a:t>
                </a:r>
                <a:r>
                  <a:rPr lang="en-US" sz="14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mode</a:t>
                </a:r>
              </a:p>
              <a:p>
                <a:pPr marL="800100" lvl="1" indent="-342900">
                  <a:buFont typeface="+mj-lt"/>
                  <a:buAutoNum type="alphaUcPeriod"/>
                </a:pPr>
                <a:r>
                  <a:rPr lang="en-US" sz="14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The detector is no colder than -105</a:t>
                </a:r>
                <a:r>
                  <a:rPr lang="en-US" sz="1400" baseline="300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o</a:t>
                </a:r>
                <a:r>
                  <a:rPr lang="en-US" sz="14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 C or 168 K</a:t>
                </a:r>
                <a:endParaRPr lang="en-US" sz="1400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599" y="818148"/>
                <a:ext cx="11235489" cy="1684420"/>
              </a:xfrm>
              <a:blipFill>
                <a:blip r:embed="rId2"/>
                <a:stretch>
                  <a:fillRect l="-217" t="-1083" r="-54" b="-62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09599" y="3449053"/>
            <a:ext cx="5712996" cy="306412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Conversion Efficiency</a:t>
            </a:r>
          </a:p>
          <a:p>
            <a:pPr lvl="1" indent="-342900"/>
            <a:r>
              <a:rPr lang="en-US" sz="1400" dirty="0" smtClean="0"/>
              <a:t>Defined as the fraction of times a single incident photon is counted as a single photon and includes</a:t>
            </a:r>
          </a:p>
          <a:p>
            <a:pPr lvl="2" indent="-342900"/>
            <a:r>
              <a:rPr lang="en-US" sz="1100" dirty="0" smtClean="0"/>
              <a:t>Quantum Efficiency</a:t>
            </a:r>
          </a:p>
          <a:p>
            <a:pPr lvl="2" indent="-342900"/>
            <a:r>
              <a:rPr lang="en-US" sz="1100" dirty="0" smtClean="0"/>
              <a:t>Charge transfer efficiency (where applicable) </a:t>
            </a:r>
          </a:p>
          <a:p>
            <a:pPr lvl="2" indent="-342900"/>
            <a:r>
              <a:rPr lang="en-US" sz="1100" dirty="0" smtClean="0"/>
              <a:t>Photon counting efficiency (thresholding efficiency)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Total Noise from one pixel in a 100-second frame</a:t>
            </a:r>
          </a:p>
          <a:p>
            <a:pPr marL="685800" lvl="1"/>
            <a:r>
              <a:rPr lang="en-US" sz="1400" dirty="0" smtClean="0"/>
              <a:t>Defined as the </a:t>
            </a:r>
            <a:r>
              <a:rPr lang="en-US" sz="1400" i="1" u="sng" dirty="0" smtClean="0"/>
              <a:t>standard deviation</a:t>
            </a:r>
            <a:r>
              <a:rPr lang="en-US" sz="1400" i="1" dirty="0" smtClean="0"/>
              <a:t> </a:t>
            </a:r>
            <a:r>
              <a:rPr lang="en-US" sz="1400" dirty="0" smtClean="0"/>
              <a:t>of the combined detector noise contributions from:</a:t>
            </a:r>
          </a:p>
          <a:p>
            <a:pPr marL="1085850" lvl="2"/>
            <a:r>
              <a:rPr lang="en-US" sz="1100" dirty="0"/>
              <a:t>Read noise</a:t>
            </a:r>
          </a:p>
          <a:p>
            <a:pPr marL="1085850" lvl="2"/>
            <a:r>
              <a:rPr lang="en-US" sz="1100" dirty="0"/>
              <a:t>Dark current </a:t>
            </a:r>
          </a:p>
          <a:p>
            <a:pPr marL="1085850" lvl="2"/>
            <a:r>
              <a:rPr lang="en-US" sz="1100" dirty="0"/>
              <a:t>Clock induced charge (CIC, where applicable)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9406951"/>
                  </p:ext>
                </p:extLst>
              </p:nvPr>
            </p:nvGraphicFramePr>
            <p:xfrm>
              <a:off x="6743701" y="3682405"/>
              <a:ext cx="4684520" cy="1280160"/>
            </p:xfrm>
            <a:graphic>
              <a:graphicData uri="http://schemas.openxmlformats.org/drawingml/2006/table">
                <a:tbl>
                  <a:tblPr firstRow="1" lastRow="1" bandRow="1">
                    <a:tableStyleId>{00A15C55-8517-42AA-B614-E9B94910E393}</a:tableStyleId>
                  </a:tblPr>
                  <a:tblGrid>
                    <a:gridCol w="936904">
                      <a:extLst>
                        <a:ext uri="{9D8B030D-6E8A-4147-A177-3AD203B41FA5}">
                          <a16:colId xmlns:a16="http://schemas.microsoft.com/office/drawing/2014/main" val="3676459037"/>
                        </a:ext>
                      </a:extLst>
                    </a:gridCol>
                    <a:gridCol w="936904">
                      <a:extLst>
                        <a:ext uri="{9D8B030D-6E8A-4147-A177-3AD203B41FA5}">
                          <a16:colId xmlns:a16="http://schemas.microsoft.com/office/drawing/2014/main" val="2349723214"/>
                        </a:ext>
                      </a:extLst>
                    </a:gridCol>
                    <a:gridCol w="936904">
                      <a:extLst>
                        <a:ext uri="{9D8B030D-6E8A-4147-A177-3AD203B41FA5}">
                          <a16:colId xmlns:a16="http://schemas.microsoft.com/office/drawing/2014/main" val="10279114"/>
                        </a:ext>
                      </a:extLst>
                    </a:gridCol>
                    <a:gridCol w="936904">
                      <a:extLst>
                        <a:ext uri="{9D8B030D-6E8A-4147-A177-3AD203B41FA5}">
                          <a16:colId xmlns:a16="http://schemas.microsoft.com/office/drawing/2014/main" val="2380504412"/>
                        </a:ext>
                      </a:extLst>
                    </a:gridCol>
                    <a:gridCol w="936904">
                      <a:extLst>
                        <a:ext uri="{9D8B030D-6E8A-4147-A177-3AD203B41FA5}">
                          <a16:colId xmlns:a16="http://schemas.microsoft.com/office/drawing/2014/main" val="2847799592"/>
                        </a:ext>
                      </a:extLst>
                    </a:gridCol>
                  </a:tblGrid>
                  <a:tr h="3958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Conversion efficiency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Imaging</a:t>
                          </a:r>
                          <a:r>
                            <a:rPr lang="en-US" sz="1200" baseline="0" dirty="0" smtClean="0"/>
                            <a:t> 1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Imaging 2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IFS 1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IFS 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95768431"/>
                      </a:ext>
                    </a:extLst>
                  </a:tr>
                  <a:tr h="26483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450 nm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565 nm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660 nm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770 nm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2292718"/>
                      </a:ext>
                    </a:extLst>
                  </a:tr>
                  <a:tr h="26483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20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sz="1200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10%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10%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18%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18%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7340512"/>
                      </a:ext>
                    </a:extLst>
                  </a:tr>
                  <a:tr h="26483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ϵ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conv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b="0" dirty="0" smtClean="0"/>
                            <a:t> @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200" kern="1200" dirty="0" smtClean="0"/>
                            <a:t>23%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200" kern="1200" dirty="0" smtClean="0"/>
                            <a:t>24%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200" kern="1200" dirty="0" smtClean="0"/>
                            <a:t>23%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200" kern="1200" dirty="0"/>
                            <a:t>18%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1336725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9406951"/>
                  </p:ext>
                </p:extLst>
              </p:nvPr>
            </p:nvGraphicFramePr>
            <p:xfrm>
              <a:off x="6743701" y="3682405"/>
              <a:ext cx="4684520" cy="1280160"/>
            </p:xfrm>
            <a:graphic>
              <a:graphicData uri="http://schemas.openxmlformats.org/drawingml/2006/table">
                <a:tbl>
                  <a:tblPr firstRow="1" lastRow="1" bandRow="1">
                    <a:tableStyleId>{00A15C55-8517-42AA-B614-E9B94910E393}</a:tableStyleId>
                  </a:tblPr>
                  <a:tblGrid>
                    <a:gridCol w="936904">
                      <a:extLst>
                        <a:ext uri="{9D8B030D-6E8A-4147-A177-3AD203B41FA5}">
                          <a16:colId xmlns:a16="http://schemas.microsoft.com/office/drawing/2014/main" val="3676459037"/>
                        </a:ext>
                      </a:extLst>
                    </a:gridCol>
                    <a:gridCol w="936904">
                      <a:extLst>
                        <a:ext uri="{9D8B030D-6E8A-4147-A177-3AD203B41FA5}">
                          <a16:colId xmlns:a16="http://schemas.microsoft.com/office/drawing/2014/main" val="2349723214"/>
                        </a:ext>
                      </a:extLst>
                    </a:gridCol>
                    <a:gridCol w="936904">
                      <a:extLst>
                        <a:ext uri="{9D8B030D-6E8A-4147-A177-3AD203B41FA5}">
                          <a16:colId xmlns:a16="http://schemas.microsoft.com/office/drawing/2014/main" val="10279114"/>
                        </a:ext>
                      </a:extLst>
                    </a:gridCol>
                    <a:gridCol w="936904">
                      <a:extLst>
                        <a:ext uri="{9D8B030D-6E8A-4147-A177-3AD203B41FA5}">
                          <a16:colId xmlns:a16="http://schemas.microsoft.com/office/drawing/2014/main" val="2380504412"/>
                        </a:ext>
                      </a:extLst>
                    </a:gridCol>
                    <a:gridCol w="936904">
                      <a:extLst>
                        <a:ext uri="{9D8B030D-6E8A-4147-A177-3AD203B41FA5}">
                          <a16:colId xmlns:a16="http://schemas.microsoft.com/office/drawing/2014/main" val="284779959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Conversion efficiency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Imaging</a:t>
                          </a:r>
                          <a:r>
                            <a:rPr lang="en-US" sz="1200" baseline="0" dirty="0" smtClean="0"/>
                            <a:t> 1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Imaging 2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IFS 1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IFS 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957684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49" t="-165217" r="-401948" b="-2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450 nm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565 nm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660 nm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770 nm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22927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49" t="-271111" r="-4019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10%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10%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18%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18%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73405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49" t="-371111" r="-4019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200" kern="1200" dirty="0" smtClean="0"/>
                            <a:t>23%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200" kern="1200" dirty="0" smtClean="0"/>
                            <a:t>24%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200" kern="1200" dirty="0" smtClean="0"/>
                            <a:t>23%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200" kern="1200" dirty="0"/>
                            <a:t>18%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13367257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5566151"/>
                  </p:ext>
                </p:extLst>
              </p:nvPr>
            </p:nvGraphicFramePr>
            <p:xfrm>
              <a:off x="6743701" y="5438862"/>
              <a:ext cx="4581524" cy="608939"/>
            </p:xfrm>
            <a:graphic>
              <a:graphicData uri="http://schemas.openxmlformats.org/drawingml/2006/table">
                <a:tbl>
                  <a:tblPr lastRow="1" bandRow="1">
                    <a:tableStyleId>{5C22544A-7EE6-4342-B048-85BDC9FD1C3A}</a:tableStyleId>
                  </a:tblPr>
                  <a:tblGrid>
                    <a:gridCol w="2290762">
                      <a:extLst>
                        <a:ext uri="{9D8B030D-6E8A-4147-A177-3AD203B41FA5}">
                          <a16:colId xmlns:a16="http://schemas.microsoft.com/office/drawing/2014/main" val="3676459037"/>
                        </a:ext>
                      </a:extLst>
                    </a:gridCol>
                    <a:gridCol w="2290762">
                      <a:extLst>
                        <a:ext uri="{9D8B030D-6E8A-4147-A177-3AD203B41FA5}">
                          <a16:colId xmlns:a16="http://schemas.microsoft.com/office/drawing/2014/main" val="10279114"/>
                        </a:ext>
                      </a:extLst>
                    </a:gridCol>
                  </a:tblGrid>
                  <a:tr h="3346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Combined</a:t>
                          </a:r>
                          <a:r>
                            <a:rPr lang="en-US" sz="1200" baseline="0" dirty="0" smtClean="0"/>
                            <a:t> </a:t>
                          </a:r>
                          <a:r>
                            <a:rPr lang="en-US" sz="1200" dirty="0" smtClean="0"/>
                            <a:t>Noise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r>
                            <a:rPr lang="en-US" sz="1200" baseline="0" dirty="0" smtClean="0"/>
                            <a:t> pixel, 100s </a:t>
                          </a:r>
                          <a:r>
                            <a:rPr lang="en-US" sz="1200" baseline="0" dirty="0" smtClean="0"/>
                            <a:t>frame, at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2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168 </m:t>
                              </m:r>
                              <m:r>
                                <a:rPr lang="en-US" sz="12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95768431"/>
                      </a:ext>
                    </a:extLst>
                  </a:tr>
                  <a:tr h="23190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𝒕𝒐𝒕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 0.27 e-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22927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5566151"/>
                  </p:ext>
                </p:extLst>
              </p:nvPr>
            </p:nvGraphicFramePr>
            <p:xfrm>
              <a:off x="6743701" y="5438862"/>
              <a:ext cx="4581524" cy="608939"/>
            </p:xfrm>
            <a:graphic>
              <a:graphicData uri="http://schemas.openxmlformats.org/drawingml/2006/table">
                <a:tbl>
                  <a:tblPr lastRow="1" bandRow="1">
                    <a:tableStyleId>{5C22544A-7EE6-4342-B048-85BDC9FD1C3A}</a:tableStyleId>
                  </a:tblPr>
                  <a:tblGrid>
                    <a:gridCol w="2290762">
                      <a:extLst>
                        <a:ext uri="{9D8B030D-6E8A-4147-A177-3AD203B41FA5}">
                          <a16:colId xmlns:a16="http://schemas.microsoft.com/office/drawing/2014/main" val="3676459037"/>
                        </a:ext>
                      </a:extLst>
                    </a:gridCol>
                    <a:gridCol w="2290762">
                      <a:extLst>
                        <a:ext uri="{9D8B030D-6E8A-4147-A177-3AD203B41FA5}">
                          <a16:colId xmlns:a16="http://schemas.microsoft.com/office/drawing/2014/main" val="10279114"/>
                        </a:ext>
                      </a:extLst>
                    </a:gridCol>
                  </a:tblGrid>
                  <a:tr h="3346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Combined</a:t>
                          </a:r>
                          <a:r>
                            <a:rPr lang="en-US" sz="1200" baseline="0" dirty="0" smtClean="0"/>
                            <a:t> </a:t>
                          </a:r>
                          <a:r>
                            <a:rPr lang="en-US" sz="1200" dirty="0" smtClean="0"/>
                            <a:t>Noise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266" t="-1786" r="-1064" b="-9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57684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66" t="-126667" r="-101064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 0.27 e-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22927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2737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Backup information for CGI system engineering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Conversion efficiency</a:t>
                </a:r>
              </a:p>
              <a:p>
                <a:pPr lvl="1"/>
                <a:r>
                  <a:rPr lang="en-US" sz="1800" dirty="0" smtClean="0"/>
                  <a:t>Three sources were considered</a:t>
                </a:r>
              </a:p>
              <a:p>
                <a:pPr marL="1257300" lvl="2" indent="-342900">
                  <a:buFont typeface="+mj-lt"/>
                  <a:buAutoNum type="alphaLcPeriod"/>
                </a:pPr>
                <a:r>
                  <a:rPr lang="en-US" sz="1400" dirty="0" smtClean="0"/>
                  <a:t>E2v QE for basic Multi2 </a:t>
                </a:r>
                <a:r>
                  <a:rPr lang="en-US" sz="1400" dirty="0" err="1" smtClean="0"/>
                  <a:t>std</a:t>
                </a:r>
                <a:r>
                  <a:rPr lang="en-US" sz="1400" dirty="0" smtClean="0"/>
                  <a:t> Si</a:t>
                </a:r>
              </a:p>
              <a:p>
                <a:pPr marL="1257300" lvl="2" indent="-342900">
                  <a:buFont typeface="+mj-lt"/>
                  <a:buAutoNum type="alphaLcPeriod"/>
                </a:pPr>
                <a:r>
                  <a:rPr lang="en-US" sz="1400" dirty="0" smtClean="0"/>
                  <a:t>Measured charge transfer loss in lab</a:t>
                </a:r>
              </a:p>
              <a:p>
                <a:pPr marL="1257300" lvl="2" indent="-342900">
                  <a:buFont typeface="+mj-lt"/>
                  <a:buAutoNum type="alphaLcPeriod"/>
                </a:pPr>
                <a:r>
                  <a:rPr lang="en-US" sz="1400" dirty="0" smtClean="0"/>
                  <a:t>Modeled threshold efficiency for photon counting</a:t>
                </a:r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dirty="0" smtClean="0"/>
                  <a:t>Total Noise</a:t>
                </a:r>
              </a:p>
              <a:p>
                <a:pPr lvl="1"/>
                <a:r>
                  <a:rPr lang="en-US" sz="1800" dirty="0" smtClean="0"/>
                  <a:t>Started with the phase II irradiated EMCCD representing EOL conditions:</a:t>
                </a:r>
              </a:p>
              <a:p>
                <a:pPr lvl="2"/>
                <a:r>
                  <a:rPr lang="en-US" sz="1600" dirty="0" smtClean="0"/>
                  <a:t>read noise (assume 50e- and gain of 1000), </a:t>
                </a:r>
              </a:p>
              <a:p>
                <a:pPr lvl="2"/>
                <a:r>
                  <a:rPr lang="en-US" sz="1600" dirty="0" smtClean="0"/>
                  <a:t>dark current as measured in lab, and </a:t>
                </a:r>
              </a:p>
              <a:p>
                <a:pPr lvl="2"/>
                <a:r>
                  <a:rPr lang="en-US" sz="1600" dirty="0" smtClean="0"/>
                  <a:t>CIC as measured in lab.  </a:t>
                </a:r>
              </a:p>
              <a:p>
                <a:pPr lvl="1"/>
                <a:r>
                  <a:rPr lang="en-US" sz="2000" dirty="0" smtClean="0"/>
                  <a:t>Computed the </a:t>
                </a:r>
                <a:r>
                  <a:rPr lang="en-US" sz="2000" dirty="0" err="1" smtClean="0"/>
                  <a:t>sqrt</a:t>
                </a:r>
                <a:r>
                  <a:rPr lang="en-US" sz="2000" dirty="0" smtClean="0"/>
                  <a:t> of sum of variances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𝑑𝑎𝑟𝑘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𝑓𝑟𝑎𝑚𝑒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 smtClean="0"/>
                  <a:t> is a variance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𝐶𝐼𝐶</m:t>
                        </m:r>
                      </m:sub>
                    </m:sSub>
                  </m:oMath>
                </a14:m>
                <a:r>
                  <a:rPr lang="en-US" sz="1600" dirty="0" smtClean="0"/>
                  <a:t> is effectively a variance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𝑟𝑑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𝐸𝑀</m:t>
                        </m:r>
                      </m:sub>
                    </m:sSub>
                  </m:oMath>
                </a14:m>
                <a:r>
                  <a:rPr lang="en-US" sz="1600" dirty="0" smtClean="0"/>
                  <a:t> is an effective read noise and is a standard deviation</a:t>
                </a:r>
                <a:endParaRPr lang="en-US" sz="16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019" t="-674" b="-4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398" y="5156279"/>
            <a:ext cx="3590476" cy="1209524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/>
          <p:cNvGrpSpPr/>
          <p:nvPr/>
        </p:nvGrpSpPr>
        <p:grpSpPr>
          <a:xfrm>
            <a:off x="8973276" y="800979"/>
            <a:ext cx="3108624" cy="1822195"/>
            <a:chOff x="7210881" y="793750"/>
            <a:chExt cx="3726537" cy="2184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10881" y="793750"/>
              <a:ext cx="3726537" cy="2184400"/>
            </a:xfrm>
            <a:prstGeom prst="rect">
              <a:avLst/>
            </a:prstGeom>
          </p:spPr>
        </p:pic>
        <p:sp>
          <p:nvSpPr>
            <p:cNvPr id="13" name="Down Arrow 12"/>
            <p:cNvSpPr/>
            <p:nvPr/>
          </p:nvSpPr>
          <p:spPr>
            <a:xfrm>
              <a:off x="8068887" y="1164983"/>
              <a:ext cx="165100" cy="196850"/>
            </a:xfrm>
            <a:prstGeom prst="downArrow">
              <a:avLst/>
            </a:prstGeom>
            <a:solidFill>
              <a:schemeClr val="accent6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607" y="699248"/>
            <a:ext cx="3055635" cy="207927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6126" y="2773366"/>
            <a:ext cx="2927007" cy="208854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282252" y="1023483"/>
            <a:ext cx="100990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600" b="1" dirty="0" smtClean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03376" y="1105588"/>
            <a:ext cx="110608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600" b="1" dirty="0" smtClean="0">
                <a:solidFill>
                  <a:srgbClr val="00B0F0"/>
                </a:solidFill>
              </a:rPr>
              <a:t>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82252" y="2773366"/>
            <a:ext cx="86562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600" b="1" dirty="0" smtClean="0">
                <a:solidFill>
                  <a:srgbClr val="00B0F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922530544"/>
      </p:ext>
    </p:extLst>
  </p:cSld>
  <p:clrMapOvr>
    <a:masterClrMapping/>
  </p:clrMapOvr>
</p:sld>
</file>

<file path=ppt/theme/theme1.xml><?xml version="1.0" encoding="utf-8"?>
<a:theme xmlns:a="http://schemas.openxmlformats.org/drawingml/2006/main" name="BN_WFIRST_w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rgbClr val="0070C0"/>
          </a:solidFill>
        </a:ln>
      </a:spPr>
      <a:bodyPr rtlCol="0" anchor="ctr"/>
      <a:lstStyle>
        <a:defPPr algn="ctr">
          <a:defRPr sz="1400" dirty="0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Ins="0" rtlCol="0">
        <a:spAutoFit/>
      </a:bodyPr>
      <a:lstStyle>
        <a:defPPr>
          <a:defRPr sz="11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N_WFIRST_wide" id="{2F6F5963-A8E8-44B2-A9F7-E32862D7A398}" vid="{F454C194-B2D4-4EC6-8D33-A604B900BA8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83</TotalTime>
  <Words>333</Words>
  <Application>Microsoft Office PowerPoint</Application>
  <PresentationFormat>Widescreen</PresentationFormat>
  <Paragraphs>64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Cambria Math</vt:lpstr>
      <vt:lpstr>Verdana</vt:lpstr>
      <vt:lpstr>BN_WFIRST_wide</vt:lpstr>
      <vt:lpstr>WFIRST Coronagraph Detector Requirements</vt:lpstr>
      <vt:lpstr>Backup information for CGI system engineering</vt:lpstr>
    </vt:vector>
  </TitlesOfParts>
  <Company>JPL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WFIRST Coronagraph Detector Performance Requirements</dc:title>
  <dc:creator>Nemati, Bijan (383B)</dc:creator>
  <cp:lastModifiedBy>Nemati, Bijan (383B)</cp:lastModifiedBy>
  <cp:revision>11</cp:revision>
  <dcterms:created xsi:type="dcterms:W3CDTF">2017-01-28T05:50:59Z</dcterms:created>
  <dcterms:modified xsi:type="dcterms:W3CDTF">2017-01-30T19:31:33Z</dcterms:modified>
</cp:coreProperties>
</file>