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83" r:id="rId3"/>
    <p:sldId id="284" r:id="rId4"/>
    <p:sldId id="269" r:id="rId5"/>
    <p:sldId id="276" r:id="rId6"/>
    <p:sldId id="277" r:id="rId7"/>
    <p:sldId id="274" r:id="rId8"/>
    <p:sldId id="270" r:id="rId9"/>
    <p:sldId id="271" r:id="rId10"/>
    <p:sldId id="268" r:id="rId11"/>
    <p:sldId id="265" r:id="rId12"/>
    <p:sldId id="281" r:id="rId13"/>
    <p:sldId id="278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41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8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699248"/>
            <a:ext cx="5384800" cy="5426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699248"/>
            <a:ext cx="5384800" cy="5426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2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98132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5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92133"/>
            <a:ext cx="5384800" cy="45340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5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-366795" y="3774414"/>
            <a:ext cx="1278173" cy="5438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77673" y="32658"/>
            <a:ext cx="1376310" cy="6191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3155287" y="2755506"/>
            <a:ext cx="6760977" cy="377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WFIRST                 Coronagraph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236" y="3407230"/>
            <a:ext cx="557953" cy="145868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27314" y="53340"/>
            <a:ext cx="99285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3129" y="762000"/>
            <a:ext cx="1136407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130" y="6587156"/>
            <a:ext cx="1902162" cy="225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DF25361B-8637-40EC-B492-F6879CE2516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6133" y="6593152"/>
            <a:ext cx="8249768" cy="219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1200" y="6593152"/>
            <a:ext cx="1016000" cy="219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9" descr="NASA log w-out backgroun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0970" y="34805"/>
            <a:ext cx="638319" cy="50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9340" y="532358"/>
            <a:ext cx="10884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Jet Propulsion Laboratory</a:t>
            </a:r>
          </a:p>
          <a:p>
            <a:r>
              <a:rPr lang="en-US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California</a:t>
            </a:r>
            <a:r>
              <a:rPr lang="en-US" sz="6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Institute of Technology</a:t>
            </a:r>
            <a:endParaRPr lang="en-US" sz="600" b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71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0" lang="en-US" sz="3600" b="1" i="0" u="none" strike="noStrike" kern="1200" cap="none" spc="0" normalizeH="0" baseline="0" noProof="0" smtClean="0">
          <a:ln>
            <a:noFill/>
          </a:ln>
          <a:solidFill>
            <a:srgbClr val="526DB0">
              <a:lumMod val="75000"/>
            </a:srgbClr>
          </a:solidFill>
          <a:effectLst/>
          <a:uLnTx/>
          <a:uFillTx/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4" Type="http://schemas.openxmlformats.org/officeDocument/2006/relationships/image" Target="../media/image21.png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50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38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5" Type="http://schemas.openxmlformats.org/officeDocument/2006/relationships/image" Target="../media/image7.png"/><Relationship Id="rId4" Type="http://schemas.openxmlformats.org/officeDocument/2006/relationships/image" Target="../media/image61.png"/><Relationship Id="rId9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Brightness Dependent Error Budget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Bijan</a:t>
            </a:r>
            <a:r>
              <a:rPr lang="en-US" dirty="0"/>
              <a:t> </a:t>
            </a:r>
            <a:r>
              <a:rPr lang="en-US" dirty="0" err="1"/>
              <a:t>Nemati</a:t>
            </a:r>
            <a:endParaRPr lang="en-US" dirty="0"/>
          </a:p>
          <a:p>
            <a:r>
              <a:rPr lang="en-US" dirty="0"/>
              <a:t>Original version: 10/22</a:t>
            </a:r>
          </a:p>
          <a:p>
            <a:r>
              <a:rPr lang="en-US" dirty="0"/>
              <a:t>Revision 1: 12/22</a:t>
            </a:r>
          </a:p>
        </p:txBody>
      </p:sp>
    </p:spTree>
    <p:extLst>
      <p:ext uri="{BB962C8B-B14F-4D97-AF65-F5344CB8AC3E}">
        <p14:creationId xmlns:p14="http://schemas.microsoft.com/office/powerpoint/2010/main" val="62285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BDE Error Budget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06892" y="4523334"/>
                <a:ext cx="2496911" cy="699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𝐸𝑀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892" y="4523334"/>
                <a:ext cx="2496911" cy="6994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06892" y="5782669"/>
                <a:ext cx="2352170" cy="589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𝐶𝐼𝐶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𝐶𝐼𝐶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892" y="5782669"/>
                <a:ext cx="2352170" cy="589649"/>
              </a:xfrm>
              <a:prstGeom prst="rect">
                <a:avLst/>
              </a:prstGeom>
              <a:blipFill rotWithShape="1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06892" y="5307635"/>
                <a:ext cx="1973036" cy="368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892" y="5307635"/>
                <a:ext cx="1973036" cy="368884"/>
              </a:xfrm>
              <a:prstGeom prst="rect">
                <a:avLst/>
              </a:prstGeom>
              <a:blipFill rotWithShape="1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70" y="4792069"/>
            <a:ext cx="5791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9" y="842791"/>
            <a:ext cx="8362709" cy="3544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92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76659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Asymptotic Behavior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𝒆𝒒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2989" b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523129" y="762000"/>
                <a:ext cx="6337665" cy="5715000"/>
              </a:xfrm>
            </p:spPr>
            <p:txBody>
              <a:bodyPr/>
              <a:lstStyle/>
              <a:p>
                <a:r>
                  <a:rPr lang="en-US" sz="2000" dirty="0"/>
                  <a:t>How does the NEC depend on post processing and integration time?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For imaging,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, so for simplicity we drop this factor, and we have: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For very short times the first term dominates and there is no benefit from post-processing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At large times, the first term under the radical drops out, so that we arrive at: 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346" y="762000"/>
                <a:ext cx="4753249" cy="5715000"/>
              </a:xfrm>
              <a:blipFill>
                <a:blip r:embed="rId3"/>
                <a:stretch>
                  <a:fillRect l="-1154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9/23/2016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Nemati - WFIRST Coronagraph Photometry and Planet Yield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07CA-235D-4ECF-8F03-D62E843DCB96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239533" y="5367494"/>
                <a:ext cx="3326441" cy="53886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groupCh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𝐶𝐺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533" y="5367494"/>
                <a:ext cx="3326441" cy="5388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7740234" y="3392924"/>
            <a:ext cx="2303625" cy="1380104"/>
            <a:chOff x="6193971" y="3847801"/>
            <a:chExt cx="2097911" cy="1380104"/>
          </a:xfrm>
        </p:grpSpPr>
        <p:sp>
          <p:nvSpPr>
            <p:cNvPr id="28" name="Rectangle 27"/>
            <p:cNvSpPr/>
            <p:nvPr/>
          </p:nvSpPr>
          <p:spPr>
            <a:xfrm>
              <a:off x="6510060" y="4245427"/>
              <a:ext cx="467683" cy="835186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6640285" y="4245427"/>
              <a:ext cx="1502229" cy="446314"/>
            </a:xfrm>
            <a:custGeom>
              <a:avLst/>
              <a:gdLst>
                <a:gd name="connsiteX0" fmla="*/ 0 w 1502229"/>
                <a:gd name="connsiteY0" fmla="*/ 0 h 446314"/>
                <a:gd name="connsiteX1" fmla="*/ 337457 w 1502229"/>
                <a:gd name="connsiteY1" fmla="*/ 283029 h 446314"/>
                <a:gd name="connsiteX2" fmla="*/ 979714 w 1502229"/>
                <a:gd name="connsiteY2" fmla="*/ 402772 h 446314"/>
                <a:gd name="connsiteX3" fmla="*/ 1502229 w 1502229"/>
                <a:gd name="connsiteY3" fmla="*/ 446314 h 44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229" h="446314">
                  <a:moveTo>
                    <a:pt x="0" y="0"/>
                  </a:moveTo>
                  <a:cubicBezTo>
                    <a:pt x="87085" y="107950"/>
                    <a:pt x="174171" y="215900"/>
                    <a:pt x="337457" y="283029"/>
                  </a:cubicBezTo>
                  <a:cubicBezTo>
                    <a:pt x="500743" y="350158"/>
                    <a:pt x="785585" y="375558"/>
                    <a:pt x="979714" y="402772"/>
                  </a:cubicBezTo>
                  <a:cubicBezTo>
                    <a:pt x="1173843" y="429986"/>
                    <a:pt x="1338036" y="438150"/>
                    <a:pt x="1502229" y="446314"/>
                  </a:cubicBezTo>
                </a:path>
              </a:pathLst>
            </a:cu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366894" y="4242966"/>
              <a:ext cx="1890122" cy="837647"/>
              <a:chOff x="6366894" y="4242966"/>
              <a:chExt cx="1890122" cy="837647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6510060" y="4242966"/>
                <a:ext cx="0" cy="837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366894" y="4966295"/>
                <a:ext cx="18901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6366894" y="4746171"/>
                <a:ext cx="1890122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8257016" y="4966295"/>
              <a:ext cx="34866" cy="2616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100" i="1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193971" y="4291919"/>
                  <a:ext cx="165478" cy="274627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/>
                              </a:rPr>
                              <m:t>𝑒𝑞</m:t>
                            </m:r>
                          </m:sub>
                        </m:sSub>
                      </m:oMath>
                    </m:oMathPara>
                  </a14:m>
                  <a:endParaRPr lang="en-US" sz="1100" i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971" y="4291919"/>
                  <a:ext cx="220638" cy="274627"/>
                </a:xfrm>
                <a:prstGeom prst="rect">
                  <a:avLst/>
                </a:prstGeom>
                <a:blipFill>
                  <a:blip r:embed="rId5"/>
                  <a:stretch>
                    <a:fillRect l="-22222" r="-5556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>
              <a:off x="6977743" y="4242966"/>
              <a:ext cx="0" cy="885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6874651" y="4198620"/>
              <a:ext cx="311009" cy="226112"/>
            </a:xfrm>
            <a:custGeom>
              <a:avLst/>
              <a:gdLst>
                <a:gd name="connsiteX0" fmla="*/ 311009 w 311009"/>
                <a:gd name="connsiteY0" fmla="*/ 0 h 226112"/>
                <a:gd name="connsiteX1" fmla="*/ 135749 w 311009"/>
                <a:gd name="connsiteY1" fmla="*/ 106680 h 226112"/>
                <a:gd name="connsiteX2" fmla="*/ 181469 w 311009"/>
                <a:gd name="connsiteY2" fmla="*/ 167640 h 226112"/>
                <a:gd name="connsiteX3" fmla="*/ 13829 w 311009"/>
                <a:gd name="connsiteY3" fmla="*/ 220980 h 226112"/>
                <a:gd name="connsiteX4" fmla="*/ 21449 w 311009"/>
                <a:gd name="connsiteY4" fmla="*/ 220980 h 22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009" h="226112">
                  <a:moveTo>
                    <a:pt x="311009" y="0"/>
                  </a:moveTo>
                  <a:cubicBezTo>
                    <a:pt x="234174" y="39370"/>
                    <a:pt x="157339" y="78740"/>
                    <a:pt x="135749" y="106680"/>
                  </a:cubicBezTo>
                  <a:cubicBezTo>
                    <a:pt x="114159" y="134620"/>
                    <a:pt x="201789" y="148590"/>
                    <a:pt x="181469" y="167640"/>
                  </a:cubicBezTo>
                  <a:cubicBezTo>
                    <a:pt x="161149" y="186690"/>
                    <a:pt x="40499" y="212090"/>
                    <a:pt x="13829" y="220980"/>
                  </a:cubicBezTo>
                  <a:cubicBezTo>
                    <a:pt x="-12841" y="229870"/>
                    <a:pt x="4304" y="225425"/>
                    <a:pt x="21449" y="22098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765454" y="3847801"/>
                  <a:ext cx="1153537" cy="36933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900" dirty="0"/>
                    <a:t> dominated; not much benefit </a:t>
                  </a:r>
                </a:p>
                <a:p>
                  <a:r>
                    <a:rPr lang="en-US" sz="900" dirty="0"/>
                    <a:t>from post-processing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54" y="3847801"/>
                  <a:ext cx="153805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4762" r="-396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064259" y="2200626"/>
                <a:ext cx="3232487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𝑝𝑙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lit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𝑝𝑝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𝐶𝐺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𝑝𝑖𝑥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𝑐𝑜𝑟𝑒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94" y="2200626"/>
                <a:ext cx="3232487" cy="7288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100337" y="1113389"/>
                <a:ext cx="3205428" cy="593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lit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𝑝𝑙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lit/>
                        </m:rP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𝑝𝑝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253" y="1113389"/>
                <a:ext cx="3205428" cy="5934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180038" y="892199"/>
            <a:ext cx="1309654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/>
              <a:t>Our definitions of NEC: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385437" y="1915776"/>
                <a:ext cx="289053" cy="276999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437" y="1915776"/>
                <a:ext cx="289053" cy="276999"/>
              </a:xfrm>
              <a:prstGeom prst="rect">
                <a:avLst/>
              </a:prstGeom>
              <a:blipFill rotWithShape="1">
                <a:blip r:embed="rId16"/>
                <a:stretch>
                  <a:fillRect l="-8511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9477293" y="926438"/>
            <a:ext cx="105342" cy="1701679"/>
          </a:xfrm>
          <a:prstGeom prst="rightBrace">
            <a:avLst>
              <a:gd name="adj1" fmla="val 46171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Proposed Strawman Observing Scenario: </a:t>
            </a:r>
            <a:r>
              <a:rPr lang="en-US" dirty="0">
                <a:solidFill>
                  <a:srgbClr val="FFC000"/>
                </a:solidFill>
              </a:rPr>
              <a:t>Imaging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399" y="991240"/>
                <a:ext cx="7961975" cy="5426916"/>
              </a:xfrm>
            </p:spPr>
            <p:txBody>
              <a:bodyPr/>
              <a:lstStyle/>
              <a:p>
                <a:r>
                  <a:rPr lang="en-US" sz="2400" dirty="0"/>
                  <a:t>Goal: Reach </a:t>
                </a:r>
                <a:r>
                  <a:rPr lang="en-US" sz="2400" dirty="0">
                    <a:solidFill>
                      <a:srgbClr val="7030A0"/>
                    </a:solidFill>
                  </a:rPr>
                  <a:t>SNR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</a:rPr>
                  <a:t>Use Reference Differential Imaging (RDI)</a:t>
                </a:r>
              </a:p>
              <a:p>
                <a:pPr lvl="1"/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</a:rPr>
                  <a:t>Imaging 2 channel with Coronagraph as HLC</a:t>
                </a:r>
              </a:p>
              <a:p>
                <a:pPr lvl="2"/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Phase A Design: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=550 </m:t>
                    </m:r>
                    <m:r>
                      <a:rPr lang="en-US" sz="1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sz="1800" dirty="0">
                    <a:solidFill>
                      <a:schemeClr val="accent4">
                        <a:lumMod val="75000"/>
                      </a:schemeClr>
                    </a:solidFill>
                  </a:rPr>
                  <a:t> , 15% BW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</a:rPr>
                  <a:t>Reference / Calibration / Dark Hole Star</a:t>
                </a:r>
              </a:p>
              <a:p>
                <a:pPr lvl="1"/>
                <a:r>
                  <a:rPr lang="en-US" sz="2000" dirty="0"/>
                  <a:t>V = 2.5 mag (~ Beta UMa)</a:t>
                </a:r>
              </a:p>
              <a:p>
                <a:pPr lvl="1"/>
                <a:r>
                  <a:rPr lang="en-US" sz="2000" dirty="0"/>
                  <a:t>Solar pitch angle difference = </a:t>
                </a:r>
                <a:r>
                  <a:rPr lang="en-US" sz="2000" dirty="0">
                    <a:solidFill>
                      <a:srgbClr val="00B050"/>
                    </a:solidFill>
                  </a:rPr>
                  <a:t>20 deg</a:t>
                </a:r>
              </a:p>
              <a:p>
                <a:pPr lvl="1"/>
                <a:r>
                  <a:rPr lang="en-US" sz="2000" dirty="0"/>
                  <a:t>Reference Observation Duration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15 ksec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Target star and planet: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/>
                </a:r>
                <a:b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400" dirty="0"/>
                  <a:t>(similar to 47 UMa c)</a:t>
                </a:r>
              </a:p>
              <a:p>
                <a:pPr lvl="1"/>
                <a:r>
                  <a:rPr lang="en-US" sz="2000" dirty="0"/>
                  <a:t>Star V = 5mag, G0V, 1mas in size</a:t>
                </a:r>
              </a:p>
              <a:p>
                <a:pPr lvl="1"/>
                <a:r>
                  <a:rPr lang="en-US" sz="2000" dirty="0"/>
                  <a:t>Star Distance = 14 pc</a:t>
                </a:r>
              </a:p>
              <a:p>
                <a:pPr lvl="1"/>
                <a:r>
                  <a:rPr lang="en-US" sz="2000" dirty="0"/>
                  <a:t>Planet semi-major axis = 4 AU</a:t>
                </a:r>
              </a:p>
              <a:p>
                <a:pPr lvl="1"/>
                <a:r>
                  <a:rPr lang="en-US" sz="2000" dirty="0"/>
                  <a:t>Target Observation Duration =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25 ksec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399" y="991240"/>
                <a:ext cx="7961975" cy="5426916"/>
              </a:xfrm>
              <a:blipFill>
                <a:blip r:embed="rId2"/>
                <a:stretch>
                  <a:fillRect l="-1225" t="-899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177524" y="1303602"/>
            <a:ext cx="4196040" cy="2451566"/>
            <a:chOff x="4668460" y="2140130"/>
            <a:chExt cx="3941512" cy="2302856"/>
          </a:xfrm>
        </p:grpSpPr>
        <p:grpSp>
          <p:nvGrpSpPr>
            <p:cNvPr id="40" name="Group 39"/>
            <p:cNvGrpSpPr/>
            <p:nvPr/>
          </p:nvGrpSpPr>
          <p:grpSpPr>
            <a:xfrm>
              <a:off x="4668460" y="2140130"/>
              <a:ext cx="3941512" cy="1956361"/>
              <a:chOff x="4584748" y="1863308"/>
              <a:chExt cx="3941512" cy="19563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206214" y="1954015"/>
                    <a:ext cx="1798548" cy="6071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B050"/>
                        </a:solidFill>
                      </a:rPr>
                      <a:t>20 deg</a:t>
                    </a:r>
                    <a:br>
                      <a:rPr lang="en-US" dirty="0">
                        <a:solidFill>
                          <a:srgbClr val="00B050"/>
                        </a:solidFill>
                      </a:rPr>
                    </a:b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a14:m>
                    <a:r>
                      <a:rPr lang="en-US" dirty="0">
                        <a:solidFill>
                          <a:srgbClr val="00B050"/>
                        </a:solidFill>
                      </a:rPr>
                      <a:t> solar pitch angle</a:t>
                    </a: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6214" y="1954015"/>
                    <a:ext cx="1798548" cy="6071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66" t="-5660" r="-1911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/>
              <p:nvPr/>
            </p:nvCxnSpPr>
            <p:spPr>
              <a:xfrm>
                <a:off x="6112519" y="2603115"/>
                <a:ext cx="752453" cy="34259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6820408" y="2797274"/>
                <a:ext cx="1705852" cy="1022395"/>
                <a:chOff x="5459693" y="2110018"/>
                <a:chExt cx="1705852" cy="1022395"/>
              </a:xfrm>
            </p:grpSpPr>
            <p:sp>
              <p:nvSpPr>
                <p:cNvPr id="51" name="Freeform 50"/>
                <p:cNvSpPr/>
                <p:nvPr/>
              </p:nvSpPr>
              <p:spPr>
                <a:xfrm>
                  <a:off x="5459693" y="2110018"/>
                  <a:ext cx="1563084" cy="1022395"/>
                </a:xfrm>
                <a:custGeom>
                  <a:avLst/>
                  <a:gdLst>
                    <a:gd name="connsiteX0" fmla="*/ 92364 w 1468582"/>
                    <a:gd name="connsiteY0" fmla="*/ 147781 h 960581"/>
                    <a:gd name="connsiteX1" fmla="*/ 267855 w 1468582"/>
                    <a:gd name="connsiteY1" fmla="*/ 18472 h 960581"/>
                    <a:gd name="connsiteX2" fmla="*/ 591127 w 1468582"/>
                    <a:gd name="connsiteY2" fmla="*/ 0 h 960581"/>
                    <a:gd name="connsiteX3" fmla="*/ 1163782 w 1468582"/>
                    <a:gd name="connsiteY3" fmla="*/ 64654 h 960581"/>
                    <a:gd name="connsiteX4" fmla="*/ 1422400 w 1468582"/>
                    <a:gd name="connsiteY4" fmla="*/ 175490 h 960581"/>
                    <a:gd name="connsiteX5" fmla="*/ 1431637 w 1468582"/>
                    <a:gd name="connsiteY5" fmla="*/ 360218 h 960581"/>
                    <a:gd name="connsiteX6" fmla="*/ 1468582 w 1468582"/>
                    <a:gd name="connsiteY6" fmla="*/ 683490 h 960581"/>
                    <a:gd name="connsiteX7" fmla="*/ 1126837 w 1468582"/>
                    <a:gd name="connsiteY7" fmla="*/ 932872 h 960581"/>
                    <a:gd name="connsiteX8" fmla="*/ 858982 w 1468582"/>
                    <a:gd name="connsiteY8" fmla="*/ 960581 h 960581"/>
                    <a:gd name="connsiteX9" fmla="*/ 341746 w 1468582"/>
                    <a:gd name="connsiteY9" fmla="*/ 674254 h 960581"/>
                    <a:gd name="connsiteX10" fmla="*/ 129309 w 1468582"/>
                    <a:gd name="connsiteY10" fmla="*/ 618836 h 960581"/>
                    <a:gd name="connsiteX11" fmla="*/ 0 w 1468582"/>
                    <a:gd name="connsiteY11" fmla="*/ 443345 h 960581"/>
                    <a:gd name="connsiteX12" fmla="*/ 92364 w 1468582"/>
                    <a:gd name="connsiteY12" fmla="*/ 147781 h 960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68582" h="960581">
                      <a:moveTo>
                        <a:pt x="92364" y="147781"/>
                      </a:moveTo>
                      <a:lnTo>
                        <a:pt x="267855" y="18472"/>
                      </a:lnTo>
                      <a:lnTo>
                        <a:pt x="591127" y="0"/>
                      </a:lnTo>
                      <a:lnTo>
                        <a:pt x="1163782" y="64654"/>
                      </a:lnTo>
                      <a:lnTo>
                        <a:pt x="1422400" y="175490"/>
                      </a:lnTo>
                      <a:lnTo>
                        <a:pt x="1431637" y="360218"/>
                      </a:lnTo>
                      <a:lnTo>
                        <a:pt x="1468582" y="683490"/>
                      </a:lnTo>
                      <a:lnTo>
                        <a:pt x="1126837" y="932872"/>
                      </a:lnTo>
                      <a:lnTo>
                        <a:pt x="858982" y="960581"/>
                      </a:lnTo>
                      <a:lnTo>
                        <a:pt x="341746" y="674254"/>
                      </a:lnTo>
                      <a:lnTo>
                        <a:pt x="129309" y="618836"/>
                      </a:lnTo>
                      <a:lnTo>
                        <a:pt x="0" y="443345"/>
                      </a:lnTo>
                      <a:lnTo>
                        <a:pt x="92364" y="147781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 rot="1373519">
                  <a:off x="6244987" y="2523915"/>
                  <a:ext cx="589836" cy="39230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3" name="5-Point Star 52"/>
                <p:cNvSpPr/>
                <p:nvPr/>
              </p:nvSpPr>
              <p:spPr>
                <a:xfrm>
                  <a:off x="6405901" y="2580051"/>
                  <a:ext cx="243310" cy="243310"/>
                </a:xfrm>
                <a:prstGeom prst="star5">
                  <a:avLst/>
                </a:prstGeom>
                <a:solidFill>
                  <a:schemeClr val="accent6">
                    <a:lumMod val="75000"/>
                  </a:schemeClr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201605" y="2507547"/>
                  <a:ext cx="121655" cy="121655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563750" y="2170305"/>
                  <a:ext cx="1601795" cy="318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</a:rPr>
                    <a:t>Science star</a:t>
                  </a:r>
                  <a:endParaRPr lang="en-US" sz="16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13726" y="2430323"/>
                  <a:ext cx="283386" cy="346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4584748" y="1863308"/>
                <a:ext cx="1698548" cy="1118842"/>
                <a:chOff x="7057813" y="3245423"/>
                <a:chExt cx="1698548" cy="1118842"/>
              </a:xfrm>
            </p:grpSpPr>
            <p:sp>
              <p:nvSpPr>
                <p:cNvPr id="47" name="Freeform 46"/>
                <p:cNvSpPr/>
                <p:nvPr/>
              </p:nvSpPr>
              <p:spPr>
                <a:xfrm>
                  <a:off x="7057813" y="3249110"/>
                  <a:ext cx="1489942" cy="1115155"/>
                </a:xfrm>
                <a:custGeom>
                  <a:avLst/>
                  <a:gdLst>
                    <a:gd name="connsiteX0" fmla="*/ 480291 w 1597891"/>
                    <a:gd name="connsiteY0" fmla="*/ 452581 h 1256145"/>
                    <a:gd name="connsiteX1" fmla="*/ 581891 w 1597891"/>
                    <a:gd name="connsiteY1" fmla="*/ 267854 h 1256145"/>
                    <a:gd name="connsiteX2" fmla="*/ 757382 w 1597891"/>
                    <a:gd name="connsiteY2" fmla="*/ 46181 h 1256145"/>
                    <a:gd name="connsiteX3" fmla="*/ 1052946 w 1597891"/>
                    <a:gd name="connsiteY3" fmla="*/ 0 h 1256145"/>
                    <a:gd name="connsiteX4" fmla="*/ 1330037 w 1597891"/>
                    <a:gd name="connsiteY4" fmla="*/ 175490 h 1256145"/>
                    <a:gd name="connsiteX5" fmla="*/ 1376219 w 1597891"/>
                    <a:gd name="connsiteY5" fmla="*/ 461818 h 1256145"/>
                    <a:gd name="connsiteX6" fmla="*/ 1560946 w 1597891"/>
                    <a:gd name="connsiteY6" fmla="*/ 729672 h 1256145"/>
                    <a:gd name="connsiteX7" fmla="*/ 1597891 w 1597891"/>
                    <a:gd name="connsiteY7" fmla="*/ 1080654 h 1256145"/>
                    <a:gd name="connsiteX8" fmla="*/ 1311564 w 1597891"/>
                    <a:gd name="connsiteY8" fmla="*/ 1200727 h 1256145"/>
                    <a:gd name="connsiteX9" fmla="*/ 831273 w 1597891"/>
                    <a:gd name="connsiteY9" fmla="*/ 1256145 h 1256145"/>
                    <a:gd name="connsiteX10" fmla="*/ 508000 w 1597891"/>
                    <a:gd name="connsiteY10" fmla="*/ 1219200 h 1256145"/>
                    <a:gd name="connsiteX11" fmla="*/ 212437 w 1597891"/>
                    <a:gd name="connsiteY11" fmla="*/ 1108363 h 1256145"/>
                    <a:gd name="connsiteX12" fmla="*/ 36946 w 1597891"/>
                    <a:gd name="connsiteY12" fmla="*/ 997527 h 1256145"/>
                    <a:gd name="connsiteX13" fmla="*/ 0 w 1597891"/>
                    <a:gd name="connsiteY13" fmla="*/ 831272 h 1256145"/>
                    <a:gd name="connsiteX14" fmla="*/ 46182 w 1597891"/>
                    <a:gd name="connsiteY14" fmla="*/ 729672 h 1256145"/>
                    <a:gd name="connsiteX15" fmla="*/ 110837 w 1597891"/>
                    <a:gd name="connsiteY15" fmla="*/ 600363 h 1256145"/>
                    <a:gd name="connsiteX16" fmla="*/ 277091 w 1597891"/>
                    <a:gd name="connsiteY16" fmla="*/ 581890 h 1256145"/>
                    <a:gd name="connsiteX17" fmla="*/ 415637 w 1597891"/>
                    <a:gd name="connsiteY17" fmla="*/ 544945 h 1256145"/>
                    <a:gd name="connsiteX18" fmla="*/ 480291 w 1597891"/>
                    <a:gd name="connsiteY18" fmla="*/ 452581 h 1256145"/>
                    <a:gd name="connsiteX0" fmla="*/ 480291 w 1560946"/>
                    <a:gd name="connsiteY0" fmla="*/ 452581 h 1256145"/>
                    <a:gd name="connsiteX1" fmla="*/ 581891 w 1560946"/>
                    <a:gd name="connsiteY1" fmla="*/ 267854 h 1256145"/>
                    <a:gd name="connsiteX2" fmla="*/ 757382 w 1560946"/>
                    <a:gd name="connsiteY2" fmla="*/ 46181 h 1256145"/>
                    <a:gd name="connsiteX3" fmla="*/ 1052946 w 1560946"/>
                    <a:gd name="connsiteY3" fmla="*/ 0 h 1256145"/>
                    <a:gd name="connsiteX4" fmla="*/ 1330037 w 1560946"/>
                    <a:gd name="connsiteY4" fmla="*/ 175490 h 1256145"/>
                    <a:gd name="connsiteX5" fmla="*/ 1376219 w 1560946"/>
                    <a:gd name="connsiteY5" fmla="*/ 461818 h 1256145"/>
                    <a:gd name="connsiteX6" fmla="*/ 1560946 w 1560946"/>
                    <a:gd name="connsiteY6" fmla="*/ 729672 h 1256145"/>
                    <a:gd name="connsiteX7" fmla="*/ 1401010 w 1560946"/>
                    <a:gd name="connsiteY7" fmla="*/ 955366 h 1256145"/>
                    <a:gd name="connsiteX8" fmla="*/ 1311564 w 1560946"/>
                    <a:gd name="connsiteY8" fmla="*/ 1200727 h 1256145"/>
                    <a:gd name="connsiteX9" fmla="*/ 831273 w 1560946"/>
                    <a:gd name="connsiteY9" fmla="*/ 1256145 h 1256145"/>
                    <a:gd name="connsiteX10" fmla="*/ 508000 w 1560946"/>
                    <a:gd name="connsiteY10" fmla="*/ 1219200 h 1256145"/>
                    <a:gd name="connsiteX11" fmla="*/ 212437 w 1560946"/>
                    <a:gd name="connsiteY11" fmla="*/ 1108363 h 1256145"/>
                    <a:gd name="connsiteX12" fmla="*/ 36946 w 1560946"/>
                    <a:gd name="connsiteY12" fmla="*/ 997527 h 1256145"/>
                    <a:gd name="connsiteX13" fmla="*/ 0 w 1560946"/>
                    <a:gd name="connsiteY13" fmla="*/ 831272 h 1256145"/>
                    <a:gd name="connsiteX14" fmla="*/ 46182 w 1560946"/>
                    <a:gd name="connsiteY14" fmla="*/ 729672 h 1256145"/>
                    <a:gd name="connsiteX15" fmla="*/ 110837 w 1560946"/>
                    <a:gd name="connsiteY15" fmla="*/ 600363 h 1256145"/>
                    <a:gd name="connsiteX16" fmla="*/ 277091 w 1560946"/>
                    <a:gd name="connsiteY16" fmla="*/ 581890 h 1256145"/>
                    <a:gd name="connsiteX17" fmla="*/ 415637 w 1560946"/>
                    <a:gd name="connsiteY17" fmla="*/ 544945 h 1256145"/>
                    <a:gd name="connsiteX18" fmla="*/ 480291 w 1560946"/>
                    <a:gd name="connsiteY18" fmla="*/ 452581 h 1256145"/>
                    <a:gd name="connsiteX0" fmla="*/ 480291 w 1453556"/>
                    <a:gd name="connsiteY0" fmla="*/ 452581 h 1256145"/>
                    <a:gd name="connsiteX1" fmla="*/ 581891 w 1453556"/>
                    <a:gd name="connsiteY1" fmla="*/ 267854 h 1256145"/>
                    <a:gd name="connsiteX2" fmla="*/ 757382 w 1453556"/>
                    <a:gd name="connsiteY2" fmla="*/ 46181 h 1256145"/>
                    <a:gd name="connsiteX3" fmla="*/ 1052946 w 1453556"/>
                    <a:gd name="connsiteY3" fmla="*/ 0 h 1256145"/>
                    <a:gd name="connsiteX4" fmla="*/ 1330037 w 1453556"/>
                    <a:gd name="connsiteY4" fmla="*/ 175490 h 1256145"/>
                    <a:gd name="connsiteX5" fmla="*/ 1376219 w 1453556"/>
                    <a:gd name="connsiteY5" fmla="*/ 461818 h 1256145"/>
                    <a:gd name="connsiteX6" fmla="*/ 1453556 w 1453556"/>
                    <a:gd name="connsiteY6" fmla="*/ 693876 h 1256145"/>
                    <a:gd name="connsiteX7" fmla="*/ 1401010 w 1453556"/>
                    <a:gd name="connsiteY7" fmla="*/ 955366 h 1256145"/>
                    <a:gd name="connsiteX8" fmla="*/ 1311564 w 1453556"/>
                    <a:gd name="connsiteY8" fmla="*/ 1200727 h 1256145"/>
                    <a:gd name="connsiteX9" fmla="*/ 831273 w 1453556"/>
                    <a:gd name="connsiteY9" fmla="*/ 1256145 h 1256145"/>
                    <a:gd name="connsiteX10" fmla="*/ 508000 w 1453556"/>
                    <a:gd name="connsiteY10" fmla="*/ 1219200 h 1256145"/>
                    <a:gd name="connsiteX11" fmla="*/ 212437 w 1453556"/>
                    <a:gd name="connsiteY11" fmla="*/ 1108363 h 1256145"/>
                    <a:gd name="connsiteX12" fmla="*/ 36946 w 1453556"/>
                    <a:gd name="connsiteY12" fmla="*/ 997527 h 1256145"/>
                    <a:gd name="connsiteX13" fmla="*/ 0 w 1453556"/>
                    <a:gd name="connsiteY13" fmla="*/ 831272 h 1256145"/>
                    <a:gd name="connsiteX14" fmla="*/ 46182 w 1453556"/>
                    <a:gd name="connsiteY14" fmla="*/ 729672 h 1256145"/>
                    <a:gd name="connsiteX15" fmla="*/ 110837 w 1453556"/>
                    <a:gd name="connsiteY15" fmla="*/ 600363 h 1256145"/>
                    <a:gd name="connsiteX16" fmla="*/ 277091 w 1453556"/>
                    <a:gd name="connsiteY16" fmla="*/ 581890 h 1256145"/>
                    <a:gd name="connsiteX17" fmla="*/ 415637 w 1453556"/>
                    <a:gd name="connsiteY17" fmla="*/ 544945 h 1256145"/>
                    <a:gd name="connsiteX18" fmla="*/ 480291 w 1453556"/>
                    <a:gd name="connsiteY18" fmla="*/ 452581 h 1256145"/>
                    <a:gd name="connsiteX0" fmla="*/ 480291 w 1453556"/>
                    <a:gd name="connsiteY0" fmla="*/ 452581 h 1256145"/>
                    <a:gd name="connsiteX1" fmla="*/ 581891 w 1453556"/>
                    <a:gd name="connsiteY1" fmla="*/ 267854 h 1256145"/>
                    <a:gd name="connsiteX2" fmla="*/ 757382 w 1453556"/>
                    <a:gd name="connsiteY2" fmla="*/ 46181 h 1256145"/>
                    <a:gd name="connsiteX3" fmla="*/ 1052946 w 1453556"/>
                    <a:gd name="connsiteY3" fmla="*/ 0 h 1256145"/>
                    <a:gd name="connsiteX4" fmla="*/ 1330037 w 1453556"/>
                    <a:gd name="connsiteY4" fmla="*/ 175490 h 1256145"/>
                    <a:gd name="connsiteX5" fmla="*/ 1376219 w 1453556"/>
                    <a:gd name="connsiteY5" fmla="*/ 461818 h 1256145"/>
                    <a:gd name="connsiteX6" fmla="*/ 1453556 w 1453556"/>
                    <a:gd name="connsiteY6" fmla="*/ 693876 h 1256145"/>
                    <a:gd name="connsiteX7" fmla="*/ 1401010 w 1453556"/>
                    <a:gd name="connsiteY7" fmla="*/ 955366 h 1256145"/>
                    <a:gd name="connsiteX8" fmla="*/ 1204175 w 1453556"/>
                    <a:gd name="connsiteY8" fmla="*/ 1066490 h 1256145"/>
                    <a:gd name="connsiteX9" fmla="*/ 831273 w 1453556"/>
                    <a:gd name="connsiteY9" fmla="*/ 1256145 h 1256145"/>
                    <a:gd name="connsiteX10" fmla="*/ 508000 w 1453556"/>
                    <a:gd name="connsiteY10" fmla="*/ 1219200 h 1256145"/>
                    <a:gd name="connsiteX11" fmla="*/ 212437 w 1453556"/>
                    <a:gd name="connsiteY11" fmla="*/ 1108363 h 1256145"/>
                    <a:gd name="connsiteX12" fmla="*/ 36946 w 1453556"/>
                    <a:gd name="connsiteY12" fmla="*/ 997527 h 1256145"/>
                    <a:gd name="connsiteX13" fmla="*/ 0 w 1453556"/>
                    <a:gd name="connsiteY13" fmla="*/ 831272 h 1256145"/>
                    <a:gd name="connsiteX14" fmla="*/ 46182 w 1453556"/>
                    <a:gd name="connsiteY14" fmla="*/ 729672 h 1256145"/>
                    <a:gd name="connsiteX15" fmla="*/ 110837 w 1453556"/>
                    <a:gd name="connsiteY15" fmla="*/ 600363 h 1256145"/>
                    <a:gd name="connsiteX16" fmla="*/ 277091 w 1453556"/>
                    <a:gd name="connsiteY16" fmla="*/ 581890 h 1256145"/>
                    <a:gd name="connsiteX17" fmla="*/ 415637 w 1453556"/>
                    <a:gd name="connsiteY17" fmla="*/ 544945 h 1256145"/>
                    <a:gd name="connsiteX18" fmla="*/ 480291 w 1453556"/>
                    <a:gd name="connsiteY18" fmla="*/ 452581 h 1256145"/>
                    <a:gd name="connsiteX0" fmla="*/ 480291 w 1453556"/>
                    <a:gd name="connsiteY0" fmla="*/ 452581 h 1219200"/>
                    <a:gd name="connsiteX1" fmla="*/ 581891 w 1453556"/>
                    <a:gd name="connsiteY1" fmla="*/ 267854 h 1219200"/>
                    <a:gd name="connsiteX2" fmla="*/ 757382 w 1453556"/>
                    <a:gd name="connsiteY2" fmla="*/ 46181 h 1219200"/>
                    <a:gd name="connsiteX3" fmla="*/ 1052946 w 1453556"/>
                    <a:gd name="connsiteY3" fmla="*/ 0 h 1219200"/>
                    <a:gd name="connsiteX4" fmla="*/ 1330037 w 1453556"/>
                    <a:gd name="connsiteY4" fmla="*/ 175490 h 1219200"/>
                    <a:gd name="connsiteX5" fmla="*/ 1376219 w 1453556"/>
                    <a:gd name="connsiteY5" fmla="*/ 461818 h 1219200"/>
                    <a:gd name="connsiteX6" fmla="*/ 1453556 w 1453556"/>
                    <a:gd name="connsiteY6" fmla="*/ 693876 h 1219200"/>
                    <a:gd name="connsiteX7" fmla="*/ 1401010 w 1453556"/>
                    <a:gd name="connsiteY7" fmla="*/ 955366 h 1219200"/>
                    <a:gd name="connsiteX8" fmla="*/ 1204175 w 1453556"/>
                    <a:gd name="connsiteY8" fmla="*/ 1066490 h 1219200"/>
                    <a:gd name="connsiteX9" fmla="*/ 831273 w 1453556"/>
                    <a:gd name="connsiteY9" fmla="*/ 1166654 h 1219200"/>
                    <a:gd name="connsiteX10" fmla="*/ 508000 w 1453556"/>
                    <a:gd name="connsiteY10" fmla="*/ 1219200 h 1219200"/>
                    <a:gd name="connsiteX11" fmla="*/ 212437 w 1453556"/>
                    <a:gd name="connsiteY11" fmla="*/ 1108363 h 1219200"/>
                    <a:gd name="connsiteX12" fmla="*/ 36946 w 1453556"/>
                    <a:gd name="connsiteY12" fmla="*/ 997527 h 1219200"/>
                    <a:gd name="connsiteX13" fmla="*/ 0 w 1453556"/>
                    <a:gd name="connsiteY13" fmla="*/ 831272 h 1219200"/>
                    <a:gd name="connsiteX14" fmla="*/ 46182 w 1453556"/>
                    <a:gd name="connsiteY14" fmla="*/ 729672 h 1219200"/>
                    <a:gd name="connsiteX15" fmla="*/ 110837 w 1453556"/>
                    <a:gd name="connsiteY15" fmla="*/ 600363 h 1219200"/>
                    <a:gd name="connsiteX16" fmla="*/ 277091 w 1453556"/>
                    <a:gd name="connsiteY16" fmla="*/ 581890 h 1219200"/>
                    <a:gd name="connsiteX17" fmla="*/ 415637 w 1453556"/>
                    <a:gd name="connsiteY17" fmla="*/ 544945 h 1219200"/>
                    <a:gd name="connsiteX18" fmla="*/ 480291 w 1453556"/>
                    <a:gd name="connsiteY18" fmla="*/ 452581 h 1219200"/>
                    <a:gd name="connsiteX0" fmla="*/ 480291 w 1453556"/>
                    <a:gd name="connsiteY0" fmla="*/ 452581 h 1166654"/>
                    <a:gd name="connsiteX1" fmla="*/ 581891 w 1453556"/>
                    <a:gd name="connsiteY1" fmla="*/ 267854 h 1166654"/>
                    <a:gd name="connsiteX2" fmla="*/ 757382 w 1453556"/>
                    <a:gd name="connsiteY2" fmla="*/ 46181 h 1166654"/>
                    <a:gd name="connsiteX3" fmla="*/ 1052946 w 1453556"/>
                    <a:gd name="connsiteY3" fmla="*/ 0 h 1166654"/>
                    <a:gd name="connsiteX4" fmla="*/ 1330037 w 1453556"/>
                    <a:gd name="connsiteY4" fmla="*/ 175490 h 1166654"/>
                    <a:gd name="connsiteX5" fmla="*/ 1376219 w 1453556"/>
                    <a:gd name="connsiteY5" fmla="*/ 461818 h 1166654"/>
                    <a:gd name="connsiteX6" fmla="*/ 1453556 w 1453556"/>
                    <a:gd name="connsiteY6" fmla="*/ 693876 h 1166654"/>
                    <a:gd name="connsiteX7" fmla="*/ 1401010 w 1453556"/>
                    <a:gd name="connsiteY7" fmla="*/ 955366 h 1166654"/>
                    <a:gd name="connsiteX8" fmla="*/ 1204175 w 1453556"/>
                    <a:gd name="connsiteY8" fmla="*/ 1066490 h 1166654"/>
                    <a:gd name="connsiteX9" fmla="*/ 831273 w 1453556"/>
                    <a:gd name="connsiteY9" fmla="*/ 1166654 h 1166654"/>
                    <a:gd name="connsiteX10" fmla="*/ 508000 w 1453556"/>
                    <a:gd name="connsiteY10" fmla="*/ 1120760 h 1166654"/>
                    <a:gd name="connsiteX11" fmla="*/ 212437 w 1453556"/>
                    <a:gd name="connsiteY11" fmla="*/ 1108363 h 1166654"/>
                    <a:gd name="connsiteX12" fmla="*/ 36946 w 1453556"/>
                    <a:gd name="connsiteY12" fmla="*/ 997527 h 1166654"/>
                    <a:gd name="connsiteX13" fmla="*/ 0 w 1453556"/>
                    <a:gd name="connsiteY13" fmla="*/ 831272 h 1166654"/>
                    <a:gd name="connsiteX14" fmla="*/ 46182 w 1453556"/>
                    <a:gd name="connsiteY14" fmla="*/ 729672 h 1166654"/>
                    <a:gd name="connsiteX15" fmla="*/ 110837 w 1453556"/>
                    <a:gd name="connsiteY15" fmla="*/ 600363 h 1166654"/>
                    <a:gd name="connsiteX16" fmla="*/ 277091 w 1453556"/>
                    <a:gd name="connsiteY16" fmla="*/ 581890 h 1166654"/>
                    <a:gd name="connsiteX17" fmla="*/ 415637 w 1453556"/>
                    <a:gd name="connsiteY17" fmla="*/ 544945 h 1166654"/>
                    <a:gd name="connsiteX18" fmla="*/ 480291 w 1453556"/>
                    <a:gd name="connsiteY18" fmla="*/ 452581 h 1166654"/>
                    <a:gd name="connsiteX0" fmla="*/ 480291 w 1453556"/>
                    <a:gd name="connsiteY0" fmla="*/ 452581 h 1166654"/>
                    <a:gd name="connsiteX1" fmla="*/ 581891 w 1453556"/>
                    <a:gd name="connsiteY1" fmla="*/ 267854 h 1166654"/>
                    <a:gd name="connsiteX2" fmla="*/ 757382 w 1453556"/>
                    <a:gd name="connsiteY2" fmla="*/ 46181 h 1166654"/>
                    <a:gd name="connsiteX3" fmla="*/ 1052946 w 1453556"/>
                    <a:gd name="connsiteY3" fmla="*/ 0 h 1166654"/>
                    <a:gd name="connsiteX4" fmla="*/ 1330037 w 1453556"/>
                    <a:gd name="connsiteY4" fmla="*/ 175490 h 1166654"/>
                    <a:gd name="connsiteX5" fmla="*/ 1376219 w 1453556"/>
                    <a:gd name="connsiteY5" fmla="*/ 461818 h 1166654"/>
                    <a:gd name="connsiteX6" fmla="*/ 1453556 w 1453556"/>
                    <a:gd name="connsiteY6" fmla="*/ 693876 h 1166654"/>
                    <a:gd name="connsiteX7" fmla="*/ 1401010 w 1453556"/>
                    <a:gd name="connsiteY7" fmla="*/ 955366 h 1166654"/>
                    <a:gd name="connsiteX8" fmla="*/ 1204175 w 1453556"/>
                    <a:gd name="connsiteY8" fmla="*/ 1066490 h 1166654"/>
                    <a:gd name="connsiteX9" fmla="*/ 831273 w 1453556"/>
                    <a:gd name="connsiteY9" fmla="*/ 1166654 h 1166654"/>
                    <a:gd name="connsiteX10" fmla="*/ 508000 w 1453556"/>
                    <a:gd name="connsiteY10" fmla="*/ 1120760 h 1166654"/>
                    <a:gd name="connsiteX11" fmla="*/ 36946 w 1453556"/>
                    <a:gd name="connsiteY11" fmla="*/ 997527 h 1166654"/>
                    <a:gd name="connsiteX12" fmla="*/ 0 w 1453556"/>
                    <a:gd name="connsiteY12" fmla="*/ 831272 h 1166654"/>
                    <a:gd name="connsiteX13" fmla="*/ 46182 w 1453556"/>
                    <a:gd name="connsiteY13" fmla="*/ 729672 h 1166654"/>
                    <a:gd name="connsiteX14" fmla="*/ 110837 w 1453556"/>
                    <a:gd name="connsiteY14" fmla="*/ 600363 h 1166654"/>
                    <a:gd name="connsiteX15" fmla="*/ 277091 w 1453556"/>
                    <a:gd name="connsiteY15" fmla="*/ 581890 h 1166654"/>
                    <a:gd name="connsiteX16" fmla="*/ 415637 w 1453556"/>
                    <a:gd name="connsiteY16" fmla="*/ 544945 h 1166654"/>
                    <a:gd name="connsiteX17" fmla="*/ 480291 w 1453556"/>
                    <a:gd name="connsiteY17" fmla="*/ 452581 h 1166654"/>
                    <a:gd name="connsiteX0" fmla="*/ 480291 w 1453556"/>
                    <a:gd name="connsiteY0" fmla="*/ 452581 h 1166654"/>
                    <a:gd name="connsiteX1" fmla="*/ 581891 w 1453556"/>
                    <a:gd name="connsiteY1" fmla="*/ 267854 h 1166654"/>
                    <a:gd name="connsiteX2" fmla="*/ 757382 w 1453556"/>
                    <a:gd name="connsiteY2" fmla="*/ 46181 h 1166654"/>
                    <a:gd name="connsiteX3" fmla="*/ 1052946 w 1453556"/>
                    <a:gd name="connsiteY3" fmla="*/ 0 h 1166654"/>
                    <a:gd name="connsiteX4" fmla="*/ 1330037 w 1453556"/>
                    <a:gd name="connsiteY4" fmla="*/ 175490 h 1166654"/>
                    <a:gd name="connsiteX5" fmla="*/ 1376219 w 1453556"/>
                    <a:gd name="connsiteY5" fmla="*/ 461818 h 1166654"/>
                    <a:gd name="connsiteX6" fmla="*/ 1453556 w 1453556"/>
                    <a:gd name="connsiteY6" fmla="*/ 693876 h 1166654"/>
                    <a:gd name="connsiteX7" fmla="*/ 1401010 w 1453556"/>
                    <a:gd name="connsiteY7" fmla="*/ 955366 h 1166654"/>
                    <a:gd name="connsiteX8" fmla="*/ 1204175 w 1453556"/>
                    <a:gd name="connsiteY8" fmla="*/ 1066490 h 1166654"/>
                    <a:gd name="connsiteX9" fmla="*/ 831273 w 1453556"/>
                    <a:gd name="connsiteY9" fmla="*/ 1166654 h 1166654"/>
                    <a:gd name="connsiteX10" fmla="*/ 508000 w 1453556"/>
                    <a:gd name="connsiteY10" fmla="*/ 1120760 h 1166654"/>
                    <a:gd name="connsiteX11" fmla="*/ 126437 w 1453556"/>
                    <a:gd name="connsiteY11" fmla="*/ 1006476 h 1166654"/>
                    <a:gd name="connsiteX12" fmla="*/ 0 w 1453556"/>
                    <a:gd name="connsiteY12" fmla="*/ 831272 h 1166654"/>
                    <a:gd name="connsiteX13" fmla="*/ 46182 w 1453556"/>
                    <a:gd name="connsiteY13" fmla="*/ 729672 h 1166654"/>
                    <a:gd name="connsiteX14" fmla="*/ 110837 w 1453556"/>
                    <a:gd name="connsiteY14" fmla="*/ 600363 h 1166654"/>
                    <a:gd name="connsiteX15" fmla="*/ 277091 w 1453556"/>
                    <a:gd name="connsiteY15" fmla="*/ 581890 h 1166654"/>
                    <a:gd name="connsiteX16" fmla="*/ 415637 w 1453556"/>
                    <a:gd name="connsiteY16" fmla="*/ 544945 h 1166654"/>
                    <a:gd name="connsiteX17" fmla="*/ 480291 w 1453556"/>
                    <a:gd name="connsiteY17" fmla="*/ 452581 h 1166654"/>
                    <a:gd name="connsiteX0" fmla="*/ 471342 w 1444607"/>
                    <a:gd name="connsiteY0" fmla="*/ 452581 h 1166654"/>
                    <a:gd name="connsiteX1" fmla="*/ 572942 w 1444607"/>
                    <a:gd name="connsiteY1" fmla="*/ 267854 h 1166654"/>
                    <a:gd name="connsiteX2" fmla="*/ 748433 w 1444607"/>
                    <a:gd name="connsiteY2" fmla="*/ 46181 h 1166654"/>
                    <a:gd name="connsiteX3" fmla="*/ 1043997 w 1444607"/>
                    <a:gd name="connsiteY3" fmla="*/ 0 h 1166654"/>
                    <a:gd name="connsiteX4" fmla="*/ 1321088 w 1444607"/>
                    <a:gd name="connsiteY4" fmla="*/ 175490 h 1166654"/>
                    <a:gd name="connsiteX5" fmla="*/ 1367270 w 1444607"/>
                    <a:gd name="connsiteY5" fmla="*/ 461818 h 1166654"/>
                    <a:gd name="connsiteX6" fmla="*/ 1444607 w 1444607"/>
                    <a:gd name="connsiteY6" fmla="*/ 693876 h 1166654"/>
                    <a:gd name="connsiteX7" fmla="*/ 1392061 w 1444607"/>
                    <a:gd name="connsiteY7" fmla="*/ 955366 h 1166654"/>
                    <a:gd name="connsiteX8" fmla="*/ 1195226 w 1444607"/>
                    <a:gd name="connsiteY8" fmla="*/ 1066490 h 1166654"/>
                    <a:gd name="connsiteX9" fmla="*/ 822324 w 1444607"/>
                    <a:gd name="connsiteY9" fmla="*/ 1166654 h 1166654"/>
                    <a:gd name="connsiteX10" fmla="*/ 499051 w 1444607"/>
                    <a:gd name="connsiteY10" fmla="*/ 1120760 h 1166654"/>
                    <a:gd name="connsiteX11" fmla="*/ 117488 w 1444607"/>
                    <a:gd name="connsiteY11" fmla="*/ 1006476 h 1166654"/>
                    <a:gd name="connsiteX12" fmla="*/ 0 w 1444607"/>
                    <a:gd name="connsiteY12" fmla="*/ 876018 h 1166654"/>
                    <a:gd name="connsiteX13" fmla="*/ 37233 w 1444607"/>
                    <a:gd name="connsiteY13" fmla="*/ 729672 h 1166654"/>
                    <a:gd name="connsiteX14" fmla="*/ 101888 w 1444607"/>
                    <a:gd name="connsiteY14" fmla="*/ 600363 h 1166654"/>
                    <a:gd name="connsiteX15" fmla="*/ 268142 w 1444607"/>
                    <a:gd name="connsiteY15" fmla="*/ 581890 h 1166654"/>
                    <a:gd name="connsiteX16" fmla="*/ 406688 w 1444607"/>
                    <a:gd name="connsiteY16" fmla="*/ 544945 h 1166654"/>
                    <a:gd name="connsiteX17" fmla="*/ 471342 w 1444607"/>
                    <a:gd name="connsiteY17" fmla="*/ 452581 h 1166654"/>
                    <a:gd name="connsiteX0" fmla="*/ 471342 w 1444607"/>
                    <a:gd name="connsiteY0" fmla="*/ 452581 h 1120760"/>
                    <a:gd name="connsiteX1" fmla="*/ 572942 w 1444607"/>
                    <a:gd name="connsiteY1" fmla="*/ 267854 h 1120760"/>
                    <a:gd name="connsiteX2" fmla="*/ 748433 w 1444607"/>
                    <a:gd name="connsiteY2" fmla="*/ 46181 h 1120760"/>
                    <a:gd name="connsiteX3" fmla="*/ 1043997 w 1444607"/>
                    <a:gd name="connsiteY3" fmla="*/ 0 h 1120760"/>
                    <a:gd name="connsiteX4" fmla="*/ 1321088 w 1444607"/>
                    <a:gd name="connsiteY4" fmla="*/ 175490 h 1120760"/>
                    <a:gd name="connsiteX5" fmla="*/ 1367270 w 1444607"/>
                    <a:gd name="connsiteY5" fmla="*/ 461818 h 1120760"/>
                    <a:gd name="connsiteX6" fmla="*/ 1444607 w 1444607"/>
                    <a:gd name="connsiteY6" fmla="*/ 693876 h 1120760"/>
                    <a:gd name="connsiteX7" fmla="*/ 1392061 w 1444607"/>
                    <a:gd name="connsiteY7" fmla="*/ 955366 h 1120760"/>
                    <a:gd name="connsiteX8" fmla="*/ 1195226 w 1444607"/>
                    <a:gd name="connsiteY8" fmla="*/ 1066490 h 1120760"/>
                    <a:gd name="connsiteX9" fmla="*/ 795476 w 1444607"/>
                    <a:gd name="connsiteY9" fmla="*/ 1077163 h 1120760"/>
                    <a:gd name="connsiteX10" fmla="*/ 499051 w 1444607"/>
                    <a:gd name="connsiteY10" fmla="*/ 1120760 h 1120760"/>
                    <a:gd name="connsiteX11" fmla="*/ 117488 w 1444607"/>
                    <a:gd name="connsiteY11" fmla="*/ 1006476 h 1120760"/>
                    <a:gd name="connsiteX12" fmla="*/ 0 w 1444607"/>
                    <a:gd name="connsiteY12" fmla="*/ 876018 h 1120760"/>
                    <a:gd name="connsiteX13" fmla="*/ 37233 w 1444607"/>
                    <a:gd name="connsiteY13" fmla="*/ 729672 h 1120760"/>
                    <a:gd name="connsiteX14" fmla="*/ 101888 w 1444607"/>
                    <a:gd name="connsiteY14" fmla="*/ 600363 h 1120760"/>
                    <a:gd name="connsiteX15" fmla="*/ 268142 w 1444607"/>
                    <a:gd name="connsiteY15" fmla="*/ 581890 h 1120760"/>
                    <a:gd name="connsiteX16" fmla="*/ 406688 w 1444607"/>
                    <a:gd name="connsiteY16" fmla="*/ 544945 h 1120760"/>
                    <a:gd name="connsiteX17" fmla="*/ 471342 w 1444607"/>
                    <a:gd name="connsiteY17" fmla="*/ 452581 h 1120760"/>
                    <a:gd name="connsiteX0" fmla="*/ 471342 w 1444607"/>
                    <a:gd name="connsiteY0" fmla="*/ 452581 h 1093913"/>
                    <a:gd name="connsiteX1" fmla="*/ 572942 w 1444607"/>
                    <a:gd name="connsiteY1" fmla="*/ 267854 h 1093913"/>
                    <a:gd name="connsiteX2" fmla="*/ 748433 w 1444607"/>
                    <a:gd name="connsiteY2" fmla="*/ 46181 h 1093913"/>
                    <a:gd name="connsiteX3" fmla="*/ 1043997 w 1444607"/>
                    <a:gd name="connsiteY3" fmla="*/ 0 h 1093913"/>
                    <a:gd name="connsiteX4" fmla="*/ 1321088 w 1444607"/>
                    <a:gd name="connsiteY4" fmla="*/ 175490 h 1093913"/>
                    <a:gd name="connsiteX5" fmla="*/ 1367270 w 1444607"/>
                    <a:gd name="connsiteY5" fmla="*/ 461818 h 1093913"/>
                    <a:gd name="connsiteX6" fmla="*/ 1444607 w 1444607"/>
                    <a:gd name="connsiteY6" fmla="*/ 693876 h 1093913"/>
                    <a:gd name="connsiteX7" fmla="*/ 1392061 w 1444607"/>
                    <a:gd name="connsiteY7" fmla="*/ 955366 h 1093913"/>
                    <a:gd name="connsiteX8" fmla="*/ 1195226 w 1444607"/>
                    <a:gd name="connsiteY8" fmla="*/ 1066490 h 1093913"/>
                    <a:gd name="connsiteX9" fmla="*/ 795476 w 1444607"/>
                    <a:gd name="connsiteY9" fmla="*/ 1077163 h 1093913"/>
                    <a:gd name="connsiteX10" fmla="*/ 472204 w 1444607"/>
                    <a:gd name="connsiteY10" fmla="*/ 1093913 h 1093913"/>
                    <a:gd name="connsiteX11" fmla="*/ 117488 w 1444607"/>
                    <a:gd name="connsiteY11" fmla="*/ 1006476 h 1093913"/>
                    <a:gd name="connsiteX12" fmla="*/ 0 w 1444607"/>
                    <a:gd name="connsiteY12" fmla="*/ 876018 h 1093913"/>
                    <a:gd name="connsiteX13" fmla="*/ 37233 w 1444607"/>
                    <a:gd name="connsiteY13" fmla="*/ 729672 h 1093913"/>
                    <a:gd name="connsiteX14" fmla="*/ 101888 w 1444607"/>
                    <a:gd name="connsiteY14" fmla="*/ 600363 h 1093913"/>
                    <a:gd name="connsiteX15" fmla="*/ 268142 w 1444607"/>
                    <a:gd name="connsiteY15" fmla="*/ 581890 h 1093913"/>
                    <a:gd name="connsiteX16" fmla="*/ 406688 w 1444607"/>
                    <a:gd name="connsiteY16" fmla="*/ 544945 h 1093913"/>
                    <a:gd name="connsiteX17" fmla="*/ 471342 w 1444607"/>
                    <a:gd name="connsiteY17" fmla="*/ 452581 h 1093913"/>
                    <a:gd name="connsiteX0" fmla="*/ 471342 w 1444607"/>
                    <a:gd name="connsiteY0" fmla="*/ 452581 h 1093913"/>
                    <a:gd name="connsiteX1" fmla="*/ 572942 w 1444607"/>
                    <a:gd name="connsiteY1" fmla="*/ 267854 h 1093913"/>
                    <a:gd name="connsiteX2" fmla="*/ 748433 w 1444607"/>
                    <a:gd name="connsiteY2" fmla="*/ 46181 h 1093913"/>
                    <a:gd name="connsiteX3" fmla="*/ 1043997 w 1444607"/>
                    <a:gd name="connsiteY3" fmla="*/ 0 h 1093913"/>
                    <a:gd name="connsiteX4" fmla="*/ 1321088 w 1444607"/>
                    <a:gd name="connsiteY4" fmla="*/ 175490 h 1093913"/>
                    <a:gd name="connsiteX5" fmla="*/ 1367270 w 1444607"/>
                    <a:gd name="connsiteY5" fmla="*/ 461818 h 1093913"/>
                    <a:gd name="connsiteX6" fmla="*/ 1444607 w 1444607"/>
                    <a:gd name="connsiteY6" fmla="*/ 693876 h 1093913"/>
                    <a:gd name="connsiteX7" fmla="*/ 1347316 w 1444607"/>
                    <a:gd name="connsiteY7" fmla="*/ 928518 h 1093913"/>
                    <a:gd name="connsiteX8" fmla="*/ 1195226 w 1444607"/>
                    <a:gd name="connsiteY8" fmla="*/ 1066490 h 1093913"/>
                    <a:gd name="connsiteX9" fmla="*/ 795476 w 1444607"/>
                    <a:gd name="connsiteY9" fmla="*/ 1077163 h 1093913"/>
                    <a:gd name="connsiteX10" fmla="*/ 472204 w 1444607"/>
                    <a:gd name="connsiteY10" fmla="*/ 1093913 h 1093913"/>
                    <a:gd name="connsiteX11" fmla="*/ 117488 w 1444607"/>
                    <a:gd name="connsiteY11" fmla="*/ 1006476 h 1093913"/>
                    <a:gd name="connsiteX12" fmla="*/ 0 w 1444607"/>
                    <a:gd name="connsiteY12" fmla="*/ 876018 h 1093913"/>
                    <a:gd name="connsiteX13" fmla="*/ 37233 w 1444607"/>
                    <a:gd name="connsiteY13" fmla="*/ 729672 h 1093913"/>
                    <a:gd name="connsiteX14" fmla="*/ 101888 w 1444607"/>
                    <a:gd name="connsiteY14" fmla="*/ 600363 h 1093913"/>
                    <a:gd name="connsiteX15" fmla="*/ 268142 w 1444607"/>
                    <a:gd name="connsiteY15" fmla="*/ 581890 h 1093913"/>
                    <a:gd name="connsiteX16" fmla="*/ 406688 w 1444607"/>
                    <a:gd name="connsiteY16" fmla="*/ 544945 h 1093913"/>
                    <a:gd name="connsiteX17" fmla="*/ 471342 w 1444607"/>
                    <a:gd name="connsiteY17" fmla="*/ 452581 h 1093913"/>
                    <a:gd name="connsiteX0" fmla="*/ 471342 w 1399861"/>
                    <a:gd name="connsiteY0" fmla="*/ 452581 h 1093913"/>
                    <a:gd name="connsiteX1" fmla="*/ 572942 w 1399861"/>
                    <a:gd name="connsiteY1" fmla="*/ 267854 h 1093913"/>
                    <a:gd name="connsiteX2" fmla="*/ 748433 w 1399861"/>
                    <a:gd name="connsiteY2" fmla="*/ 46181 h 1093913"/>
                    <a:gd name="connsiteX3" fmla="*/ 1043997 w 1399861"/>
                    <a:gd name="connsiteY3" fmla="*/ 0 h 1093913"/>
                    <a:gd name="connsiteX4" fmla="*/ 1321088 w 1399861"/>
                    <a:gd name="connsiteY4" fmla="*/ 175490 h 1093913"/>
                    <a:gd name="connsiteX5" fmla="*/ 1367270 w 1399861"/>
                    <a:gd name="connsiteY5" fmla="*/ 461818 h 1093913"/>
                    <a:gd name="connsiteX6" fmla="*/ 1399861 w 1399861"/>
                    <a:gd name="connsiteY6" fmla="*/ 693876 h 1093913"/>
                    <a:gd name="connsiteX7" fmla="*/ 1347316 w 1399861"/>
                    <a:gd name="connsiteY7" fmla="*/ 928518 h 1093913"/>
                    <a:gd name="connsiteX8" fmla="*/ 1195226 w 1399861"/>
                    <a:gd name="connsiteY8" fmla="*/ 1066490 h 1093913"/>
                    <a:gd name="connsiteX9" fmla="*/ 795476 w 1399861"/>
                    <a:gd name="connsiteY9" fmla="*/ 1077163 h 1093913"/>
                    <a:gd name="connsiteX10" fmla="*/ 472204 w 1399861"/>
                    <a:gd name="connsiteY10" fmla="*/ 1093913 h 1093913"/>
                    <a:gd name="connsiteX11" fmla="*/ 117488 w 1399861"/>
                    <a:gd name="connsiteY11" fmla="*/ 1006476 h 1093913"/>
                    <a:gd name="connsiteX12" fmla="*/ 0 w 1399861"/>
                    <a:gd name="connsiteY12" fmla="*/ 876018 h 1093913"/>
                    <a:gd name="connsiteX13" fmla="*/ 37233 w 1399861"/>
                    <a:gd name="connsiteY13" fmla="*/ 729672 h 1093913"/>
                    <a:gd name="connsiteX14" fmla="*/ 101888 w 1399861"/>
                    <a:gd name="connsiteY14" fmla="*/ 600363 h 1093913"/>
                    <a:gd name="connsiteX15" fmla="*/ 268142 w 1399861"/>
                    <a:gd name="connsiteY15" fmla="*/ 581890 h 1093913"/>
                    <a:gd name="connsiteX16" fmla="*/ 406688 w 1399861"/>
                    <a:gd name="connsiteY16" fmla="*/ 544945 h 1093913"/>
                    <a:gd name="connsiteX17" fmla="*/ 471342 w 1399861"/>
                    <a:gd name="connsiteY17" fmla="*/ 452581 h 1093913"/>
                    <a:gd name="connsiteX0" fmla="*/ 471342 w 1399861"/>
                    <a:gd name="connsiteY0" fmla="*/ 452581 h 1093913"/>
                    <a:gd name="connsiteX1" fmla="*/ 572942 w 1399861"/>
                    <a:gd name="connsiteY1" fmla="*/ 267854 h 1093913"/>
                    <a:gd name="connsiteX2" fmla="*/ 748433 w 1399861"/>
                    <a:gd name="connsiteY2" fmla="*/ 46181 h 1093913"/>
                    <a:gd name="connsiteX3" fmla="*/ 1043997 w 1399861"/>
                    <a:gd name="connsiteY3" fmla="*/ 0 h 1093913"/>
                    <a:gd name="connsiteX4" fmla="*/ 1258444 w 1399861"/>
                    <a:gd name="connsiteY4" fmla="*/ 175490 h 1093913"/>
                    <a:gd name="connsiteX5" fmla="*/ 1367270 w 1399861"/>
                    <a:gd name="connsiteY5" fmla="*/ 461818 h 1093913"/>
                    <a:gd name="connsiteX6" fmla="*/ 1399861 w 1399861"/>
                    <a:gd name="connsiteY6" fmla="*/ 693876 h 1093913"/>
                    <a:gd name="connsiteX7" fmla="*/ 1347316 w 1399861"/>
                    <a:gd name="connsiteY7" fmla="*/ 928518 h 1093913"/>
                    <a:gd name="connsiteX8" fmla="*/ 1195226 w 1399861"/>
                    <a:gd name="connsiteY8" fmla="*/ 1066490 h 1093913"/>
                    <a:gd name="connsiteX9" fmla="*/ 795476 w 1399861"/>
                    <a:gd name="connsiteY9" fmla="*/ 1077163 h 1093913"/>
                    <a:gd name="connsiteX10" fmla="*/ 472204 w 1399861"/>
                    <a:gd name="connsiteY10" fmla="*/ 1093913 h 1093913"/>
                    <a:gd name="connsiteX11" fmla="*/ 117488 w 1399861"/>
                    <a:gd name="connsiteY11" fmla="*/ 1006476 h 1093913"/>
                    <a:gd name="connsiteX12" fmla="*/ 0 w 1399861"/>
                    <a:gd name="connsiteY12" fmla="*/ 876018 h 1093913"/>
                    <a:gd name="connsiteX13" fmla="*/ 37233 w 1399861"/>
                    <a:gd name="connsiteY13" fmla="*/ 729672 h 1093913"/>
                    <a:gd name="connsiteX14" fmla="*/ 101888 w 1399861"/>
                    <a:gd name="connsiteY14" fmla="*/ 600363 h 1093913"/>
                    <a:gd name="connsiteX15" fmla="*/ 268142 w 1399861"/>
                    <a:gd name="connsiteY15" fmla="*/ 581890 h 1093913"/>
                    <a:gd name="connsiteX16" fmla="*/ 406688 w 1399861"/>
                    <a:gd name="connsiteY16" fmla="*/ 544945 h 1093913"/>
                    <a:gd name="connsiteX17" fmla="*/ 471342 w 1399861"/>
                    <a:gd name="connsiteY17" fmla="*/ 452581 h 1093913"/>
                    <a:gd name="connsiteX0" fmla="*/ 471342 w 1399861"/>
                    <a:gd name="connsiteY0" fmla="*/ 406400 h 1047732"/>
                    <a:gd name="connsiteX1" fmla="*/ 572942 w 1399861"/>
                    <a:gd name="connsiteY1" fmla="*/ 221673 h 1047732"/>
                    <a:gd name="connsiteX2" fmla="*/ 748433 w 1399861"/>
                    <a:gd name="connsiteY2" fmla="*/ 0 h 1047732"/>
                    <a:gd name="connsiteX3" fmla="*/ 1026099 w 1399861"/>
                    <a:gd name="connsiteY3" fmla="*/ 7514 h 1047732"/>
                    <a:gd name="connsiteX4" fmla="*/ 1258444 w 1399861"/>
                    <a:gd name="connsiteY4" fmla="*/ 129309 h 1047732"/>
                    <a:gd name="connsiteX5" fmla="*/ 1367270 w 1399861"/>
                    <a:gd name="connsiteY5" fmla="*/ 415637 h 1047732"/>
                    <a:gd name="connsiteX6" fmla="*/ 1399861 w 1399861"/>
                    <a:gd name="connsiteY6" fmla="*/ 647695 h 1047732"/>
                    <a:gd name="connsiteX7" fmla="*/ 1347316 w 1399861"/>
                    <a:gd name="connsiteY7" fmla="*/ 882337 h 1047732"/>
                    <a:gd name="connsiteX8" fmla="*/ 1195226 w 1399861"/>
                    <a:gd name="connsiteY8" fmla="*/ 1020309 h 1047732"/>
                    <a:gd name="connsiteX9" fmla="*/ 795476 w 1399861"/>
                    <a:gd name="connsiteY9" fmla="*/ 1030982 h 1047732"/>
                    <a:gd name="connsiteX10" fmla="*/ 472204 w 1399861"/>
                    <a:gd name="connsiteY10" fmla="*/ 1047732 h 1047732"/>
                    <a:gd name="connsiteX11" fmla="*/ 117488 w 1399861"/>
                    <a:gd name="connsiteY11" fmla="*/ 960295 h 1047732"/>
                    <a:gd name="connsiteX12" fmla="*/ 0 w 1399861"/>
                    <a:gd name="connsiteY12" fmla="*/ 829837 h 1047732"/>
                    <a:gd name="connsiteX13" fmla="*/ 37233 w 1399861"/>
                    <a:gd name="connsiteY13" fmla="*/ 683491 h 1047732"/>
                    <a:gd name="connsiteX14" fmla="*/ 101888 w 1399861"/>
                    <a:gd name="connsiteY14" fmla="*/ 554182 h 1047732"/>
                    <a:gd name="connsiteX15" fmla="*/ 268142 w 1399861"/>
                    <a:gd name="connsiteY15" fmla="*/ 535709 h 1047732"/>
                    <a:gd name="connsiteX16" fmla="*/ 406688 w 1399861"/>
                    <a:gd name="connsiteY16" fmla="*/ 498764 h 1047732"/>
                    <a:gd name="connsiteX17" fmla="*/ 471342 w 1399861"/>
                    <a:gd name="connsiteY17" fmla="*/ 406400 h 104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399861" h="1047732">
                      <a:moveTo>
                        <a:pt x="471342" y="406400"/>
                      </a:moveTo>
                      <a:lnTo>
                        <a:pt x="572942" y="221673"/>
                      </a:lnTo>
                      <a:lnTo>
                        <a:pt x="748433" y="0"/>
                      </a:lnTo>
                      <a:lnTo>
                        <a:pt x="1026099" y="7514"/>
                      </a:lnTo>
                      <a:lnTo>
                        <a:pt x="1258444" y="129309"/>
                      </a:lnTo>
                      <a:lnTo>
                        <a:pt x="1367270" y="415637"/>
                      </a:lnTo>
                      <a:lnTo>
                        <a:pt x="1399861" y="647695"/>
                      </a:lnTo>
                      <a:lnTo>
                        <a:pt x="1347316" y="882337"/>
                      </a:lnTo>
                      <a:lnTo>
                        <a:pt x="1195226" y="1020309"/>
                      </a:lnTo>
                      <a:lnTo>
                        <a:pt x="795476" y="1030982"/>
                      </a:lnTo>
                      <a:lnTo>
                        <a:pt x="472204" y="1047732"/>
                      </a:lnTo>
                      <a:lnTo>
                        <a:pt x="117488" y="960295"/>
                      </a:lnTo>
                      <a:lnTo>
                        <a:pt x="0" y="829837"/>
                      </a:lnTo>
                      <a:lnTo>
                        <a:pt x="37233" y="683491"/>
                      </a:lnTo>
                      <a:lnTo>
                        <a:pt x="101888" y="554182"/>
                      </a:lnTo>
                      <a:lnTo>
                        <a:pt x="268142" y="535709"/>
                      </a:lnTo>
                      <a:lnTo>
                        <a:pt x="406688" y="498764"/>
                      </a:lnTo>
                      <a:lnTo>
                        <a:pt x="471342" y="40640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8" name="5-Point Star 47"/>
                <p:cNvSpPr/>
                <p:nvPr/>
              </p:nvSpPr>
              <p:spPr>
                <a:xfrm>
                  <a:off x="7805242" y="3376642"/>
                  <a:ext cx="425794" cy="425794"/>
                </a:xfrm>
                <a:prstGeom prst="star5">
                  <a:avLst/>
                </a:prstGeom>
                <a:solidFill>
                  <a:srgbClr val="00B0F0"/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7154568" y="3802436"/>
                  <a:ext cx="1601793" cy="491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rgbClr val="0070C0"/>
                      </a:solidFill>
                    </a:rPr>
                    <a:t>Bright star </a:t>
                  </a:r>
                  <a:r>
                    <a:rPr lang="en-US" sz="1400"/>
                    <a:t>for acquisition of DH 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726853" y="3245423"/>
                  <a:ext cx="283386" cy="346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>
                      <a:solidFill>
                        <a:schemeClr val="accent5">
                          <a:lumMod val="75000"/>
                        </a:schemeClr>
                      </a:solidFill>
                    </a:rPr>
                    <a:t>1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816395" y="3241970"/>
                  <a:ext cx="1373620" cy="346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=2.5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𝑚𝑎𝑔</m:t>
                        </m:r>
                      </m:oMath>
                    </m:oMathPara>
                  </a14:m>
                  <a:endParaRPr lang="en-US" b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395" y="3241970"/>
                  <a:ext cx="1373620" cy="346929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222242" y="4096057"/>
                  <a:ext cx="1256170" cy="346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 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𝑚𝑎𝑔</m:t>
                        </m:r>
                      </m:oMath>
                    </m:oMathPara>
                  </a14:m>
                  <a:endParaRPr lang="en-US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242" y="4096057"/>
                  <a:ext cx="1256170" cy="346929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/>
          <p:cNvSpPr txBox="1"/>
          <p:nvPr/>
        </p:nvSpPr>
        <p:spPr>
          <a:xfrm>
            <a:off x="7652329" y="2850591"/>
            <a:ext cx="615233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15 ksec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257247" y="3709896"/>
            <a:ext cx="615233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25 ksec</a:t>
            </a:r>
          </a:p>
        </p:txBody>
      </p:sp>
      <p:sp>
        <p:nvSpPr>
          <p:cNvPr id="60" name="Cloud Callout 59"/>
          <p:cNvSpPr/>
          <p:nvPr/>
        </p:nvSpPr>
        <p:spPr>
          <a:xfrm>
            <a:off x="6698339" y="4545388"/>
            <a:ext cx="3649038" cy="1893234"/>
          </a:xfrm>
          <a:prstGeom prst="cloudCallout">
            <a:avLst>
              <a:gd name="adj1" fmla="val 19590"/>
              <a:gd name="adj2" fmla="val -101481"/>
            </a:avLst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The IFS scenario is similar, but with different durations and coronagraph settings. The target observation duration can be set to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450 ksec for IFS1 </a:t>
            </a:r>
          </a:p>
        </p:txBody>
      </p:sp>
    </p:spTree>
    <p:extLst>
      <p:ext uri="{BB962C8B-B14F-4D97-AF65-F5344CB8AC3E}">
        <p14:creationId xmlns:p14="http://schemas.microsoft.com/office/powerpoint/2010/main" val="8123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3129" y="762000"/>
            <a:ext cx="11364071" cy="5599329"/>
          </a:xfrm>
        </p:spPr>
        <p:txBody>
          <a:bodyPr/>
          <a:lstStyle/>
          <a:p>
            <a:r>
              <a:rPr lang="en-US" sz="2000" dirty="0"/>
              <a:t>Photometric SNR means we include </a:t>
            </a:r>
            <a:br>
              <a:rPr lang="en-US" sz="2000" dirty="0"/>
            </a:br>
            <a:r>
              <a:rPr lang="en-US" sz="2000" dirty="0"/>
              <a:t>planet shot noise </a:t>
            </a:r>
          </a:p>
          <a:p>
            <a:pPr lvl="1"/>
            <a:r>
              <a:rPr lang="en-US" sz="1600" dirty="0"/>
              <a:t>Keep in mind that we are considering the </a:t>
            </a:r>
            <a:br>
              <a:rPr lang="en-US" sz="1600" dirty="0"/>
            </a:br>
            <a:r>
              <a:rPr lang="en-US" sz="1600" dirty="0"/>
              <a:t>post speckle-subtraction SNR</a:t>
            </a:r>
          </a:p>
          <a:p>
            <a:endParaRPr lang="en-US" sz="2000" dirty="0"/>
          </a:p>
          <a:p>
            <a:r>
              <a:rPr lang="en-US" sz="2000" dirty="0"/>
              <a:t>We write the total noise as:</a:t>
            </a:r>
          </a:p>
          <a:p>
            <a:endParaRPr lang="en-US" sz="2000" dirty="0"/>
          </a:p>
          <a:p>
            <a:r>
              <a:rPr lang="en-US" sz="2000" dirty="0"/>
              <a:t>The uncorrelated, random noise is given by: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400" dirty="0"/>
              <a:t>Note: This is the post-subtraction error, and should in principle reflect noise contributions for both the </a:t>
            </a:r>
            <a:r>
              <a:rPr lang="en-US" sz="1400" i="1" dirty="0"/>
              <a:t>target </a:t>
            </a:r>
            <a:r>
              <a:rPr lang="en-US" sz="1400" dirty="0"/>
              <a:t>and </a:t>
            </a:r>
            <a:r>
              <a:rPr lang="en-US" sz="1400" i="1" dirty="0"/>
              <a:t>reference</a:t>
            </a:r>
            <a:r>
              <a:rPr lang="en-US" sz="1400" dirty="0"/>
              <a:t> images. However, consistent with our assumption that the reference is significantly brighter than the target, we consider the error being dominated by the target star image only.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Expression for SNR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Nemati - Simulations and Performance Estimates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07CA-235D-4ECF-8F03-D62E843DCB96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92688" y="986752"/>
                <a:ext cx="2174698" cy="11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𝑡𝑜𝑡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sz="14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𝑝𝑙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688" y="986752"/>
                <a:ext cx="2174698" cy="1171539"/>
              </a:xfrm>
              <a:prstGeom prst="rect">
                <a:avLst/>
              </a:prstGeom>
              <a:blipFill rotWithShape="1">
                <a:blip r:embed="rId2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52972" y="2441227"/>
                <a:ext cx="2345309" cy="371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𝑡𝑜𝑡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972" y="2441227"/>
                <a:ext cx="2345309" cy="3711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40106" y="3755128"/>
                <a:ext cx="9561630" cy="623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𝑝𝑙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𝑝𝑙</m:t>
                                  </m:r>
                                </m:sub>
                              </m:s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𝐶𝐺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den>
                              </m:f>
                              <m:r>
                                <m:rPr>
                                  <m:lit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𝑃𝑆𝐹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𝐶𝐼𝐶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𝑝𝑖𝑥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06" y="3755128"/>
                <a:ext cx="9561630" cy="6234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695180" y="2735935"/>
            <a:ext cx="815928" cy="60016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random, </a:t>
            </a:r>
          </a:p>
          <a:p>
            <a:pPr algn="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uncorrelated,</a:t>
            </a:r>
            <a:b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reduces with </a:t>
            </a:r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61476" y="2742426"/>
            <a:ext cx="1510029" cy="60016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Speckle subtraction error, </a:t>
            </a:r>
            <a:b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excluding </a:t>
            </a:r>
            <a:b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measurement noise </a:t>
            </a:r>
          </a:p>
        </p:txBody>
      </p:sp>
      <p:sp>
        <p:nvSpPr>
          <p:cNvPr id="26" name="Right Brace 25"/>
          <p:cNvSpPr/>
          <p:nvPr/>
        </p:nvSpPr>
        <p:spPr>
          <a:xfrm rot="5400000">
            <a:off x="4606112" y="2550331"/>
            <a:ext cx="186417" cy="3842796"/>
          </a:xfrm>
          <a:prstGeom prst="rightBrace">
            <a:avLst>
              <a:gd name="adj1" fmla="val 42004"/>
              <a:gd name="adj2" fmla="val 49993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06493" y="4569645"/>
            <a:ext cx="21255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photonic (shot noise) terms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91046" y="3562382"/>
            <a:ext cx="396712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planet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69144" y="3562382"/>
            <a:ext cx="466474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speckle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5346" y="3562382"/>
            <a:ext cx="254685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zodi</a:t>
            </a:r>
          </a:p>
        </p:txBody>
      </p:sp>
      <p:sp>
        <p:nvSpPr>
          <p:cNvPr id="36" name="Right Brace 35"/>
          <p:cNvSpPr/>
          <p:nvPr/>
        </p:nvSpPr>
        <p:spPr>
          <a:xfrm rot="5400000">
            <a:off x="8871103" y="3159569"/>
            <a:ext cx="186417" cy="2651164"/>
          </a:xfrm>
          <a:prstGeom prst="rightBrace">
            <a:avLst>
              <a:gd name="adj1" fmla="val 42004"/>
              <a:gd name="adj2" fmla="val 49993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3347" y="4576006"/>
            <a:ext cx="13309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electronic terms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84231" y="3553849"/>
            <a:ext cx="277320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dark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6451" y="3553847"/>
            <a:ext cx="790281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clk. Ind. Chg.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41327" y="3553846"/>
            <a:ext cx="651973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 noise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8058" y="1850380"/>
            <a:ext cx="721351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planet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72649" y="4904827"/>
                <a:ext cx="3178884" cy="272767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  <m:r>
                      <a:rPr lang="en-US" sz="12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100" dirty="0">
                    <a:solidFill>
                      <a:schemeClr val="accent3">
                        <a:lumMod val="75000"/>
                      </a:schemeClr>
                    </a:solidFill>
                  </a:rPr>
                  <a:t> fraction of core light in region of interest for SNR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87" y="4904826"/>
                <a:ext cx="3178884" cy="272767"/>
              </a:xfrm>
              <a:prstGeom prst="rect">
                <a:avLst/>
              </a:prstGeom>
              <a:blipFill>
                <a:blip r:embed="rId5"/>
                <a:stretch>
                  <a:fillRect l="-2303" r="-1919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943003" y="4902166"/>
                <a:ext cx="2171557" cy="278089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EMCCD excess noise factor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  <m:rad>
                      <m:radPr>
                        <m:degHide m:val="on"/>
                        <m:ctrlPr>
                          <a:rPr lang="en-US" sz="1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003" y="4902166"/>
                <a:ext cx="2171557" cy="278089"/>
              </a:xfrm>
              <a:prstGeom prst="rect">
                <a:avLst/>
              </a:prstGeom>
              <a:blipFill rotWithShape="1">
                <a:blip r:embed="rId6"/>
                <a:stretch>
                  <a:fillRect l="-2528" r="-14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38302" y="4904569"/>
                <a:ext cx="1817101" cy="27328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1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1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10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sz="11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11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bSup>
                    <m:r>
                      <a:rPr lang="en-US" sz="11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1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1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1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302" y="4904569"/>
                <a:ext cx="1817101" cy="273280"/>
              </a:xfrm>
              <a:prstGeom prst="rect">
                <a:avLst/>
              </a:prstGeom>
              <a:blipFill rotWithShape="1">
                <a:blip r:embed="rId7"/>
                <a:stretch>
                  <a:fillRect l="-2685" r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20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Putting it all together: </a:t>
            </a:r>
            <a:r>
              <a:rPr lang="en-US" dirty="0">
                <a:solidFill>
                  <a:srgbClr val="00B0F0"/>
                </a:solidFill>
              </a:rPr>
              <a:t>time to reach SNR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7545" y="1234440"/>
            <a:ext cx="5313064" cy="4891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Analytical expression for SNR: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Speckle Subtraction Error: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Time to reach desired SNR: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Nemati - Simulations and Performance Estimates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832628" y="2632327"/>
                <a:ext cx="167911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71" y="2632327"/>
                <a:ext cx="1679114" cy="423770"/>
              </a:xfrm>
              <a:prstGeom prst="rect">
                <a:avLst/>
              </a:prstGeom>
              <a:blipFill>
                <a:blip r:embed="rId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35184" y="4635217"/>
                <a:ext cx="2422202" cy="77591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lit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388" y="4635217"/>
                <a:ext cx="2422202" cy="775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082146" y="2986660"/>
            <a:ext cx="1078821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mean speckle rate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938530" y="1100692"/>
                <a:ext cx="1638269" cy="785343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897" y="1100691"/>
                <a:ext cx="1638269" cy="78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7619802" y="1814502"/>
            <a:ext cx="602729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noise rate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06297" y="886977"/>
            <a:ext cx="662041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planet rate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076983" y="3777144"/>
            <a:ext cx="2246750" cy="2215106"/>
            <a:chOff x="6291910" y="4035947"/>
            <a:chExt cx="2246750" cy="2215106"/>
          </a:xfrm>
        </p:grpSpPr>
        <p:grpSp>
          <p:nvGrpSpPr>
            <p:cNvPr id="36" name="Group 35"/>
            <p:cNvGrpSpPr/>
            <p:nvPr/>
          </p:nvGrpSpPr>
          <p:grpSpPr>
            <a:xfrm>
              <a:off x="6291910" y="4035947"/>
              <a:ext cx="2246750" cy="2215106"/>
              <a:chOff x="6291130" y="993149"/>
              <a:chExt cx="2705100" cy="2667000"/>
            </a:xfrm>
          </p:grpSpPr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130" y="993149"/>
                <a:ext cx="2705100" cy="266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0" name="Group 49"/>
              <p:cNvGrpSpPr/>
              <p:nvPr/>
            </p:nvGrpSpPr>
            <p:grpSpPr>
              <a:xfrm>
                <a:off x="6321610" y="1001087"/>
                <a:ext cx="2635250" cy="2635250"/>
                <a:chOff x="2727325" y="2101850"/>
                <a:chExt cx="2635250" cy="263525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2727325" y="2101850"/>
                  <a:ext cx="2635250" cy="2635250"/>
                </a:xfrm>
                <a:prstGeom prst="ellipse">
                  <a:avLst/>
                </a:prstGeom>
                <a:noFill/>
                <a:ln w="9525">
                  <a:solidFill>
                    <a:schemeClr val="bg2">
                      <a:lumMod val="50000"/>
                    </a:schemeClr>
                  </a:solidFill>
                  <a:prstDash val="sysDash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663316" y="3037841"/>
                  <a:ext cx="763270" cy="763270"/>
                </a:xfrm>
                <a:prstGeom prst="ellipse">
                  <a:avLst/>
                </a:prstGeom>
                <a:solidFill>
                  <a:schemeClr val="accent2">
                    <a:lumMod val="75000"/>
                    <a:alpha val="63922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  <a:prstDash val="sysDash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51" name="Oval 50"/>
              <p:cNvSpPr/>
              <p:nvPr/>
            </p:nvSpPr>
            <p:spPr>
              <a:xfrm>
                <a:off x="6974614" y="2793578"/>
                <a:ext cx="195805" cy="195805"/>
              </a:xfrm>
              <a:prstGeom prst="ellipse">
                <a:avLst/>
              </a:prstGeom>
              <a:solidFill>
                <a:srgbClr val="C5C5C5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477888" y="1832015"/>
                <a:ext cx="1168052" cy="51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IWA</a:t>
                </a:r>
                <a:br>
                  <a:rPr lang="en-US" sz="11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11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~ 3 </a:t>
                </a:r>
                <a:r>
                  <a:rPr lang="en-US" sz="11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ymbol" panose="05050102010706020507" pitchFamily="18" charset="2"/>
                  </a:rPr>
                  <a:t>l</a:t>
                </a:r>
                <a:r>
                  <a:rPr lang="en-US" sz="11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/D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144471" y="1374149"/>
                <a:ext cx="594834" cy="314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OWA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36040" y="1615787"/>
                <a:ext cx="955748" cy="314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Dark Hole 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6466482" y="5269182"/>
              <a:ext cx="4076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ROI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787176" y="5460473"/>
              <a:ext cx="307446" cy="307446"/>
              <a:chOff x="6639937" y="711895"/>
              <a:chExt cx="601924" cy="60192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639937" y="814573"/>
                <a:ext cx="601924" cy="406862"/>
                <a:chOff x="8046091" y="829511"/>
                <a:chExt cx="601924" cy="406862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8046091" y="965132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8046091" y="829511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8046091" y="1236373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046091" y="1100753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 rot="5400000">
                <a:off x="6645100" y="809426"/>
                <a:ext cx="601924" cy="406862"/>
                <a:chOff x="8046091" y="829511"/>
                <a:chExt cx="601924" cy="406862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046091" y="965132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046091" y="829511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046091" y="1236373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046091" y="1100753"/>
                  <a:ext cx="601924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6579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Due Jan 6!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 11 (w/ SIT), Jan 31 = </a:t>
            </a:r>
            <a:r>
              <a:rPr lang="en-US" dirty="0" err="1"/>
              <a:t>detec</a:t>
            </a:r>
            <a:r>
              <a:rPr lang="en-US" dirty="0"/>
              <a:t> TIM</a:t>
            </a:r>
          </a:p>
          <a:p>
            <a:r>
              <a:rPr lang="en-US" dirty="0"/>
              <a:t>Needed</a:t>
            </a:r>
          </a:p>
          <a:p>
            <a:pPr lvl="1"/>
            <a:r>
              <a:rPr lang="en-US" dirty="0"/>
              <a:t>In the main photometry calculator</a:t>
            </a:r>
          </a:p>
          <a:p>
            <a:pPr lvl="2"/>
            <a:r>
              <a:rPr lang="en-US" dirty="0"/>
              <a:t>Two new CG columns: SPC and HLC testbed measured best results</a:t>
            </a:r>
          </a:p>
          <a:p>
            <a:pPr lvl="3"/>
            <a:r>
              <a:rPr lang="en-US" dirty="0"/>
              <a:t>Contrast is straightforward, identify which other parameters are guesses and which are measured</a:t>
            </a:r>
          </a:p>
          <a:p>
            <a:pPr lvl="2"/>
            <a:r>
              <a:rPr lang="en-US" dirty="0"/>
              <a:t>Reference planetary system in addition to the standard RV targets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 the error budget  - set to end of life performance</a:t>
            </a:r>
          </a:p>
          <a:p>
            <a:pPr lvl="2"/>
            <a:r>
              <a:rPr lang="en-US" dirty="0"/>
              <a:t>Calculate for the testbed case, the non-</a:t>
            </a:r>
            <a:r>
              <a:rPr lang="en-US" dirty="0" err="1"/>
              <a:t>detec</a:t>
            </a:r>
            <a:r>
              <a:rPr lang="en-US" dirty="0"/>
              <a:t> contributions</a:t>
            </a:r>
          </a:p>
          <a:p>
            <a:pPr lvl="2"/>
            <a:r>
              <a:rPr lang="en-US" dirty="0"/>
              <a:t>Set up a reference system</a:t>
            </a:r>
          </a:p>
          <a:p>
            <a:pPr lvl="2"/>
            <a:r>
              <a:rPr lang="en-US" dirty="0"/>
              <a:t>Subtract to get top level detector allocation</a:t>
            </a:r>
          </a:p>
          <a:p>
            <a:pPr lvl="3"/>
            <a:r>
              <a:rPr lang="en-US" dirty="0"/>
              <a:t>See if it makes sense</a:t>
            </a:r>
          </a:p>
          <a:p>
            <a:pPr lvl="3"/>
            <a:r>
              <a:rPr lang="en-US" dirty="0"/>
              <a:t>If not, then detector is a technology element</a:t>
            </a:r>
          </a:p>
          <a:p>
            <a:pPr lvl="1"/>
            <a:r>
              <a:rPr lang="en-US" dirty="0"/>
              <a:t>For each of the likely RV planets, express the </a:t>
            </a:r>
            <a:r>
              <a:rPr lang="en-US" dirty="0" err="1"/>
              <a:t>ph</a:t>
            </a:r>
            <a:r>
              <a:rPr lang="en-US" dirty="0"/>
              <a:t>/s entering the telescope (no sec </a:t>
            </a:r>
            <a:r>
              <a:rPr lang="en-US" dirty="0" err="1"/>
              <a:t>obsc</a:t>
            </a:r>
            <a:r>
              <a:rPr lang="en-US" dirty="0"/>
              <a:t>,.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For imaging 2</a:t>
            </a:r>
          </a:p>
          <a:p>
            <a:pPr lvl="2"/>
            <a:r>
              <a:rPr lang="en-US" dirty="0"/>
              <a:t>IFS 1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Throughput</a:t>
            </a:r>
          </a:p>
          <a:p>
            <a:pPr lvl="2"/>
            <a:r>
              <a:rPr lang="en-US" dirty="0"/>
              <a:t>CG part – 3 masks</a:t>
            </a:r>
          </a:p>
          <a:p>
            <a:pPr lvl="2"/>
            <a:r>
              <a:rPr lang="en-US" dirty="0"/>
              <a:t>Rest of the optics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0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1/24/17 – per Patrick email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699248"/>
            <a:ext cx="5075104" cy="5426916"/>
          </a:xfrm>
        </p:spPr>
        <p:txBody>
          <a:bodyPr/>
          <a:lstStyle/>
          <a:p>
            <a:r>
              <a:rPr lang="en-US" sz="1600" dirty="0"/>
              <a:t>See attached excellent paper by Joan Feynman and refer to fig 4c.</a:t>
            </a:r>
          </a:p>
          <a:p>
            <a:r>
              <a:rPr lang="en-US" sz="1600" dirty="0"/>
              <a:t>Take rdf1=95% confidence, rdf2=98% confidence</a:t>
            </a:r>
          </a:p>
          <a:p>
            <a:r>
              <a:rPr lang="en-US" sz="1600" dirty="0"/>
              <a:t>according to f4c (very coarsely, by eye),</a:t>
            </a:r>
          </a:p>
          <a:p>
            <a:endParaRPr lang="en-US" sz="1600" dirty="0"/>
          </a:p>
          <a:p>
            <a:r>
              <a:rPr lang="en-US" sz="1600" dirty="0"/>
              <a:t>              3yrs     5yrs     7yrs       6yrs</a:t>
            </a:r>
          </a:p>
          <a:p>
            <a:r>
              <a:rPr lang="en-US" sz="1600" dirty="0"/>
              <a:t>RDF1    5e10    8e10    1.1e11   9.5e10</a:t>
            </a:r>
          </a:p>
          <a:p>
            <a:r>
              <a:rPr lang="en-US" sz="1600" dirty="0"/>
              <a:t>RDF2    9e10    1.2e11  1.8e11  1.5e11</a:t>
            </a:r>
          </a:p>
          <a:p>
            <a:endParaRPr lang="en-US" sz="1600" dirty="0"/>
          </a:p>
          <a:p>
            <a:r>
              <a:rPr lang="en-US" sz="1600" dirty="0"/>
              <a:t>6 </a:t>
            </a:r>
            <a:r>
              <a:rPr lang="en-US" sz="1600" dirty="0" err="1"/>
              <a:t>yrs</a:t>
            </a:r>
            <a:r>
              <a:rPr lang="en-US" sz="1600" dirty="0"/>
              <a:t> is last because </a:t>
            </a:r>
            <a:r>
              <a:rPr lang="en-US" sz="1600" dirty="0" err="1"/>
              <a:t>i</a:t>
            </a:r>
            <a:r>
              <a:rPr lang="en-US" sz="1600" dirty="0"/>
              <a:t> interpolate between 5 and 7 to get 6.</a:t>
            </a:r>
          </a:p>
          <a:p>
            <a:endParaRPr lang="en-US" sz="1600" dirty="0"/>
          </a:p>
          <a:p>
            <a:r>
              <a:rPr lang="en-US" sz="1600" dirty="0"/>
              <a:t>so roughly speaking, you expect 2x the </a:t>
            </a:r>
            <a:r>
              <a:rPr lang="en-US" sz="1600" dirty="0" err="1"/>
              <a:t>fluence</a:t>
            </a:r>
            <a:r>
              <a:rPr lang="en-US" sz="1600" dirty="0"/>
              <a:t> at 6 years as you do in 3 years, therefore roughly speaking rdf1 at 6 years is equal to rdf2 at 3 years.  what you don’t know is when that </a:t>
            </a:r>
            <a:r>
              <a:rPr lang="en-US" sz="1600" dirty="0" err="1"/>
              <a:t>fluence</a:t>
            </a:r>
            <a:r>
              <a:rPr lang="en-US" sz="1600" dirty="0"/>
              <a:t> will be deposited.</a:t>
            </a:r>
          </a:p>
          <a:p>
            <a:endParaRPr lang="en-US" sz="1600" dirty="0"/>
          </a:p>
          <a:p>
            <a:r>
              <a:rPr lang="en-US" sz="1600" dirty="0"/>
              <a:t>note that </a:t>
            </a:r>
            <a:r>
              <a:rPr lang="en-US" sz="1600" dirty="0" err="1"/>
              <a:t>i</a:t>
            </a:r>
            <a:r>
              <a:rPr lang="en-US" sz="1600" dirty="0"/>
              <a:t> expect rdf2 </a:t>
            </a:r>
            <a:r>
              <a:rPr lang="en-US" sz="1600" dirty="0" err="1"/>
              <a:t>fluence</a:t>
            </a:r>
            <a:r>
              <a:rPr lang="en-US" sz="1600" dirty="0"/>
              <a:t> to be exactly 2*rdf1 </a:t>
            </a:r>
            <a:r>
              <a:rPr lang="en-US" sz="1600" dirty="0" err="1"/>
              <a:t>fluence</a:t>
            </a:r>
            <a:r>
              <a:rPr lang="en-US" sz="1600" dirty="0"/>
              <a:t>, so the fact that my numbers above aren’t exactly lining up </a:t>
            </a:r>
            <a:r>
              <a:rPr lang="en-US" sz="1600" dirty="0" err="1"/>
              <a:t>i</a:t>
            </a:r>
            <a:r>
              <a:rPr lang="en-US" sz="1600" dirty="0"/>
              <a:t> think must be my coarse reading of the figure.  but it gives the idea.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28840" y="1361500"/>
            <a:ext cx="6763160" cy="4995232"/>
            <a:chOff x="5428840" y="1361500"/>
            <a:chExt cx="6763160" cy="49952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8840" y="1361500"/>
              <a:ext cx="6763160" cy="4995232"/>
            </a:xfrm>
            <a:prstGeom prst="rect">
              <a:avLst/>
            </a:prstGeom>
          </p:spPr>
        </p:pic>
        <p:sp>
          <p:nvSpPr>
            <p:cNvPr id="7" name="Freeform: Shape 6"/>
            <p:cNvSpPr/>
            <p:nvPr/>
          </p:nvSpPr>
          <p:spPr>
            <a:xfrm>
              <a:off x="7278624" y="1475232"/>
              <a:ext cx="3297936" cy="3505200"/>
            </a:xfrm>
            <a:custGeom>
              <a:avLst/>
              <a:gdLst>
                <a:gd name="connsiteX0" fmla="*/ 0 w 3297936"/>
                <a:gd name="connsiteY0" fmla="*/ 0 h 3505200"/>
                <a:gd name="connsiteX1" fmla="*/ 804672 w 3297936"/>
                <a:gd name="connsiteY1" fmla="*/ 323088 h 3505200"/>
                <a:gd name="connsiteX2" fmla="*/ 1578864 w 3297936"/>
                <a:gd name="connsiteY2" fmla="*/ 1030224 h 3505200"/>
                <a:gd name="connsiteX3" fmla="*/ 2517648 w 3297936"/>
                <a:gd name="connsiteY3" fmla="*/ 2316480 h 3505200"/>
                <a:gd name="connsiteX4" fmla="*/ 3297936 w 3297936"/>
                <a:gd name="connsiteY4" fmla="*/ 3505200 h 3505200"/>
                <a:gd name="connsiteX0" fmla="*/ 0 w 3297936"/>
                <a:gd name="connsiteY0" fmla="*/ 0 h 3505200"/>
                <a:gd name="connsiteX1" fmla="*/ 804672 w 3297936"/>
                <a:gd name="connsiteY1" fmla="*/ 323088 h 3505200"/>
                <a:gd name="connsiteX2" fmla="*/ 1566672 w 3297936"/>
                <a:gd name="connsiteY2" fmla="*/ 1042416 h 3505200"/>
                <a:gd name="connsiteX3" fmla="*/ 2517648 w 3297936"/>
                <a:gd name="connsiteY3" fmla="*/ 2316480 h 3505200"/>
                <a:gd name="connsiteX4" fmla="*/ 3297936 w 3297936"/>
                <a:gd name="connsiteY4" fmla="*/ 3505200 h 3505200"/>
                <a:gd name="connsiteX0" fmla="*/ 0 w 3297936"/>
                <a:gd name="connsiteY0" fmla="*/ 0 h 3505200"/>
                <a:gd name="connsiteX1" fmla="*/ 804672 w 3297936"/>
                <a:gd name="connsiteY1" fmla="*/ 323088 h 3505200"/>
                <a:gd name="connsiteX2" fmla="*/ 1566672 w 3297936"/>
                <a:gd name="connsiteY2" fmla="*/ 1042416 h 3505200"/>
                <a:gd name="connsiteX3" fmla="*/ 2432304 w 3297936"/>
                <a:gd name="connsiteY3" fmla="*/ 2249424 h 3505200"/>
                <a:gd name="connsiteX4" fmla="*/ 3297936 w 3297936"/>
                <a:gd name="connsiteY4" fmla="*/ 350520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7936" h="3505200">
                  <a:moveTo>
                    <a:pt x="0" y="0"/>
                  </a:moveTo>
                  <a:cubicBezTo>
                    <a:pt x="270764" y="75692"/>
                    <a:pt x="543560" y="149352"/>
                    <a:pt x="804672" y="323088"/>
                  </a:cubicBezTo>
                  <a:cubicBezTo>
                    <a:pt x="1065784" y="496824"/>
                    <a:pt x="1295400" y="721360"/>
                    <a:pt x="1566672" y="1042416"/>
                  </a:cubicBezTo>
                  <a:cubicBezTo>
                    <a:pt x="1837944" y="1363472"/>
                    <a:pt x="2143760" y="1838960"/>
                    <a:pt x="2432304" y="2249424"/>
                  </a:cubicBezTo>
                  <a:cubicBezTo>
                    <a:pt x="2720848" y="2659888"/>
                    <a:pt x="3051048" y="3117088"/>
                    <a:pt x="3297936" y="3505200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80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2286001" y="2898844"/>
            <a:ext cx="1147863" cy="593388"/>
          </a:xfrm>
          <a:prstGeom prst="homePlat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Pixel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3998069" y="2898844"/>
            <a:ext cx="2412459" cy="593388"/>
          </a:xfrm>
          <a:prstGeom prst="homePlat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Parallel + Serial Transfer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6974733" y="2898844"/>
            <a:ext cx="1118680" cy="593388"/>
          </a:xfrm>
          <a:prstGeom prst="homePlat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 Gain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8657618" y="2898844"/>
            <a:ext cx="1118680" cy="593388"/>
          </a:xfrm>
          <a:prstGeom prst="homePlat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Counting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>
            <a:off x="2097574" y="2616078"/>
            <a:ext cx="334342" cy="293263"/>
          </a:xfrm>
          <a:prstGeom prst="curvedConnector3">
            <a:avLst>
              <a:gd name="adj1" fmla="val 74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H="1">
            <a:off x="2382509" y="2587558"/>
            <a:ext cx="351736" cy="2918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2773466" y="2706139"/>
            <a:ext cx="318848" cy="875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60686" y="2376383"/>
            <a:ext cx="53076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 smtClean="0"/>
              <a:t>planet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282394" y="2285309"/>
            <a:ext cx="409935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 smtClean="0"/>
              <a:t>zodi</a:t>
            </a:r>
            <a:endParaRPr lang="en-US" sz="16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729393" y="2308301"/>
            <a:ext cx="60496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 smtClean="0"/>
              <a:t>speckle</a:t>
            </a:r>
            <a:endParaRPr lang="en-US" sz="1400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98497" y="3228315"/>
            <a:ext cx="379380" cy="10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674766" y="3040515"/>
                <a:ext cx="196782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200" dirty="0" smtClean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66" y="3040515"/>
                <a:ext cx="196782" cy="276999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3433864" y="3195538"/>
            <a:ext cx="564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7" idx="1"/>
          </p:cNvCxnSpPr>
          <p:nvPr/>
        </p:nvCxnSpPr>
        <p:spPr>
          <a:xfrm>
            <a:off x="6410528" y="3195538"/>
            <a:ext cx="564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>
            <a:off x="8093413" y="3195538"/>
            <a:ext cx="564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08966" y="3897526"/>
            <a:ext cx="26770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 smtClean="0"/>
              <a:t>QE</a:t>
            </a:r>
            <a:endParaRPr 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962541" y="3897526"/>
            <a:ext cx="34900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 smtClean="0"/>
              <a:t>CT</a:t>
            </a:r>
            <a:r>
              <a:rPr lang="en-US" dirty="0" smtClean="0"/>
              <a:t>E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811455" y="3835650"/>
                <a:ext cx="365934" cy="390748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𝑝𝑐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455" y="3835650"/>
                <a:ext cx="365934" cy="390748"/>
              </a:xfrm>
              <a:prstGeom prst="rect">
                <a:avLst/>
              </a:prstGeom>
              <a:blipFill>
                <a:blip r:embed="rId3"/>
                <a:stretch>
                  <a:fillRect l="-8333" r="-6667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4640094" y="2557604"/>
            <a:ext cx="0" cy="34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65591" y="2221161"/>
            <a:ext cx="304571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 smtClean="0"/>
              <a:t>CIC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8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Notes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18390"/>
              </p:ext>
            </p:extLst>
          </p:nvPr>
        </p:nvGraphicFramePr>
        <p:xfrm>
          <a:off x="1150257" y="882951"/>
          <a:ext cx="1068251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4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10/22/16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Presented initially at the ISE meeting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12/22/16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to definitions and equations,</a:t>
                      </a:r>
                      <a:r>
                        <a:rPr lang="en-US" baseline="0" dirty="0"/>
                        <a:t> and the setting of a threshold scenario to be used for detector requirements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5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Budget Fundamentals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error budget is a simplified/approximate </a:t>
                </a:r>
                <a:r>
                  <a:rPr lang="en-US" b="1" dirty="0"/>
                  <a:t>performance model </a:t>
                </a:r>
                <a:r>
                  <a:rPr lang="en-US" dirty="0"/>
                  <a:t>created to manage instrument performance</a:t>
                </a:r>
              </a:p>
              <a:p>
                <a:r>
                  <a:rPr lang="en-US" dirty="0"/>
                  <a:t>For the error budget to be effective, it must satisfy a number of requirements. </a:t>
                </a:r>
                <a:br>
                  <a:rPr lang="en-US" dirty="0"/>
                </a:br>
                <a:r>
                  <a:rPr lang="en-US" dirty="0"/>
                  <a:t>Some of the most important are: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It must be in terms of a well defined </a:t>
                </a:r>
                <a:r>
                  <a:rPr lang="en-US" b="1" dirty="0"/>
                  <a:t>error metric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</a:t>
                </a:r>
                <a:r>
                  <a:rPr lang="en-US" b="1" dirty="0"/>
                  <a:t>metric </a:t>
                </a:r>
                <a:r>
                  <a:rPr lang="en-US" dirty="0"/>
                  <a:t>should be defined in terms of an </a:t>
                </a:r>
                <a:r>
                  <a:rPr lang="en-US" b="1" dirty="0"/>
                  <a:t>operational concept</a:t>
                </a:r>
                <a:r>
                  <a:rPr lang="en-US" dirty="0"/>
                  <a:t>, which we will call the coronagraph </a:t>
                </a:r>
                <a:r>
                  <a:rPr lang="en-US" b="1" dirty="0"/>
                  <a:t>strawman observing scenario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Ultimately, the performance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given to be some function of the input errors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sz="2000" dirty="0"/>
                  <a:t>Ideally it should have a manageable mathematical structure.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It is important to understand that: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observing scenario does not have to be exhaustive: the idea is not to predict most accurately the mission science yield, for example.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 good scenario, however, must allow trades between errors such that the final mission performance is well protected.</a:t>
                </a:r>
              </a:p>
              <a:p>
                <a:pPr marL="51435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1" t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45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Error Budgets?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number of error budgets depends on the number of independent science goals we want to protect</a:t>
                </a:r>
              </a:p>
              <a:p>
                <a:r>
                  <a:rPr lang="en-US" dirty="0"/>
                  <a:t>For the CGI, two may be sufficient, one for imaging and the other for spectroscopy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The same errors will feed both budgets, and on occasion, one budget may drive an error and hence the associated requirement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1" t="-853" r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38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Noise Equivalent Contrast (NEC):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𝒆𝒒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2989" b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599" y="719003"/>
                <a:ext cx="11490387" cy="2866377"/>
              </a:xfrm>
            </p:spPr>
            <p:txBody>
              <a:bodyPr/>
              <a:lstStyle/>
              <a:p>
                <a:r>
                  <a:rPr lang="en-US" sz="2000" dirty="0"/>
                  <a:t>What is the minimum planet contrast that can be seen with SNR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5 under our observing scenario?</a:t>
                </a:r>
              </a:p>
              <a:p>
                <a:r>
                  <a:rPr lang="en-US" sz="2000" dirty="0"/>
                  <a:t>Equivalent Contrast Definition:</a:t>
                </a:r>
              </a:p>
              <a:p>
                <a:pPr lvl="1"/>
                <a:r>
                  <a:rPr lang="en-US" sz="1800" dirty="0"/>
                  <a:t>The planet that will be detected with SNR of 𝑺 after integrating for time </a:t>
                </a:r>
                <a:r>
                  <a:rPr lang="en-US" sz="1800" i="1" dirty="0"/>
                  <a:t>t</a:t>
                </a:r>
                <a:r>
                  <a:rPr lang="en-US" sz="1800" dirty="0"/>
                  <a:t>  is one which has a planet-contrast equal to the S-𝝈 equivalent contrast, after post processing: </a:t>
                </a: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719002"/>
                <a:ext cx="8617790" cy="2866377"/>
              </a:xfrm>
              <a:blipFill>
                <a:blip r:embed="rId3"/>
                <a:stretch>
                  <a:fillRect l="-636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12/07/2016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Nemati - Simulations and Performance Estimates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07CA-235D-4ECF-8F03-D62E843DCB96}" type="slidenum">
              <a:rPr lang="en-US" smtClean="0"/>
              <a:t>7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889873" y="2655192"/>
            <a:ext cx="785471" cy="47320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825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dim a planet </a:t>
            </a:r>
            <a:br>
              <a:rPr lang="en-US" sz="825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25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seen with </a:t>
            </a:r>
            <a:br>
              <a:rPr lang="en-US" sz="825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25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SNR = </a:t>
            </a:r>
            <a:r>
              <a:rPr lang="en-US" sz="825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</a:t>
            </a:r>
            <a:r>
              <a:rPr lang="en-US" sz="825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090333" y="3364591"/>
                <a:ext cx="1778559" cy="35753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accent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33" y="3364591"/>
                <a:ext cx="1778559" cy="357534"/>
              </a:xfrm>
              <a:prstGeom prst="rect">
                <a:avLst/>
              </a:prstGeom>
              <a:blipFill rotWithShape="1">
                <a:blip r:embed="rId4"/>
                <a:stretch>
                  <a:fillRect b="-327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274814" y="3256517"/>
                <a:ext cx="2421652" cy="6235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𝑆𝑅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lit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m:rPr>
                              <m:lit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814" y="3256517"/>
                <a:ext cx="2421652" cy="6235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7418276" y="3347718"/>
            <a:ext cx="1621552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This conversion factor is set </a:t>
            </a:r>
            <a:br>
              <a:rPr lang="en-US" sz="11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by the scenario parameters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45939" y="2561623"/>
            <a:ext cx="20689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Planet signal in the core region after t seconds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98228" y="2338394"/>
            <a:ext cx="3808701" cy="879901"/>
            <a:chOff x="2478954" y="2443268"/>
            <a:chExt cx="2856526" cy="8799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478954" y="2782905"/>
                  <a:ext cx="2856526" cy="390748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𝑆𝑅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8954" y="2782905"/>
                  <a:ext cx="2856526" cy="357534"/>
                </a:xfrm>
                <a:prstGeom prst="rect">
                  <a:avLst/>
                </a:prstGeom>
                <a:blipFill>
                  <a:blip r:embed="rId6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3643670" y="2643323"/>
              <a:ext cx="181541" cy="2539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area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22215" y="3069252"/>
              <a:ext cx="313788" cy="2539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thruput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08998" y="2649453"/>
              <a:ext cx="20703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QE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4186" y="3067661"/>
              <a:ext cx="187551" cy="2539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time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40481" y="3069253"/>
              <a:ext cx="150282" cy="2539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flux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29531" y="2443268"/>
              <a:ext cx="319799" cy="415498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signal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fraction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10735" y="4443514"/>
            <a:ext cx="4682647" cy="2179448"/>
            <a:chOff x="1326559" y="4166158"/>
            <a:chExt cx="5566130" cy="2310584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6559" y="4166158"/>
              <a:ext cx="5566130" cy="231058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205979" y="5252538"/>
                  <a:ext cx="378181" cy="33169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1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=2.5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5979" y="5252538"/>
                  <a:ext cx="504241" cy="331694"/>
                </a:xfrm>
                <a:prstGeom prst="rect">
                  <a:avLst/>
                </a:prstGeom>
                <a:blipFill>
                  <a:blip r:embed="rId8"/>
                  <a:stretch>
                    <a:fillRect l="-10843" r="-361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192027" y="4711975"/>
                  <a:ext cx="331292" cy="33169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=5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027" y="4711975"/>
                  <a:ext cx="441724" cy="331694"/>
                </a:xfrm>
                <a:prstGeom prst="rect">
                  <a:avLst/>
                </a:prstGeom>
                <a:blipFill>
                  <a:blip r:embed="rId9"/>
                  <a:stretch>
                    <a:fillRect l="-12329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9294384" y="2302167"/>
            <a:ext cx="1492453" cy="2952875"/>
            <a:chOff x="7213844" y="2631357"/>
            <a:chExt cx="1492453" cy="2952875"/>
          </a:xfrm>
        </p:grpSpPr>
        <p:sp>
          <p:nvSpPr>
            <p:cNvPr id="64" name="Isosceles Triangle 6"/>
            <p:cNvSpPr/>
            <p:nvPr/>
          </p:nvSpPr>
          <p:spPr>
            <a:xfrm rot="10800000">
              <a:off x="7672789" y="3090619"/>
              <a:ext cx="545802" cy="2089366"/>
            </a:xfrm>
            <a:custGeom>
              <a:avLst/>
              <a:gdLst>
                <a:gd name="connsiteX0" fmla="*/ 0 w 545802"/>
                <a:gd name="connsiteY0" fmla="*/ 2070390 h 2070390"/>
                <a:gd name="connsiteX1" fmla="*/ 272901 w 545802"/>
                <a:gd name="connsiteY1" fmla="*/ 0 h 2070390"/>
                <a:gd name="connsiteX2" fmla="*/ 545802 w 545802"/>
                <a:gd name="connsiteY2" fmla="*/ 2070390 h 2070390"/>
                <a:gd name="connsiteX3" fmla="*/ 0 w 545802"/>
                <a:gd name="connsiteY3" fmla="*/ 2070390 h 2070390"/>
                <a:gd name="connsiteX0" fmla="*/ 0 w 545802"/>
                <a:gd name="connsiteY0" fmla="*/ 2070390 h 2088372"/>
                <a:gd name="connsiteX1" fmla="*/ 272901 w 545802"/>
                <a:gd name="connsiteY1" fmla="*/ 0 h 2088372"/>
                <a:gd name="connsiteX2" fmla="*/ 545802 w 545802"/>
                <a:gd name="connsiteY2" fmla="*/ 2070390 h 2088372"/>
                <a:gd name="connsiteX3" fmla="*/ 0 w 545802"/>
                <a:gd name="connsiteY3" fmla="*/ 2070390 h 2088372"/>
                <a:gd name="connsiteX0" fmla="*/ 0 w 545802"/>
                <a:gd name="connsiteY0" fmla="*/ 2070390 h 2100735"/>
                <a:gd name="connsiteX1" fmla="*/ 272901 w 545802"/>
                <a:gd name="connsiteY1" fmla="*/ 0 h 2100735"/>
                <a:gd name="connsiteX2" fmla="*/ 545802 w 545802"/>
                <a:gd name="connsiteY2" fmla="*/ 2070390 h 2100735"/>
                <a:gd name="connsiteX3" fmla="*/ 0 w 545802"/>
                <a:gd name="connsiteY3" fmla="*/ 2070390 h 2100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802" h="2100735">
                  <a:moveTo>
                    <a:pt x="0" y="2070390"/>
                  </a:moveTo>
                  <a:lnTo>
                    <a:pt x="272901" y="0"/>
                  </a:lnTo>
                  <a:lnTo>
                    <a:pt x="545802" y="2070390"/>
                  </a:lnTo>
                  <a:cubicBezTo>
                    <a:pt x="363868" y="2110851"/>
                    <a:pt x="181934" y="2110851"/>
                    <a:pt x="0" y="207039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294817" y="3142054"/>
              <a:ext cx="411480" cy="411480"/>
              <a:chOff x="8471598" y="3779520"/>
              <a:chExt cx="548640" cy="54864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8471598" y="3779520"/>
                <a:ext cx="548640" cy="54864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569569" y="3877491"/>
                <a:ext cx="352698" cy="3526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657744" y="3965666"/>
                <a:ext cx="176348" cy="1763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8" name="5-Point Star 67"/>
            <p:cNvSpPr/>
            <p:nvPr/>
          </p:nvSpPr>
          <p:spPr>
            <a:xfrm>
              <a:off x="7875047" y="3287503"/>
              <a:ext cx="135653" cy="120581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7385190" y="3091561"/>
              <a:ext cx="1115367" cy="51246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5-Point Star 69"/>
            <p:cNvSpPr/>
            <p:nvPr/>
          </p:nvSpPr>
          <p:spPr>
            <a:xfrm>
              <a:off x="7213844" y="2767274"/>
              <a:ext cx="135653" cy="120581"/>
            </a:xfrm>
            <a:prstGeom prst="star5">
              <a:avLst/>
            </a:prstGeom>
            <a:solidFill>
              <a:srgbClr val="00B050"/>
            </a:solidFill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850419" y="5169299"/>
              <a:ext cx="186606" cy="157758"/>
              <a:chOff x="7850419" y="5169299"/>
              <a:chExt cx="186606" cy="15775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7850419" y="5169299"/>
                <a:ext cx="186606" cy="157758"/>
                <a:chOff x="9494520" y="5013960"/>
                <a:chExt cx="304800" cy="259080"/>
              </a:xfrm>
            </p:grpSpPr>
            <p:sp>
              <p:nvSpPr>
                <p:cNvPr id="79" name="Freeform 78"/>
                <p:cNvSpPr/>
                <p:nvPr/>
              </p:nvSpPr>
              <p:spPr>
                <a:xfrm>
                  <a:off x="9494520" y="5013960"/>
                  <a:ext cx="152400" cy="259080"/>
                </a:xfrm>
                <a:custGeom>
                  <a:avLst/>
                  <a:gdLst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8120" h="259080">
                      <a:moveTo>
                        <a:pt x="0" y="0"/>
                      </a:moveTo>
                      <a:cubicBezTo>
                        <a:pt x="81280" y="71120"/>
                        <a:pt x="154940" y="157480"/>
                        <a:pt x="198120" y="259080"/>
                      </a:cubicBezTo>
                      <a:lnTo>
                        <a:pt x="198120" y="259080"/>
                      </a:lnTo>
                    </a:path>
                  </a:pathLst>
                </a:custGeom>
                <a:noFill/>
                <a:ln w="127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 flipH="1">
                  <a:off x="9646920" y="5013960"/>
                  <a:ext cx="152400" cy="259080"/>
                </a:xfrm>
                <a:custGeom>
                  <a:avLst/>
                  <a:gdLst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8120" h="259080">
                      <a:moveTo>
                        <a:pt x="0" y="0"/>
                      </a:moveTo>
                      <a:cubicBezTo>
                        <a:pt x="81280" y="71120"/>
                        <a:pt x="154940" y="157480"/>
                        <a:pt x="198120" y="259080"/>
                      </a:cubicBezTo>
                      <a:lnTo>
                        <a:pt x="198120" y="259080"/>
                      </a:lnTo>
                    </a:path>
                  </a:pathLst>
                </a:custGeom>
                <a:noFill/>
                <a:ln w="127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7" name="Freeform 76"/>
              <p:cNvSpPr/>
              <p:nvPr/>
            </p:nvSpPr>
            <p:spPr>
              <a:xfrm>
                <a:off x="7878843" y="5179987"/>
                <a:ext cx="129759" cy="27839"/>
              </a:xfrm>
              <a:custGeom>
                <a:avLst/>
                <a:gdLst>
                  <a:gd name="connsiteX0" fmla="*/ 0 w 192882"/>
                  <a:gd name="connsiteY0" fmla="*/ 35786 h 35786"/>
                  <a:gd name="connsiteX1" fmla="*/ 95250 w 192882"/>
                  <a:gd name="connsiteY1" fmla="*/ 67 h 35786"/>
                  <a:gd name="connsiteX2" fmla="*/ 192882 w 192882"/>
                  <a:gd name="connsiteY2" fmla="*/ 28642 h 3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882" h="35786">
                    <a:moveTo>
                      <a:pt x="0" y="35786"/>
                    </a:moveTo>
                    <a:cubicBezTo>
                      <a:pt x="31551" y="18522"/>
                      <a:pt x="63103" y="1258"/>
                      <a:pt x="95250" y="67"/>
                    </a:cubicBezTo>
                    <a:cubicBezTo>
                      <a:pt x="127397" y="-1124"/>
                      <a:pt x="160139" y="13759"/>
                      <a:pt x="192882" y="28642"/>
                    </a:cubicBezTo>
                  </a:path>
                </a:pathLst>
              </a:cu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908733" y="5179987"/>
                <a:ext cx="69977" cy="27839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72" name="Straight Connector 71"/>
            <p:cNvCxnSpPr/>
            <p:nvPr/>
          </p:nvCxnSpPr>
          <p:spPr>
            <a:xfrm flipV="1">
              <a:off x="7945373" y="2745782"/>
              <a:ext cx="0" cy="283845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8" idx="0"/>
              <a:endCxn id="69" idx="6"/>
            </p:cNvCxnSpPr>
            <p:nvPr/>
          </p:nvCxnSpPr>
          <p:spPr>
            <a:xfrm flipV="1">
              <a:off x="7943722" y="3347794"/>
              <a:ext cx="556834" cy="18321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349497" y="2631357"/>
              <a:ext cx="59312" cy="21929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825" b="1" dirty="0">
                  <a:solidFill>
                    <a:schemeClr val="accent3">
                      <a:lumMod val="75000"/>
                    </a:schemeClr>
                  </a:solidFill>
                </a:rPr>
                <a:t>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773793" y="3189400"/>
              <a:ext cx="52900" cy="21929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825" b="1" dirty="0">
                  <a:solidFill>
                    <a:schemeClr val="accent2">
                      <a:lumMod val="75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00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requirements from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science</a:t>
            </a:r>
          </a:p>
          <a:p>
            <a:pPr lvl="1"/>
            <a:r>
              <a:rPr lang="en-US" dirty="0"/>
              <a:t>Minimum science that the instrument is being designed to meet</a:t>
            </a:r>
          </a:p>
          <a:p>
            <a:pPr lvl="1"/>
            <a:endParaRPr lang="en-US" dirty="0"/>
          </a:p>
          <a:p>
            <a:r>
              <a:rPr lang="en-US" dirty="0"/>
              <a:t>Baseline science</a:t>
            </a:r>
          </a:p>
          <a:p>
            <a:pPr lvl="1"/>
            <a:r>
              <a:rPr lang="en-US" dirty="0"/>
              <a:t>Additional capability that the instrument will target on a best-effort basis, subject to cost and schedule constraints </a:t>
            </a:r>
          </a:p>
          <a:p>
            <a:pPr lvl="1"/>
            <a:endParaRPr lang="en-US" dirty="0"/>
          </a:p>
          <a:p>
            <a:r>
              <a:rPr lang="en-US" dirty="0"/>
              <a:t>Detector requirements will be based on threshold</a:t>
            </a:r>
          </a:p>
        </p:txBody>
      </p:sp>
    </p:spTree>
    <p:extLst>
      <p:ext uri="{BB962C8B-B14F-4D97-AF65-F5344CB8AC3E}">
        <p14:creationId xmlns:p14="http://schemas.microsoft.com/office/powerpoint/2010/main" val="412035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Threshold is chosen as a Jupiter at 3 AU from a sun at 10 pc</a:t>
            </a:r>
          </a:p>
          <a:p>
            <a:r>
              <a:rPr lang="en-US" sz="2400" dirty="0"/>
              <a:t>Many other parameters also need to be set in the scenario</a:t>
            </a:r>
          </a:p>
          <a:p>
            <a:r>
              <a:rPr lang="en-US" sz="2400" dirty="0"/>
              <a:t>Planet contrast is used to set the top level allocation</a:t>
            </a:r>
          </a:p>
          <a:p>
            <a:r>
              <a:rPr lang="en-US" sz="2400" dirty="0"/>
              <a:t>Planet contrast is given by: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02" y="797857"/>
            <a:ext cx="5521702" cy="31093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02" y="4016779"/>
            <a:ext cx="5521702" cy="2586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497341" y="3826943"/>
            <a:ext cx="3233370" cy="2733138"/>
            <a:chOff x="1030146" y="3252708"/>
            <a:chExt cx="4023009" cy="3400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4367" y="3653884"/>
                  <a:ext cx="2202226" cy="5187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𝑝𝑙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sz="1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⋅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4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367" y="3653884"/>
                  <a:ext cx="2202226" cy="51872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79" r="-690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ine Callout 1 6"/>
            <p:cNvSpPr/>
            <p:nvPr/>
          </p:nvSpPr>
          <p:spPr>
            <a:xfrm>
              <a:off x="1030146" y="3252708"/>
              <a:ext cx="1904035" cy="400131"/>
            </a:xfrm>
            <a:prstGeom prst="borderCallout1">
              <a:avLst>
                <a:gd name="adj1" fmla="val 108084"/>
                <a:gd name="adj2" fmla="val 59853"/>
                <a:gd name="adj3" fmla="val 140657"/>
                <a:gd name="adj4" fmla="val 66106"/>
              </a:avLst>
            </a:prstGeom>
            <a:solidFill>
              <a:schemeClr val="bg1"/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3">
                      <a:lumMod val="75000"/>
                    </a:schemeClr>
                  </a:solidFill>
                </a:rPr>
                <a:t>Geometric albedo</a:t>
              </a: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2208738" y="4335923"/>
              <a:ext cx="1565794" cy="400131"/>
            </a:xfrm>
            <a:prstGeom prst="borderCallout1">
              <a:avLst>
                <a:gd name="adj1" fmla="val -10903"/>
                <a:gd name="adj2" fmla="val 39727"/>
                <a:gd name="adj3" fmla="val -51684"/>
                <a:gd name="adj4" fmla="val 31962"/>
              </a:avLst>
            </a:prstGeom>
            <a:solidFill>
              <a:schemeClr val="bg1"/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3">
                      <a:lumMod val="75000"/>
                    </a:schemeClr>
                  </a:solidFill>
                </a:rPr>
                <a:t>Phase function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245903" y="4870405"/>
              <a:ext cx="3807252" cy="1782917"/>
              <a:chOff x="5282293" y="4428742"/>
              <a:chExt cx="3807252" cy="178291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282293" y="5788478"/>
                <a:ext cx="310243" cy="31024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 rot="376853">
                <a:off x="5763986" y="4915514"/>
                <a:ext cx="3159579" cy="38372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147833" y="4996101"/>
                <a:ext cx="212272" cy="21227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5437414" y="4653643"/>
                <a:ext cx="2767693" cy="1289956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690507" y="4914900"/>
                <a:ext cx="3339193" cy="3873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45246" y="5943600"/>
                <a:ext cx="832497" cy="268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Observer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633236" y="4488397"/>
                <a:ext cx="1000192" cy="268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Exo system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5437414" y="5095360"/>
                <a:ext cx="3279156" cy="848239"/>
                <a:chOff x="5449311" y="5104327"/>
                <a:chExt cx="3279156" cy="848239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257725" y="5104327"/>
                  <a:ext cx="1470742" cy="167341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5449311" y="5271668"/>
                  <a:ext cx="3279156" cy="680898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644740" y="5096621"/>
                    <a:ext cx="190273" cy="2680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𝛼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4738" y="5096621"/>
                    <a:ext cx="197746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750" r="-156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Freeform 18"/>
              <p:cNvSpPr/>
              <p:nvPr/>
            </p:nvSpPr>
            <p:spPr>
              <a:xfrm>
                <a:off x="7890102" y="5207000"/>
                <a:ext cx="153534" cy="195943"/>
              </a:xfrm>
              <a:custGeom>
                <a:avLst/>
                <a:gdLst>
                  <a:gd name="connsiteX0" fmla="*/ 153534 w 153534"/>
                  <a:gd name="connsiteY0" fmla="*/ 0 h 195943"/>
                  <a:gd name="connsiteX1" fmla="*/ 6577 w 153534"/>
                  <a:gd name="connsiteY1" fmla="*/ 81643 h 195943"/>
                  <a:gd name="connsiteX2" fmla="*/ 39234 w 153534"/>
                  <a:gd name="connsiteY2" fmla="*/ 195943 h 195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534" h="195943">
                    <a:moveTo>
                      <a:pt x="153534" y="0"/>
                    </a:moveTo>
                    <a:cubicBezTo>
                      <a:pt x="89580" y="24493"/>
                      <a:pt x="25627" y="48986"/>
                      <a:pt x="6577" y="81643"/>
                    </a:cubicBezTo>
                    <a:cubicBezTo>
                      <a:pt x="-12473" y="114300"/>
                      <a:pt x="13380" y="155121"/>
                      <a:pt x="39234" y="195943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719457" y="5108581"/>
                <a:ext cx="310243" cy="31024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8721411" y="5114606"/>
                <a:ext cx="161332" cy="311582"/>
              </a:xfrm>
              <a:custGeom>
                <a:avLst/>
                <a:gdLst>
                  <a:gd name="connsiteX0" fmla="*/ 138793 w 146957"/>
                  <a:gd name="connsiteY0" fmla="*/ 0 h 285750"/>
                  <a:gd name="connsiteX1" fmla="*/ 146957 w 146957"/>
                  <a:gd name="connsiteY1" fmla="*/ 285750 h 285750"/>
                  <a:gd name="connsiteX2" fmla="*/ 24493 w 146957"/>
                  <a:gd name="connsiteY2" fmla="*/ 253093 h 285750"/>
                  <a:gd name="connsiteX3" fmla="*/ 0 w 146957"/>
                  <a:gd name="connsiteY3" fmla="*/ 146957 h 285750"/>
                  <a:gd name="connsiteX4" fmla="*/ 48985 w 146957"/>
                  <a:gd name="connsiteY4" fmla="*/ 65314 h 285750"/>
                  <a:gd name="connsiteX5" fmla="*/ 138793 w 146957"/>
                  <a:gd name="connsiteY5" fmla="*/ 0 h 285750"/>
                  <a:gd name="connsiteX0" fmla="*/ 138793 w 146957"/>
                  <a:gd name="connsiteY0" fmla="*/ 0 h 285750"/>
                  <a:gd name="connsiteX1" fmla="*/ 146957 w 146957"/>
                  <a:gd name="connsiteY1" fmla="*/ 285750 h 285750"/>
                  <a:gd name="connsiteX2" fmla="*/ 24493 w 146957"/>
                  <a:gd name="connsiteY2" fmla="*/ 253093 h 285750"/>
                  <a:gd name="connsiteX3" fmla="*/ 0 w 146957"/>
                  <a:gd name="connsiteY3" fmla="*/ 146957 h 285750"/>
                  <a:gd name="connsiteX4" fmla="*/ 32316 w 146957"/>
                  <a:gd name="connsiteY4" fmla="*/ 39120 h 285750"/>
                  <a:gd name="connsiteX5" fmla="*/ 138793 w 146957"/>
                  <a:gd name="connsiteY5" fmla="*/ 0 h 285750"/>
                  <a:gd name="connsiteX0" fmla="*/ 138793 w 146957"/>
                  <a:gd name="connsiteY0" fmla="*/ 0 h 307181"/>
                  <a:gd name="connsiteX1" fmla="*/ 146957 w 146957"/>
                  <a:gd name="connsiteY1" fmla="*/ 307181 h 307181"/>
                  <a:gd name="connsiteX2" fmla="*/ 24493 w 146957"/>
                  <a:gd name="connsiteY2" fmla="*/ 253093 h 307181"/>
                  <a:gd name="connsiteX3" fmla="*/ 0 w 146957"/>
                  <a:gd name="connsiteY3" fmla="*/ 146957 h 307181"/>
                  <a:gd name="connsiteX4" fmla="*/ 32316 w 146957"/>
                  <a:gd name="connsiteY4" fmla="*/ 39120 h 307181"/>
                  <a:gd name="connsiteX5" fmla="*/ 138793 w 146957"/>
                  <a:gd name="connsiteY5" fmla="*/ 0 h 307181"/>
                  <a:gd name="connsiteX0" fmla="*/ 153081 w 161245"/>
                  <a:gd name="connsiteY0" fmla="*/ 0 h 307181"/>
                  <a:gd name="connsiteX1" fmla="*/ 161245 w 161245"/>
                  <a:gd name="connsiteY1" fmla="*/ 307181 h 307181"/>
                  <a:gd name="connsiteX2" fmla="*/ 38781 w 161245"/>
                  <a:gd name="connsiteY2" fmla="*/ 253093 h 307181"/>
                  <a:gd name="connsiteX3" fmla="*/ 0 w 161245"/>
                  <a:gd name="connsiteY3" fmla="*/ 142194 h 307181"/>
                  <a:gd name="connsiteX4" fmla="*/ 46604 w 161245"/>
                  <a:gd name="connsiteY4" fmla="*/ 39120 h 307181"/>
                  <a:gd name="connsiteX5" fmla="*/ 153081 w 161245"/>
                  <a:gd name="connsiteY5" fmla="*/ 0 h 307181"/>
                  <a:gd name="connsiteX0" fmla="*/ 153081 w 161245"/>
                  <a:gd name="connsiteY0" fmla="*/ 16081 h 323262"/>
                  <a:gd name="connsiteX1" fmla="*/ 161245 w 161245"/>
                  <a:gd name="connsiteY1" fmla="*/ 323262 h 323262"/>
                  <a:gd name="connsiteX2" fmla="*/ 38781 w 161245"/>
                  <a:gd name="connsiteY2" fmla="*/ 269174 h 323262"/>
                  <a:gd name="connsiteX3" fmla="*/ 0 w 161245"/>
                  <a:gd name="connsiteY3" fmla="*/ 158275 h 323262"/>
                  <a:gd name="connsiteX4" fmla="*/ 46604 w 161245"/>
                  <a:gd name="connsiteY4" fmla="*/ 55201 h 323262"/>
                  <a:gd name="connsiteX5" fmla="*/ 153081 w 161245"/>
                  <a:gd name="connsiteY5" fmla="*/ 16081 h 323262"/>
                  <a:gd name="connsiteX0" fmla="*/ 153168 w 161332"/>
                  <a:gd name="connsiteY0" fmla="*/ 16081 h 336617"/>
                  <a:gd name="connsiteX1" fmla="*/ 161332 w 161332"/>
                  <a:gd name="connsiteY1" fmla="*/ 323262 h 336617"/>
                  <a:gd name="connsiteX2" fmla="*/ 38868 w 161332"/>
                  <a:gd name="connsiteY2" fmla="*/ 269174 h 336617"/>
                  <a:gd name="connsiteX3" fmla="*/ 87 w 161332"/>
                  <a:gd name="connsiteY3" fmla="*/ 158275 h 336617"/>
                  <a:gd name="connsiteX4" fmla="*/ 46691 w 161332"/>
                  <a:gd name="connsiteY4" fmla="*/ 55201 h 336617"/>
                  <a:gd name="connsiteX5" fmla="*/ 153168 w 161332"/>
                  <a:gd name="connsiteY5" fmla="*/ 16081 h 336617"/>
                  <a:gd name="connsiteX0" fmla="*/ 153168 w 161332"/>
                  <a:gd name="connsiteY0" fmla="*/ 16081 h 323262"/>
                  <a:gd name="connsiteX1" fmla="*/ 161332 w 161332"/>
                  <a:gd name="connsiteY1" fmla="*/ 323262 h 323262"/>
                  <a:gd name="connsiteX2" fmla="*/ 38868 w 161332"/>
                  <a:gd name="connsiteY2" fmla="*/ 269174 h 323262"/>
                  <a:gd name="connsiteX3" fmla="*/ 87 w 161332"/>
                  <a:gd name="connsiteY3" fmla="*/ 158275 h 323262"/>
                  <a:gd name="connsiteX4" fmla="*/ 46691 w 161332"/>
                  <a:gd name="connsiteY4" fmla="*/ 55201 h 323262"/>
                  <a:gd name="connsiteX5" fmla="*/ 153168 w 161332"/>
                  <a:gd name="connsiteY5" fmla="*/ 16081 h 323262"/>
                  <a:gd name="connsiteX0" fmla="*/ 153168 w 161332"/>
                  <a:gd name="connsiteY0" fmla="*/ 4401 h 311582"/>
                  <a:gd name="connsiteX1" fmla="*/ 161332 w 161332"/>
                  <a:gd name="connsiteY1" fmla="*/ 311582 h 311582"/>
                  <a:gd name="connsiteX2" fmla="*/ 38868 w 161332"/>
                  <a:gd name="connsiteY2" fmla="*/ 257494 h 311582"/>
                  <a:gd name="connsiteX3" fmla="*/ 87 w 161332"/>
                  <a:gd name="connsiteY3" fmla="*/ 146595 h 311582"/>
                  <a:gd name="connsiteX4" fmla="*/ 46691 w 161332"/>
                  <a:gd name="connsiteY4" fmla="*/ 43521 h 311582"/>
                  <a:gd name="connsiteX5" fmla="*/ 153168 w 161332"/>
                  <a:gd name="connsiteY5" fmla="*/ 4401 h 311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332" h="311582">
                    <a:moveTo>
                      <a:pt x="153168" y="4401"/>
                    </a:moveTo>
                    <a:lnTo>
                      <a:pt x="161332" y="311582"/>
                    </a:lnTo>
                    <a:cubicBezTo>
                      <a:pt x="108945" y="310901"/>
                      <a:pt x="65742" y="284992"/>
                      <a:pt x="38868" y="257494"/>
                    </a:cubicBezTo>
                    <a:cubicBezTo>
                      <a:pt x="11994" y="229996"/>
                      <a:pt x="-1217" y="182257"/>
                      <a:pt x="87" y="146595"/>
                    </a:cubicBezTo>
                    <a:cubicBezTo>
                      <a:pt x="1391" y="110933"/>
                      <a:pt x="21178" y="67220"/>
                      <a:pt x="46691" y="43521"/>
                    </a:cubicBezTo>
                    <a:cubicBezTo>
                      <a:pt x="72205" y="19822"/>
                      <a:pt x="98343" y="-11701"/>
                      <a:pt x="153168" y="4401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508352" y="5432927"/>
                <a:ext cx="581193" cy="268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planet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698408" y="4765396"/>
                    <a:ext cx="231439" cy="288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8408" y="4765396"/>
                    <a:ext cx="240963" cy="29841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5385" r="-12821" b="-183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8869817" y="5108581"/>
                <a:ext cx="8164" cy="1551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5790539" y="4928150"/>
                <a:ext cx="1463430" cy="166681"/>
              </a:xfrm>
              <a:prstGeom prst="line">
                <a:avLst/>
              </a:prstGeom>
              <a:ln w="28575">
                <a:solidFill>
                  <a:srgbClr val="92D050">
                    <a:alpha val="6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8205107" y="4428742"/>
                <a:ext cx="338104" cy="268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LOS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6716932" y="5623864"/>
                    <a:ext cx="1698500" cy="2680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𝛼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𝑝h𝑎𝑠𝑒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𝑎𝑛𝑔𝑙𝑒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6932" y="5623864"/>
                    <a:ext cx="1698500" cy="26805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2679" r="-2232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449596" y="4878289"/>
                    <a:ext cx="154293" cy="229764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596" y="4878288"/>
                    <a:ext cx="165302" cy="24622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8519" r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93984124"/>
      </p:ext>
    </p:extLst>
  </p:cSld>
  <p:clrMapOvr>
    <a:masterClrMapping/>
  </p:clrMapOvr>
</p:sld>
</file>

<file path=ppt/theme/theme1.xml><?xml version="1.0" encoding="utf-8"?>
<a:theme xmlns:a="http://schemas.openxmlformats.org/drawingml/2006/main" name="BN_WFIRST_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70C0"/>
          </a:solidFill>
        </a:ln>
      </a:spPr>
      <a:bodyPr rtlCol="0" anchor="ctr"/>
      <a:lstStyle>
        <a:defPPr algn="ctr">
          <a:defRPr sz="1400"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N_WFIRST_wide" id="{2F6F5963-A8E8-44B2-A9F7-E32862D7A398}" vid="{F454C194-B2D4-4EC6-8D33-A604B900BA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2284</TotalTime>
  <Words>868</Words>
  <Application>Microsoft Office PowerPoint</Application>
  <PresentationFormat>Widescreen</PresentationFormat>
  <Paragraphs>237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Verdana</vt:lpstr>
      <vt:lpstr>BN_WFIRST_wide</vt:lpstr>
      <vt:lpstr>The Brightness Dependent Error Budget</vt:lpstr>
      <vt:lpstr>Added 1/24/17 – per Patrick email</vt:lpstr>
      <vt:lpstr>PowerPoint Presentation</vt:lpstr>
      <vt:lpstr>Revision Notes</vt:lpstr>
      <vt:lpstr>Error Budget Fundamentals</vt:lpstr>
      <vt:lpstr>How Many Error Budgets?</vt:lpstr>
      <vt:lpstr>Noise Equivalent Contrast (NEC):  ξ_eq</vt:lpstr>
      <vt:lpstr>Detector requirements from Threshold</vt:lpstr>
      <vt:lpstr>Defining The Threshold</vt:lpstr>
      <vt:lpstr>BDE Error Budget Structure</vt:lpstr>
      <vt:lpstr>backup</vt:lpstr>
      <vt:lpstr>Asymptotic Behavior of  ξ_eq</vt:lpstr>
      <vt:lpstr>Proposed Strawman Observing Scenario: Imaging </vt:lpstr>
      <vt:lpstr>Analytical Expression for SNR</vt:lpstr>
      <vt:lpstr>Putting it all together: time to reach SNR</vt:lpstr>
      <vt:lpstr>Due Jan 6!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Brightness Dependent Error Budget</dc:title>
  <dc:creator>Nemati, Bijan (383B)</dc:creator>
  <cp:lastModifiedBy>Nemati, Bijan (383B)</cp:lastModifiedBy>
  <cp:revision>37</cp:revision>
  <dcterms:created xsi:type="dcterms:W3CDTF">2016-10-22T13:35:44Z</dcterms:created>
  <dcterms:modified xsi:type="dcterms:W3CDTF">2017-01-28T01:58:57Z</dcterms:modified>
</cp:coreProperties>
</file>