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1"/>
  </p:notesMasterIdLst>
  <p:sldIdLst>
    <p:sldId id="311" r:id="rId3"/>
    <p:sldId id="329" r:id="rId4"/>
    <p:sldId id="345" r:id="rId5"/>
    <p:sldId id="346" r:id="rId6"/>
    <p:sldId id="359" r:id="rId7"/>
    <p:sldId id="355" r:id="rId8"/>
    <p:sldId id="354" r:id="rId9"/>
    <p:sldId id="358" r:id="rId10"/>
    <p:sldId id="348" r:id="rId11"/>
    <p:sldId id="347" r:id="rId12"/>
    <p:sldId id="360" r:id="rId13"/>
    <p:sldId id="349" r:id="rId14"/>
    <p:sldId id="350" r:id="rId15"/>
    <p:sldId id="353" r:id="rId16"/>
    <p:sldId id="351" r:id="rId17"/>
    <p:sldId id="352" r:id="rId18"/>
    <p:sldId id="356" r:id="rId19"/>
    <p:sldId id="3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1" autoAdjust="0"/>
    <p:restoredTop sz="99688" autoAdjust="0"/>
  </p:normalViewPr>
  <p:slideViewPr>
    <p:cSldViewPr>
      <p:cViewPr varScale="1">
        <p:scale>
          <a:sx n="85" d="100"/>
          <a:sy n="85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0F848-59AC-416F-9CDD-D311CA70B70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045F5-B1F8-4FFC-B90D-0162553B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ACE5F-F963-4AB9-9FA5-D08403876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2209800"/>
            <a:ext cx="5867400" cy="427037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6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7E34F-677E-49D5-9D46-202CE2178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art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305800" cy="76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5584A03-B867-4D4B-83A0-F0A9ED99E7D6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Content Placeholder 10"/>
          <p:cNvSpPr>
            <a:spLocks noGrp="1"/>
          </p:cNvSpPr>
          <p:nvPr>
            <p:ph idx="1" hasCustomPrompt="1"/>
          </p:nvPr>
        </p:nvSpPr>
        <p:spPr>
          <a:xfrm>
            <a:off x="990600" y="2895600"/>
            <a:ext cx="7924800" cy="35326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  <a:defRPr/>
            </a:lvl2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This is the standard Title-and-Content Layout for slides with one-line titles, starting with a Table: First-level bullet 24 </a:t>
            </a:r>
            <a:r>
              <a:rPr lang="en-US" dirty="0" err="1"/>
              <a:t>pt</a:t>
            </a:r>
            <a:r>
              <a:rPr lang="en-US" dirty="0"/>
              <a:t>, on single line spacing, with 2.5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marL="457200" lvl="1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–"/>
            </a:pPr>
            <a:r>
              <a:rPr lang="en-US" dirty="0"/>
              <a:t>Second-level bullet 22 </a:t>
            </a:r>
            <a:r>
              <a:rPr lang="en-US" dirty="0" err="1"/>
              <a:t>pt</a:t>
            </a:r>
            <a:r>
              <a:rPr lang="en-US" dirty="0"/>
              <a:t>, on single line spacing, with 2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lvl="2"/>
            <a:r>
              <a:rPr lang="en-US" dirty="0"/>
              <a:t>Third-level bullet 20 </a:t>
            </a:r>
            <a:r>
              <a:rPr lang="en-US" dirty="0" err="1"/>
              <a:t>pt</a:t>
            </a:r>
            <a:r>
              <a:rPr lang="en-US" dirty="0"/>
              <a:t>, on single line spacing, with 2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lvl="3"/>
            <a:r>
              <a:rPr lang="en-US" dirty="0"/>
              <a:t>Fourth-level bullet (rarely used—not easily legible on screen) 19 </a:t>
            </a:r>
            <a:r>
              <a:rPr lang="en-US" dirty="0" err="1"/>
              <a:t>pt</a:t>
            </a:r>
            <a:r>
              <a:rPr lang="en-US" dirty="0"/>
              <a:t>, on single line spacing, with 1.5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lvl="4"/>
            <a:r>
              <a:rPr lang="en-US" dirty="0"/>
              <a:t>Fifth-level bullet (very rarely used) 18-pt, on single line spacing, with 1 </a:t>
            </a:r>
            <a:r>
              <a:rPr lang="en-US" dirty="0" err="1"/>
              <a:t>pt</a:t>
            </a:r>
            <a:r>
              <a:rPr lang="en-US" dirty="0"/>
              <a:t> before &amp;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6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3008313" cy="990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914400"/>
            <a:ext cx="5035550" cy="5624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8288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5BDC9-AED4-4583-B2F8-CAA826A074C5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0AE1B-BD18-4F4F-AABF-EE3E3F4EEA5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9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305800" cy="76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037D9-8017-48E8-9AB8-B4DDD47B89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9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4362" y="838200"/>
            <a:ext cx="204343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38200"/>
            <a:ext cx="5981700" cy="5715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4A693-A0F1-4166-95A7-635B80CDC9A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5584A03-B867-4D4B-83A0-F0A9ED99E7D6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Untitled-1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408" y="166688"/>
            <a:ext cx="5879592" cy="427037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7890"/>
            <a:ext cx="8534400" cy="5545310"/>
          </a:xfrm>
        </p:spPr>
        <p:txBody>
          <a:bodyPr/>
          <a:lstStyle>
            <a:lvl1pPr>
              <a:defRPr sz="1600">
                <a:solidFill>
                  <a:srgbClr val="002060"/>
                </a:solidFill>
              </a:defRPr>
            </a:lvl1pPr>
            <a:lvl2pPr>
              <a:defRPr sz="1600">
                <a:solidFill>
                  <a:srgbClr val="002060"/>
                </a:solidFill>
              </a:defRPr>
            </a:lvl2pPr>
            <a:lvl3pPr>
              <a:defRPr sz="16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9" y="66846"/>
            <a:ext cx="1190676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 descr="http://www.jpl.nasa.gov/assets/images/logo_nasa_trio_black@2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" y="147964"/>
            <a:ext cx="2102685" cy="3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4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305800" cy="76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2470-6340-4675-AF51-87FA0B490B63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1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6823"/>
            <a:ext cx="2808867" cy="814424"/>
            <a:chOff x="6292594" y="710022"/>
            <a:chExt cx="2808867" cy="814424"/>
          </a:xfrm>
        </p:grpSpPr>
        <p:pic>
          <p:nvPicPr>
            <p:cNvPr id="10" name="Picture 9" descr="NASA insigniaCMYK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594" y="710022"/>
              <a:ext cx="795832" cy="658092"/>
            </a:xfrm>
            <a:prstGeom prst="rect">
              <a:avLst/>
            </a:prstGeom>
          </p:spPr>
        </p:pic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7007549" y="862726"/>
              <a:ext cx="2093912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HelveticaNeue LT 75 Bold"/>
                  <a:cs typeface="HelveticaNeue LT 75 Bold"/>
                </a:rPr>
                <a:t>Jet Propulsion Laboratory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HelveticaNeue LT 55 Roman"/>
                  <a:cs typeface="HelveticaNeue LT 55 Roman"/>
                </a:rPr>
                <a:t>California Institute of Technology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>
            <a:lvl1pPr marL="0" indent="0" algn="ctr" eaLnBrk="1" hangingPunct="1">
              <a:spcBef>
                <a:spcPts val="400"/>
              </a:spcBef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eaLnBrk="1" hangingPunct="1">
              <a:spcBef>
                <a:spcPts val="400"/>
              </a:spcBef>
            </a:pP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95700" y="5715000"/>
            <a:ext cx="1752600" cy="45720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 dirty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9094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01000" cy="5562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15F70-C0AE-4DAC-85E2-A0B43E763A5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573088" y="405080"/>
            <a:ext cx="2093912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HelveticaNeue LT 75 Bold"/>
                <a:cs typeface="HelveticaNeue LT 75 Bold"/>
              </a:rPr>
              <a:t>Jet Propulsion Laboratory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HelveticaNeue LT 55 Roman"/>
                <a:cs typeface="HelveticaNeue LT 55 Roman"/>
              </a:rPr>
              <a:t>California Institute of Technology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8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4406900"/>
            <a:ext cx="7504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599" y="2906713"/>
            <a:ext cx="7504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BA81-1D14-41C7-A40C-CC23BBA8CDA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714955" y="169527"/>
            <a:ext cx="2093912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HelveticaNeue LT 75 Bold"/>
                <a:cs typeface="HelveticaNeue LT 75 Bold"/>
              </a:rPr>
              <a:t>Jet Propulsion Laboratory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HelveticaNeue LT 55 Roman"/>
                <a:cs typeface="HelveticaNeue LT 55 Roman"/>
              </a:rPr>
              <a:t>California Institute of Technology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305800" cy="76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990600"/>
            <a:ext cx="40005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0005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D13CE-E253-4022-B8C7-1B233BBA96F2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714955" y="169527"/>
            <a:ext cx="2093912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HelveticaNeue LT 75 Bold"/>
                <a:cs typeface="HelveticaNeue LT 75 Bold"/>
              </a:rPr>
              <a:t>Jet Propulsion Laboratory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HelveticaNeue LT 55 Roman"/>
                <a:cs typeface="HelveticaNeue LT 55 Roman"/>
              </a:rPr>
              <a:t>California Institute of Technology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7772400" cy="639762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637"/>
            <a:ext cx="4040188" cy="838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74837"/>
            <a:ext cx="4040188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036637"/>
            <a:ext cx="4041775" cy="838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1874837"/>
            <a:ext cx="4041775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0FBC-4485-4B14-A9D0-040916CF31E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305800" cy="76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2470-6340-4675-AF51-87FA0B490B63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77734"/>
            <a:ext cx="8686800" cy="171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/>
          <p:cNvSpPr>
            <a:spLocks noGrp="1"/>
          </p:cNvSpPr>
          <p:nvPr userDrawn="1"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990033"/>
                </a:solidFill>
                <a:latin typeface="Calibri" pitchFamily="34" charset="0"/>
                <a:ea typeface="ＭＳ Ｐゴシック" pitchFamily="-108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4EDCA-CB3F-40F2-A82C-09B03B64C51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pic>
        <p:nvPicPr>
          <p:cNvPr id="1247" name="Picture 10" descr="Untitled-1 copy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9" y="696921"/>
            <a:ext cx="91440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9" y="66846"/>
            <a:ext cx="1190676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http://www.jpl.nasa.gov/assets/images/logo_nasa_trio_black@2x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" y="147964"/>
            <a:ext cx="2102685" cy="3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9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92" r:id="rId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790015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790015"/>
          </a:solidFill>
          <a:latin typeface="Calibri" pitchFamily="-106" charset="0"/>
          <a:ea typeface="ＭＳ Ｐゴシック" pitchFamily="-107" charset="-128"/>
          <a:cs typeface="ＭＳ Ｐゴシック" pitchFamily="-107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790015"/>
          </a:solidFill>
          <a:latin typeface="Calibri" pitchFamily="-106" charset="0"/>
          <a:ea typeface="ＭＳ Ｐゴシック" pitchFamily="-107" charset="-128"/>
          <a:cs typeface="ＭＳ Ｐゴシック" pitchFamily="-107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790015"/>
          </a:solidFill>
          <a:latin typeface="Calibri" pitchFamily="-106" charset="0"/>
          <a:ea typeface="ＭＳ Ｐゴシック" pitchFamily="-107" charset="-128"/>
          <a:cs typeface="ＭＳ Ｐゴシック" pitchFamily="-107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790015"/>
          </a:solidFill>
          <a:latin typeface="Calibri" pitchFamily="-106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790015"/>
          </a:solidFill>
          <a:latin typeface="Calibri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790015"/>
          </a:solidFill>
          <a:latin typeface="Calibri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790015"/>
          </a:solidFill>
          <a:latin typeface="Calibri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790015"/>
          </a:solidFill>
          <a:latin typeface="Calibri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00206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2060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060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2060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2060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32" y="990600"/>
            <a:ext cx="792306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First-level bullet 24 </a:t>
            </a:r>
            <a:r>
              <a:rPr lang="en-US" dirty="0" err="1"/>
              <a:t>pt</a:t>
            </a:r>
            <a:r>
              <a:rPr lang="en-US" dirty="0"/>
              <a:t>, on single line spacing, with 2.5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lvl="1"/>
            <a:r>
              <a:rPr lang="en-US" dirty="0"/>
              <a:t>Second-level bullet 22 </a:t>
            </a:r>
            <a:r>
              <a:rPr lang="en-US" dirty="0" err="1"/>
              <a:t>pt</a:t>
            </a:r>
            <a:r>
              <a:rPr lang="en-US" dirty="0"/>
              <a:t>, on single line spacing, with 2.5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lvl="2"/>
            <a:r>
              <a:rPr lang="en-US" dirty="0"/>
              <a:t>Third-level bullet 20 </a:t>
            </a:r>
            <a:r>
              <a:rPr lang="en-US" dirty="0" err="1"/>
              <a:t>pt</a:t>
            </a:r>
            <a:r>
              <a:rPr lang="en-US" dirty="0"/>
              <a:t>, on single line spacing, with 2.5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lvl="3"/>
            <a:r>
              <a:rPr lang="en-US" dirty="0"/>
              <a:t>Fourth-level bullet 18 </a:t>
            </a:r>
            <a:r>
              <a:rPr lang="en-US" dirty="0" err="1"/>
              <a:t>pt</a:t>
            </a:r>
            <a:r>
              <a:rPr lang="en-US" dirty="0"/>
              <a:t>, on single line spacing, with 2 </a:t>
            </a:r>
            <a:r>
              <a:rPr lang="en-US" dirty="0" err="1"/>
              <a:t>pts</a:t>
            </a:r>
            <a:r>
              <a:rPr lang="en-US" dirty="0"/>
              <a:t> before &amp; after</a:t>
            </a:r>
          </a:p>
          <a:p>
            <a:pPr lvl="4"/>
            <a:r>
              <a:rPr lang="en-US" dirty="0"/>
              <a:t>Fifth-level bullet 16-pt, on single line spacing, with 2 </a:t>
            </a:r>
            <a:r>
              <a:rPr lang="en-US" dirty="0" err="1"/>
              <a:t>pts</a:t>
            </a:r>
            <a:r>
              <a:rPr lang="en-US" dirty="0"/>
              <a:t> before &amp; after 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900"/>
              </a:lnSpc>
              <a:defRPr sz="90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 Narrow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5584A03-B867-4D4B-83A0-F0A9ED99E7D6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1034" name="Picture 10" descr="Untitled-1 cop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762000"/>
            <a:ext cx="91440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NASA log w-out backgroun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" y="0"/>
            <a:ext cx="838201" cy="68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WFIRST - Wide-Field Infra-Red Survey Telescope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03787" y="3414281"/>
            <a:ext cx="6047506" cy="8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Calibri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790015"/>
          </a:solidFill>
          <a:latin typeface="Calibri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790015"/>
          </a:solidFill>
          <a:latin typeface="Garamond" pitchFamily="18" charset="0"/>
        </a:defRPr>
      </a:lvl9pPr>
    </p:titleStyle>
    <p:bodyStyle>
      <a:lvl1pPr marL="228600" indent="-228600" algn="l" rtl="0" eaLnBrk="1" fontAlgn="base" hangingPunct="1">
        <a:spcBef>
          <a:spcPts val="250"/>
        </a:spcBef>
        <a:spcAft>
          <a:spcPts val="250"/>
        </a:spcAft>
        <a:buChar char="•"/>
        <a:defRPr sz="2400">
          <a:solidFill>
            <a:srgbClr val="333399"/>
          </a:solidFill>
          <a:latin typeface="Calibri" pitchFamily="34" charset="0"/>
          <a:ea typeface="+mn-ea"/>
          <a:cs typeface="Calibri" pitchFamily="34" charset="0"/>
        </a:defRPr>
      </a:lvl1pPr>
      <a:lvl2pPr marL="457200" indent="-228600" algn="l" rtl="0" eaLnBrk="1" fontAlgn="base" hangingPunct="1">
        <a:spcBef>
          <a:spcPts val="250"/>
        </a:spcBef>
        <a:spcAft>
          <a:spcPts val="250"/>
        </a:spcAft>
        <a:buChar char="–"/>
        <a:defRPr sz="2200">
          <a:solidFill>
            <a:srgbClr val="333399"/>
          </a:solidFill>
          <a:latin typeface="Calibri" pitchFamily="34" charset="0"/>
          <a:cs typeface="Calibri" pitchFamily="34" charset="0"/>
        </a:defRPr>
      </a:lvl2pPr>
      <a:lvl3pPr marL="685800" indent="-228600" algn="l" rtl="0" eaLnBrk="1" fontAlgn="base" hangingPunct="1">
        <a:spcBef>
          <a:spcPts val="250"/>
        </a:spcBef>
        <a:spcAft>
          <a:spcPts val="250"/>
        </a:spcAft>
        <a:buChar char="•"/>
        <a:defRPr sz="2000">
          <a:solidFill>
            <a:srgbClr val="333399"/>
          </a:solidFill>
          <a:latin typeface="Calibri" pitchFamily="34" charset="0"/>
          <a:cs typeface="Calibri" pitchFamily="34" charset="0"/>
        </a:defRPr>
      </a:lvl3pPr>
      <a:lvl4pPr marL="914400" indent="-228600" algn="l" rtl="0" eaLnBrk="1" fontAlgn="base" hangingPunct="1">
        <a:spcBef>
          <a:spcPts val="200"/>
        </a:spcBef>
        <a:spcAft>
          <a:spcPts val="200"/>
        </a:spcAft>
        <a:buChar char="–"/>
        <a:defRPr>
          <a:solidFill>
            <a:srgbClr val="333399"/>
          </a:solidFill>
          <a:latin typeface="Calibri" pitchFamily="34" charset="0"/>
          <a:cs typeface="Calibri" pitchFamily="34" charset="0"/>
        </a:defRPr>
      </a:lvl4pPr>
      <a:lvl5pPr marL="1143000" indent="-228600" algn="l" rtl="0" eaLnBrk="1" fontAlgn="base" hangingPunct="1">
        <a:spcBef>
          <a:spcPts val="200"/>
        </a:spcBef>
        <a:spcAft>
          <a:spcPts val="200"/>
        </a:spcAft>
        <a:buChar char="»"/>
        <a:defRPr sz="1600">
          <a:solidFill>
            <a:srgbClr val="333399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81200"/>
            <a:ext cx="6858000" cy="1600200"/>
          </a:xfrm>
        </p:spPr>
        <p:txBody>
          <a:bodyPr/>
          <a:lstStyle/>
          <a:p>
            <a:r>
              <a:rPr lang="en-US" sz="3600" dirty="0"/>
              <a:t>WFIRST Coronagraph SRD Requirements:</a:t>
            </a:r>
            <a:br>
              <a:rPr lang="en-US" sz="3600" dirty="0"/>
            </a:br>
            <a:r>
              <a:rPr lang="en-US" sz="3600" dirty="0"/>
              <a:t>Threshold and Baseline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20313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CGI Engineering Team</a:t>
            </a:r>
          </a:p>
          <a:p>
            <a:endParaRPr lang="en-US" dirty="0"/>
          </a:p>
          <a:p>
            <a:r>
              <a:rPr lang="en-US" dirty="0"/>
              <a:t>Jan. 13, 2017</a:t>
            </a:r>
          </a:p>
          <a:p>
            <a:r>
              <a:rPr lang="en-US" dirty="0"/>
              <a:t>Revised 1/18/2017 (BN)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53400" y="6593152"/>
            <a:ext cx="762000" cy="219078"/>
          </a:xfrm>
          <a:prstGeom prst="rect">
            <a:avLst/>
          </a:prstGeom>
        </p:spPr>
        <p:txBody>
          <a:bodyPr/>
          <a:lstStyle/>
          <a:p>
            <a:fld id="{5DE33DCA-FF86-44C4-B4AC-5D08CEEC2E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77000"/>
            <a:ext cx="876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6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– 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0165"/>
            <a:ext cx="8839200" cy="595239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CGI-2.5. WFIRST CGI shall be able to measure </a:t>
            </a:r>
            <a:r>
              <a:rPr lang="en-US" dirty="0" err="1">
                <a:solidFill>
                  <a:srgbClr val="008000"/>
                </a:solidFill>
              </a:rPr>
              <a:t>exoplanet</a:t>
            </a:r>
            <a:r>
              <a:rPr lang="en-US" dirty="0">
                <a:solidFill>
                  <a:srgbClr val="008000"/>
                </a:solidFill>
              </a:rPr>
              <a:t> spectra with R = 50 or greater spectral resolution from 600 nm to 970 nm with bands shown in the Filter Table, with a wavelength accuracy of 5 nm or smaller, and achieve a signal to noise of 10 (TBR) or greater in two bands of 18% (TBR) or greater bandwidth, for a confirmed RV </a:t>
            </a:r>
            <a:r>
              <a:rPr lang="en-US" dirty="0" err="1">
                <a:solidFill>
                  <a:srgbClr val="008000"/>
                </a:solidFill>
              </a:rPr>
              <a:t>exoplanet</a:t>
            </a:r>
            <a:r>
              <a:rPr lang="en-US" dirty="0">
                <a:solidFill>
                  <a:srgbClr val="008000"/>
                </a:solidFill>
              </a:rPr>
              <a:t> (e.g. HD 217107c) at flux ratio of 2e-9 (TBR) orbiting a star of V = 5 mag at separation of 0.25 </a:t>
            </a:r>
            <a:r>
              <a:rPr lang="en-US" dirty="0" err="1">
                <a:solidFill>
                  <a:srgbClr val="008000"/>
                </a:solidFill>
              </a:rPr>
              <a:t>arcseconds</a:t>
            </a:r>
            <a:r>
              <a:rPr lang="en-US" dirty="0">
                <a:solidFill>
                  <a:srgbClr val="008000"/>
                </a:solidFill>
              </a:rPr>
              <a:t> in TBD integration time.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Based on our approach to base threshold requirements on demonstrated results, proposed language modifications:</a:t>
            </a:r>
          </a:p>
          <a:p>
            <a:pPr marL="742950" lvl="2" indent="-342900"/>
            <a:r>
              <a:rPr lang="en-US" b="1" dirty="0">
                <a:solidFill>
                  <a:srgbClr val="000000"/>
                </a:solidFill>
              </a:rPr>
              <a:t>2.5. WFIRST CGI shall be able to measure exoplanet spectra with R = 50 or greater spectral resolution from 600 nm to 970 nm with bands shown in the Filter Table, with a wavelength accuracy of 5 nm or smaller, and achieve a signal to noise of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000000"/>
                </a:solidFill>
              </a:rPr>
              <a:t> or greater in </a:t>
            </a:r>
            <a:r>
              <a:rPr lang="en-US" b="1" dirty="0">
                <a:solidFill>
                  <a:srgbClr val="FF0000"/>
                </a:solidFill>
              </a:rPr>
              <a:t>one band of 10% or greater bandwidth</a:t>
            </a:r>
            <a:r>
              <a:rPr lang="en-US" b="1" dirty="0">
                <a:solidFill>
                  <a:srgbClr val="000000"/>
                </a:solidFill>
              </a:rPr>
              <a:t>, for </a:t>
            </a:r>
            <a:r>
              <a:rPr lang="en-US" b="1" dirty="0">
                <a:solidFill>
                  <a:schemeClr val="tx1"/>
                </a:solidFill>
              </a:rPr>
              <a:t>a confirmed RV exoplanet at </a:t>
            </a:r>
            <a:r>
              <a:rPr lang="en-US" b="1" dirty="0">
                <a:solidFill>
                  <a:srgbClr val="FF0000"/>
                </a:solidFill>
              </a:rPr>
              <a:t>flux ratio of 5e-9 </a:t>
            </a:r>
            <a:r>
              <a:rPr lang="en-US" b="1" dirty="0">
                <a:solidFill>
                  <a:srgbClr val="000000"/>
                </a:solidFill>
              </a:rPr>
              <a:t>orbiting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 star of V = 5 mag at </a:t>
            </a:r>
            <a:r>
              <a:rPr lang="en-US" b="1" dirty="0">
                <a:solidFill>
                  <a:srgbClr val="000000"/>
                </a:solidFill>
              </a:rPr>
              <a:t>separation of 0.25 </a:t>
            </a:r>
            <a:r>
              <a:rPr lang="en-US" b="1" dirty="0" err="1">
                <a:solidFill>
                  <a:srgbClr val="000000"/>
                </a:solidFill>
              </a:rPr>
              <a:t>arcseconds</a:t>
            </a:r>
            <a:r>
              <a:rPr lang="en-US" b="1" dirty="0">
                <a:solidFill>
                  <a:srgbClr val="000000"/>
                </a:solidFill>
              </a:rPr>
              <a:t> in </a:t>
            </a:r>
            <a:r>
              <a:rPr lang="en-US" b="1" dirty="0">
                <a:solidFill>
                  <a:srgbClr val="FF0000"/>
                </a:solidFill>
              </a:rPr>
              <a:t>100 hours </a:t>
            </a:r>
            <a:r>
              <a:rPr lang="en-US" b="1" dirty="0">
                <a:solidFill>
                  <a:srgbClr val="000000"/>
                </a:solidFill>
              </a:rPr>
              <a:t>integration time. </a:t>
            </a:r>
            <a:r>
              <a:rPr lang="en-US" b="1" dirty="0">
                <a:solidFill>
                  <a:srgbClr val="FF0000"/>
                </a:solidFill>
              </a:rPr>
              <a:t>(These parameters represent 47 </a:t>
            </a:r>
            <a:r>
              <a:rPr lang="en-US" b="1" dirty="0" err="1">
                <a:solidFill>
                  <a:srgbClr val="FF0000"/>
                </a:solidFill>
              </a:rPr>
              <a:t>UMa</a:t>
            </a:r>
            <a:r>
              <a:rPr lang="en-US" b="1" dirty="0">
                <a:solidFill>
                  <a:srgbClr val="FF0000"/>
                </a:solidFill>
              </a:rPr>
              <a:t> c)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Baseline performance will be better due to mask and algorithm improvements resulting in: </a:t>
            </a:r>
          </a:p>
          <a:p>
            <a:pPr lvl="1"/>
            <a:r>
              <a:rPr lang="en-US" dirty="0"/>
              <a:t>Increased throughput (HLC design with 60% throughput improvement exists)</a:t>
            </a:r>
          </a:p>
          <a:p>
            <a:pPr lvl="1"/>
            <a:r>
              <a:rPr lang="en-US" dirty="0"/>
              <a:t>Improved contrast (new designs and new testbed results, e.g. 18%)</a:t>
            </a:r>
          </a:p>
          <a:p>
            <a:pPr lvl="1"/>
            <a:r>
              <a:rPr lang="en-US" dirty="0"/>
              <a:t>Improved contrast stability (lower drift sensitivity of new designs)</a:t>
            </a:r>
          </a:p>
          <a:p>
            <a:pPr lvl="1"/>
            <a:r>
              <a:rPr lang="en-US" dirty="0"/>
              <a:t>Prioritize spectroscopy early in mission life to benefit from better detector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2" y="2661397"/>
            <a:ext cx="8666314" cy="330478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dirty="0"/>
              <a:t>Choosing Threshold Fiducial Case based on CGI 2.5 (IFS 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170745" y="5029200"/>
            <a:ext cx="875171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llout: Line 11"/>
              <p:cNvSpPr/>
              <p:nvPr/>
            </p:nvSpPr>
            <p:spPr bwMode="auto">
              <a:xfrm>
                <a:off x="2362200" y="1927620"/>
                <a:ext cx="6560256" cy="304800"/>
              </a:xfrm>
              <a:prstGeom prst="borderCallout1">
                <a:avLst>
                  <a:gd name="adj1" fmla="val 118750"/>
                  <a:gd name="adj2" fmla="val 70776"/>
                  <a:gd name="adj3" fmla="val 997685"/>
                  <a:gd name="adj4" fmla="val 45624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cs typeface="Arial" charset="0"/>
                  </a:rPr>
                  <a:t>Could set threshold here, where there is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</m:t>
                    </m:r>
                  </m:oMath>
                </a14:m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cs typeface="Arial" charset="0"/>
                  </a:rPr>
                  <a:t> 70% error margin (IFS</a:t>
                </a:r>
                <a:r>
                  <a:rPr kumimoji="0" lang="en-US" sz="1400" b="0" i="0" u="none" strike="noStrike" cap="none" normalizeH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cs typeface="Arial" charset="0"/>
                  </a:rPr>
                  <a:t> has more risk)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" name="Callout: Lin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927620"/>
                <a:ext cx="6560256" cy="304800"/>
              </a:xfrm>
              <a:prstGeom prst="borderCallout1">
                <a:avLst>
                  <a:gd name="adj1" fmla="val 118750"/>
                  <a:gd name="adj2" fmla="val 70776"/>
                  <a:gd name="adj3" fmla="val 997685"/>
                  <a:gd name="adj4" fmla="val 45624"/>
                </a:avLst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80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– 2.6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9998"/>
            <a:ext cx="8534400" cy="3391689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ea typeface="Lucida Grande"/>
                <a:cs typeface="Lucida Grande"/>
              </a:rPr>
              <a:t>CGI-2.6. </a:t>
            </a:r>
            <a:r>
              <a:rPr lang="en-US" b="0" dirty="0">
                <a:solidFill>
                  <a:srgbClr val="008000"/>
                </a:solidFill>
              </a:rPr>
              <a:t>WFIRST CGI shall be able to measure extended </a:t>
            </a:r>
            <a:r>
              <a:rPr lang="en-US" b="0" dirty="0" err="1">
                <a:solidFill>
                  <a:srgbClr val="008000"/>
                </a:solidFill>
              </a:rPr>
              <a:t>circumstellar</a:t>
            </a:r>
            <a:r>
              <a:rPr lang="en-US" b="0" dirty="0">
                <a:solidFill>
                  <a:srgbClr val="008000"/>
                </a:solidFill>
              </a:rPr>
              <a:t> emission (e.g. dust) with a a surface brightness relative to the host star of 4e-9 (TBR) per spatial resolution element at SNR = 3 or greater per spatial resolution element from a separation of 0.15 to 0.4 </a:t>
            </a:r>
            <a:r>
              <a:rPr lang="en-US" b="0" dirty="0" err="1">
                <a:solidFill>
                  <a:srgbClr val="008000"/>
                </a:solidFill>
              </a:rPr>
              <a:t>arcseconds</a:t>
            </a:r>
            <a:r>
              <a:rPr lang="en-US" b="0" dirty="0">
                <a:solidFill>
                  <a:srgbClr val="008000"/>
                </a:solidFill>
              </a:rPr>
              <a:t> in TBD integration time.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endParaRPr lang="en-US" b="0" dirty="0">
              <a:solidFill>
                <a:srgbClr val="FF0000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Add 565 nm band: 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  <a:cs typeface="Lucida Grande"/>
              </a:rPr>
              <a:t>One of the 2 disk bands agreed at the last Stanford meeting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Can</a:t>
            </a:r>
            <a:r>
              <a:rPr lang="uk-UA" b="0" dirty="0">
                <a:solidFill>
                  <a:schemeClr val="tx1"/>
                </a:solidFill>
                <a:ea typeface="Lucida Grande"/>
                <a:cs typeface="Lucida Grande"/>
              </a:rPr>
              <a:t>’</a:t>
            </a:r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t go longer wavelength </a:t>
            </a:r>
            <a:r>
              <a:rPr lang="en-US" dirty="0">
                <a:solidFill>
                  <a:schemeClr val="tx1"/>
                </a:solidFill>
                <a:ea typeface="Lucida Grande"/>
                <a:cs typeface="Lucida Grande"/>
              </a:rPr>
              <a:t>g</a:t>
            </a:r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iven the working angle </a:t>
            </a:r>
          </a:p>
          <a:p>
            <a:endParaRPr lang="en-US" b="0" dirty="0">
              <a:solidFill>
                <a:srgbClr val="FF0000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rgbClr val="FF0000"/>
                </a:solidFill>
                <a:ea typeface="Lucida Grande"/>
                <a:cs typeface="Lucida Grande"/>
              </a:rPr>
              <a:t>Have not had time to explore threshold parameters for inner disks yet, will do for the next meeting</a:t>
            </a:r>
          </a:p>
          <a:p>
            <a:endParaRPr lang="en-US" b="0" dirty="0">
              <a:solidFill>
                <a:srgbClr val="000000"/>
              </a:solidFill>
              <a:ea typeface="Lucida Grande"/>
              <a:cs typeface="Lucida Gran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– 2.7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9998"/>
            <a:ext cx="8686800" cy="4179598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ea typeface="Lucida Grande"/>
                <a:cs typeface="Lucida Grande"/>
              </a:rPr>
              <a:t>CGI-2.7. </a:t>
            </a:r>
            <a:r>
              <a:rPr lang="en-US" b="0" dirty="0">
                <a:solidFill>
                  <a:srgbClr val="008000"/>
                </a:solidFill>
              </a:rPr>
              <a:t>WFIRST CGI shall be able to detect </a:t>
            </a:r>
            <a:r>
              <a:rPr lang="en-US" b="0" dirty="0" err="1">
                <a:solidFill>
                  <a:srgbClr val="008000"/>
                </a:solidFill>
              </a:rPr>
              <a:t>circumstellar</a:t>
            </a:r>
            <a:r>
              <a:rPr lang="en-US" b="0" dirty="0">
                <a:solidFill>
                  <a:srgbClr val="008000"/>
                </a:solidFill>
              </a:rPr>
              <a:t> disks from a separation of 0.9 to 2.0 (TBR) </a:t>
            </a:r>
            <a:r>
              <a:rPr lang="en-US" b="0" dirty="0" err="1">
                <a:solidFill>
                  <a:srgbClr val="008000"/>
                </a:solidFill>
              </a:rPr>
              <a:t>arcseconds</a:t>
            </a:r>
            <a:r>
              <a:rPr lang="en-US" b="0" dirty="0">
                <a:solidFill>
                  <a:srgbClr val="008000"/>
                </a:solidFill>
              </a:rPr>
              <a:t> at a flux ratio of 1e-7 (TBR) or lower per spatial resolution element.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endParaRPr lang="en-US" b="0" dirty="0">
              <a:solidFill>
                <a:srgbClr val="FF0000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Our current design does not address this requirement</a:t>
            </a: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This requirement covers ~20-40 l/D range, while SPC disk mode covers 6.8-20 l/D range</a:t>
            </a: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Without </a:t>
            </a:r>
            <a:r>
              <a:rPr lang="en-US" b="0" dirty="0" err="1">
                <a:solidFill>
                  <a:schemeClr val="tx1"/>
                </a:solidFill>
                <a:ea typeface="Lucida Grande"/>
                <a:cs typeface="Lucida Grande"/>
              </a:rPr>
              <a:t>coronagraphic</a:t>
            </a:r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 masks, WFIRST </a:t>
            </a:r>
            <a:r>
              <a:rPr lang="en-US" b="0" dirty="0" err="1">
                <a:solidFill>
                  <a:schemeClr val="tx1"/>
                </a:solidFill>
                <a:ea typeface="Lucida Grande"/>
                <a:cs typeface="Lucida Grande"/>
              </a:rPr>
              <a:t>psf</a:t>
            </a:r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 will not fall off fast enough to meet this requirement without post-processing, even prior to considering relevant spatial frequencies from the optics (can’t add requirements on primary and secondary polishing quality) </a:t>
            </a: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Can this science be done with Webb and/or Hubble, or ground based?</a:t>
            </a:r>
          </a:p>
          <a:p>
            <a:endParaRPr lang="en-US" b="0" dirty="0">
              <a:solidFill>
                <a:schemeClr val="tx1"/>
              </a:solidFill>
              <a:ea typeface="Lucida Grande"/>
              <a:cs typeface="Lucida Grande"/>
            </a:endParaRPr>
          </a:p>
          <a:p>
            <a:r>
              <a:rPr lang="en-US" dirty="0">
                <a:solidFill>
                  <a:srgbClr val="FF0000"/>
                </a:solidFill>
                <a:ea typeface="Lucida Grande"/>
                <a:cs typeface="Lucida Grande"/>
              </a:rPr>
              <a:t>Between 2.6 and 2.7 there are no requirements for 10-20 l/D dark hole – should we </a:t>
            </a:r>
            <a:r>
              <a:rPr lang="en-US" dirty="0" err="1">
                <a:solidFill>
                  <a:srgbClr val="FF0000"/>
                </a:solidFill>
                <a:ea typeface="Lucida Grande"/>
                <a:cs typeface="Lucida Grande"/>
              </a:rPr>
              <a:t>descope</a:t>
            </a:r>
            <a:r>
              <a:rPr lang="en-US" dirty="0">
                <a:solidFill>
                  <a:srgbClr val="FF0000"/>
                </a:solidFill>
                <a:ea typeface="Lucida Grande"/>
                <a:cs typeface="Lucida Grande"/>
              </a:rPr>
              <a:t> the existing SPC disk mode if there is no scientific motivation for it?</a:t>
            </a:r>
          </a:p>
          <a:p>
            <a:endParaRPr lang="en-US" b="0" dirty="0">
              <a:solidFill>
                <a:schemeClr val="tx1"/>
              </a:solidFill>
              <a:ea typeface="Lucida Grande"/>
              <a:cs typeface="Lucida Gran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– 2.8, 2.9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9998"/>
            <a:ext cx="8534400" cy="4770529"/>
          </a:xfrm>
        </p:spPr>
        <p:txBody>
          <a:bodyPr/>
          <a:lstStyle/>
          <a:p>
            <a:r>
              <a:rPr lang="en-US" b="0" dirty="0">
                <a:solidFill>
                  <a:srgbClr val="008000"/>
                </a:solidFill>
              </a:rPr>
              <a:t>CGI-2.8. WFIRST CGI shall be able to distinguish between an </a:t>
            </a:r>
            <a:r>
              <a:rPr lang="en-US" b="0" dirty="0" err="1">
                <a:solidFill>
                  <a:srgbClr val="008000"/>
                </a:solidFill>
              </a:rPr>
              <a:t>exoplanet</a:t>
            </a:r>
            <a:r>
              <a:rPr lang="en-US" b="0" dirty="0">
                <a:solidFill>
                  <a:srgbClr val="008000"/>
                </a:solidFill>
              </a:rPr>
              <a:t> and an astrophysical background object with 90% confidence (TBR) in three or fewer observations, assuming SNR&gt;6 per measurement, for example, by observation in multiple bands or at multiple points in time.</a:t>
            </a:r>
            <a:r>
              <a:rPr lang="en-US" dirty="0">
                <a:solidFill>
                  <a:srgbClr val="008000"/>
                </a:solidFill>
              </a:rPr>
              <a:t> </a:t>
            </a:r>
            <a:endParaRPr lang="en-US" b="0" dirty="0">
              <a:solidFill>
                <a:srgbClr val="008000"/>
              </a:solidFill>
              <a:ea typeface="Lucida Grande"/>
              <a:cs typeface="Lucida Grande"/>
            </a:endParaRPr>
          </a:p>
          <a:p>
            <a:endParaRPr lang="en-US" dirty="0">
              <a:solidFill>
                <a:schemeClr val="tx1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Are there any CGI engineering L3 requirements originating from CGI-2.8 not already covered in 2.1 and 2.11?</a:t>
            </a:r>
          </a:p>
          <a:p>
            <a:endParaRPr lang="en-US" dirty="0">
              <a:solidFill>
                <a:schemeClr val="tx1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rgbClr val="008000"/>
                </a:solidFill>
              </a:rPr>
              <a:t>CGI-2.9. WFIRST CGI shall be able map the linear-Stokes polarization of </a:t>
            </a:r>
            <a:r>
              <a:rPr lang="en-US" b="0" dirty="0" err="1">
                <a:solidFill>
                  <a:srgbClr val="008000"/>
                </a:solidFill>
              </a:rPr>
              <a:t>circumstellar</a:t>
            </a:r>
            <a:r>
              <a:rPr lang="en-US" b="0" dirty="0">
                <a:solidFill>
                  <a:srgbClr val="008000"/>
                </a:solidFill>
              </a:rPr>
              <a:t> disks to an accuracy of 5% assuming a photometric SNR per single resolution element of TBD.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Not a threshold requirement</a:t>
            </a:r>
          </a:p>
          <a:p>
            <a:r>
              <a:rPr lang="en-US" b="0" dirty="0">
                <a:solidFill>
                  <a:schemeClr val="tx1"/>
                </a:solidFill>
              </a:rPr>
              <a:t>Do not have a model for assessing this requirement: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Need the associated con ops from SIT’s for this observation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CGI engineering requirements does this drive? </a:t>
            </a:r>
          </a:p>
          <a:p>
            <a:r>
              <a:rPr lang="en-US" b="0" dirty="0">
                <a:solidFill>
                  <a:schemeClr val="tx1"/>
                </a:solidFill>
              </a:rPr>
              <a:t>Roll angle is limited by mission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– 2.10. 2.11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798502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ea typeface="Lucida Grande"/>
              <a:cs typeface="Lucida Grande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CGI-2.10. WFIRST CGI shall be able measure </a:t>
            </a:r>
            <a:r>
              <a:rPr lang="en-US" sz="1800" b="0" dirty="0" err="1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astrometric</a:t>
            </a:r>
            <a:r>
              <a:rPr lang="en-US" sz="1800" b="0" dirty="0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 parameters including: the orbital semi-major axis to within 20% and eccentricity to within 0.3, for all imaged planets without previous orbital constraints; and the inclination (for a typical RV </a:t>
            </a:r>
            <a:r>
              <a:rPr lang="en-US" sz="1800" b="0" dirty="0" err="1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exoplanet</a:t>
            </a:r>
            <a:r>
              <a:rPr lang="en-US" sz="1800" b="0" dirty="0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 with 52 degree inclination) to within 17 degrees (TBR).</a:t>
            </a:r>
          </a:p>
          <a:p>
            <a:endParaRPr lang="en-US" b="0" dirty="0">
              <a:solidFill>
                <a:schemeClr val="tx1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Need the associated con-ops from SIT’s to assess this requirement</a:t>
            </a: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Are there any CGI engineering L3 requirements originating from CGI-2.10 not already covered by 2.11? 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Aside from having a “reasonable” engineering overhead for each observation to enable revisits</a:t>
            </a:r>
          </a:p>
          <a:p>
            <a:pPr marL="0" indent="0">
              <a:buNone/>
            </a:pPr>
            <a:endParaRPr lang="en-US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800" b="0" dirty="0">
                <a:solidFill>
                  <a:srgbClr val="008000"/>
                </a:solidFill>
              </a:rPr>
              <a:t>CGI-2.11. WFIRST shall be able to measure the spatial separation of an </a:t>
            </a:r>
            <a:r>
              <a:rPr lang="en-US" sz="1800" b="0" dirty="0" err="1">
                <a:solidFill>
                  <a:srgbClr val="008000"/>
                </a:solidFill>
              </a:rPr>
              <a:t>exoplanet</a:t>
            </a:r>
            <a:r>
              <a:rPr lang="en-US" sz="1800" b="0" dirty="0">
                <a:solidFill>
                  <a:srgbClr val="008000"/>
                </a:solidFill>
              </a:rPr>
              <a:t> from its parent star to an accuracy of 5 </a:t>
            </a:r>
            <a:r>
              <a:rPr lang="en-US" sz="1800" b="0" dirty="0" err="1">
                <a:solidFill>
                  <a:srgbClr val="008000"/>
                </a:solidFill>
              </a:rPr>
              <a:t>milliarcseconds</a:t>
            </a:r>
            <a:r>
              <a:rPr lang="en-US" sz="1800" b="0" dirty="0">
                <a:solidFill>
                  <a:srgbClr val="008000"/>
                </a:solidFill>
              </a:rPr>
              <a:t> (TBR) assuming SNR=10, including systematic errors. </a:t>
            </a:r>
          </a:p>
          <a:p>
            <a:endParaRPr lang="en-US" sz="1400" b="0" dirty="0">
              <a:solidFill>
                <a:schemeClr val="tx1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Lambda/D/10 or 0.2 pixels. Reasonable assuming SNR = 10.</a:t>
            </a: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We accept this requirement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ea typeface="Lucida Grande"/>
              <a:cs typeface="Lucida Gran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– 2.12, 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534400" cy="4770529"/>
          </a:xfrm>
        </p:spPr>
        <p:txBody>
          <a:bodyPr/>
          <a:lstStyle/>
          <a:p>
            <a:endParaRPr lang="en-US" b="0" dirty="0"/>
          </a:p>
          <a:p>
            <a:endParaRPr lang="en-US" b="0" dirty="0">
              <a:solidFill>
                <a:srgbClr val="FF0000"/>
              </a:solidFill>
            </a:endParaRPr>
          </a:p>
          <a:p>
            <a:r>
              <a:rPr lang="en-US" b="0" dirty="0">
                <a:solidFill>
                  <a:srgbClr val="008000"/>
                </a:solidFill>
              </a:rPr>
              <a:t>CGI-2.12. WFIRST CGI shall be able measure the photometric brightness in the 661 nm filter at SNR of 5 or greater for point sources at a flux ratio of 1e-7 (TBR) at 0.3 </a:t>
            </a:r>
            <a:r>
              <a:rPr lang="en-US" b="0" dirty="0" err="1">
                <a:solidFill>
                  <a:srgbClr val="008000"/>
                </a:solidFill>
              </a:rPr>
              <a:t>arcseconds</a:t>
            </a:r>
            <a:r>
              <a:rPr lang="en-US" b="0" dirty="0">
                <a:solidFill>
                  <a:srgbClr val="008000"/>
                </a:solidFill>
              </a:rPr>
              <a:t> (TBR) separation orbiting R = 14.2 mag, V=15.1, I=13.1 (TBR) stars.</a:t>
            </a:r>
            <a:r>
              <a:rPr lang="en-US" dirty="0">
                <a:solidFill>
                  <a:srgbClr val="008000"/>
                </a:solidFill>
              </a:rPr>
              <a:t> </a:t>
            </a:r>
            <a:endParaRPr lang="en-US" b="0" dirty="0">
              <a:solidFill>
                <a:srgbClr val="008000"/>
              </a:solidFill>
            </a:endParaRPr>
          </a:p>
          <a:p>
            <a:endParaRPr lang="en-US" b="0" dirty="0"/>
          </a:p>
          <a:p>
            <a:pPr marL="342900" lvl="1" indent="-342900">
              <a:buFontTx/>
              <a:buChar char="•"/>
            </a:pPr>
            <a:r>
              <a:rPr lang="en-US" dirty="0"/>
              <a:t>Not a threshold requirement, n</a:t>
            </a:r>
            <a:r>
              <a:rPr lang="en-US" b="0" dirty="0"/>
              <a:t>eeds further analysis / refinement before accepting as baseline:</a:t>
            </a:r>
          </a:p>
          <a:p>
            <a:pPr lvl="1"/>
            <a:r>
              <a:rPr lang="en-US" dirty="0"/>
              <a:t>Assuming no LOWFS/C improvement to pointing for such a dim star, 20 mas pointing error. ~1e-6 contrast.</a:t>
            </a:r>
          </a:p>
          <a:p>
            <a:pPr lvl="1"/>
            <a:r>
              <a:rPr lang="en-US" b="0" dirty="0"/>
              <a:t>How long would we have to observe for target this dim?</a:t>
            </a:r>
          </a:p>
          <a:p>
            <a:endParaRPr lang="en-US" b="0" dirty="0"/>
          </a:p>
          <a:p>
            <a:r>
              <a:rPr lang="en-US" b="0" dirty="0">
                <a:solidFill>
                  <a:srgbClr val="008000"/>
                </a:solidFill>
              </a:rPr>
              <a:t>CGI-2.13. WFIRST CGI shall be able to record and transmit wavefront control system telemetry in parallel with science data, including raw wavefront sensor measurements and commanded deformable mirror actuator values.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We accept this requirement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685800"/>
            <a:ext cx="914400" cy="6172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Brightness Dependent Error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61BA81-1D14-41C7-A40C-CC23BBA8CDA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927998" cy="398255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101600">
              <a:schemeClr val="accent1">
                <a:lumMod val="9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952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5879592" cy="533400"/>
          </a:xfrm>
        </p:spPr>
        <p:txBody>
          <a:bodyPr/>
          <a:lstStyle/>
          <a:p>
            <a:r>
              <a:rPr lang="en-US" sz="28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Go over SRD L2 requirements and provide feedback: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</a:rPr>
              <a:t>Understood / accepted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</a:rPr>
              <a:t>Needs clarification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</a:rPr>
              <a:t>Propose splitting into threshold and baseline</a:t>
            </a:r>
          </a:p>
          <a:p>
            <a:pPr lvl="2"/>
            <a:r>
              <a:rPr lang="en-US" sz="2000" dirty="0">
                <a:solidFill>
                  <a:srgbClr val="000090"/>
                </a:solidFill>
              </a:rPr>
              <a:t>This discussion focused on threshold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C15F70-C0AE-4DAC-85E2-A0B43E763A5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1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Threshold and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71413"/>
            <a:ext cx="8915400" cy="7281987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Threshold requirements correspond to minimum science yield necessary for WFIRST CGI mission success (beyond technology demo)</a:t>
            </a:r>
          </a:p>
          <a:p>
            <a:r>
              <a:rPr lang="en-US" dirty="0">
                <a:solidFill>
                  <a:srgbClr val="008000"/>
                </a:solidFill>
              </a:rPr>
              <a:t>Can defend at the SRR with margin, based on demonstrated CGI performance, existing CGI design and components</a:t>
            </a:r>
          </a:p>
          <a:p>
            <a:r>
              <a:rPr lang="en-US" dirty="0">
                <a:solidFill>
                  <a:srgbClr val="008000"/>
                </a:solidFill>
              </a:rPr>
              <a:t>Threshold L3 performance currently is:</a:t>
            </a:r>
          </a:p>
          <a:p>
            <a:pPr lvl="1"/>
            <a:r>
              <a:rPr lang="en-US" dirty="0"/>
              <a:t>Static contrast achieved in the lab (with bright pseudo-star)</a:t>
            </a:r>
          </a:p>
          <a:p>
            <a:pPr lvl="2"/>
            <a:r>
              <a:rPr lang="en-US" dirty="0"/>
              <a:t>1.5e-9 / 4.6e-9 for HLC / SPC </a:t>
            </a:r>
          </a:p>
          <a:p>
            <a:pPr lvl="1"/>
            <a:r>
              <a:rPr lang="en-US" dirty="0"/>
              <a:t>10% bandwidth (as tested)</a:t>
            </a:r>
          </a:p>
          <a:p>
            <a:pPr lvl="1"/>
            <a:r>
              <a:rPr lang="en-US" dirty="0"/>
              <a:t>WFIRST pupil </a:t>
            </a:r>
          </a:p>
          <a:p>
            <a:pPr lvl="1"/>
            <a:r>
              <a:rPr lang="en-US" dirty="0"/>
              <a:t>Throughput of the tested design</a:t>
            </a:r>
          </a:p>
          <a:p>
            <a:pPr lvl="1"/>
            <a:r>
              <a:rPr lang="en-US" dirty="0"/>
              <a:t>10x post-processing gain</a:t>
            </a:r>
          </a:p>
          <a:p>
            <a:pPr lvl="2"/>
            <a:r>
              <a:rPr lang="en-US" sz="1400" dirty="0"/>
              <a:t>Requires good LOWFS/C performance and CGI optical stability</a:t>
            </a:r>
          </a:p>
          <a:p>
            <a:pPr lvl="1"/>
            <a:r>
              <a:rPr lang="en-US" dirty="0"/>
              <a:t>EMCCD detector performance at </a:t>
            </a:r>
            <a:r>
              <a:rPr lang="en-US" u="sng" dirty="0"/>
              <a:t>mission end-of-life</a:t>
            </a:r>
          </a:p>
          <a:p>
            <a:r>
              <a:rPr lang="en-US" dirty="0">
                <a:solidFill>
                  <a:srgbClr val="008000"/>
                </a:solidFill>
              </a:rPr>
              <a:t>Using these parameters in </a:t>
            </a:r>
            <a:r>
              <a:rPr lang="en-US" dirty="0" err="1">
                <a:solidFill>
                  <a:srgbClr val="008000"/>
                </a:solidFill>
              </a:rPr>
              <a:t>Bijan’s</a:t>
            </a:r>
            <a:r>
              <a:rPr lang="en-US" dirty="0">
                <a:solidFill>
                  <a:srgbClr val="008000"/>
                </a:solidFill>
              </a:rPr>
              <a:t> model to evaluate CGI yield vs. SRD requirements</a:t>
            </a:r>
          </a:p>
          <a:p>
            <a:r>
              <a:rPr lang="en-US" dirty="0">
                <a:solidFill>
                  <a:srgbClr val="008000"/>
                </a:solidFill>
              </a:rPr>
              <a:t>Baseline performance will be better due to mask and algorithm improvements resulting in: </a:t>
            </a:r>
          </a:p>
          <a:p>
            <a:pPr lvl="1"/>
            <a:r>
              <a:rPr lang="en-US" dirty="0"/>
              <a:t>Increased throughput (HLC design with 60% throughput improvement exists)</a:t>
            </a:r>
          </a:p>
          <a:p>
            <a:pPr lvl="1"/>
            <a:r>
              <a:rPr lang="en-US" dirty="0"/>
              <a:t>Improved contrast (new designs and new testbed results, e.g. 18%)</a:t>
            </a:r>
          </a:p>
          <a:p>
            <a:pPr lvl="1"/>
            <a:r>
              <a:rPr lang="en-US" dirty="0"/>
              <a:t>Improved contrast stability (lower drift sensitivity of new designs)</a:t>
            </a:r>
          </a:p>
          <a:p>
            <a:pPr lvl="1"/>
            <a:r>
              <a:rPr lang="en-US" dirty="0"/>
              <a:t>Potentially: existing detector earlier in the mission life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7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- 2.1; CGI – 2.2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0163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ea typeface="Lucida Grande"/>
                <a:cs typeface="Lucida Grande"/>
              </a:rPr>
              <a:t>CGI-2.1. </a:t>
            </a:r>
            <a:r>
              <a:rPr lang="en-US" b="0" dirty="0">
                <a:solidFill>
                  <a:srgbClr val="008000"/>
                </a:solidFill>
                <a:ea typeface="Lucida Grande"/>
                <a:cs typeface="Lucida Grande"/>
              </a:rPr>
              <a:t>WFIRST CGI shall be able to make photometric measurements in the bands defined in the [Filter Table](../Tables/</a:t>
            </a:r>
            <a:r>
              <a:rPr lang="en-US" b="0" dirty="0" err="1">
                <a:solidFill>
                  <a:srgbClr val="008000"/>
                </a:solidFill>
                <a:ea typeface="Lucida Grande"/>
                <a:cs typeface="Lucida Grande"/>
              </a:rPr>
              <a:t>FilterTable.csv</a:t>
            </a:r>
            <a:r>
              <a:rPr lang="en-US" b="0" dirty="0">
                <a:solidFill>
                  <a:srgbClr val="008000"/>
                </a:solidFill>
                <a:ea typeface="Lucida Grande"/>
                <a:cs typeface="Lucida Grande"/>
              </a:rPr>
              <a:t>) over a spectral range from 442 nm to 980 nm (TBR).</a:t>
            </a:r>
          </a:p>
          <a:p>
            <a:r>
              <a:rPr lang="en-US" b="0" dirty="0">
                <a:solidFill>
                  <a:srgbClr val="000000"/>
                </a:solidFill>
                <a:ea typeface="Lucida Grande"/>
                <a:cs typeface="Lucida Grande"/>
              </a:rPr>
              <a:t>Accept, filters agreed at the last Stanford meeting</a:t>
            </a:r>
          </a:p>
          <a:p>
            <a:pPr lvl="1"/>
            <a:r>
              <a:rPr lang="en-US" dirty="0"/>
              <a:t>subject to later performance/science optimization for the shortest wavelength filter</a:t>
            </a:r>
            <a:endParaRPr lang="en-US" b="0" dirty="0">
              <a:solidFill>
                <a:srgbClr val="000000"/>
              </a:solidFill>
              <a:ea typeface="Lucida Grande"/>
              <a:cs typeface="Lucida Grande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a typeface="Lucida Grande"/>
              <a:cs typeface="Lucida Grande"/>
            </a:endParaRPr>
          </a:p>
          <a:p>
            <a:r>
              <a:rPr lang="en-US" dirty="0">
                <a:solidFill>
                  <a:srgbClr val="008000"/>
                </a:solidFill>
              </a:rPr>
              <a:t>CGI-2.2. </a:t>
            </a:r>
            <a:r>
              <a:rPr lang="en-US" b="0" dirty="0">
                <a:solidFill>
                  <a:srgbClr val="008000"/>
                </a:solidFill>
              </a:rPr>
              <a:t>WFIRST CGI shall be able to measure the brightness in the 565 nm filter of a planet at  SNR=5 (TBR) within 1 day (TBR) of integration time, assuming a scattered light background equal to the solar zodiacal dust at 1 AU, with system parameters including: a flux ratio of 3e-9 (TBR) at 0.15 </a:t>
            </a:r>
            <a:r>
              <a:rPr lang="en-US" b="0" dirty="0" err="1">
                <a:solidFill>
                  <a:srgbClr val="008000"/>
                </a:solidFill>
              </a:rPr>
              <a:t>arcseconds</a:t>
            </a:r>
            <a:r>
              <a:rPr lang="en-US" b="0" dirty="0">
                <a:solidFill>
                  <a:srgbClr val="008000"/>
                </a:solidFill>
              </a:rPr>
              <a:t> (TBR) orbiting a V=3 mag star with a stellar radius of 0.5 </a:t>
            </a:r>
            <a:r>
              <a:rPr lang="en-US" b="0" dirty="0" err="1">
                <a:solidFill>
                  <a:srgbClr val="008000"/>
                </a:solidFill>
              </a:rPr>
              <a:t>milliarcseconds</a:t>
            </a:r>
            <a:r>
              <a:rPr lang="en-US" b="0" dirty="0">
                <a:solidFill>
                  <a:srgbClr val="008000"/>
                </a:solidFill>
              </a:rPr>
              <a:t> (TBR) (e.g. Gamma </a:t>
            </a:r>
            <a:r>
              <a:rPr lang="en-US" b="0" dirty="0" err="1">
                <a:solidFill>
                  <a:srgbClr val="008000"/>
                </a:solidFill>
              </a:rPr>
              <a:t>Ceph</a:t>
            </a:r>
            <a:r>
              <a:rPr lang="en-US" b="0" dirty="0">
                <a:solidFill>
                  <a:srgbClr val="008000"/>
                </a:solidFill>
              </a:rPr>
              <a:t> A b) and a 2e-9 (TBR) planet at 0.25 </a:t>
            </a:r>
            <a:r>
              <a:rPr lang="en-US" b="0" dirty="0" err="1">
                <a:solidFill>
                  <a:srgbClr val="008000"/>
                </a:solidFill>
              </a:rPr>
              <a:t>arcseconds</a:t>
            </a:r>
            <a:r>
              <a:rPr lang="en-US" b="0" dirty="0">
                <a:solidFill>
                  <a:srgbClr val="008000"/>
                </a:solidFill>
              </a:rPr>
              <a:t> (TBR), orbiting a V=6 mag star with a stellar radius of 0.4 </a:t>
            </a:r>
            <a:r>
              <a:rPr lang="en-US" b="0" dirty="0" err="1">
                <a:solidFill>
                  <a:srgbClr val="008000"/>
                </a:solidFill>
              </a:rPr>
              <a:t>milliarcseconds</a:t>
            </a:r>
            <a:r>
              <a:rPr lang="en-US" b="0" dirty="0">
                <a:solidFill>
                  <a:srgbClr val="008000"/>
                </a:solidFill>
              </a:rPr>
              <a:t> (TBR) (e.g. HD 217107c). </a:t>
            </a:r>
          </a:p>
          <a:p>
            <a:endParaRPr lang="en-US" b="0" dirty="0">
              <a:solidFill>
                <a:srgbClr val="FF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HD 217107c cannot be seen under the threshold scenario. 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Gamma </a:t>
            </a:r>
            <a:r>
              <a:rPr lang="en-US" b="0" dirty="0" err="1">
                <a:solidFill>
                  <a:srgbClr val="000000"/>
                </a:solidFill>
              </a:rPr>
              <a:t>Cephei</a:t>
            </a:r>
            <a:r>
              <a:rPr lang="en-US" b="0" dirty="0">
                <a:solidFill>
                  <a:srgbClr val="000000"/>
                </a:solidFill>
              </a:rPr>
              <a:t> Ab can be seen, but since it is right at the inner working angle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B0F0"/>
                </a:solidFill>
              </a:rPr>
              <a:t>One methodology could be to select planet where there is &gt; 50% time margin at the present time, as defined in the following pages. </a:t>
            </a:r>
          </a:p>
          <a:p>
            <a:r>
              <a:rPr lang="en-US" b="0" dirty="0">
                <a:solidFill>
                  <a:srgbClr val="000000"/>
                </a:solidFill>
              </a:rPr>
              <a:t>Next page(s):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Comparison of various choices of systems as the threshold fiducial system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List of physical observables for the proposed </a:t>
            </a:r>
            <a:r>
              <a:rPr lang="en-US" dirty="0" err="1">
                <a:solidFill>
                  <a:srgbClr val="000000"/>
                </a:solidFill>
              </a:rPr>
              <a:t>fiducial</a:t>
            </a:r>
            <a:r>
              <a:rPr lang="en-US" dirty="0">
                <a:solidFill>
                  <a:srgbClr val="000000"/>
                </a:solidFill>
              </a:rPr>
              <a:t> planet</a:t>
            </a:r>
          </a:p>
          <a:p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8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2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000" dirty="0"/>
                  <a:t>Noise Equivalent Flux Ratio (NEF):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itle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07890"/>
                <a:ext cx="8534400" cy="1936695"/>
              </a:xfrm>
            </p:spPr>
            <p:txBody>
              <a:bodyPr/>
              <a:lstStyle/>
              <a:p>
                <a:r>
                  <a:rPr lang="en-US" sz="1800" dirty="0"/>
                  <a:t>What is the minimum planet flux ratio that can be seen with SNR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 5 under our observing scenario?</a:t>
                </a:r>
              </a:p>
              <a:p>
                <a:r>
                  <a:rPr lang="en-US" sz="1800" dirty="0"/>
                  <a:t>Noise-Equivalent Flux Ratio (NEF) Definition:</a:t>
                </a:r>
              </a:p>
              <a:p>
                <a:pPr lvl="1"/>
                <a:r>
                  <a:rPr lang="en-US" sz="1800" dirty="0"/>
                  <a:t>The planet that will be detected with SNR of 𝑺 after integrating for time t  is one which has a planet flux ratio equal to the S-𝝈 equivalent flux ratio, after post processing: 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07890"/>
                <a:ext cx="8534400" cy="1936695"/>
              </a:xfrm>
              <a:blipFill>
                <a:blip r:embed="rId3"/>
                <a:stretch>
                  <a:fillRect l="-500" t="-1572" r="-929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54967" y="2902309"/>
            <a:ext cx="969817" cy="47320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825" dirty="0">
                <a:solidFill>
                  <a:schemeClr val="accent6">
                    <a:lumMod val="75000"/>
                  </a:schemeClr>
                </a:solidFill>
              </a:rPr>
              <a:t>How dim a planet </a:t>
            </a:r>
            <a:br>
              <a:rPr lang="en-US" sz="825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25" dirty="0">
                <a:solidFill>
                  <a:schemeClr val="accent6">
                    <a:lumMod val="75000"/>
                  </a:schemeClr>
                </a:solidFill>
              </a:rPr>
              <a:t>can be seen with </a:t>
            </a:r>
            <a:br>
              <a:rPr lang="en-US" sz="825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825" dirty="0">
                <a:solidFill>
                  <a:schemeClr val="accent6">
                    <a:lumMod val="75000"/>
                  </a:schemeClr>
                </a:solidFill>
              </a:rPr>
              <a:t>SNR = </a:t>
            </a:r>
            <a:r>
              <a:rPr lang="en-US" sz="825" i="1" dirty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sz="825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57849" y="2874799"/>
            <a:ext cx="1492453" cy="2952875"/>
            <a:chOff x="7213844" y="2631357"/>
            <a:chExt cx="1492453" cy="2952875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7672789" y="3090619"/>
              <a:ext cx="545802" cy="2089366"/>
            </a:xfrm>
            <a:custGeom>
              <a:avLst/>
              <a:gdLst>
                <a:gd name="connsiteX0" fmla="*/ 0 w 545802"/>
                <a:gd name="connsiteY0" fmla="*/ 2070390 h 2070390"/>
                <a:gd name="connsiteX1" fmla="*/ 272901 w 545802"/>
                <a:gd name="connsiteY1" fmla="*/ 0 h 2070390"/>
                <a:gd name="connsiteX2" fmla="*/ 545802 w 545802"/>
                <a:gd name="connsiteY2" fmla="*/ 2070390 h 2070390"/>
                <a:gd name="connsiteX3" fmla="*/ 0 w 545802"/>
                <a:gd name="connsiteY3" fmla="*/ 2070390 h 2070390"/>
                <a:gd name="connsiteX0" fmla="*/ 0 w 545802"/>
                <a:gd name="connsiteY0" fmla="*/ 2070390 h 2088372"/>
                <a:gd name="connsiteX1" fmla="*/ 272901 w 545802"/>
                <a:gd name="connsiteY1" fmla="*/ 0 h 2088372"/>
                <a:gd name="connsiteX2" fmla="*/ 545802 w 545802"/>
                <a:gd name="connsiteY2" fmla="*/ 2070390 h 2088372"/>
                <a:gd name="connsiteX3" fmla="*/ 0 w 545802"/>
                <a:gd name="connsiteY3" fmla="*/ 2070390 h 2088372"/>
                <a:gd name="connsiteX0" fmla="*/ 0 w 545802"/>
                <a:gd name="connsiteY0" fmla="*/ 2070390 h 2100735"/>
                <a:gd name="connsiteX1" fmla="*/ 272901 w 545802"/>
                <a:gd name="connsiteY1" fmla="*/ 0 h 2100735"/>
                <a:gd name="connsiteX2" fmla="*/ 545802 w 545802"/>
                <a:gd name="connsiteY2" fmla="*/ 2070390 h 2100735"/>
                <a:gd name="connsiteX3" fmla="*/ 0 w 545802"/>
                <a:gd name="connsiteY3" fmla="*/ 2070390 h 210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802" h="2100735">
                  <a:moveTo>
                    <a:pt x="0" y="2070390"/>
                  </a:moveTo>
                  <a:lnTo>
                    <a:pt x="272901" y="0"/>
                  </a:lnTo>
                  <a:lnTo>
                    <a:pt x="545802" y="2070390"/>
                  </a:lnTo>
                  <a:cubicBezTo>
                    <a:pt x="363868" y="2110851"/>
                    <a:pt x="181934" y="2110851"/>
                    <a:pt x="0" y="207039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94817" y="3142054"/>
              <a:ext cx="411480" cy="411480"/>
              <a:chOff x="8471598" y="3779520"/>
              <a:chExt cx="548640" cy="54864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8471598" y="377952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8569569" y="3877491"/>
                <a:ext cx="352698" cy="3526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657744" y="3965666"/>
                <a:ext cx="176348" cy="1763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7875047" y="3287503"/>
              <a:ext cx="135653" cy="120581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385190" y="3091561"/>
              <a:ext cx="1115367" cy="51246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7213844" y="2767274"/>
              <a:ext cx="135653" cy="120581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850419" y="5169299"/>
              <a:ext cx="186606" cy="157758"/>
              <a:chOff x="7850419" y="5169299"/>
              <a:chExt cx="186606" cy="15775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850419" y="5169299"/>
                <a:ext cx="186606" cy="157758"/>
                <a:chOff x="9494520" y="5013960"/>
                <a:chExt cx="304800" cy="259080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94945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flipH="1">
                  <a:off x="96469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47" name="Freeform 46"/>
              <p:cNvSpPr/>
              <p:nvPr/>
            </p:nvSpPr>
            <p:spPr>
              <a:xfrm>
                <a:off x="7878843" y="5179987"/>
                <a:ext cx="129759" cy="27839"/>
              </a:xfrm>
              <a:custGeom>
                <a:avLst/>
                <a:gdLst>
                  <a:gd name="connsiteX0" fmla="*/ 0 w 192882"/>
                  <a:gd name="connsiteY0" fmla="*/ 35786 h 35786"/>
                  <a:gd name="connsiteX1" fmla="*/ 95250 w 192882"/>
                  <a:gd name="connsiteY1" fmla="*/ 67 h 35786"/>
                  <a:gd name="connsiteX2" fmla="*/ 192882 w 192882"/>
                  <a:gd name="connsiteY2" fmla="*/ 28642 h 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882" h="35786">
                    <a:moveTo>
                      <a:pt x="0" y="35786"/>
                    </a:moveTo>
                    <a:cubicBezTo>
                      <a:pt x="31551" y="18522"/>
                      <a:pt x="63103" y="1258"/>
                      <a:pt x="95250" y="67"/>
                    </a:cubicBezTo>
                    <a:cubicBezTo>
                      <a:pt x="127397" y="-1124"/>
                      <a:pt x="160139" y="13759"/>
                      <a:pt x="192882" y="28642"/>
                    </a:cubicBezTo>
                  </a:path>
                </a:pathLst>
              </a:cu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908733" y="5179987"/>
                <a:ext cx="69977" cy="27839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V="1">
              <a:off x="7945373" y="2745782"/>
              <a:ext cx="0" cy="283845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8" idx="0"/>
              <a:endCxn id="38" idx="6"/>
            </p:cNvCxnSpPr>
            <p:nvPr/>
          </p:nvCxnSpPr>
          <p:spPr>
            <a:xfrm flipV="1">
              <a:off x="7943722" y="3347794"/>
              <a:ext cx="556834" cy="18321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349497" y="2631357"/>
              <a:ext cx="59312" cy="21929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825" b="1" dirty="0">
                  <a:solidFill>
                    <a:schemeClr val="accent3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73793" y="3189400"/>
              <a:ext cx="52900" cy="21929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825" b="1" dirty="0">
                  <a:solidFill>
                    <a:schemeClr val="accent2">
                      <a:lumMod val="75000"/>
                    </a:schemeClr>
                  </a:solidFill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013010" y="4919522"/>
                <a:ext cx="1333919" cy="39074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010" y="4919522"/>
                <a:ext cx="1333919" cy="390748"/>
              </a:xfrm>
              <a:prstGeom prst="rect">
                <a:avLst/>
              </a:prstGeom>
              <a:blipFill>
                <a:blip r:embed="rId4"/>
                <a:stretch>
                  <a:fillRect l="-5430" r="-452" b="-75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44941" y="5719284"/>
                <a:ext cx="1816239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35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lit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m:rPr>
                              <m:lit/>
                            </m:rPr>
                            <a:rPr lang="en-US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41" y="5719284"/>
                <a:ext cx="1816239" cy="540533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256542" y="5772510"/>
            <a:ext cx="170338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This conversion factor is set by the scenario parameters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85329" y="3880134"/>
            <a:ext cx="1684411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Planet signal in the core region after t seconds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51706" y="3672385"/>
            <a:ext cx="3072893" cy="954574"/>
            <a:chOff x="2478954" y="2496078"/>
            <a:chExt cx="2856526" cy="954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478954" y="2782905"/>
                  <a:ext cx="2856526" cy="667747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𝑆𝑅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954" y="2782905"/>
                  <a:ext cx="2856526" cy="667747"/>
                </a:xfrm>
                <a:prstGeom prst="rect">
                  <a:avLst/>
                </a:prstGeom>
                <a:blipFill>
                  <a:blip r:embed="rId6"/>
                  <a:stretch>
                    <a:fillRect l="-3175" r="-7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3635449" y="2643323"/>
              <a:ext cx="298159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52166" y="3047972"/>
              <a:ext cx="501740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thruput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18519" y="2655067"/>
              <a:ext cx="207034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QE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39387" y="3047972"/>
              <a:ext cx="301365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8889" y="3047972"/>
              <a:ext cx="250068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flux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03847" y="2496078"/>
              <a:ext cx="512961" cy="41549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signal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fraction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59979" y="3065564"/>
                <a:ext cx="1729897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979" y="3065564"/>
                <a:ext cx="1729897" cy="533479"/>
              </a:xfrm>
              <a:prstGeom prst="rect">
                <a:avLst/>
              </a:prstGeom>
              <a:blipFill>
                <a:blip r:embed="rId7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99410" y="4813275"/>
                <a:ext cx="20195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error budget</a:t>
                </a:r>
              </a:p>
              <a:p>
                <a:r>
                  <a:rPr lang="en-US" dirty="0"/>
                  <a:t>is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𝑁𝐸𝐹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10" y="4813275"/>
                <a:ext cx="2019527" cy="646331"/>
              </a:xfrm>
              <a:prstGeom prst="rect">
                <a:avLst/>
              </a:prstGeom>
              <a:blipFill>
                <a:blip r:embed="rId8"/>
                <a:stretch>
                  <a:fillRect l="-241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3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Brightness Dependent Error and Detector Error Margin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662470-6340-4675-AF51-87FA0B490B63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" cy="6172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9" y="2472267"/>
            <a:ext cx="5129004" cy="431702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101600">
              <a:schemeClr val="accent1">
                <a:lumMod val="90000"/>
                <a:alpha val="6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663" y="1658024"/>
            <a:ext cx="3681204" cy="512636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101600">
              <a:schemeClr val="accent1">
                <a:lumMod val="90000"/>
                <a:alpha val="6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381000" y="937115"/>
            <a:ext cx="8458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Choose a system: compute the Planet Flux Ratio &amp; NEF multiplier, </a:t>
            </a:r>
            <a:r>
              <a:rPr lang="en-US" dirty="0">
                <a:latin typeface="Symbol" panose="05050102010706020507" pitchFamily="18" charset="2"/>
              </a:rPr>
              <a:t>k</a:t>
            </a:r>
          </a:p>
          <a:p>
            <a:pPr marL="342900" indent="-342900">
              <a:buAutoNum type="arabicPeriod"/>
            </a:pPr>
            <a:r>
              <a:rPr lang="en-US" dirty="0"/>
              <a:t>Compute non-detector errors and subtract to get detector allocation</a:t>
            </a:r>
          </a:p>
          <a:p>
            <a:pPr marL="342900" indent="-342900">
              <a:buAutoNum type="arabicPeriod"/>
            </a:pPr>
            <a:r>
              <a:rPr lang="en-US" dirty="0"/>
              <a:t>Compute the margin over capability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 good </a:t>
            </a:r>
            <a:r>
              <a:rPr lang="en-US" i="1" dirty="0">
                <a:solidFill>
                  <a:srgbClr val="0070C0"/>
                </a:solidFill>
              </a:rPr>
              <a:t>Threshold</a:t>
            </a:r>
            <a:r>
              <a:rPr lang="en-US" dirty="0">
                <a:solidFill>
                  <a:srgbClr val="0070C0"/>
                </a:solidFill>
              </a:rPr>
              <a:t> is an optimum of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acceptable science vs. acceptable risk</a:t>
            </a:r>
          </a:p>
        </p:txBody>
      </p:sp>
    </p:spTree>
    <p:extLst>
      <p:ext uri="{BB962C8B-B14F-4D97-AF65-F5344CB8AC3E}">
        <p14:creationId xmlns:p14="http://schemas.microsoft.com/office/powerpoint/2010/main" val="173140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" y="2008398"/>
            <a:ext cx="8686800" cy="462100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Threshold Fiducial Case for CGI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62000"/>
                <a:ext cx="8915400" cy="1600200"/>
              </a:xfrm>
            </p:spPr>
            <p:txBody>
              <a:bodyPr/>
              <a:lstStyle/>
              <a:p>
                <a:r>
                  <a:rPr lang="en-US" sz="2000" dirty="0"/>
                  <a:t>Margin is defined as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capability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is allocation.</a:t>
                </a:r>
              </a:p>
              <a:p>
                <a:r>
                  <a:rPr lang="en-US" sz="2000" dirty="0">
                    <a:solidFill>
                      <a:schemeClr val="accent4"/>
                    </a:solidFill>
                  </a:rPr>
                  <a:t>Error margin is based on the detector error relative to total available allocation.</a:t>
                </a:r>
              </a:p>
              <a:p>
                <a:r>
                  <a:rPr lang="en-US" sz="2000" dirty="0">
                    <a:solidFill>
                      <a:srgbClr val="00B050"/>
                    </a:solidFill>
                  </a:rPr>
                  <a:t>Time margin is based on time to reach SNR relative to allocated time in scenario.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62000"/>
                <a:ext cx="8915400" cy="1600200"/>
              </a:xfrm>
              <a:blipFill>
                <a:blip r:embed="rId3"/>
                <a:stretch>
                  <a:fillRect l="-752" t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228600" y="5715000"/>
            <a:ext cx="8763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llout: Line 13"/>
              <p:cNvSpPr/>
              <p:nvPr/>
            </p:nvSpPr>
            <p:spPr bwMode="auto">
              <a:xfrm>
                <a:off x="4343400" y="2133600"/>
                <a:ext cx="4466167" cy="304800"/>
              </a:xfrm>
              <a:prstGeom prst="borderCallout1">
                <a:avLst>
                  <a:gd name="adj1" fmla="val 126157"/>
                  <a:gd name="adj2" fmla="val 97448"/>
                  <a:gd name="adj3" fmla="val 1156944"/>
                  <a:gd name="adj4" fmla="val 41072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cs typeface="Arial" charset="0"/>
                  </a:rPr>
                  <a:t>Could set threshold where there is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≥50%</m:t>
                    </m:r>
                  </m:oMath>
                </a14:m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cs typeface="Arial" charset="0"/>
                  </a:rPr>
                  <a:t> time margin</a:t>
                </a:r>
              </a:p>
            </p:txBody>
          </p:sp>
        </mc:Choice>
        <mc:Fallback xmlns="">
          <p:sp>
            <p:nvSpPr>
              <p:cNvPr id="14" name="Callout: Lin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133600"/>
                <a:ext cx="4466167" cy="304800"/>
              </a:xfrm>
              <a:prstGeom prst="borderCallout1">
                <a:avLst>
                  <a:gd name="adj1" fmla="val 126157"/>
                  <a:gd name="adj2" fmla="val 97448"/>
                  <a:gd name="adj3" fmla="val 1156944"/>
                  <a:gd name="adj4" fmla="val 41072"/>
                </a:avLst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2 at mid-mission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662470-6340-4675-AF51-87FA0B490B63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91645"/>
            <a:ext cx="8610600" cy="479117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36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 – 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7890"/>
            <a:ext cx="8534400" cy="2899247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ea typeface="Lucida Grande"/>
                <a:cs typeface="Lucida Grande"/>
              </a:rPr>
              <a:t>CGI-2.3. </a:t>
            </a:r>
            <a:r>
              <a:rPr lang="en-US" b="0" dirty="0">
                <a:solidFill>
                  <a:srgbClr val="008000"/>
                </a:solidFill>
              </a:rPr>
              <a:t>WFIRST CGI shall be able to detect point sources at a 50% confidence level at a flux ratio of 6e-10 (TBR) and an angular separation of 0.16 </a:t>
            </a:r>
            <a:r>
              <a:rPr lang="en-US" b="0" dirty="0" err="1">
                <a:solidFill>
                  <a:srgbClr val="008000"/>
                </a:solidFill>
              </a:rPr>
              <a:t>arcseconds</a:t>
            </a:r>
            <a:r>
              <a:rPr lang="en-US" b="0" dirty="0">
                <a:solidFill>
                  <a:srgbClr val="008000"/>
                </a:solidFill>
              </a:rPr>
              <a:t> (TBR) around a star of V=4 or brighter in an exposure time of 48 hours or less (TBR).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endParaRPr lang="en-US" b="0" dirty="0">
              <a:solidFill>
                <a:srgbClr val="FF0000"/>
              </a:solidFill>
              <a:ea typeface="Lucida Grande"/>
              <a:cs typeface="Lucida Grande"/>
            </a:endParaRP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This is a baseline only, not threshold requirement</a:t>
            </a: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Replace confidence level with false positive probability constraint or replace with SNR=1</a:t>
            </a:r>
          </a:p>
          <a:p>
            <a:r>
              <a:rPr lang="en-US" b="0" dirty="0">
                <a:solidFill>
                  <a:schemeClr val="tx1"/>
                </a:solidFill>
                <a:ea typeface="Lucida Grande"/>
                <a:cs typeface="Lucida Grande"/>
              </a:rPr>
              <a:t>Specify the band (565 nm?)</a:t>
            </a:r>
          </a:p>
          <a:p>
            <a:endParaRPr lang="en-US" b="0" dirty="0">
              <a:solidFill>
                <a:srgbClr val="FF0000"/>
              </a:solidFill>
              <a:ea typeface="Lucida Grande"/>
              <a:cs typeface="Lucida Grande"/>
            </a:endParaRPr>
          </a:p>
          <a:p>
            <a:pPr marL="0" indent="0">
              <a:buNone/>
            </a:pPr>
            <a:endParaRPr lang="en-US" b="0" dirty="0">
              <a:solidFill>
                <a:srgbClr val="FF0000"/>
              </a:solidFill>
              <a:ea typeface="Lucida Grande"/>
              <a:cs typeface="Lucida Grande"/>
            </a:endParaRPr>
          </a:p>
          <a:p>
            <a:endParaRPr lang="en-US" b="0" dirty="0">
              <a:solidFill>
                <a:srgbClr val="000000"/>
              </a:solidFill>
              <a:ea typeface="Lucida Grande"/>
              <a:cs typeface="Lucida Gran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035724EA-4E6B-4951-9DFC-3085201F6B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4274"/>
      </p:ext>
    </p:extLst>
  </p:cSld>
  <p:clrMapOvr>
    <a:masterClrMapping/>
  </p:clrMapOvr>
</p:sld>
</file>

<file path=ppt/theme/theme1.xml><?xml version="1.0" encoding="utf-8"?>
<a:theme xmlns:a="http://schemas.openxmlformats.org/drawingml/2006/main" name="1_TPF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TPF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TP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P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P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P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P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P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P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P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P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P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P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P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xEP template_prin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 template_print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NP template_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 template_pr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 template_pr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1851</Words>
  <Application>Microsoft Office PowerPoint</Application>
  <PresentationFormat>On-screen Show (4:3)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Arial</vt:lpstr>
      <vt:lpstr>Arial Narrow</vt:lpstr>
      <vt:lpstr>Calibri</vt:lpstr>
      <vt:lpstr>Cambria Math</vt:lpstr>
      <vt:lpstr>Garamond</vt:lpstr>
      <vt:lpstr>HelveticaNeue LT 55 Roman</vt:lpstr>
      <vt:lpstr>HelveticaNeue LT 75 Bold</vt:lpstr>
      <vt:lpstr>Lucida Grande</vt:lpstr>
      <vt:lpstr>Symbol</vt:lpstr>
      <vt:lpstr>Verdana</vt:lpstr>
      <vt:lpstr>1_TPF</vt:lpstr>
      <vt:lpstr>2_ExEP template_print</vt:lpstr>
      <vt:lpstr>WFIRST Coronagraph SRD Requirements: Threshold and Baseline</vt:lpstr>
      <vt:lpstr>Objective</vt:lpstr>
      <vt:lpstr>Defining Threshold and Baseline</vt:lpstr>
      <vt:lpstr>CGI - 2.1; CGI – 2.2</vt:lpstr>
      <vt:lpstr>Noise Equivalent Flux Ratio (NEF): ξ_eq</vt:lpstr>
      <vt:lpstr>The Brightness Dependent Error and Detector Error Margin</vt:lpstr>
      <vt:lpstr>Choosing Threshold Fiducial Case for CGI 2.2</vt:lpstr>
      <vt:lpstr>Imaging 2 at mid-mission</vt:lpstr>
      <vt:lpstr>CGI – 2.3</vt:lpstr>
      <vt:lpstr>CGI – 2.5</vt:lpstr>
      <vt:lpstr>Choosing Threshold Fiducial Case based on CGI 2.5 (IFS 1) </vt:lpstr>
      <vt:lpstr>CGI – 2.6</vt:lpstr>
      <vt:lpstr>CGI – 2.7</vt:lpstr>
      <vt:lpstr>CGI – 2.8, 2.9</vt:lpstr>
      <vt:lpstr>CGI – 2.10. 2.11</vt:lpstr>
      <vt:lpstr>CGI – 2.12, 2.13</vt:lpstr>
      <vt:lpstr>Backup</vt:lpstr>
      <vt:lpstr>The Brightness Dependent Error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Patterson, Keith D (383D)</dc:creator>
  <cp:lastModifiedBy>Bijan</cp:lastModifiedBy>
  <cp:revision>147</cp:revision>
  <dcterms:created xsi:type="dcterms:W3CDTF">2016-02-16T15:35:44Z</dcterms:created>
  <dcterms:modified xsi:type="dcterms:W3CDTF">2017-01-18T21:13:05Z</dcterms:modified>
</cp:coreProperties>
</file>