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18"/>
  </p:notesMasterIdLst>
  <p:sldIdLst>
    <p:sldId id="256" r:id="rId2"/>
    <p:sldId id="270" r:id="rId3"/>
    <p:sldId id="266" r:id="rId4"/>
    <p:sldId id="269" r:id="rId5"/>
    <p:sldId id="261" r:id="rId6"/>
    <p:sldId id="290" r:id="rId7"/>
    <p:sldId id="262" r:id="rId8"/>
    <p:sldId id="295" r:id="rId9"/>
    <p:sldId id="296" r:id="rId10"/>
    <p:sldId id="294" r:id="rId11"/>
    <p:sldId id="264" r:id="rId12"/>
    <p:sldId id="293" r:id="rId13"/>
    <p:sldId id="282" r:id="rId14"/>
    <p:sldId id="283" r:id="rId15"/>
    <p:sldId id="285" r:id="rId16"/>
    <p:sldId id="289"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E6AF00"/>
    <a:srgbClr val="FFC000"/>
    <a:srgbClr val="92D050"/>
    <a:srgbClr val="8EB4E3"/>
    <a:srgbClr val="D4CFB4"/>
    <a:srgbClr val="E2E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1" autoAdjust="0"/>
    <p:restoredTop sz="94660"/>
  </p:normalViewPr>
  <p:slideViewPr>
    <p:cSldViewPr snapToGrid="0">
      <p:cViewPr varScale="1">
        <p:scale>
          <a:sx n="160" d="100"/>
          <a:sy n="160" d="100"/>
        </p:scale>
        <p:origin x="4308" y="174"/>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0B9F0E8-A3C3-4325-97C8-223F5F2AC3C6}" type="datetimeFigureOut">
              <a:rPr lang="en-US" smtClean="0"/>
              <a:t>12/5/2016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0A59A9C-17A1-4C2B-812C-E7263F998C35}" type="slidenum">
              <a:rPr lang="en-US" smtClean="0"/>
              <a:t>‹#›</a:t>
            </a:fld>
            <a:endParaRPr lang="en-US"/>
          </a:p>
        </p:txBody>
      </p:sp>
    </p:spTree>
    <p:extLst>
      <p:ext uri="{BB962C8B-B14F-4D97-AF65-F5344CB8AC3E}">
        <p14:creationId xmlns:p14="http://schemas.microsoft.com/office/powerpoint/2010/main" val="257075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9/23/2016</a:t>
            </a:r>
            <a:endParaRPr lang="en-US" dirty="0"/>
          </a:p>
        </p:txBody>
      </p:sp>
      <p:sp>
        <p:nvSpPr>
          <p:cNvPr id="5"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6"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7612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r>
              <a:rPr lang="en-US" smtClean="0"/>
              <a:t>9/23/2016</a:t>
            </a:r>
            <a:endParaRPr lang="en-US" dirty="0"/>
          </a:p>
        </p:txBody>
      </p:sp>
      <p:sp>
        <p:nvSpPr>
          <p:cNvPr id="6"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7"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402988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9/23/2016</a:t>
            </a:r>
            <a:endParaRPr lang="en-US" dirty="0"/>
          </a:p>
        </p:txBody>
      </p:sp>
      <p:sp>
        <p:nvSpPr>
          <p:cNvPr id="5"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6"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2749567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9/23/2016</a:t>
            </a:r>
            <a:endParaRPr lang="en-US" dirty="0"/>
          </a:p>
        </p:txBody>
      </p:sp>
      <p:sp>
        <p:nvSpPr>
          <p:cNvPr id="5"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6"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1625074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699248"/>
            <a:ext cx="4038600" cy="54269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9/23/2016</a:t>
            </a:r>
            <a:endParaRPr lang="en-US" dirty="0"/>
          </a:p>
        </p:txBody>
      </p:sp>
      <p:sp>
        <p:nvSpPr>
          <p:cNvPr id="6"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7"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180922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9/23/2016</a:t>
            </a:r>
            <a:endParaRPr lang="en-US" dirty="0"/>
          </a:p>
        </p:txBody>
      </p:sp>
      <p:sp>
        <p:nvSpPr>
          <p:cNvPr id="5"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6"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9107499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smtClean="0"/>
              <a:t>9/23/2016</a:t>
            </a:r>
            <a:endParaRPr lang="en-US" dirty="0"/>
          </a:p>
        </p:txBody>
      </p:sp>
      <p:sp>
        <p:nvSpPr>
          <p:cNvPr id="4"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5"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132303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699248"/>
            <a:ext cx="4038600" cy="54269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9/23/2016</a:t>
            </a:r>
            <a:endParaRPr lang="en-US" dirty="0"/>
          </a:p>
        </p:txBody>
      </p:sp>
      <p:sp>
        <p:nvSpPr>
          <p:cNvPr id="6"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7"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210931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l">
              <a:defRPr sz="4000" b="1" cap="all"/>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r>
              <a:rPr lang="en-US" smtClean="0"/>
              <a:t>9/23/2016</a:t>
            </a:r>
            <a:endParaRPr lang="en-US" dirty="0"/>
          </a:p>
        </p:txBody>
      </p:sp>
      <p:sp>
        <p:nvSpPr>
          <p:cNvPr id="5"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6"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247176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smtClean="0"/>
              <a:t>9/23/2016</a:t>
            </a:r>
            <a:endParaRPr lang="en-US" dirty="0"/>
          </a:p>
        </p:txBody>
      </p:sp>
      <p:sp>
        <p:nvSpPr>
          <p:cNvPr id="3"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4"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290290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2132"/>
            <a:ext cx="4038600" cy="45340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9/23/2016</a:t>
            </a:r>
            <a:endParaRPr lang="en-US" dirty="0"/>
          </a:p>
        </p:txBody>
      </p:sp>
      <p:sp>
        <p:nvSpPr>
          <p:cNvPr id="6"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7"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180007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r>
              <a:rPr lang="en-US" smtClean="0"/>
              <a:t>9/23/2016</a:t>
            </a:r>
            <a:endParaRPr lang="en-US" dirty="0"/>
          </a:p>
        </p:txBody>
      </p:sp>
      <p:sp>
        <p:nvSpPr>
          <p:cNvPr id="8"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9"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47371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r>
              <a:rPr lang="en-US" smtClean="0"/>
              <a:t>9/23/2016</a:t>
            </a:r>
            <a:endParaRPr lang="en-US" dirty="0"/>
          </a:p>
        </p:txBody>
      </p:sp>
      <p:sp>
        <p:nvSpPr>
          <p:cNvPr id="6" name="Footer Placeholder 4"/>
          <p:cNvSpPr>
            <a:spLocks noGrp="1"/>
          </p:cNvSpPr>
          <p:nvPr>
            <p:ph type="ftr" sz="quarter" idx="11"/>
          </p:nvPr>
        </p:nvSpPr>
        <p:spPr/>
        <p:txBody>
          <a:bodyPr/>
          <a:lstStyle>
            <a:lvl1pPr>
              <a:defRPr/>
            </a:lvl1pPr>
          </a:lstStyle>
          <a:p>
            <a:r>
              <a:rPr lang="en-US" smtClean="0"/>
              <a:t>Nemati - WFIRST Coronagraph Photometry and Planet Yield</a:t>
            </a:r>
            <a:endParaRPr lang="en-US" dirty="0"/>
          </a:p>
        </p:txBody>
      </p:sp>
      <p:sp>
        <p:nvSpPr>
          <p:cNvPr id="7" name="Slide Number Placeholder 5"/>
          <p:cNvSpPr>
            <a:spLocks noGrp="1"/>
          </p:cNvSpPr>
          <p:nvPr>
            <p:ph type="sldNum" sz="quarter" idx="12"/>
          </p:nvPr>
        </p:nvSpPr>
        <p:spPr/>
        <p:txBody>
          <a:bodyPr/>
          <a:lstStyle>
            <a:lvl1pPr>
              <a:defRPr/>
            </a:lvl1pPr>
          </a:lstStyle>
          <a:p>
            <a:fld id="{5DE33DCA-FF86-44C4-B4AC-5D08CEEC2E49}" type="slidenum">
              <a:rPr lang="en-US" smtClean="0"/>
              <a:t>‹#›</a:t>
            </a:fld>
            <a:endParaRPr lang="en-US" dirty="0"/>
          </a:p>
        </p:txBody>
      </p:sp>
    </p:spTree>
    <p:extLst>
      <p:ext uri="{BB962C8B-B14F-4D97-AF65-F5344CB8AC3E}">
        <p14:creationId xmlns:p14="http://schemas.microsoft.com/office/powerpoint/2010/main" val="127864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Group 2"/>
          <p:cNvGrpSpPr/>
          <p:nvPr/>
        </p:nvGrpSpPr>
        <p:grpSpPr>
          <a:xfrm>
            <a:off x="-1416" y="494109"/>
            <a:ext cx="423908" cy="6228583"/>
            <a:chOff x="-1416" y="494109"/>
            <a:chExt cx="423908" cy="6228583"/>
          </a:xfrm>
        </p:grpSpPr>
        <p:sp>
          <p:nvSpPr>
            <p:cNvPr id="10" name="TextBox 9"/>
            <p:cNvSpPr txBox="1"/>
            <p:nvPr/>
          </p:nvSpPr>
          <p:spPr>
            <a:xfrm rot="16200000">
              <a:off x="-2931042" y="3423735"/>
              <a:ext cx="6228583" cy="369332"/>
            </a:xfrm>
            <a:prstGeom prst="rect">
              <a:avLst/>
            </a:prstGeom>
            <a:noFill/>
          </p:spPr>
          <p:txBody>
            <a:bodyPr wrap="square" lIns="0" tIns="0" rIns="0" bIns="0" rtlCol="0">
              <a:spAutoFit/>
            </a:bodyPr>
            <a:lstStyle/>
            <a:p>
              <a:r>
                <a:rPr lang="en-US" sz="2400" b="1" dirty="0" smtClean="0">
                  <a:solidFill>
                    <a:schemeClr val="bg2"/>
                  </a:solidFill>
                  <a:latin typeface="Verdana" panose="020B0604030504040204" pitchFamily="34" charset="0"/>
                  <a:ea typeface="Verdana" panose="020B0604030504040204" pitchFamily="34" charset="0"/>
                  <a:cs typeface="Verdana" panose="020B0604030504040204" pitchFamily="34" charset="0"/>
                </a:rPr>
                <a:t>WFIRST                     </a:t>
              </a:r>
              <a:r>
                <a:rPr lang="en-US" sz="2400" b="1" dirty="0">
                  <a:solidFill>
                    <a:schemeClr val="bg2"/>
                  </a:solidFill>
                  <a:latin typeface="Verdana" panose="020B0604030504040204" pitchFamily="34" charset="0"/>
                  <a:ea typeface="Verdana" panose="020B0604030504040204" pitchFamily="34" charset="0"/>
                  <a:cs typeface="Verdana" panose="020B0604030504040204" pitchFamily="34" charset="0"/>
                </a:rPr>
                <a:t>Coronagraph</a:t>
              </a:r>
            </a:p>
          </p:txBody>
        </p:sp>
        <p:pic>
          <p:nvPicPr>
            <p:cNvPr id="12" name="Picture 11"/>
            <p:cNvPicPr>
              <a:picLocks noChangeAspect="1"/>
            </p:cNvPicPr>
            <p:nvPr/>
          </p:nvPicPr>
          <p:blipFill>
            <a:blip r:embed="rId15"/>
            <a:stretch>
              <a:fillRect/>
            </a:stretch>
          </p:blipFill>
          <p:spPr>
            <a:xfrm>
              <a:off x="0" y="3246978"/>
              <a:ext cx="398062" cy="1065085"/>
            </a:xfrm>
            <a:prstGeom prst="rect">
              <a:avLst/>
            </a:prstGeom>
          </p:spPr>
        </p:pic>
        <p:pic>
          <p:nvPicPr>
            <p:cNvPr id="14" name="Picture 2"/>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229619" y="4591981"/>
              <a:ext cx="862599" cy="4033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Rectangle 12"/>
            <p:cNvSpPr/>
            <p:nvPr/>
          </p:nvSpPr>
          <p:spPr>
            <a:xfrm>
              <a:off x="24430" y="3192779"/>
              <a:ext cx="398062" cy="203218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grpSp>
      <p:sp>
        <p:nvSpPr>
          <p:cNvPr id="1026" name="Title Placeholder 1"/>
          <p:cNvSpPr>
            <a:spLocks noGrp="1"/>
          </p:cNvSpPr>
          <p:nvPr>
            <p:ph type="title"/>
          </p:nvPr>
        </p:nvSpPr>
        <p:spPr bwMode="auto">
          <a:xfrm>
            <a:off x="617221" y="53340"/>
            <a:ext cx="829817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392346" y="762000"/>
            <a:ext cx="852305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18489" y="6593152"/>
            <a:ext cx="884234" cy="219078"/>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r>
              <a:rPr lang="en-US" smtClean="0"/>
              <a:t>9/23/2016</a:t>
            </a:r>
            <a:endParaRPr lang="en-US" dirty="0"/>
          </a:p>
        </p:txBody>
      </p:sp>
      <p:sp>
        <p:nvSpPr>
          <p:cNvPr id="5" name="Footer Placeholder 4"/>
          <p:cNvSpPr>
            <a:spLocks noGrp="1"/>
          </p:cNvSpPr>
          <p:nvPr>
            <p:ph type="ftr" sz="quarter" idx="3"/>
          </p:nvPr>
        </p:nvSpPr>
        <p:spPr>
          <a:xfrm>
            <a:off x="1252151" y="6593152"/>
            <a:ext cx="6814775" cy="219078"/>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Nemati - WFIRST Coronagraph Photometry and Planet Yield</a:t>
            </a:r>
            <a:endParaRPr lang="en-US" dirty="0"/>
          </a:p>
        </p:txBody>
      </p:sp>
      <p:sp>
        <p:nvSpPr>
          <p:cNvPr id="6" name="Slide Number Placeholder 5"/>
          <p:cNvSpPr>
            <a:spLocks noGrp="1"/>
          </p:cNvSpPr>
          <p:nvPr>
            <p:ph type="sldNum" sz="quarter" idx="4"/>
          </p:nvPr>
        </p:nvSpPr>
        <p:spPr>
          <a:xfrm>
            <a:off x="8153400" y="6593152"/>
            <a:ext cx="762000" cy="219078"/>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5DE33DCA-FF86-44C4-B4AC-5D08CEEC2E49}" type="slidenum">
              <a:rPr lang="en-US" smtClean="0"/>
              <a:t>‹#›</a:t>
            </a:fld>
            <a:endParaRPr lang="en-US" dirty="0"/>
          </a:p>
        </p:txBody>
      </p:sp>
      <p:pic>
        <p:nvPicPr>
          <p:cNvPr id="8" name="Picture 9" descr="NASA log w-out background"/>
          <p:cNvPicPr>
            <a:picLocks noChangeAspect="1" noChangeArrowheads="1"/>
          </p:cNvPicPr>
          <p:nvPr/>
        </p:nvPicPr>
        <p:blipFill>
          <a:blip r:embed="rId17" cstate="print"/>
          <a:srcRect/>
          <a:stretch>
            <a:fillRect/>
          </a:stretch>
        </p:blipFill>
        <p:spPr bwMode="auto">
          <a:xfrm>
            <a:off x="-21540" y="241151"/>
            <a:ext cx="618637" cy="504254"/>
          </a:xfrm>
          <a:prstGeom prst="rect">
            <a:avLst/>
          </a:prstGeom>
          <a:noFill/>
          <a:ln w="9525">
            <a:noFill/>
            <a:miter lim="800000"/>
            <a:headEnd/>
            <a:tailEnd/>
          </a:ln>
        </p:spPr>
      </p:pic>
      <p:sp>
        <p:nvSpPr>
          <p:cNvPr id="2" name="TextBox 1"/>
          <p:cNvSpPr txBox="1"/>
          <p:nvPr/>
        </p:nvSpPr>
        <p:spPr>
          <a:xfrm>
            <a:off x="27840" y="187"/>
            <a:ext cx="1088439" cy="215444"/>
          </a:xfrm>
          <a:prstGeom prst="rect">
            <a:avLst/>
          </a:prstGeom>
          <a:noFill/>
        </p:spPr>
        <p:txBody>
          <a:bodyPr wrap="none" lIns="0" tIns="0" rIns="0" bIns="0" rtlCol="0">
            <a:spAutoFit/>
          </a:bodyPr>
          <a:lstStyle/>
          <a:p>
            <a:r>
              <a:rPr lang="en-US" sz="800" b="1" dirty="0" smtClean="0">
                <a:solidFill>
                  <a:schemeClr val="tx1">
                    <a:lumMod val="65000"/>
                    <a:lumOff val="35000"/>
                  </a:schemeClr>
                </a:solidFill>
                <a:latin typeface="+mj-lt"/>
              </a:rPr>
              <a:t>Jet Propulsion Laboratory</a:t>
            </a:r>
          </a:p>
          <a:p>
            <a:r>
              <a:rPr lang="en-US" sz="600" b="0" dirty="0" smtClean="0">
                <a:solidFill>
                  <a:schemeClr val="tx1">
                    <a:lumMod val="65000"/>
                    <a:lumOff val="35000"/>
                  </a:schemeClr>
                </a:solidFill>
                <a:latin typeface="+mj-lt"/>
              </a:rPr>
              <a:t>California</a:t>
            </a:r>
            <a:r>
              <a:rPr lang="en-US" sz="600" b="0" baseline="0" dirty="0" smtClean="0">
                <a:solidFill>
                  <a:schemeClr val="tx1">
                    <a:lumMod val="65000"/>
                    <a:lumOff val="35000"/>
                  </a:schemeClr>
                </a:solidFill>
                <a:latin typeface="+mj-lt"/>
              </a:rPr>
              <a:t> Institute of Technology</a:t>
            </a:r>
            <a:endParaRPr lang="en-US" sz="600" b="0" dirty="0" smtClean="0">
              <a:solidFill>
                <a:schemeClr val="tx1">
                  <a:lumMod val="65000"/>
                  <a:lumOff val="35000"/>
                </a:schemeClr>
              </a:solidFill>
              <a:latin typeface="+mj-lt"/>
            </a:endParaRPr>
          </a:p>
        </p:txBody>
      </p:sp>
    </p:spTree>
    <p:extLst>
      <p:ext uri="{BB962C8B-B14F-4D97-AF65-F5344CB8AC3E}">
        <p14:creationId xmlns:p14="http://schemas.microsoft.com/office/powerpoint/2010/main" val="1436644052"/>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Lst>
  <p:timing>
    <p:tnLst>
      <p:par>
        <p:cTn id="1" dur="indefinite" restart="never" nodeType="tmRoot"/>
      </p:par>
    </p:tnLst>
  </p:timing>
  <p:hf hdr="0"/>
  <p:txStyles>
    <p:titleStyle>
      <a:lvl1pPr algn="ctr" rtl="0" eaLnBrk="1" fontAlgn="base" hangingPunct="1">
        <a:spcBef>
          <a:spcPct val="0"/>
        </a:spcBef>
        <a:spcAft>
          <a:spcPct val="0"/>
        </a:spcAft>
        <a:defRPr kumimoji="0" lang="en-US" sz="3600" b="1" i="0" u="none" strike="noStrike" kern="1200" cap="none" spc="0" normalizeH="0" baseline="0" noProof="0" smtClean="0">
          <a:ln>
            <a:noFill/>
          </a:ln>
          <a:solidFill>
            <a:srgbClr val="526DB0">
              <a:lumMod val="75000"/>
            </a:srgbClr>
          </a:solidFill>
          <a:effectLst/>
          <a:uLnTx/>
          <a:uFillTx/>
          <a:latin typeface="+mj-lt"/>
          <a:ea typeface="+mj-ea"/>
          <a:cs typeface="+mj-cs"/>
        </a:defRPr>
      </a:lvl1pPr>
      <a:lvl2pPr algn="ctr" rtl="0" eaLnBrk="1" fontAlgn="base" hangingPunct="1">
        <a:spcBef>
          <a:spcPct val="0"/>
        </a:spcBef>
        <a:spcAft>
          <a:spcPct val="0"/>
        </a:spcAft>
        <a:defRPr sz="3200">
          <a:solidFill>
            <a:srgbClr val="FF0000"/>
          </a:solidFill>
          <a:latin typeface="Calibri" pitchFamily="34" charset="0"/>
        </a:defRPr>
      </a:lvl2pPr>
      <a:lvl3pPr algn="ctr" rtl="0" eaLnBrk="1" fontAlgn="base" hangingPunct="1">
        <a:spcBef>
          <a:spcPct val="0"/>
        </a:spcBef>
        <a:spcAft>
          <a:spcPct val="0"/>
        </a:spcAft>
        <a:defRPr sz="3200">
          <a:solidFill>
            <a:srgbClr val="FF0000"/>
          </a:solidFill>
          <a:latin typeface="Calibri" pitchFamily="34" charset="0"/>
        </a:defRPr>
      </a:lvl3pPr>
      <a:lvl4pPr algn="ctr" rtl="0" eaLnBrk="1" fontAlgn="base" hangingPunct="1">
        <a:spcBef>
          <a:spcPct val="0"/>
        </a:spcBef>
        <a:spcAft>
          <a:spcPct val="0"/>
        </a:spcAft>
        <a:defRPr sz="3200">
          <a:solidFill>
            <a:srgbClr val="FF0000"/>
          </a:solidFill>
          <a:latin typeface="Calibri" pitchFamily="34" charset="0"/>
        </a:defRPr>
      </a:lvl4pPr>
      <a:lvl5pPr algn="ctr" rtl="0" eaLnBrk="1" fontAlgn="base" hangingPunct="1">
        <a:spcBef>
          <a:spcPct val="0"/>
        </a:spcBef>
        <a:spcAft>
          <a:spcPct val="0"/>
        </a:spcAft>
        <a:defRPr sz="3200">
          <a:solidFill>
            <a:srgbClr val="FF0000"/>
          </a:solidFill>
          <a:latin typeface="Calibri" pitchFamily="34" charset="0"/>
        </a:defRPr>
      </a:lvl5pPr>
      <a:lvl6pPr marL="457200" algn="ctr" rtl="0" eaLnBrk="1" fontAlgn="base" hangingPunct="1">
        <a:spcBef>
          <a:spcPct val="0"/>
        </a:spcBef>
        <a:spcAft>
          <a:spcPct val="0"/>
        </a:spcAft>
        <a:defRPr sz="3200">
          <a:solidFill>
            <a:srgbClr val="FF0000"/>
          </a:solidFill>
          <a:latin typeface="Calibri" pitchFamily="34" charset="0"/>
        </a:defRPr>
      </a:lvl6pPr>
      <a:lvl7pPr marL="914400" algn="ctr" rtl="0" eaLnBrk="1" fontAlgn="base" hangingPunct="1">
        <a:spcBef>
          <a:spcPct val="0"/>
        </a:spcBef>
        <a:spcAft>
          <a:spcPct val="0"/>
        </a:spcAft>
        <a:defRPr sz="3200">
          <a:solidFill>
            <a:srgbClr val="FF0000"/>
          </a:solidFill>
          <a:latin typeface="Calibri" pitchFamily="34" charset="0"/>
        </a:defRPr>
      </a:lvl7pPr>
      <a:lvl8pPr marL="1371600" algn="ctr" rtl="0" eaLnBrk="1" fontAlgn="base" hangingPunct="1">
        <a:spcBef>
          <a:spcPct val="0"/>
        </a:spcBef>
        <a:spcAft>
          <a:spcPct val="0"/>
        </a:spcAft>
        <a:defRPr sz="3200">
          <a:solidFill>
            <a:srgbClr val="FF0000"/>
          </a:solidFill>
          <a:latin typeface="Calibri" pitchFamily="34" charset="0"/>
        </a:defRPr>
      </a:lvl8pPr>
      <a:lvl9pPr marL="1828800" algn="ctr" rtl="0" eaLnBrk="1" fontAlgn="base" hangingPunct="1">
        <a:spcBef>
          <a:spcPct val="0"/>
        </a:spcBef>
        <a:spcAft>
          <a:spcPct val="0"/>
        </a:spcAft>
        <a:defRPr sz="3200">
          <a:solidFill>
            <a:srgbClr val="FF0000"/>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lumMod val="85000"/>
              <a:lumOff val="15000"/>
            </a:schemeClr>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lumMod val="85000"/>
              <a:lumOff val="15000"/>
            </a:schemeClr>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lumMod val="85000"/>
              <a:lumOff val="15000"/>
            </a:schemeClr>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lumMod val="85000"/>
              <a:lumOff val="15000"/>
            </a:schemeClr>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0.png"/><Relationship Id="rId7" Type="http://schemas.openxmlformats.org/officeDocument/2006/relationships/image" Target="../media/image25.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240.png"/><Relationship Id="rId5" Type="http://schemas.openxmlformats.org/officeDocument/2006/relationships/image" Target="../media/image80.png"/><Relationship Id="rId10" Type="http://schemas.openxmlformats.org/officeDocument/2006/relationships/image" Target="../media/image28.png"/><Relationship Id="rId4" Type="http://schemas.openxmlformats.org/officeDocument/2006/relationships/image" Target="../media/image70.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3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22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2.png"/><Relationship Id="rId7" Type="http://schemas.openxmlformats.org/officeDocument/2006/relationships/image" Target="../media/image90.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81.png"/><Relationship Id="rId5" Type="http://schemas.openxmlformats.org/officeDocument/2006/relationships/image" Target="../media/image71.png"/><Relationship Id="rId4" Type="http://schemas.openxmlformats.org/officeDocument/2006/relationships/image" Target="../media/image61.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WFIRST Coronagraph</a:t>
            </a:r>
            <a:br>
              <a:rPr lang="en-US" dirty="0" smtClean="0"/>
            </a:br>
            <a:r>
              <a:rPr lang="en-US" dirty="0" smtClean="0"/>
              <a:t>Photometry and </a:t>
            </a:r>
            <a:r>
              <a:rPr lang="en-US" dirty="0"/>
              <a:t>Yield</a:t>
            </a:r>
            <a:br>
              <a:rPr lang="en-US" dirty="0"/>
            </a:br>
            <a:r>
              <a:rPr lang="en-US" dirty="0" smtClean="0"/>
              <a:t>for Planet </a:t>
            </a:r>
            <a:r>
              <a:rPr lang="en-US" dirty="0"/>
              <a:t>Imaging</a:t>
            </a:r>
          </a:p>
        </p:txBody>
      </p:sp>
      <p:sp>
        <p:nvSpPr>
          <p:cNvPr id="3" name="Subtitle 2"/>
          <p:cNvSpPr>
            <a:spLocks noGrp="1"/>
          </p:cNvSpPr>
          <p:nvPr>
            <p:ph type="subTitle" idx="1"/>
          </p:nvPr>
        </p:nvSpPr>
        <p:spPr/>
        <p:txBody>
          <a:bodyPr/>
          <a:lstStyle/>
          <a:p>
            <a:r>
              <a:rPr lang="en-US" dirty="0" smtClean="0"/>
              <a:t>Bijan Nemati</a:t>
            </a:r>
          </a:p>
          <a:p>
            <a:r>
              <a:rPr lang="en-US" dirty="0" smtClean="0"/>
              <a:t>9/23/2016</a:t>
            </a:r>
            <a:endParaRPr lang="en-US" dirty="0"/>
          </a:p>
        </p:txBody>
      </p:sp>
    </p:spTree>
    <p:extLst>
      <p:ext uri="{BB962C8B-B14F-4D97-AF65-F5344CB8AC3E}">
        <p14:creationId xmlns:p14="http://schemas.microsoft.com/office/powerpoint/2010/main" val="398208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 name="Picture 511"/>
          <p:cNvPicPr>
            <a:picLocks noChangeAspect="1"/>
          </p:cNvPicPr>
          <p:nvPr/>
        </p:nvPicPr>
        <p:blipFill>
          <a:blip r:embed="rId2"/>
          <a:stretch>
            <a:fillRect/>
          </a:stretch>
        </p:blipFill>
        <p:spPr>
          <a:xfrm>
            <a:off x="392346" y="3884310"/>
            <a:ext cx="6677522" cy="2529366"/>
          </a:xfrm>
          <a:prstGeom prst="rect">
            <a:avLst/>
          </a:prstGeom>
        </p:spPr>
      </p:pic>
      <p:sp>
        <p:nvSpPr>
          <p:cNvPr id="471" name="Title 470"/>
          <p:cNvSpPr>
            <a:spLocks noGrp="1"/>
          </p:cNvSpPr>
          <p:nvPr>
            <p:ph type="title"/>
          </p:nvPr>
        </p:nvSpPr>
        <p:spPr>
          <a:xfrm>
            <a:off x="1035943" y="53340"/>
            <a:ext cx="7879457" cy="533400"/>
          </a:xfrm>
        </p:spPr>
        <p:txBody>
          <a:bodyPr>
            <a:normAutofit fontScale="90000"/>
          </a:bodyPr>
          <a:lstStyle/>
          <a:p>
            <a:r>
              <a:rPr lang="en-US" dirty="0"/>
              <a:t>Detector Pixels in the IFS Configuration</a:t>
            </a:r>
          </a:p>
        </p:txBody>
      </p:sp>
      <p:sp>
        <p:nvSpPr>
          <p:cNvPr id="472" name="Content Placeholder 471"/>
          <p:cNvSpPr>
            <a:spLocks noGrp="1"/>
          </p:cNvSpPr>
          <p:nvPr>
            <p:ph idx="1"/>
          </p:nvPr>
        </p:nvSpPr>
        <p:spPr>
          <a:xfrm>
            <a:off x="535459" y="762002"/>
            <a:ext cx="8379940" cy="1211523"/>
          </a:xfrm>
        </p:spPr>
        <p:txBody>
          <a:bodyPr/>
          <a:lstStyle/>
          <a:p>
            <a:pPr marL="0" indent="0">
              <a:buNone/>
            </a:pPr>
            <a:r>
              <a:rPr lang="en-US" sz="2000" dirty="0"/>
              <a:t>For the IFS, the SNR region of interest (ROI) comprises the collection of pixels that altogether are involved in the photometry of a </a:t>
            </a:r>
            <a:r>
              <a:rPr lang="en-US" sz="2000" i="1" dirty="0"/>
              <a:t>single spectral element </a:t>
            </a:r>
          </a:p>
          <a:p>
            <a:endParaRPr lang="en-US" sz="2000" dirty="0"/>
          </a:p>
        </p:txBody>
      </p:sp>
      <p:sp>
        <p:nvSpPr>
          <p:cNvPr id="3" name="Footer Placeholder 2"/>
          <p:cNvSpPr>
            <a:spLocks noGrp="1"/>
          </p:cNvSpPr>
          <p:nvPr>
            <p:ph type="ftr" sz="quarter" idx="11"/>
          </p:nvPr>
        </p:nvSpPr>
        <p:spPr/>
        <p:txBody>
          <a:bodyPr/>
          <a:lstStyle/>
          <a:p>
            <a:r>
              <a:rPr lang="en-US" smtClean="0"/>
              <a:t>Nemati - WFIRST Coronagraph Photometry and Planet Yield</a:t>
            </a:r>
            <a:endParaRPr lang="en-US"/>
          </a:p>
        </p:txBody>
      </p:sp>
      <p:sp>
        <p:nvSpPr>
          <p:cNvPr id="4" name="Slide Number Placeholder 3"/>
          <p:cNvSpPr>
            <a:spLocks noGrp="1"/>
          </p:cNvSpPr>
          <p:nvPr>
            <p:ph type="sldNum" sz="quarter" idx="12"/>
          </p:nvPr>
        </p:nvSpPr>
        <p:spPr/>
        <p:txBody>
          <a:bodyPr/>
          <a:lstStyle/>
          <a:p>
            <a:fld id="{37D40BB4-DFF2-4215-96D9-4464A32E3E8D}" type="slidenum">
              <a:rPr lang="en-US" smtClean="0"/>
              <a:t>10</a:t>
            </a:fld>
            <a:endParaRPr lang="en-US"/>
          </a:p>
        </p:txBody>
      </p:sp>
      <p:pic>
        <p:nvPicPr>
          <p:cNvPr id="359" name="Picture 358"/>
          <p:cNvPicPr>
            <a:picLocks noChangeAspect="1"/>
          </p:cNvPicPr>
          <p:nvPr/>
        </p:nvPicPr>
        <p:blipFill>
          <a:blip r:embed="rId3"/>
          <a:stretch>
            <a:fillRect/>
          </a:stretch>
        </p:blipFill>
        <p:spPr>
          <a:xfrm>
            <a:off x="2713846" y="3874209"/>
            <a:ext cx="2598059" cy="1304605"/>
          </a:xfrm>
          <a:prstGeom prst="rect">
            <a:avLst/>
          </a:prstGeom>
        </p:spPr>
      </p:pic>
      <p:sp>
        <p:nvSpPr>
          <p:cNvPr id="361" name="Shape 581"/>
          <p:cNvSpPr/>
          <p:nvPr/>
        </p:nvSpPr>
        <p:spPr>
          <a:xfrm>
            <a:off x="2327493" y="6548738"/>
            <a:ext cx="1038691" cy="26160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1600"/>
            </a:lvl1pPr>
          </a:lstStyle>
          <a:p>
            <a:r>
              <a:rPr sz="1100" dirty="0"/>
              <a:t>Collimator</a:t>
            </a:r>
          </a:p>
        </p:txBody>
      </p:sp>
      <p:sp>
        <p:nvSpPr>
          <p:cNvPr id="362" name="Shape 583"/>
          <p:cNvSpPr/>
          <p:nvPr/>
        </p:nvSpPr>
        <p:spPr>
          <a:xfrm>
            <a:off x="4404505" y="6160392"/>
            <a:ext cx="1038691" cy="41549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gn="ctr">
              <a:defRPr sz="1600"/>
            </a:pPr>
            <a:r>
              <a:rPr sz="1050" dirty="0"/>
              <a:t>Compound</a:t>
            </a:r>
          </a:p>
          <a:p>
            <a:pPr algn="ctr">
              <a:defRPr sz="1600"/>
            </a:pPr>
            <a:r>
              <a:rPr sz="1050" dirty="0"/>
              <a:t>Prism</a:t>
            </a:r>
          </a:p>
        </p:txBody>
      </p:sp>
      <p:sp>
        <p:nvSpPr>
          <p:cNvPr id="363" name="Shape 584"/>
          <p:cNvSpPr/>
          <p:nvPr/>
        </p:nvSpPr>
        <p:spPr>
          <a:xfrm>
            <a:off x="5985157" y="5666747"/>
            <a:ext cx="1038691" cy="26160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1600"/>
            </a:lvl1pPr>
          </a:lstStyle>
          <a:p>
            <a:r>
              <a:rPr sz="1100" dirty="0"/>
              <a:t>Camera</a:t>
            </a:r>
          </a:p>
        </p:txBody>
      </p:sp>
      <p:sp>
        <p:nvSpPr>
          <p:cNvPr id="364" name="Left Brace 363"/>
          <p:cNvSpPr/>
          <p:nvPr/>
        </p:nvSpPr>
        <p:spPr>
          <a:xfrm rot="3971424" flipH="1">
            <a:off x="6141010" y="4773825"/>
            <a:ext cx="163332" cy="1702185"/>
          </a:xfrm>
          <a:prstGeom prst="leftBrace">
            <a:avLst>
              <a:gd name="adj1" fmla="val 4089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65" name="Right Brace 364"/>
          <p:cNvSpPr/>
          <p:nvPr/>
        </p:nvSpPr>
        <p:spPr>
          <a:xfrm rot="5400000">
            <a:off x="2734636" y="5616291"/>
            <a:ext cx="128135" cy="1793834"/>
          </a:xfrm>
          <a:prstGeom prst="rightBrace">
            <a:avLst>
              <a:gd name="adj1" fmla="val 609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nvGrpSpPr>
          <p:cNvPr id="366" name="Group 365"/>
          <p:cNvGrpSpPr/>
          <p:nvPr/>
        </p:nvGrpSpPr>
        <p:grpSpPr>
          <a:xfrm>
            <a:off x="1035944" y="4464713"/>
            <a:ext cx="1681993" cy="1304848"/>
            <a:chOff x="1672401" y="3877057"/>
            <a:chExt cx="1909616" cy="1481432"/>
          </a:xfrm>
        </p:grpSpPr>
        <p:sp>
          <p:nvSpPr>
            <p:cNvPr id="367" name="Rectangular Callout 366"/>
            <p:cNvSpPr/>
            <p:nvPr/>
          </p:nvSpPr>
          <p:spPr>
            <a:xfrm>
              <a:off x="1672401" y="3877057"/>
              <a:ext cx="1909616" cy="1481432"/>
            </a:xfrm>
            <a:prstGeom prst="wedgeRectCallout">
              <a:avLst>
                <a:gd name="adj1" fmla="val -4928"/>
                <a:gd name="adj2" fmla="val 6674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pic>
          <p:nvPicPr>
            <p:cNvPr id="368" name="image7.png" descr="Lenslet-SideProfile_v3.png"/>
            <p:cNvPicPr>
              <a:picLocks noChangeAspect="1"/>
            </p:cNvPicPr>
            <p:nvPr/>
          </p:nvPicPr>
          <p:blipFill>
            <a:blip r:embed="rId4">
              <a:extLst/>
            </a:blip>
            <a:srcRect t="6101" b="9026"/>
            <a:stretch>
              <a:fillRect/>
            </a:stretch>
          </p:blipFill>
          <p:spPr>
            <a:xfrm>
              <a:off x="1701659" y="3906314"/>
              <a:ext cx="1824751" cy="1415596"/>
            </a:xfrm>
            <a:prstGeom prst="rect">
              <a:avLst/>
            </a:prstGeom>
            <a:ln w="12700">
              <a:noFill/>
              <a:miter lim="400000"/>
            </a:ln>
          </p:spPr>
        </p:pic>
      </p:grpSp>
      <p:sp>
        <p:nvSpPr>
          <p:cNvPr id="369" name="Shape 590"/>
          <p:cNvSpPr/>
          <p:nvPr/>
        </p:nvSpPr>
        <p:spPr>
          <a:xfrm>
            <a:off x="866583" y="4240443"/>
            <a:ext cx="1183848"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1600" b="1"/>
            </a:lvl1pPr>
          </a:lstStyle>
          <a:p>
            <a:r>
              <a:rPr sz="1200" b="0" dirty="0"/>
              <a:t>Lenslet Array</a:t>
            </a:r>
          </a:p>
        </p:txBody>
      </p:sp>
      <p:sp>
        <p:nvSpPr>
          <p:cNvPr id="379" name="TextBox 378"/>
          <p:cNvSpPr txBox="1"/>
          <p:nvPr/>
        </p:nvSpPr>
        <p:spPr>
          <a:xfrm>
            <a:off x="7032653" y="5779297"/>
            <a:ext cx="1840504" cy="584775"/>
          </a:xfrm>
          <a:prstGeom prst="rect">
            <a:avLst/>
          </a:prstGeom>
          <a:noFill/>
        </p:spPr>
        <p:txBody>
          <a:bodyPr wrap="none" lIns="0" rIns="0" rtlCol="0">
            <a:spAutoFit/>
          </a:bodyPr>
          <a:lstStyle/>
          <a:p>
            <a:pPr algn="r"/>
            <a:r>
              <a:rPr lang="en-US" sz="1600" b="1" dirty="0">
                <a:solidFill>
                  <a:schemeClr val="accent4">
                    <a:lumMod val="75000"/>
                  </a:schemeClr>
                </a:solidFill>
              </a:rPr>
              <a:t>WFIRST Coronagraph</a:t>
            </a:r>
          </a:p>
          <a:p>
            <a:pPr algn="r"/>
            <a:r>
              <a:rPr lang="en-US" sz="1600" b="1" dirty="0">
                <a:solidFill>
                  <a:schemeClr val="accent4">
                    <a:lumMod val="75000"/>
                  </a:schemeClr>
                </a:solidFill>
              </a:rPr>
              <a:t>IFS  (PISCES) </a:t>
            </a:r>
          </a:p>
        </p:txBody>
      </p:sp>
      <p:sp>
        <p:nvSpPr>
          <p:cNvPr id="380" name="Shape 590"/>
          <p:cNvSpPr/>
          <p:nvPr/>
        </p:nvSpPr>
        <p:spPr>
          <a:xfrm>
            <a:off x="903172" y="3737913"/>
            <a:ext cx="1183848"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1600" b="1"/>
            </a:lvl1pPr>
          </a:lstStyle>
          <a:p>
            <a:r>
              <a:rPr lang="en-US" sz="1200" b="0" dirty="0"/>
              <a:t>Imager plane</a:t>
            </a:r>
            <a:endParaRPr sz="1200" b="0" dirty="0"/>
          </a:p>
        </p:txBody>
      </p:sp>
      <p:cxnSp>
        <p:nvCxnSpPr>
          <p:cNvPr id="381" name="Straight Connector 380"/>
          <p:cNvCxnSpPr/>
          <p:nvPr/>
        </p:nvCxnSpPr>
        <p:spPr>
          <a:xfrm>
            <a:off x="634570" y="3897010"/>
            <a:ext cx="334826" cy="0"/>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3" name="Group 232"/>
          <p:cNvGrpSpPr/>
          <p:nvPr/>
        </p:nvGrpSpPr>
        <p:grpSpPr>
          <a:xfrm>
            <a:off x="5577559" y="2465760"/>
            <a:ext cx="3164671" cy="2145660"/>
            <a:chOff x="5037312" y="1783556"/>
            <a:chExt cx="3727637" cy="2527354"/>
          </a:xfrm>
        </p:grpSpPr>
        <p:pic>
          <p:nvPicPr>
            <p:cNvPr id="23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7312" y="1783556"/>
              <a:ext cx="3727637" cy="2527354"/>
            </a:xfrm>
            <a:prstGeom prst="rect">
              <a:avLst/>
            </a:prstGeom>
            <a:solidFill>
              <a:srgbClr val="9BBB59">
                <a:lumMod val="75000"/>
              </a:srgbClr>
            </a:solidFill>
            <a:ln>
              <a:noFill/>
            </a:ln>
          </p:spPr>
        </p:pic>
        <p:sp>
          <p:nvSpPr>
            <p:cNvPr id="235" name="Rectangle 234"/>
            <p:cNvSpPr/>
            <p:nvPr/>
          </p:nvSpPr>
          <p:spPr>
            <a:xfrm>
              <a:off x="6489170" y="2041101"/>
              <a:ext cx="45719" cy="1970043"/>
            </a:xfrm>
            <a:prstGeom prst="rect">
              <a:avLst/>
            </a:prstGeom>
            <a:noFill/>
            <a:ln w="9525">
              <a:solidFill>
                <a:srgbClr val="FF000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grpSp>
      <p:sp>
        <p:nvSpPr>
          <p:cNvPr id="241" name="TextBox 240"/>
          <p:cNvSpPr txBox="1"/>
          <p:nvPr/>
        </p:nvSpPr>
        <p:spPr>
          <a:xfrm>
            <a:off x="6912428" y="3481225"/>
            <a:ext cx="240450" cy="430887"/>
          </a:xfrm>
          <a:prstGeom prst="rect">
            <a:avLst/>
          </a:prstGeom>
          <a:solidFill>
            <a:schemeClr val="bg1"/>
          </a:solidFill>
          <a:effectLst/>
        </p:spPr>
        <p:txBody>
          <a:bodyPr wrap="none" lIns="0" rIns="0" rtlCol="0">
            <a:spAutoFit/>
          </a:bodyPr>
          <a:lstStyle/>
          <a:p>
            <a:r>
              <a:rPr lang="en-US" sz="1100" b="1" dirty="0">
                <a:solidFill>
                  <a:srgbClr val="FF0000"/>
                </a:solidFill>
              </a:rPr>
              <a:t>SNR</a:t>
            </a:r>
          </a:p>
          <a:p>
            <a:r>
              <a:rPr lang="en-US" sz="1100" b="1" dirty="0">
                <a:solidFill>
                  <a:srgbClr val="FF0000"/>
                </a:solidFill>
              </a:rPr>
              <a:t>ROI</a:t>
            </a:r>
          </a:p>
        </p:txBody>
      </p:sp>
      <p:grpSp>
        <p:nvGrpSpPr>
          <p:cNvPr id="243" name="Group 242"/>
          <p:cNvGrpSpPr/>
          <p:nvPr/>
        </p:nvGrpSpPr>
        <p:grpSpPr>
          <a:xfrm>
            <a:off x="3595832" y="3161950"/>
            <a:ext cx="1257972" cy="197644"/>
            <a:chOff x="4380058" y="2990850"/>
            <a:chExt cx="1257972" cy="197644"/>
          </a:xfrm>
        </p:grpSpPr>
        <p:grpSp>
          <p:nvGrpSpPr>
            <p:cNvPr id="92" name="Group 91"/>
            <p:cNvGrpSpPr/>
            <p:nvPr/>
          </p:nvGrpSpPr>
          <p:grpSpPr>
            <a:xfrm>
              <a:off x="4380058" y="3012133"/>
              <a:ext cx="1257972" cy="156097"/>
              <a:chOff x="1507227" y="3075542"/>
              <a:chExt cx="1257972" cy="156097"/>
            </a:xfrm>
          </p:grpSpPr>
          <p:pic>
            <p:nvPicPr>
              <p:cNvPr id="93" name="Picture 92"/>
              <p:cNvPicPr>
                <a:picLocks noChangeAspect="1"/>
              </p:cNvPicPr>
              <p:nvPr/>
            </p:nvPicPr>
            <p:blipFill>
              <a:blip r:embed="rId6"/>
              <a:stretch>
                <a:fillRect/>
              </a:stretch>
            </p:blipFill>
            <p:spPr>
              <a:xfrm>
                <a:off x="1507227" y="3079258"/>
                <a:ext cx="1257143" cy="152381"/>
              </a:xfrm>
              <a:prstGeom prst="rect">
                <a:avLst/>
              </a:prstGeom>
            </p:spPr>
          </p:pic>
          <p:grpSp>
            <p:nvGrpSpPr>
              <p:cNvPr id="94" name="Group 93"/>
              <p:cNvGrpSpPr/>
              <p:nvPr/>
            </p:nvGrpSpPr>
            <p:grpSpPr>
              <a:xfrm>
                <a:off x="1507227" y="3075542"/>
                <a:ext cx="1257972" cy="153397"/>
                <a:chOff x="1507227" y="3075542"/>
                <a:chExt cx="1257972" cy="153397"/>
              </a:xfrm>
            </p:grpSpPr>
            <p:grpSp>
              <p:nvGrpSpPr>
                <p:cNvPr id="95" name="Group 94"/>
                <p:cNvGrpSpPr/>
                <p:nvPr/>
              </p:nvGrpSpPr>
              <p:grpSpPr>
                <a:xfrm>
                  <a:off x="1560014" y="3075542"/>
                  <a:ext cx="1151568" cy="153397"/>
                  <a:chOff x="1347766" y="3317281"/>
                  <a:chExt cx="1151568" cy="164983"/>
                </a:xfrm>
              </p:grpSpPr>
              <p:cxnSp>
                <p:nvCxnSpPr>
                  <p:cNvPr id="99" name="Straight Connector 98"/>
                  <p:cNvCxnSpPr/>
                  <p:nvPr/>
                </p:nvCxnSpPr>
                <p:spPr>
                  <a:xfrm>
                    <a:off x="222515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78646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33483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1548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89613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56711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5744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34776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49933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00581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67678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27999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84129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38966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17032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95097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2195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51227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40260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4450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06064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73162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a:off x="1507227" y="3156206"/>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08056" y="3210219"/>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507227" y="3098300"/>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29" name="Group 128"/>
            <p:cNvGrpSpPr/>
            <p:nvPr/>
          </p:nvGrpSpPr>
          <p:grpSpPr>
            <a:xfrm>
              <a:off x="5199861" y="2990850"/>
              <a:ext cx="112777" cy="197644"/>
              <a:chOff x="4873630" y="2969770"/>
              <a:chExt cx="112777" cy="242888"/>
            </a:xfrm>
            <a:effectLst>
              <a:glow rad="101600">
                <a:srgbClr val="FFFF00">
                  <a:alpha val="40000"/>
                </a:srgbClr>
              </a:glow>
            </a:effectLst>
          </p:grpSpPr>
          <p:cxnSp>
            <p:nvCxnSpPr>
              <p:cNvPr id="125" name="Straight Connector 124"/>
              <p:cNvCxnSpPr/>
              <p:nvPr/>
            </p:nvCxnSpPr>
            <p:spPr>
              <a:xfrm>
                <a:off x="4873630"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986407"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44" name="Group 243"/>
          <p:cNvGrpSpPr/>
          <p:nvPr/>
        </p:nvGrpSpPr>
        <p:grpSpPr>
          <a:xfrm>
            <a:off x="2666980" y="2712269"/>
            <a:ext cx="1257972" cy="197644"/>
            <a:chOff x="4380058" y="2990850"/>
            <a:chExt cx="1257972" cy="197644"/>
          </a:xfrm>
        </p:grpSpPr>
        <p:grpSp>
          <p:nvGrpSpPr>
            <p:cNvPr id="245" name="Group 244"/>
            <p:cNvGrpSpPr/>
            <p:nvPr/>
          </p:nvGrpSpPr>
          <p:grpSpPr>
            <a:xfrm>
              <a:off x="4380058" y="3012133"/>
              <a:ext cx="1257972" cy="156097"/>
              <a:chOff x="1507227" y="3075542"/>
              <a:chExt cx="1257972" cy="156097"/>
            </a:xfrm>
          </p:grpSpPr>
          <p:pic>
            <p:nvPicPr>
              <p:cNvPr id="249" name="Picture 248"/>
              <p:cNvPicPr>
                <a:picLocks noChangeAspect="1"/>
              </p:cNvPicPr>
              <p:nvPr/>
            </p:nvPicPr>
            <p:blipFill>
              <a:blip r:embed="rId6"/>
              <a:stretch>
                <a:fillRect/>
              </a:stretch>
            </p:blipFill>
            <p:spPr>
              <a:xfrm>
                <a:off x="1507227" y="3079258"/>
                <a:ext cx="1257143" cy="152381"/>
              </a:xfrm>
              <a:prstGeom prst="rect">
                <a:avLst/>
              </a:prstGeom>
            </p:spPr>
          </p:pic>
          <p:grpSp>
            <p:nvGrpSpPr>
              <p:cNvPr id="250" name="Group 249"/>
              <p:cNvGrpSpPr/>
              <p:nvPr/>
            </p:nvGrpSpPr>
            <p:grpSpPr>
              <a:xfrm>
                <a:off x="1507227" y="3075542"/>
                <a:ext cx="1257972" cy="153397"/>
                <a:chOff x="1507227" y="3075542"/>
                <a:chExt cx="1257972" cy="153397"/>
              </a:xfrm>
            </p:grpSpPr>
            <p:grpSp>
              <p:nvGrpSpPr>
                <p:cNvPr id="251" name="Group 250"/>
                <p:cNvGrpSpPr/>
                <p:nvPr/>
              </p:nvGrpSpPr>
              <p:grpSpPr>
                <a:xfrm>
                  <a:off x="1560014" y="3075542"/>
                  <a:ext cx="1151568" cy="153397"/>
                  <a:chOff x="1347766" y="3317281"/>
                  <a:chExt cx="1151568" cy="164983"/>
                </a:xfrm>
              </p:grpSpPr>
              <p:cxnSp>
                <p:nvCxnSpPr>
                  <p:cNvPr id="255" name="Straight Connector 254"/>
                  <p:cNvCxnSpPr/>
                  <p:nvPr/>
                </p:nvCxnSpPr>
                <p:spPr>
                  <a:xfrm>
                    <a:off x="222515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178646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233483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211548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189613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156711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145744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134776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249933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200581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67678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227999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84129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38966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217032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95097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62195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51227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40260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244450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06064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73162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1507227" y="3156206"/>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508056" y="3210219"/>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507227" y="3098300"/>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46" name="Group 245"/>
            <p:cNvGrpSpPr/>
            <p:nvPr/>
          </p:nvGrpSpPr>
          <p:grpSpPr>
            <a:xfrm>
              <a:off x="5199861" y="2990850"/>
              <a:ext cx="112777" cy="197644"/>
              <a:chOff x="4873630" y="2969770"/>
              <a:chExt cx="112777" cy="242888"/>
            </a:xfrm>
            <a:effectLst>
              <a:glow rad="101600">
                <a:srgbClr val="FFFF00">
                  <a:alpha val="40000"/>
                </a:srgbClr>
              </a:glow>
            </a:effectLst>
          </p:grpSpPr>
          <p:cxnSp>
            <p:nvCxnSpPr>
              <p:cNvPr id="247" name="Straight Connector 246"/>
              <p:cNvCxnSpPr/>
              <p:nvPr/>
            </p:nvCxnSpPr>
            <p:spPr>
              <a:xfrm>
                <a:off x="4873630"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4986407"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77" name="Group 276"/>
          <p:cNvGrpSpPr/>
          <p:nvPr/>
        </p:nvGrpSpPr>
        <p:grpSpPr>
          <a:xfrm>
            <a:off x="2750800" y="3569490"/>
            <a:ext cx="1257972" cy="197644"/>
            <a:chOff x="4380058" y="2990850"/>
            <a:chExt cx="1257972" cy="197644"/>
          </a:xfrm>
        </p:grpSpPr>
        <p:grpSp>
          <p:nvGrpSpPr>
            <p:cNvPr id="278" name="Group 277"/>
            <p:cNvGrpSpPr/>
            <p:nvPr/>
          </p:nvGrpSpPr>
          <p:grpSpPr>
            <a:xfrm>
              <a:off x="4380058" y="3012133"/>
              <a:ext cx="1257972" cy="156097"/>
              <a:chOff x="1507227" y="3075542"/>
              <a:chExt cx="1257972" cy="156097"/>
            </a:xfrm>
          </p:grpSpPr>
          <p:pic>
            <p:nvPicPr>
              <p:cNvPr id="282" name="Picture 281"/>
              <p:cNvPicPr>
                <a:picLocks noChangeAspect="1"/>
              </p:cNvPicPr>
              <p:nvPr/>
            </p:nvPicPr>
            <p:blipFill>
              <a:blip r:embed="rId6"/>
              <a:stretch>
                <a:fillRect/>
              </a:stretch>
            </p:blipFill>
            <p:spPr>
              <a:xfrm>
                <a:off x="1507227" y="3079258"/>
                <a:ext cx="1257143" cy="152381"/>
              </a:xfrm>
              <a:prstGeom prst="rect">
                <a:avLst/>
              </a:prstGeom>
            </p:spPr>
          </p:pic>
          <p:grpSp>
            <p:nvGrpSpPr>
              <p:cNvPr id="283" name="Group 282"/>
              <p:cNvGrpSpPr/>
              <p:nvPr/>
            </p:nvGrpSpPr>
            <p:grpSpPr>
              <a:xfrm>
                <a:off x="1507227" y="3075542"/>
                <a:ext cx="1257972" cy="153397"/>
                <a:chOff x="1507227" y="3075542"/>
                <a:chExt cx="1257972" cy="153397"/>
              </a:xfrm>
            </p:grpSpPr>
            <p:grpSp>
              <p:nvGrpSpPr>
                <p:cNvPr id="284" name="Group 283"/>
                <p:cNvGrpSpPr/>
                <p:nvPr/>
              </p:nvGrpSpPr>
              <p:grpSpPr>
                <a:xfrm>
                  <a:off x="1560014" y="3075542"/>
                  <a:ext cx="1151568" cy="153397"/>
                  <a:chOff x="1347766" y="3317281"/>
                  <a:chExt cx="1151568" cy="164983"/>
                </a:xfrm>
              </p:grpSpPr>
              <p:cxnSp>
                <p:nvCxnSpPr>
                  <p:cNvPr id="288" name="Straight Connector 287"/>
                  <p:cNvCxnSpPr/>
                  <p:nvPr/>
                </p:nvCxnSpPr>
                <p:spPr>
                  <a:xfrm>
                    <a:off x="222515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178646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233483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11548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189613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156711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145744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34776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249933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200581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167678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227999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184129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38966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217032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195097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162195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151227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140260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244450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206064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73162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85" name="Straight Connector 284"/>
                <p:cNvCxnSpPr/>
                <p:nvPr/>
              </p:nvCxnSpPr>
              <p:spPr>
                <a:xfrm>
                  <a:off x="1507227" y="3156206"/>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1508056" y="3210219"/>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1507227" y="3098300"/>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79" name="Group 278"/>
            <p:cNvGrpSpPr/>
            <p:nvPr/>
          </p:nvGrpSpPr>
          <p:grpSpPr>
            <a:xfrm>
              <a:off x="5199861" y="2990850"/>
              <a:ext cx="112777" cy="197644"/>
              <a:chOff x="4873630" y="2969770"/>
              <a:chExt cx="112777" cy="242888"/>
            </a:xfrm>
            <a:effectLst>
              <a:glow rad="101600">
                <a:srgbClr val="FFFF00">
                  <a:alpha val="40000"/>
                </a:srgbClr>
              </a:glow>
            </a:effectLst>
          </p:grpSpPr>
          <p:cxnSp>
            <p:nvCxnSpPr>
              <p:cNvPr id="280" name="Straight Connector 279"/>
              <p:cNvCxnSpPr/>
              <p:nvPr/>
            </p:nvCxnSpPr>
            <p:spPr>
              <a:xfrm>
                <a:off x="4873630"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4986407"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10" name="Group 309"/>
          <p:cNvGrpSpPr/>
          <p:nvPr/>
        </p:nvGrpSpPr>
        <p:grpSpPr>
          <a:xfrm>
            <a:off x="1733043" y="3120760"/>
            <a:ext cx="1257972" cy="197644"/>
            <a:chOff x="4380058" y="2990850"/>
            <a:chExt cx="1257972" cy="197644"/>
          </a:xfrm>
        </p:grpSpPr>
        <p:grpSp>
          <p:nvGrpSpPr>
            <p:cNvPr id="311" name="Group 310"/>
            <p:cNvGrpSpPr/>
            <p:nvPr/>
          </p:nvGrpSpPr>
          <p:grpSpPr>
            <a:xfrm>
              <a:off x="4380058" y="3012133"/>
              <a:ext cx="1257972" cy="156097"/>
              <a:chOff x="1507227" y="3075542"/>
              <a:chExt cx="1257972" cy="156097"/>
            </a:xfrm>
          </p:grpSpPr>
          <p:pic>
            <p:nvPicPr>
              <p:cNvPr id="315" name="Picture 314"/>
              <p:cNvPicPr>
                <a:picLocks noChangeAspect="1"/>
              </p:cNvPicPr>
              <p:nvPr/>
            </p:nvPicPr>
            <p:blipFill>
              <a:blip r:embed="rId6"/>
              <a:stretch>
                <a:fillRect/>
              </a:stretch>
            </p:blipFill>
            <p:spPr>
              <a:xfrm>
                <a:off x="1507227" y="3079258"/>
                <a:ext cx="1257143" cy="152381"/>
              </a:xfrm>
              <a:prstGeom prst="rect">
                <a:avLst/>
              </a:prstGeom>
            </p:spPr>
          </p:pic>
          <p:grpSp>
            <p:nvGrpSpPr>
              <p:cNvPr id="316" name="Group 315"/>
              <p:cNvGrpSpPr/>
              <p:nvPr/>
            </p:nvGrpSpPr>
            <p:grpSpPr>
              <a:xfrm>
                <a:off x="1507227" y="3075542"/>
                <a:ext cx="1257972" cy="153397"/>
                <a:chOff x="1507227" y="3075542"/>
                <a:chExt cx="1257972" cy="153397"/>
              </a:xfrm>
            </p:grpSpPr>
            <p:grpSp>
              <p:nvGrpSpPr>
                <p:cNvPr id="317" name="Group 316"/>
                <p:cNvGrpSpPr/>
                <p:nvPr/>
              </p:nvGrpSpPr>
              <p:grpSpPr>
                <a:xfrm>
                  <a:off x="1560014" y="3075542"/>
                  <a:ext cx="1151568" cy="153397"/>
                  <a:chOff x="1347766" y="3317281"/>
                  <a:chExt cx="1151568" cy="164983"/>
                </a:xfrm>
              </p:grpSpPr>
              <p:cxnSp>
                <p:nvCxnSpPr>
                  <p:cNvPr id="321" name="Straight Connector 320"/>
                  <p:cNvCxnSpPr/>
                  <p:nvPr/>
                </p:nvCxnSpPr>
                <p:spPr>
                  <a:xfrm>
                    <a:off x="222515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178646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2334832"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211548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189613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156711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145744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134776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2499334"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2005810"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a:off x="1676788"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227999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84129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2389669"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a:off x="217032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a:off x="195097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1621951"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151227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1402603"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2444506"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2060647"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1731625" y="3317281"/>
                    <a:ext cx="0" cy="164983"/>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318" name="Straight Connector 317"/>
                <p:cNvCxnSpPr/>
                <p:nvPr/>
              </p:nvCxnSpPr>
              <p:spPr>
                <a:xfrm>
                  <a:off x="1507227" y="3156206"/>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1508056" y="3210219"/>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1507227" y="3098300"/>
                  <a:ext cx="1257143"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12" name="Group 311"/>
            <p:cNvGrpSpPr/>
            <p:nvPr/>
          </p:nvGrpSpPr>
          <p:grpSpPr>
            <a:xfrm>
              <a:off x="5199861" y="2990850"/>
              <a:ext cx="112777" cy="197644"/>
              <a:chOff x="4873630" y="2969770"/>
              <a:chExt cx="112777" cy="242888"/>
            </a:xfrm>
            <a:effectLst>
              <a:glow rad="101600">
                <a:srgbClr val="FFFF00">
                  <a:alpha val="40000"/>
                </a:srgbClr>
              </a:glow>
            </a:effectLst>
          </p:grpSpPr>
          <p:cxnSp>
            <p:nvCxnSpPr>
              <p:cNvPr id="313" name="Straight Connector 312"/>
              <p:cNvCxnSpPr/>
              <p:nvPr/>
            </p:nvCxnSpPr>
            <p:spPr>
              <a:xfrm>
                <a:off x="4873630"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4986407" y="2969770"/>
                <a:ext cx="0" cy="2428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95" name="Group 494"/>
          <p:cNvGrpSpPr/>
          <p:nvPr/>
        </p:nvGrpSpPr>
        <p:grpSpPr>
          <a:xfrm>
            <a:off x="2663224" y="2925582"/>
            <a:ext cx="3974385" cy="615852"/>
            <a:chOff x="2663222" y="2925582"/>
            <a:chExt cx="4146926" cy="615852"/>
          </a:xfrm>
        </p:grpSpPr>
        <p:cxnSp>
          <p:nvCxnSpPr>
            <p:cNvPr id="348" name="Straight Connector 347"/>
            <p:cNvCxnSpPr/>
            <p:nvPr/>
          </p:nvCxnSpPr>
          <p:spPr>
            <a:xfrm>
              <a:off x="4540805" y="3374594"/>
              <a:ext cx="2269343" cy="0"/>
            </a:xfrm>
            <a:prstGeom prst="line">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3695619" y="3541434"/>
              <a:ext cx="3114529" cy="0"/>
            </a:xfrm>
            <a:prstGeom prst="line">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3595832" y="2925582"/>
              <a:ext cx="3214316" cy="0"/>
            </a:xfrm>
            <a:prstGeom prst="line">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2663222" y="3092422"/>
              <a:ext cx="4146926" cy="0"/>
            </a:xfrm>
            <a:prstGeom prst="line">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70" name="TextBox 469"/>
              <p:cNvSpPr txBox="1"/>
              <p:nvPr/>
            </p:nvSpPr>
            <p:spPr>
              <a:xfrm>
                <a:off x="5301387" y="1532710"/>
                <a:ext cx="2740750" cy="618887"/>
              </a:xfrm>
              <a:prstGeom prst="rect">
                <a:avLst/>
              </a:prstGeom>
              <a:noFill/>
              <a:ln>
                <a:noFill/>
              </a:ln>
            </p:spPr>
            <p:txBody>
              <a:bodyPr wrap="none" lIns="0" rIns="0" rtlCol="0">
                <a:spAutoFit/>
              </a:bodyPr>
              <a:lstStyle/>
              <a:p>
                <a:pPr/>
                <a14:m>
                  <m:oMathPara xmlns:m="http://schemas.openxmlformats.org/officeDocument/2006/math">
                    <m:oMathParaPr>
                      <m:jc m:val="centerGroup"/>
                    </m:oMathParaPr>
                    <m:oMath xmlns:m="http://schemas.openxmlformats.org/officeDocument/2006/math">
                      <m:r>
                        <m:rPr>
                          <m:lit/>
                        </m:rPr>
                        <a:rPr lang="en-US" sz="1400" i="1" smtClean="0">
                          <a:solidFill>
                            <a:schemeClr val="accent2">
                              <a:lumMod val="50000"/>
                            </a:schemeClr>
                          </a:solidFill>
                          <a:latin typeface="Cambria Math" panose="02040503050406030204" pitchFamily="18" charset="0"/>
                        </a:rPr>
                        <m:t> </m:t>
                      </m:r>
                      <m:r>
                        <a:rPr lang="en-US" sz="1400" i="1">
                          <a:solidFill>
                            <a:schemeClr val="accent2">
                              <a:lumMod val="50000"/>
                            </a:schemeClr>
                          </a:solidFill>
                          <a:latin typeface="Cambria Math" panose="02040503050406030204" pitchFamily="18" charset="0"/>
                        </a:rPr>
                        <m:t> </m:t>
                      </m:r>
                      <m:sSub>
                        <m:sSubPr>
                          <m:ctrlPr>
                            <a:rPr lang="en-US" sz="1400" i="1">
                              <a:solidFill>
                                <a:schemeClr val="accent2">
                                  <a:lumMod val="50000"/>
                                </a:schemeClr>
                              </a:solidFill>
                              <a:latin typeface="Cambria Math" panose="02040503050406030204" pitchFamily="18" charset="0"/>
                            </a:rPr>
                          </m:ctrlPr>
                        </m:sSubPr>
                        <m:e>
                          <m:r>
                            <a:rPr lang="en-US" sz="1400" i="1">
                              <a:solidFill>
                                <a:schemeClr val="accent2">
                                  <a:lumMod val="50000"/>
                                </a:schemeClr>
                              </a:solidFill>
                              <a:latin typeface="Cambria Math" panose="02040503050406030204" pitchFamily="18" charset="0"/>
                            </a:rPr>
                            <m:t>𝑚</m:t>
                          </m:r>
                        </m:e>
                        <m:sub>
                          <m:r>
                            <a:rPr lang="en-US" sz="1400" i="1">
                              <a:solidFill>
                                <a:schemeClr val="accent2">
                                  <a:lumMod val="50000"/>
                                </a:schemeClr>
                              </a:solidFill>
                              <a:latin typeface="Cambria Math" panose="02040503050406030204" pitchFamily="18" charset="0"/>
                            </a:rPr>
                            <m:t>𝑝𝑖𝑥</m:t>
                          </m:r>
                        </m:sub>
                      </m:sSub>
                      <m:r>
                        <a:rPr lang="en-US" sz="1400" i="1">
                          <a:solidFill>
                            <a:schemeClr val="accent3">
                              <a:lumMod val="50000"/>
                            </a:schemeClr>
                          </a:solidFill>
                          <a:latin typeface="Cambria Math" panose="02040503050406030204" pitchFamily="18" charset="0"/>
                        </a:rPr>
                        <m:t>=</m:t>
                      </m:r>
                      <m:sSup>
                        <m:sSupPr>
                          <m:ctrlPr>
                            <a:rPr lang="en-US" sz="1400" i="1">
                              <a:solidFill>
                                <a:schemeClr val="accent4">
                                  <a:lumMod val="75000"/>
                                </a:schemeClr>
                              </a:solidFill>
                              <a:latin typeface="Cambria Math" panose="02040503050406030204" pitchFamily="18" charset="0"/>
                            </a:rPr>
                          </m:ctrlPr>
                        </m:sSupPr>
                        <m:e>
                          <m:d>
                            <m:dPr>
                              <m:ctrlPr>
                                <a:rPr lang="en-US" sz="1400" i="1">
                                  <a:solidFill>
                                    <a:schemeClr val="accent4">
                                      <a:lumMod val="75000"/>
                                    </a:schemeClr>
                                  </a:solidFill>
                                  <a:latin typeface="Cambria Math" panose="02040503050406030204" pitchFamily="18" charset="0"/>
                                </a:rPr>
                              </m:ctrlPr>
                            </m:dPr>
                            <m:e>
                              <m:sSub>
                                <m:sSubPr>
                                  <m:ctrlPr>
                                    <a:rPr lang="en-US" sz="1400" i="1">
                                      <a:solidFill>
                                        <a:schemeClr val="accent4">
                                          <a:lumMod val="75000"/>
                                        </a:schemeClr>
                                      </a:solidFill>
                                      <a:latin typeface="Cambria Math" panose="02040503050406030204" pitchFamily="18" charset="0"/>
                                    </a:rPr>
                                  </m:ctrlPr>
                                </m:sSubPr>
                                <m:e>
                                  <m:r>
                                    <a:rPr lang="en-US" sz="1400" i="1">
                                      <a:solidFill>
                                        <a:schemeClr val="accent4">
                                          <a:lumMod val="75000"/>
                                        </a:schemeClr>
                                      </a:solidFill>
                                      <a:latin typeface="Cambria Math" panose="02040503050406030204" pitchFamily="18" charset="0"/>
                                    </a:rPr>
                                    <m:t>𝑁</m:t>
                                  </m:r>
                                </m:e>
                                <m:sub>
                                  <m:r>
                                    <a:rPr lang="en-US" sz="1400" i="1">
                                      <a:solidFill>
                                        <a:schemeClr val="accent4">
                                          <a:lumMod val="75000"/>
                                        </a:schemeClr>
                                      </a:solidFill>
                                      <a:latin typeface="Cambria Math" panose="02040503050406030204" pitchFamily="18" charset="0"/>
                                    </a:rPr>
                                    <m:t>𝑙𝑒𝑛𝑠</m:t>
                                  </m:r>
                                </m:sub>
                              </m:sSub>
                              <m:f>
                                <m:fPr>
                                  <m:ctrlPr>
                                    <a:rPr lang="en-US" sz="1400" i="1">
                                      <a:solidFill>
                                        <a:schemeClr val="accent4">
                                          <a:lumMod val="75000"/>
                                        </a:schemeClr>
                                      </a:solidFill>
                                      <a:latin typeface="Cambria Math" panose="02040503050406030204" pitchFamily="18" charset="0"/>
                                    </a:rPr>
                                  </m:ctrlPr>
                                </m:fPr>
                                <m:num>
                                  <m:sSub>
                                    <m:sSubPr>
                                      <m:ctrlPr>
                                        <a:rPr lang="en-US" sz="1400" i="1">
                                          <a:solidFill>
                                            <a:schemeClr val="accent4">
                                              <a:lumMod val="75000"/>
                                            </a:schemeClr>
                                          </a:solidFill>
                                          <a:latin typeface="Cambria Math" panose="02040503050406030204" pitchFamily="18" charset="0"/>
                                        </a:rPr>
                                      </m:ctrlPr>
                                    </m:sSubPr>
                                    <m:e>
                                      <m:r>
                                        <a:rPr lang="en-US" sz="1400" i="1">
                                          <a:solidFill>
                                            <a:schemeClr val="accent4">
                                              <a:lumMod val="75000"/>
                                            </a:schemeClr>
                                          </a:solidFill>
                                          <a:latin typeface="Cambria Math" panose="02040503050406030204" pitchFamily="18" charset="0"/>
                                        </a:rPr>
                                        <m:t>𝜆</m:t>
                                      </m:r>
                                    </m:e>
                                    <m:sub>
                                      <m:r>
                                        <a:rPr lang="en-US" sz="1400" i="1">
                                          <a:solidFill>
                                            <a:schemeClr val="accent4">
                                              <a:lumMod val="75000"/>
                                            </a:schemeClr>
                                          </a:solidFill>
                                          <a:latin typeface="Cambria Math" panose="02040503050406030204" pitchFamily="18" charset="0"/>
                                        </a:rPr>
                                        <m:t>𝑖</m:t>
                                      </m:r>
                                    </m:sub>
                                  </m:sSub>
                                </m:num>
                                <m:den>
                                  <m:sSub>
                                    <m:sSubPr>
                                      <m:ctrlPr>
                                        <a:rPr lang="en-US" sz="1400" i="1">
                                          <a:solidFill>
                                            <a:schemeClr val="accent4">
                                              <a:lumMod val="75000"/>
                                            </a:schemeClr>
                                          </a:solidFill>
                                          <a:latin typeface="Cambria Math" panose="02040503050406030204" pitchFamily="18" charset="0"/>
                                        </a:rPr>
                                      </m:ctrlPr>
                                    </m:sSubPr>
                                    <m:e>
                                      <m:r>
                                        <a:rPr lang="en-US" sz="1400" i="1">
                                          <a:solidFill>
                                            <a:schemeClr val="accent4">
                                              <a:lumMod val="75000"/>
                                            </a:schemeClr>
                                          </a:solidFill>
                                          <a:latin typeface="Cambria Math" panose="02040503050406030204" pitchFamily="18" charset="0"/>
                                        </a:rPr>
                                        <m:t>𝜆</m:t>
                                      </m:r>
                                    </m:e>
                                    <m:sub>
                                      <m:r>
                                        <a:rPr lang="en-US" sz="1400" i="1">
                                          <a:solidFill>
                                            <a:schemeClr val="accent4">
                                              <a:lumMod val="75000"/>
                                            </a:schemeClr>
                                          </a:solidFill>
                                          <a:latin typeface="Cambria Math" panose="02040503050406030204" pitchFamily="18" charset="0"/>
                                        </a:rPr>
                                        <m:t>𝑚𝑖𝑛</m:t>
                                      </m:r>
                                    </m:sub>
                                  </m:sSub>
                                </m:den>
                              </m:f>
                            </m:e>
                          </m:d>
                        </m:e>
                        <m:sup>
                          <m:r>
                            <a:rPr lang="en-US" sz="1400" i="1">
                              <a:solidFill>
                                <a:schemeClr val="accent4">
                                  <a:lumMod val="75000"/>
                                </a:schemeClr>
                              </a:solidFill>
                              <a:latin typeface="Cambria Math" panose="02040503050406030204" pitchFamily="18" charset="0"/>
                            </a:rPr>
                            <m:t>2</m:t>
                          </m:r>
                        </m:sup>
                      </m:sSup>
                      <m:r>
                        <a:rPr lang="en-US" sz="1400" i="1">
                          <a:solidFill>
                            <a:schemeClr val="accent3">
                              <a:lumMod val="50000"/>
                            </a:schemeClr>
                          </a:solidFill>
                          <a:latin typeface="Cambria Math" panose="02040503050406030204" pitchFamily="18" charset="0"/>
                        </a:rPr>
                        <m:t>⋅</m:t>
                      </m:r>
                      <m:sSub>
                        <m:sSubPr>
                          <m:ctrlPr>
                            <a:rPr lang="en-US" sz="1400" i="1">
                              <a:solidFill>
                                <a:schemeClr val="accent3">
                                  <a:lumMod val="50000"/>
                                </a:schemeClr>
                              </a:solidFill>
                              <a:latin typeface="Cambria Math" panose="02040503050406030204" pitchFamily="18" charset="0"/>
                            </a:rPr>
                          </m:ctrlPr>
                        </m:sSubPr>
                        <m:e>
                          <m:r>
                            <a:rPr lang="en-US" sz="1400" i="1">
                              <a:solidFill>
                                <a:schemeClr val="accent3">
                                  <a:lumMod val="50000"/>
                                </a:schemeClr>
                              </a:solidFill>
                              <a:latin typeface="Cambria Math" panose="02040503050406030204" pitchFamily="18" charset="0"/>
                            </a:rPr>
                            <m:t>2</m:t>
                          </m:r>
                        </m:e>
                        <m:sub>
                          <m:r>
                            <a:rPr lang="en-US" sz="1400" i="1">
                              <a:solidFill>
                                <a:schemeClr val="accent3">
                                  <a:lumMod val="50000"/>
                                </a:schemeClr>
                              </a:solidFill>
                              <a:latin typeface="Cambria Math" panose="02040503050406030204" pitchFamily="18" charset="0"/>
                            </a:rPr>
                            <m:t>𝑠𝑝𝑒𝑐</m:t>
                          </m:r>
                        </m:sub>
                      </m:sSub>
                      <m:r>
                        <a:rPr lang="en-US" sz="1400" i="1">
                          <a:solidFill>
                            <a:schemeClr val="accent3">
                              <a:lumMod val="50000"/>
                            </a:schemeClr>
                          </a:solidFill>
                          <a:latin typeface="Cambria Math" panose="02040503050406030204" pitchFamily="18" charset="0"/>
                        </a:rPr>
                        <m:t>⋅</m:t>
                      </m:r>
                      <m:sSub>
                        <m:sSubPr>
                          <m:ctrlPr>
                            <a:rPr lang="en-US" sz="1400" i="1">
                              <a:solidFill>
                                <a:srgbClr val="0070C0"/>
                              </a:solidFill>
                              <a:latin typeface="Cambria Math" panose="02040503050406030204" pitchFamily="18" charset="0"/>
                            </a:rPr>
                          </m:ctrlPr>
                        </m:sSubPr>
                        <m:e>
                          <m:r>
                            <a:rPr lang="en-US" sz="1400" i="1">
                              <a:solidFill>
                                <a:srgbClr val="0070C0"/>
                              </a:solidFill>
                              <a:latin typeface="Cambria Math" panose="02040503050406030204" pitchFamily="18" charset="0"/>
                            </a:rPr>
                            <m:t>𝑁</m:t>
                          </m:r>
                        </m:e>
                        <m:sub>
                          <m:r>
                            <a:rPr lang="en-US" sz="1400" b="0" i="1" smtClean="0">
                              <a:solidFill>
                                <a:srgbClr val="0070C0"/>
                              </a:solidFill>
                              <a:latin typeface="Cambria Math" panose="02040503050406030204" pitchFamily="18" charset="0"/>
                            </a:rPr>
                            <m:t>𝑥𝑠</m:t>
                          </m:r>
                          <m:r>
                            <a:rPr lang="en-US" sz="1400" b="0" i="1" smtClean="0">
                              <a:solidFill>
                                <a:srgbClr val="0070C0"/>
                              </a:solidFill>
                              <a:latin typeface="Cambria Math" panose="02040503050406030204" pitchFamily="18" charset="0"/>
                            </a:rPr>
                            <m:t> </m:t>
                          </m:r>
                        </m:sub>
                      </m:sSub>
                    </m:oMath>
                  </m:oMathPara>
                </a14:m>
                <a:endParaRPr lang="en-US" sz="1400" dirty="0">
                  <a:solidFill>
                    <a:schemeClr val="accent3">
                      <a:lumMod val="50000"/>
                    </a:schemeClr>
                  </a:solidFill>
                </a:endParaRPr>
              </a:p>
            </p:txBody>
          </p:sp>
        </mc:Choice>
        <mc:Fallback xmlns="">
          <p:sp>
            <p:nvSpPr>
              <p:cNvPr id="470" name="TextBox 469"/>
              <p:cNvSpPr txBox="1">
                <a:spLocks noRot="1" noChangeAspect="1" noMove="1" noResize="1" noEditPoints="1" noAdjustHandles="1" noChangeArrowheads="1" noChangeShapeType="1" noTextEdit="1"/>
              </p:cNvSpPr>
              <p:nvPr/>
            </p:nvSpPr>
            <p:spPr>
              <a:xfrm>
                <a:off x="5301387" y="1532710"/>
                <a:ext cx="2740750" cy="618887"/>
              </a:xfrm>
              <a:prstGeom prst="rect">
                <a:avLst/>
              </a:prstGeom>
              <a:blipFill>
                <a:blip r:embed="rId7"/>
                <a:stretch>
                  <a:fillRect/>
                </a:stretch>
              </a:blipFill>
              <a:ln>
                <a:noFill/>
              </a:ln>
            </p:spPr>
            <p:txBody>
              <a:bodyPr/>
              <a:lstStyle/>
              <a:p>
                <a:r>
                  <a:rPr lang="en-US">
                    <a:noFill/>
                  </a:rPr>
                  <a:t> </a:t>
                </a:r>
              </a:p>
            </p:txBody>
          </p:sp>
        </mc:Fallback>
      </mc:AlternateContent>
      <p:sp>
        <p:nvSpPr>
          <p:cNvPr id="474" name="TextBox 473"/>
          <p:cNvSpPr txBox="1"/>
          <p:nvPr/>
        </p:nvSpPr>
        <p:spPr>
          <a:xfrm>
            <a:off x="1670375" y="3366177"/>
            <a:ext cx="1006686" cy="261610"/>
          </a:xfrm>
          <a:prstGeom prst="rect">
            <a:avLst/>
          </a:prstGeom>
          <a:noFill/>
        </p:spPr>
        <p:txBody>
          <a:bodyPr wrap="none" lIns="0" rIns="0" rtlCol="0">
            <a:spAutoFit/>
          </a:bodyPr>
          <a:lstStyle/>
          <a:p>
            <a:r>
              <a:rPr lang="en-US" sz="1100" dirty="0">
                <a:solidFill>
                  <a:schemeClr val="accent3">
                    <a:lumMod val="50000"/>
                  </a:schemeClr>
                </a:solidFill>
              </a:rPr>
              <a:t>spectral direction</a:t>
            </a:r>
          </a:p>
        </p:txBody>
      </p:sp>
      <p:grpSp>
        <p:nvGrpSpPr>
          <p:cNvPr id="475" name="Group 474"/>
          <p:cNvGrpSpPr/>
          <p:nvPr/>
        </p:nvGrpSpPr>
        <p:grpSpPr>
          <a:xfrm>
            <a:off x="1056199" y="3014329"/>
            <a:ext cx="580437" cy="430887"/>
            <a:chOff x="2861581" y="2909725"/>
            <a:chExt cx="580437" cy="430887"/>
          </a:xfrm>
        </p:grpSpPr>
        <p:cxnSp>
          <p:nvCxnSpPr>
            <p:cNvPr id="476" name="Straight Arrow Connector 475"/>
            <p:cNvCxnSpPr/>
            <p:nvPr/>
          </p:nvCxnSpPr>
          <p:spPr>
            <a:xfrm>
              <a:off x="3442018" y="3012077"/>
              <a:ext cx="0" cy="229177"/>
            </a:xfrm>
            <a:prstGeom prst="straightConnector1">
              <a:avLst/>
            </a:prstGeom>
            <a:ln>
              <a:solidFill>
                <a:srgbClr val="0070C0"/>
              </a:solidFill>
              <a:tailEnd type="triangle" w="sm" len="med"/>
            </a:ln>
          </p:spPr>
          <p:style>
            <a:lnRef idx="1">
              <a:schemeClr val="accent1"/>
            </a:lnRef>
            <a:fillRef idx="0">
              <a:schemeClr val="accent1"/>
            </a:fillRef>
            <a:effectRef idx="0">
              <a:schemeClr val="accent1"/>
            </a:effectRef>
            <a:fontRef idx="minor">
              <a:schemeClr val="tx1"/>
            </a:fontRef>
          </p:style>
        </p:cxnSp>
        <p:sp>
          <p:nvSpPr>
            <p:cNvPr id="477" name="TextBox 476"/>
            <p:cNvSpPr txBox="1"/>
            <p:nvPr/>
          </p:nvSpPr>
          <p:spPr>
            <a:xfrm>
              <a:off x="2861581" y="2909725"/>
              <a:ext cx="511358" cy="430887"/>
            </a:xfrm>
            <a:prstGeom prst="rect">
              <a:avLst/>
            </a:prstGeom>
            <a:noFill/>
          </p:spPr>
          <p:txBody>
            <a:bodyPr wrap="none" lIns="0" rIns="0" rtlCol="0">
              <a:spAutoFit/>
            </a:bodyPr>
            <a:lstStyle/>
            <a:p>
              <a:r>
                <a:rPr lang="en-US" sz="1100" dirty="0">
                  <a:solidFill>
                    <a:srgbClr val="0070C0"/>
                  </a:solidFill>
                </a:rPr>
                <a:t>‘spatial’</a:t>
              </a:r>
            </a:p>
            <a:p>
              <a:r>
                <a:rPr lang="en-US" sz="1100" dirty="0">
                  <a:solidFill>
                    <a:srgbClr val="0070C0"/>
                  </a:solidFill>
                </a:rPr>
                <a:t>direction</a:t>
              </a:r>
            </a:p>
          </p:txBody>
        </p:sp>
      </p:grpSp>
      <p:cxnSp>
        <p:nvCxnSpPr>
          <p:cNvPr id="478" name="Straight Arrow Connector 477"/>
          <p:cNvCxnSpPr/>
          <p:nvPr/>
        </p:nvCxnSpPr>
        <p:spPr>
          <a:xfrm>
            <a:off x="1727220" y="3387166"/>
            <a:ext cx="929474" cy="0"/>
          </a:xfrm>
          <a:prstGeom prst="straightConnector1">
            <a:avLst/>
          </a:prstGeom>
          <a:ln>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sp>
        <p:nvSpPr>
          <p:cNvPr id="479" name="TextBox 478"/>
          <p:cNvSpPr txBox="1"/>
          <p:nvPr/>
        </p:nvSpPr>
        <p:spPr>
          <a:xfrm>
            <a:off x="2654233" y="2448309"/>
            <a:ext cx="1337482" cy="276999"/>
          </a:xfrm>
          <a:prstGeom prst="rect">
            <a:avLst/>
          </a:prstGeom>
          <a:noFill/>
        </p:spPr>
        <p:txBody>
          <a:bodyPr wrap="none" lIns="0" rIns="0" rtlCol="0">
            <a:spAutoFit/>
          </a:bodyPr>
          <a:lstStyle/>
          <a:p>
            <a:r>
              <a:rPr lang="en-US" sz="1200" dirty="0">
                <a:solidFill>
                  <a:srgbClr val="0070C0"/>
                </a:solidFill>
              </a:rPr>
              <a:t>one lenslet spectrum</a:t>
            </a:r>
          </a:p>
        </p:txBody>
      </p:sp>
      <p:sp>
        <p:nvSpPr>
          <p:cNvPr id="480" name="TextBox 479"/>
          <p:cNvSpPr txBox="1"/>
          <p:nvPr/>
        </p:nvSpPr>
        <p:spPr>
          <a:xfrm>
            <a:off x="5944265" y="2384866"/>
            <a:ext cx="847989" cy="276999"/>
          </a:xfrm>
          <a:prstGeom prst="rect">
            <a:avLst/>
          </a:prstGeom>
          <a:noFill/>
        </p:spPr>
        <p:txBody>
          <a:bodyPr wrap="none" lIns="0" rIns="0" rtlCol="0">
            <a:spAutoFit/>
          </a:bodyPr>
          <a:lstStyle/>
          <a:p>
            <a:r>
              <a:rPr lang="en-US" sz="1200" dirty="0">
                <a:solidFill>
                  <a:srgbClr val="C00000"/>
                </a:solidFill>
              </a:rPr>
              <a:t>PSF spectrum</a:t>
            </a:r>
          </a:p>
        </p:txBody>
      </p:sp>
      <p:cxnSp>
        <p:nvCxnSpPr>
          <p:cNvPr id="482" name="Straight Connector 481"/>
          <p:cNvCxnSpPr/>
          <p:nvPr/>
        </p:nvCxnSpPr>
        <p:spPr>
          <a:xfrm flipH="1" flipV="1">
            <a:off x="2675619" y="3339332"/>
            <a:ext cx="440031" cy="1034561"/>
          </a:xfrm>
          <a:prstGeom prst="line">
            <a:avLst/>
          </a:prstGeom>
          <a:ln w="15875">
            <a:solidFill>
              <a:schemeClr val="accent1">
                <a:lumMod val="60000"/>
                <a:lumOff val="40000"/>
              </a:schemeClr>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flipV="1">
            <a:off x="3164602" y="2947554"/>
            <a:ext cx="291582" cy="1292276"/>
          </a:xfrm>
          <a:prstGeom prst="line">
            <a:avLst/>
          </a:prstGeom>
          <a:ln w="15875">
            <a:solidFill>
              <a:schemeClr val="accent1">
                <a:lumMod val="60000"/>
                <a:lumOff val="40000"/>
              </a:schemeClr>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486" name="Straight Connector 485"/>
          <p:cNvCxnSpPr/>
          <p:nvPr/>
        </p:nvCxnSpPr>
        <p:spPr>
          <a:xfrm flipV="1">
            <a:off x="3252943" y="3396403"/>
            <a:ext cx="1139684" cy="1052481"/>
          </a:xfrm>
          <a:prstGeom prst="line">
            <a:avLst/>
          </a:prstGeom>
          <a:ln w="15875">
            <a:solidFill>
              <a:schemeClr val="accent1">
                <a:lumMod val="60000"/>
                <a:lumOff val="40000"/>
              </a:schemeClr>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489" name="Straight Connector 488"/>
          <p:cNvCxnSpPr/>
          <p:nvPr/>
        </p:nvCxnSpPr>
        <p:spPr>
          <a:xfrm flipV="1">
            <a:off x="3303047" y="3763061"/>
            <a:ext cx="323400" cy="558371"/>
          </a:xfrm>
          <a:prstGeom prst="line">
            <a:avLst/>
          </a:prstGeom>
          <a:ln w="15875">
            <a:solidFill>
              <a:schemeClr val="accent1">
                <a:lumMod val="60000"/>
                <a:lumOff val="40000"/>
              </a:schemeClr>
            </a:solidFill>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492" name="Shape 594"/>
          <p:cNvSpPr/>
          <p:nvPr/>
        </p:nvSpPr>
        <p:spPr>
          <a:xfrm>
            <a:off x="7032655" y="4862774"/>
            <a:ext cx="1038691" cy="27699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ctr">
              <a:defRPr sz="1600" b="1"/>
            </a:lvl1pPr>
          </a:lstStyle>
          <a:p>
            <a:r>
              <a:rPr lang="en-US" sz="1200" dirty="0">
                <a:solidFill>
                  <a:schemeClr val="accent4">
                    <a:lumMod val="50000"/>
                  </a:schemeClr>
                </a:solidFill>
              </a:rPr>
              <a:t>IFS </a:t>
            </a:r>
            <a:r>
              <a:rPr sz="1200" dirty="0">
                <a:solidFill>
                  <a:schemeClr val="accent4">
                    <a:lumMod val="50000"/>
                  </a:schemeClr>
                </a:solidFill>
              </a:rPr>
              <a:t>Detector</a:t>
            </a:r>
          </a:p>
        </p:txBody>
      </p:sp>
      <p:cxnSp>
        <p:nvCxnSpPr>
          <p:cNvPr id="493" name="Straight Connector 492"/>
          <p:cNvCxnSpPr/>
          <p:nvPr/>
        </p:nvCxnSpPr>
        <p:spPr>
          <a:xfrm>
            <a:off x="6983274" y="4682346"/>
            <a:ext cx="134387" cy="283589"/>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99" name="Right Brace 498"/>
          <p:cNvSpPr/>
          <p:nvPr/>
        </p:nvSpPr>
        <p:spPr>
          <a:xfrm>
            <a:off x="6637607" y="2883390"/>
            <a:ext cx="161858" cy="688997"/>
          </a:xfrm>
          <a:prstGeom prst="rightBrace">
            <a:avLst>
              <a:gd name="adj1" fmla="val 37733"/>
              <a:gd name="adj2" fmla="val 50000"/>
            </a:avLst>
          </a:prstGeom>
          <a:noFill/>
          <a:ln w="9525">
            <a:solidFill>
              <a:srgbClr val="FF0000"/>
            </a:solidFill>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5000"/>
                  <a:lumOff val="35000"/>
                </a:schemeClr>
              </a:solidFill>
            </a:endParaRPr>
          </a:p>
        </p:txBody>
      </p:sp>
      <p:sp>
        <p:nvSpPr>
          <p:cNvPr id="360" name="Oval 359"/>
          <p:cNvSpPr/>
          <p:nvPr/>
        </p:nvSpPr>
        <p:spPr>
          <a:xfrm>
            <a:off x="3062898" y="4184528"/>
            <a:ext cx="297897" cy="297897"/>
          </a:xfrm>
          <a:prstGeom prst="ellipse">
            <a:avLst/>
          </a:prstGeom>
          <a:noFill/>
          <a:ln w="12700">
            <a:solidFill>
              <a:schemeClr val="accent3">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accent3">
                    <a:lumMod val="50000"/>
                  </a:schemeClr>
                </a:solidFill>
              </a:rPr>
              <a:t>PSF</a:t>
            </a:r>
          </a:p>
        </p:txBody>
      </p:sp>
      <p:sp>
        <p:nvSpPr>
          <p:cNvPr id="511" name="Rectangle 510"/>
          <p:cNvSpPr/>
          <p:nvPr/>
        </p:nvSpPr>
        <p:spPr>
          <a:xfrm>
            <a:off x="600763" y="1575742"/>
            <a:ext cx="4712043" cy="523220"/>
          </a:xfrm>
          <a:prstGeom prst="rect">
            <a:avLst/>
          </a:prstGeom>
          <a:noFill/>
          <a:ln>
            <a:noFill/>
          </a:ln>
        </p:spPr>
        <p:txBody>
          <a:bodyPr wrap="square">
            <a:spAutoFit/>
          </a:bodyPr>
          <a:lstStyle/>
          <a:p>
            <a:r>
              <a:rPr lang="en-US" sz="1400" dirty="0">
                <a:solidFill>
                  <a:schemeClr val="tx2">
                    <a:lumMod val="75000"/>
                  </a:schemeClr>
                </a:solidFill>
              </a:rPr>
              <a:t>The system is constant-dispersion, therefore the sampling in the spectral dimension is set, and not wavelength dependent. </a:t>
            </a:r>
          </a:p>
        </p:txBody>
      </p:sp>
      <p:sp>
        <p:nvSpPr>
          <p:cNvPr id="513" name="Freeform 512"/>
          <p:cNvSpPr/>
          <p:nvPr/>
        </p:nvSpPr>
        <p:spPr>
          <a:xfrm>
            <a:off x="5301387" y="4524957"/>
            <a:ext cx="1653596" cy="175701"/>
          </a:xfrm>
          <a:custGeom>
            <a:avLst/>
            <a:gdLst>
              <a:gd name="connsiteX0" fmla="*/ 0 w 1581150"/>
              <a:gd name="connsiteY0" fmla="*/ 0 h 154516"/>
              <a:gd name="connsiteX1" fmla="*/ 838200 w 1581150"/>
              <a:gd name="connsiteY1" fmla="*/ 133350 h 154516"/>
              <a:gd name="connsiteX2" fmla="*/ 1581150 w 1581150"/>
              <a:gd name="connsiteY2" fmla="*/ 152400 h 154516"/>
            </a:gdLst>
            <a:ahLst/>
            <a:cxnLst>
              <a:cxn ang="0">
                <a:pos x="connsiteX0" y="connsiteY0"/>
              </a:cxn>
              <a:cxn ang="0">
                <a:pos x="connsiteX1" y="connsiteY1"/>
              </a:cxn>
              <a:cxn ang="0">
                <a:pos x="connsiteX2" y="connsiteY2"/>
              </a:cxn>
            </a:cxnLst>
            <a:rect l="l" t="t" r="r" b="b"/>
            <a:pathLst>
              <a:path w="1581150" h="154516">
                <a:moveTo>
                  <a:pt x="0" y="0"/>
                </a:moveTo>
                <a:cubicBezTo>
                  <a:pt x="287337" y="53975"/>
                  <a:pt x="574675" y="107950"/>
                  <a:pt x="838200" y="133350"/>
                </a:cubicBezTo>
                <a:cubicBezTo>
                  <a:pt x="1101725" y="158750"/>
                  <a:pt x="1341437" y="155575"/>
                  <a:pt x="1581150" y="152400"/>
                </a:cubicBezTo>
              </a:path>
            </a:pathLst>
          </a:custGeom>
          <a:noFill/>
          <a:ln w="57150">
            <a:solidFill>
              <a:schemeClr val="bg2">
                <a:lumMod val="9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en-US" smtClean="0"/>
              <a:t>9/23/2016</a:t>
            </a:r>
            <a:endParaRPr lang="en-US"/>
          </a:p>
        </p:txBody>
      </p:sp>
    </p:spTree>
    <p:extLst>
      <p:ext uri="{BB962C8B-B14F-4D97-AF65-F5344CB8AC3E}">
        <p14:creationId xmlns:p14="http://schemas.microsoft.com/office/powerpoint/2010/main" val="1718393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7768363" y="1390650"/>
            <a:ext cx="266700" cy="453390"/>
          </a:xfrm>
          <a:custGeom>
            <a:avLst/>
            <a:gdLst>
              <a:gd name="connsiteX0" fmla="*/ 0 w 266700"/>
              <a:gd name="connsiteY0" fmla="*/ 0 h 388971"/>
              <a:gd name="connsiteX1" fmla="*/ 266700 w 266700"/>
              <a:gd name="connsiteY1" fmla="*/ 0 h 388971"/>
              <a:gd name="connsiteX2" fmla="*/ 266700 w 266700"/>
              <a:gd name="connsiteY2" fmla="*/ 388971 h 388971"/>
              <a:gd name="connsiteX3" fmla="*/ 0 w 266700"/>
              <a:gd name="connsiteY3" fmla="*/ 388971 h 388971"/>
              <a:gd name="connsiteX4" fmla="*/ 0 w 266700"/>
              <a:gd name="connsiteY4" fmla="*/ 0 h 388971"/>
              <a:gd name="connsiteX0" fmla="*/ 0 w 266700"/>
              <a:gd name="connsiteY0" fmla="*/ 125 h 389096"/>
              <a:gd name="connsiteX1" fmla="*/ 218826 w 266700"/>
              <a:gd name="connsiteY1" fmla="*/ 0 h 389096"/>
              <a:gd name="connsiteX2" fmla="*/ 266700 w 266700"/>
              <a:gd name="connsiteY2" fmla="*/ 125 h 389096"/>
              <a:gd name="connsiteX3" fmla="*/ 266700 w 266700"/>
              <a:gd name="connsiteY3" fmla="*/ 389096 h 389096"/>
              <a:gd name="connsiteX4" fmla="*/ 0 w 266700"/>
              <a:gd name="connsiteY4" fmla="*/ 389096 h 389096"/>
              <a:gd name="connsiteX5" fmla="*/ 0 w 266700"/>
              <a:gd name="connsiteY5" fmla="*/ 125 h 389096"/>
              <a:gd name="connsiteX0" fmla="*/ 0 w 266700"/>
              <a:gd name="connsiteY0" fmla="*/ 40606 h 429577"/>
              <a:gd name="connsiteX1" fmla="*/ 242638 w 266700"/>
              <a:gd name="connsiteY1" fmla="*/ 0 h 429577"/>
              <a:gd name="connsiteX2" fmla="*/ 266700 w 266700"/>
              <a:gd name="connsiteY2" fmla="*/ 40606 h 429577"/>
              <a:gd name="connsiteX3" fmla="*/ 266700 w 266700"/>
              <a:gd name="connsiteY3" fmla="*/ 429577 h 429577"/>
              <a:gd name="connsiteX4" fmla="*/ 0 w 266700"/>
              <a:gd name="connsiteY4" fmla="*/ 429577 h 429577"/>
              <a:gd name="connsiteX5" fmla="*/ 0 w 266700"/>
              <a:gd name="connsiteY5" fmla="*/ 40606 h 429577"/>
              <a:gd name="connsiteX0" fmla="*/ 0 w 266700"/>
              <a:gd name="connsiteY0" fmla="*/ 40606 h 429577"/>
              <a:gd name="connsiteX1" fmla="*/ 242638 w 266700"/>
              <a:gd name="connsiteY1" fmla="*/ 0 h 429577"/>
              <a:gd name="connsiteX2" fmla="*/ 266700 w 266700"/>
              <a:gd name="connsiteY2" fmla="*/ 40606 h 429577"/>
              <a:gd name="connsiteX3" fmla="*/ 266700 w 266700"/>
              <a:gd name="connsiteY3" fmla="*/ 429577 h 429577"/>
              <a:gd name="connsiteX4" fmla="*/ 0 w 266700"/>
              <a:gd name="connsiteY4" fmla="*/ 429577 h 429577"/>
              <a:gd name="connsiteX5" fmla="*/ 0 w 266700"/>
              <a:gd name="connsiteY5" fmla="*/ 40606 h 429577"/>
              <a:gd name="connsiteX0" fmla="*/ 0 w 266700"/>
              <a:gd name="connsiteY0" fmla="*/ 40644 h 429615"/>
              <a:gd name="connsiteX1" fmla="*/ 35470 w 266700"/>
              <a:gd name="connsiteY1" fmla="*/ 33376 h 429615"/>
              <a:gd name="connsiteX2" fmla="*/ 242638 w 266700"/>
              <a:gd name="connsiteY2" fmla="*/ 38 h 429615"/>
              <a:gd name="connsiteX3" fmla="*/ 266700 w 266700"/>
              <a:gd name="connsiteY3" fmla="*/ 40644 h 429615"/>
              <a:gd name="connsiteX4" fmla="*/ 266700 w 266700"/>
              <a:gd name="connsiteY4" fmla="*/ 429615 h 429615"/>
              <a:gd name="connsiteX5" fmla="*/ 0 w 266700"/>
              <a:gd name="connsiteY5" fmla="*/ 429615 h 429615"/>
              <a:gd name="connsiteX6" fmla="*/ 0 w 266700"/>
              <a:gd name="connsiteY6" fmla="*/ 40644 h 429615"/>
              <a:gd name="connsiteX0" fmla="*/ 0 w 266700"/>
              <a:gd name="connsiteY0" fmla="*/ 40637 h 429608"/>
              <a:gd name="connsiteX1" fmla="*/ 35470 w 266700"/>
              <a:gd name="connsiteY1" fmla="*/ 33369 h 429608"/>
              <a:gd name="connsiteX2" fmla="*/ 242638 w 266700"/>
              <a:gd name="connsiteY2" fmla="*/ 31 h 429608"/>
              <a:gd name="connsiteX3" fmla="*/ 266700 w 266700"/>
              <a:gd name="connsiteY3" fmla="*/ 40637 h 429608"/>
              <a:gd name="connsiteX4" fmla="*/ 266700 w 266700"/>
              <a:gd name="connsiteY4" fmla="*/ 429608 h 429608"/>
              <a:gd name="connsiteX5" fmla="*/ 0 w 266700"/>
              <a:gd name="connsiteY5" fmla="*/ 429608 h 429608"/>
              <a:gd name="connsiteX6" fmla="*/ 0 w 266700"/>
              <a:gd name="connsiteY6" fmla="*/ 40637 h 429608"/>
              <a:gd name="connsiteX0" fmla="*/ 0 w 266700"/>
              <a:gd name="connsiteY0" fmla="*/ 40674 h 429645"/>
              <a:gd name="connsiteX1" fmla="*/ 35470 w 266700"/>
              <a:gd name="connsiteY1" fmla="*/ 33406 h 429645"/>
              <a:gd name="connsiteX2" fmla="*/ 42613 w 266700"/>
              <a:gd name="connsiteY2" fmla="*/ 31024 h 429645"/>
              <a:gd name="connsiteX3" fmla="*/ 242638 w 266700"/>
              <a:gd name="connsiteY3" fmla="*/ 68 h 429645"/>
              <a:gd name="connsiteX4" fmla="*/ 266700 w 266700"/>
              <a:gd name="connsiteY4" fmla="*/ 40674 h 429645"/>
              <a:gd name="connsiteX5" fmla="*/ 266700 w 266700"/>
              <a:gd name="connsiteY5" fmla="*/ 429645 h 429645"/>
              <a:gd name="connsiteX6" fmla="*/ 0 w 266700"/>
              <a:gd name="connsiteY6" fmla="*/ 429645 h 429645"/>
              <a:gd name="connsiteX7" fmla="*/ 0 w 266700"/>
              <a:gd name="connsiteY7" fmla="*/ 40674 h 429645"/>
              <a:gd name="connsiteX0" fmla="*/ 0 w 266700"/>
              <a:gd name="connsiteY0" fmla="*/ 76858 h 465829"/>
              <a:gd name="connsiteX1" fmla="*/ 35470 w 266700"/>
              <a:gd name="connsiteY1" fmla="*/ 69590 h 465829"/>
              <a:gd name="connsiteX2" fmla="*/ 37850 w 266700"/>
              <a:gd name="connsiteY2" fmla="*/ 533 h 465829"/>
              <a:gd name="connsiteX3" fmla="*/ 242638 w 266700"/>
              <a:gd name="connsiteY3" fmla="*/ 36252 h 465829"/>
              <a:gd name="connsiteX4" fmla="*/ 266700 w 266700"/>
              <a:gd name="connsiteY4" fmla="*/ 76858 h 465829"/>
              <a:gd name="connsiteX5" fmla="*/ 266700 w 266700"/>
              <a:gd name="connsiteY5" fmla="*/ 465829 h 465829"/>
              <a:gd name="connsiteX6" fmla="*/ 0 w 266700"/>
              <a:gd name="connsiteY6" fmla="*/ 465829 h 465829"/>
              <a:gd name="connsiteX7" fmla="*/ 0 w 266700"/>
              <a:gd name="connsiteY7" fmla="*/ 76858 h 465829"/>
              <a:gd name="connsiteX0" fmla="*/ 0 w 266700"/>
              <a:gd name="connsiteY0" fmla="*/ 76325 h 465296"/>
              <a:gd name="connsiteX1" fmla="*/ 35470 w 266700"/>
              <a:gd name="connsiteY1" fmla="*/ 69057 h 465296"/>
              <a:gd name="connsiteX2" fmla="*/ 37850 w 266700"/>
              <a:gd name="connsiteY2" fmla="*/ 0 h 465296"/>
              <a:gd name="connsiteX3" fmla="*/ 242638 w 266700"/>
              <a:gd name="connsiteY3" fmla="*/ 35719 h 465296"/>
              <a:gd name="connsiteX4" fmla="*/ 266700 w 266700"/>
              <a:gd name="connsiteY4" fmla="*/ 76325 h 465296"/>
              <a:gd name="connsiteX5" fmla="*/ 266700 w 266700"/>
              <a:gd name="connsiteY5" fmla="*/ 465296 h 465296"/>
              <a:gd name="connsiteX6" fmla="*/ 0 w 266700"/>
              <a:gd name="connsiteY6" fmla="*/ 465296 h 465296"/>
              <a:gd name="connsiteX7" fmla="*/ 0 w 266700"/>
              <a:gd name="connsiteY7" fmla="*/ 76325 h 465296"/>
              <a:gd name="connsiteX0" fmla="*/ 0 w 266700"/>
              <a:gd name="connsiteY0" fmla="*/ 76325 h 465296"/>
              <a:gd name="connsiteX1" fmla="*/ 37850 w 266700"/>
              <a:gd name="connsiteY1" fmla="*/ 0 h 465296"/>
              <a:gd name="connsiteX2" fmla="*/ 242638 w 266700"/>
              <a:gd name="connsiteY2" fmla="*/ 35719 h 465296"/>
              <a:gd name="connsiteX3" fmla="*/ 266700 w 266700"/>
              <a:gd name="connsiteY3" fmla="*/ 76325 h 465296"/>
              <a:gd name="connsiteX4" fmla="*/ 266700 w 266700"/>
              <a:gd name="connsiteY4" fmla="*/ 465296 h 465296"/>
              <a:gd name="connsiteX5" fmla="*/ 0 w 266700"/>
              <a:gd name="connsiteY5" fmla="*/ 465296 h 465296"/>
              <a:gd name="connsiteX6" fmla="*/ 0 w 266700"/>
              <a:gd name="connsiteY6" fmla="*/ 76325 h 465296"/>
              <a:gd name="connsiteX0" fmla="*/ 0 w 266700"/>
              <a:gd name="connsiteY0" fmla="*/ 55001 h 443972"/>
              <a:gd name="connsiteX1" fmla="*/ 47375 w 266700"/>
              <a:gd name="connsiteY1" fmla="*/ 107 h 443972"/>
              <a:gd name="connsiteX2" fmla="*/ 242638 w 266700"/>
              <a:gd name="connsiteY2" fmla="*/ 14395 h 443972"/>
              <a:gd name="connsiteX3" fmla="*/ 266700 w 266700"/>
              <a:gd name="connsiteY3" fmla="*/ 55001 h 443972"/>
              <a:gd name="connsiteX4" fmla="*/ 266700 w 266700"/>
              <a:gd name="connsiteY4" fmla="*/ 443972 h 443972"/>
              <a:gd name="connsiteX5" fmla="*/ 0 w 266700"/>
              <a:gd name="connsiteY5" fmla="*/ 443972 h 443972"/>
              <a:gd name="connsiteX6" fmla="*/ 0 w 266700"/>
              <a:gd name="connsiteY6" fmla="*/ 55001 h 443972"/>
              <a:gd name="connsiteX0" fmla="*/ 0 w 266700"/>
              <a:gd name="connsiteY0" fmla="*/ 54894 h 443865"/>
              <a:gd name="connsiteX1" fmla="*/ 47375 w 266700"/>
              <a:gd name="connsiteY1" fmla="*/ 0 h 443865"/>
              <a:gd name="connsiteX2" fmla="*/ 242638 w 266700"/>
              <a:gd name="connsiteY2" fmla="*/ 14288 h 443865"/>
              <a:gd name="connsiteX3" fmla="*/ 266700 w 266700"/>
              <a:gd name="connsiteY3" fmla="*/ 54894 h 443865"/>
              <a:gd name="connsiteX4" fmla="*/ 266700 w 266700"/>
              <a:gd name="connsiteY4" fmla="*/ 443865 h 443865"/>
              <a:gd name="connsiteX5" fmla="*/ 0 w 266700"/>
              <a:gd name="connsiteY5" fmla="*/ 443865 h 443865"/>
              <a:gd name="connsiteX6" fmla="*/ 0 w 266700"/>
              <a:gd name="connsiteY6" fmla="*/ 54894 h 443865"/>
              <a:gd name="connsiteX0" fmla="*/ 0 w 266700"/>
              <a:gd name="connsiteY0" fmla="*/ 64419 h 453390"/>
              <a:gd name="connsiteX1" fmla="*/ 21181 w 266700"/>
              <a:gd name="connsiteY1" fmla="*/ 0 h 453390"/>
              <a:gd name="connsiteX2" fmla="*/ 242638 w 266700"/>
              <a:gd name="connsiteY2" fmla="*/ 23813 h 453390"/>
              <a:gd name="connsiteX3" fmla="*/ 266700 w 266700"/>
              <a:gd name="connsiteY3" fmla="*/ 64419 h 453390"/>
              <a:gd name="connsiteX4" fmla="*/ 266700 w 266700"/>
              <a:gd name="connsiteY4" fmla="*/ 453390 h 453390"/>
              <a:gd name="connsiteX5" fmla="*/ 0 w 266700"/>
              <a:gd name="connsiteY5" fmla="*/ 453390 h 453390"/>
              <a:gd name="connsiteX6" fmla="*/ 0 w 266700"/>
              <a:gd name="connsiteY6" fmla="*/ 64419 h 453390"/>
              <a:gd name="connsiteX0" fmla="*/ 0 w 266700"/>
              <a:gd name="connsiteY0" fmla="*/ 64419 h 453390"/>
              <a:gd name="connsiteX1" fmla="*/ 21181 w 266700"/>
              <a:gd name="connsiteY1" fmla="*/ 0 h 453390"/>
              <a:gd name="connsiteX2" fmla="*/ 242638 w 266700"/>
              <a:gd name="connsiteY2" fmla="*/ 23813 h 453390"/>
              <a:gd name="connsiteX3" fmla="*/ 266700 w 266700"/>
              <a:gd name="connsiteY3" fmla="*/ 64419 h 453390"/>
              <a:gd name="connsiteX4" fmla="*/ 266700 w 266700"/>
              <a:gd name="connsiteY4" fmla="*/ 453390 h 453390"/>
              <a:gd name="connsiteX5" fmla="*/ 0 w 266700"/>
              <a:gd name="connsiteY5" fmla="*/ 453390 h 453390"/>
              <a:gd name="connsiteX6" fmla="*/ 0 w 266700"/>
              <a:gd name="connsiteY6" fmla="*/ 64419 h 453390"/>
              <a:gd name="connsiteX0" fmla="*/ 0 w 266700"/>
              <a:gd name="connsiteY0" fmla="*/ 64419 h 453390"/>
              <a:gd name="connsiteX1" fmla="*/ 21181 w 266700"/>
              <a:gd name="connsiteY1" fmla="*/ 0 h 453390"/>
              <a:gd name="connsiteX2" fmla="*/ 242638 w 266700"/>
              <a:gd name="connsiteY2" fmla="*/ 23813 h 453390"/>
              <a:gd name="connsiteX3" fmla="*/ 266700 w 266700"/>
              <a:gd name="connsiteY3" fmla="*/ 64419 h 453390"/>
              <a:gd name="connsiteX4" fmla="*/ 266700 w 266700"/>
              <a:gd name="connsiteY4" fmla="*/ 453390 h 453390"/>
              <a:gd name="connsiteX5" fmla="*/ 0 w 266700"/>
              <a:gd name="connsiteY5" fmla="*/ 453390 h 453390"/>
              <a:gd name="connsiteX6" fmla="*/ 0 w 266700"/>
              <a:gd name="connsiteY6" fmla="*/ 64419 h 45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453390">
                <a:moveTo>
                  <a:pt x="0" y="64419"/>
                </a:moveTo>
                <a:cubicBezTo>
                  <a:pt x="37264" y="-5987"/>
                  <a:pt x="-4972" y="35343"/>
                  <a:pt x="21181" y="0"/>
                </a:cubicBezTo>
                <a:cubicBezTo>
                  <a:pt x="93809" y="101601"/>
                  <a:pt x="205290" y="22205"/>
                  <a:pt x="242638" y="23813"/>
                </a:cubicBezTo>
                <a:lnTo>
                  <a:pt x="266700" y="64419"/>
                </a:lnTo>
                <a:lnTo>
                  <a:pt x="266700" y="453390"/>
                </a:lnTo>
                <a:lnTo>
                  <a:pt x="0" y="453390"/>
                </a:lnTo>
                <a:lnTo>
                  <a:pt x="0" y="64419"/>
                </a:lnTo>
                <a:close/>
              </a:path>
            </a:pathLst>
          </a:custGeom>
          <a:solidFill>
            <a:srgbClr val="FFFF00">
              <a:alpha val="32157"/>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p:txBody>
      </p:sp>
      <p:sp>
        <p:nvSpPr>
          <p:cNvPr id="19" name="Freeform 18"/>
          <p:cNvSpPr/>
          <p:nvPr/>
        </p:nvSpPr>
        <p:spPr>
          <a:xfrm>
            <a:off x="5844540" y="876300"/>
            <a:ext cx="266700" cy="967740"/>
          </a:xfrm>
          <a:custGeom>
            <a:avLst/>
            <a:gdLst>
              <a:gd name="connsiteX0" fmla="*/ 0 w 266700"/>
              <a:gd name="connsiteY0" fmla="*/ 967740 h 967740"/>
              <a:gd name="connsiteX1" fmla="*/ 0 w 266700"/>
              <a:gd name="connsiteY1" fmla="*/ 609600 h 967740"/>
              <a:gd name="connsiteX2" fmla="*/ 30480 w 266700"/>
              <a:gd name="connsiteY2" fmla="*/ 274320 h 967740"/>
              <a:gd name="connsiteX3" fmla="*/ 30480 w 266700"/>
              <a:gd name="connsiteY3" fmla="*/ 7620 h 967740"/>
              <a:gd name="connsiteX4" fmla="*/ 121920 w 266700"/>
              <a:gd name="connsiteY4" fmla="*/ 0 h 967740"/>
              <a:gd name="connsiteX5" fmla="*/ 266700 w 266700"/>
              <a:gd name="connsiteY5" fmla="*/ 601980 h 967740"/>
              <a:gd name="connsiteX6" fmla="*/ 266700 w 266700"/>
              <a:gd name="connsiteY6" fmla="*/ 967740 h 967740"/>
              <a:gd name="connsiteX7" fmla="*/ 0 w 266700"/>
              <a:gd name="connsiteY7" fmla="*/ 967740 h 96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 h="967740">
                <a:moveTo>
                  <a:pt x="0" y="967740"/>
                </a:moveTo>
                <a:lnTo>
                  <a:pt x="0" y="609600"/>
                </a:lnTo>
                <a:lnTo>
                  <a:pt x="30480" y="274320"/>
                </a:lnTo>
                <a:lnTo>
                  <a:pt x="30480" y="7620"/>
                </a:lnTo>
                <a:lnTo>
                  <a:pt x="121920" y="0"/>
                </a:lnTo>
                <a:lnTo>
                  <a:pt x="266700" y="601980"/>
                </a:lnTo>
                <a:lnTo>
                  <a:pt x="266700" y="967740"/>
                </a:lnTo>
                <a:lnTo>
                  <a:pt x="0" y="967740"/>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2" name="Title 1"/>
          <p:cNvSpPr>
            <a:spLocks noGrp="1"/>
          </p:cNvSpPr>
          <p:nvPr>
            <p:ph type="title"/>
          </p:nvPr>
        </p:nvSpPr>
        <p:spPr>
          <a:xfrm>
            <a:off x="457199" y="76200"/>
            <a:ext cx="7916336" cy="533400"/>
          </a:xfrm>
        </p:spPr>
        <p:txBody>
          <a:bodyPr/>
          <a:lstStyle/>
          <a:p>
            <a:r>
              <a:rPr lang="en-US" sz="3200" dirty="0" smtClean="0"/>
              <a:t>Another Correction: Differential Imaging</a:t>
            </a:r>
            <a:endParaRPr lang="en-US" sz="3200" dirty="0"/>
          </a:p>
        </p:txBody>
      </p:sp>
      <p:sp>
        <p:nvSpPr>
          <p:cNvPr id="5" name="Content Placeholder 4"/>
          <p:cNvSpPr>
            <a:spLocks noGrp="1"/>
          </p:cNvSpPr>
          <p:nvPr>
            <p:ph sz="half" idx="1"/>
          </p:nvPr>
        </p:nvSpPr>
        <p:spPr>
          <a:xfrm>
            <a:off x="457199" y="699248"/>
            <a:ext cx="4513551" cy="5426916"/>
          </a:xfrm>
        </p:spPr>
        <p:txBody>
          <a:bodyPr/>
          <a:lstStyle/>
          <a:p>
            <a:pPr marL="0" indent="0">
              <a:buNone/>
            </a:pPr>
            <a:r>
              <a:rPr lang="en-US" sz="1800" dirty="0" smtClean="0"/>
              <a:t>The factor </a:t>
            </a:r>
            <a:r>
              <a:rPr lang="en-US" sz="1800" i="1" dirty="0" err="1" smtClean="0"/>
              <a:t>f</a:t>
            </a:r>
            <a:r>
              <a:rPr lang="en-US" sz="1800" i="1" baseline="-25000" dirty="0" err="1" smtClean="0"/>
              <a:t>pp</a:t>
            </a:r>
            <a:r>
              <a:rPr lang="en-US" sz="1800" dirty="0" smtClean="0"/>
              <a:t> assumes speckles are somehow estimated</a:t>
            </a:r>
          </a:p>
          <a:p>
            <a:pPr marL="0" indent="0">
              <a:buNone/>
            </a:pPr>
            <a:r>
              <a:rPr lang="en-US" sz="1800" dirty="0" smtClean="0"/>
              <a:t>This estimation will bring with itself some errors – both random and systematic</a:t>
            </a:r>
          </a:p>
          <a:p>
            <a:pPr marL="0" indent="0">
              <a:buNone/>
            </a:pPr>
            <a:r>
              <a:rPr lang="en-US" sz="1800" dirty="0" smtClean="0">
                <a:solidFill>
                  <a:srgbClr val="00B050"/>
                </a:solidFill>
              </a:rPr>
              <a:t>For the random errors</a:t>
            </a:r>
            <a:r>
              <a:rPr lang="en-US" sz="1800" dirty="0" smtClean="0"/>
              <a:t>, this means there will be an extra contribution to noise</a:t>
            </a:r>
          </a:p>
          <a:p>
            <a:pPr marL="0" indent="0">
              <a:buNone/>
            </a:pPr>
            <a:r>
              <a:rPr lang="en-US" sz="1800" dirty="0" smtClean="0"/>
              <a:t>The simplest way is to assume a separate reference measurement (a la RDI) gives the speckle background. </a:t>
            </a:r>
          </a:p>
          <a:p>
            <a:pPr marL="0" indent="0">
              <a:buNone/>
            </a:pPr>
            <a:r>
              <a:rPr lang="en-US" sz="1800" dirty="0" smtClean="0"/>
              <a:t>Angular differential measurement (ADI) would have a similar error.</a:t>
            </a:r>
          </a:p>
          <a:p>
            <a:pPr marL="0" indent="0">
              <a:buNone/>
            </a:pPr>
            <a:r>
              <a:rPr lang="en-US" sz="1800" dirty="0" smtClean="0"/>
              <a:t>Either way, this means doubling of the variance for all terms except the signal shot noise</a:t>
            </a:r>
          </a:p>
          <a:p>
            <a:pPr marL="0" indent="0">
              <a:buNone/>
            </a:pPr>
            <a:r>
              <a:rPr lang="en-US" sz="1800" dirty="0" smtClean="0"/>
              <a:t>The noise rate would change to:</a:t>
            </a:r>
          </a:p>
          <a:p>
            <a:pPr marL="0" indent="0">
              <a:buNone/>
            </a:pPr>
            <a:endParaRPr lang="en-US" sz="1800" dirty="0"/>
          </a:p>
          <a:p>
            <a:pPr marL="0" indent="0">
              <a:buNone/>
            </a:pP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5DE33DCA-FF86-44C4-B4AC-5D08CEEC2E49}" type="slidenum">
              <a:rPr lang="en-US" smtClean="0"/>
              <a:t>11</a:t>
            </a:fld>
            <a:endParaRPr lang="en-US" dirty="0"/>
          </a:p>
        </p:txBody>
      </p:sp>
      <p:grpSp>
        <p:nvGrpSpPr>
          <p:cNvPr id="14" name="Group 13"/>
          <p:cNvGrpSpPr/>
          <p:nvPr/>
        </p:nvGrpSpPr>
        <p:grpSpPr>
          <a:xfrm>
            <a:off x="5189638" y="851769"/>
            <a:ext cx="1615857" cy="1002083"/>
            <a:chOff x="5273458" y="851769"/>
            <a:chExt cx="2317315" cy="1002083"/>
          </a:xfrm>
        </p:grpSpPr>
        <p:sp>
          <p:nvSpPr>
            <p:cNvPr id="9" name="Freeform 8"/>
            <p:cNvSpPr/>
            <p:nvPr/>
          </p:nvSpPr>
          <p:spPr>
            <a:xfrm>
              <a:off x="5273458" y="851769"/>
              <a:ext cx="2317315" cy="688932"/>
            </a:xfrm>
            <a:custGeom>
              <a:avLst/>
              <a:gdLst>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688931 w 2317315"/>
                <a:gd name="connsiteY14" fmla="*/ 551146 h 688932"/>
                <a:gd name="connsiteX15" fmla="*/ 726509 w 2317315"/>
                <a:gd name="connsiteY15" fmla="*/ 538620 h 688932"/>
                <a:gd name="connsiteX16" fmla="*/ 801665 w 2317315"/>
                <a:gd name="connsiteY16" fmla="*/ 588724 h 688932"/>
                <a:gd name="connsiteX17" fmla="*/ 839244 w 2317315"/>
                <a:gd name="connsiteY17" fmla="*/ 613776 h 688932"/>
                <a:gd name="connsiteX18" fmla="*/ 914400 w 2317315"/>
                <a:gd name="connsiteY18" fmla="*/ 663880 h 688932"/>
                <a:gd name="connsiteX19" fmla="*/ 939452 w 2317315"/>
                <a:gd name="connsiteY19" fmla="*/ 588724 h 688932"/>
                <a:gd name="connsiteX20" fmla="*/ 951978 w 2317315"/>
                <a:gd name="connsiteY20" fmla="*/ 526094 h 688932"/>
                <a:gd name="connsiteX21" fmla="*/ 977030 w 2317315"/>
                <a:gd name="connsiteY21" fmla="*/ 225469 h 688932"/>
                <a:gd name="connsiteX22" fmla="*/ 1014608 w 2317315"/>
                <a:gd name="connsiteY22" fmla="*/ 12526 h 688932"/>
                <a:gd name="connsiteX23" fmla="*/ 1052186 w 2317315"/>
                <a:gd name="connsiteY23" fmla="*/ 0 h 688932"/>
                <a:gd name="connsiteX24" fmla="*/ 1127342 w 2317315"/>
                <a:gd name="connsiteY24" fmla="*/ 112735 h 688932"/>
                <a:gd name="connsiteX25" fmla="*/ 1152394 w 2317315"/>
                <a:gd name="connsiteY25" fmla="*/ 150313 h 688932"/>
                <a:gd name="connsiteX26" fmla="*/ 1240076 w 2317315"/>
                <a:gd name="connsiteY26" fmla="*/ 413359 h 688932"/>
                <a:gd name="connsiteX27" fmla="*/ 1290181 w 2317315"/>
                <a:gd name="connsiteY27" fmla="*/ 563672 h 688932"/>
                <a:gd name="connsiteX28" fmla="*/ 1302707 w 2317315"/>
                <a:gd name="connsiteY28" fmla="*/ 601250 h 688932"/>
                <a:gd name="connsiteX29" fmla="*/ 1315233 w 2317315"/>
                <a:gd name="connsiteY29" fmla="*/ 638828 h 688932"/>
                <a:gd name="connsiteX30" fmla="*/ 1352811 w 2317315"/>
                <a:gd name="connsiteY30" fmla="*/ 613776 h 688932"/>
                <a:gd name="connsiteX31" fmla="*/ 1365337 w 2317315"/>
                <a:gd name="connsiteY31" fmla="*/ 576198 h 688932"/>
                <a:gd name="connsiteX32" fmla="*/ 1390389 w 2317315"/>
                <a:gd name="connsiteY32" fmla="*/ 538620 h 688932"/>
                <a:gd name="connsiteX33" fmla="*/ 1427967 w 2317315"/>
                <a:gd name="connsiteY33" fmla="*/ 551146 h 688932"/>
                <a:gd name="connsiteX34" fmla="*/ 1490597 w 2317315"/>
                <a:gd name="connsiteY34" fmla="*/ 626302 h 688932"/>
                <a:gd name="connsiteX35" fmla="*/ 1528175 w 2317315"/>
                <a:gd name="connsiteY35" fmla="*/ 651354 h 688932"/>
                <a:gd name="connsiteX36" fmla="*/ 1578279 w 2317315"/>
                <a:gd name="connsiteY36" fmla="*/ 638828 h 688932"/>
                <a:gd name="connsiteX37" fmla="*/ 1640909 w 2317315"/>
                <a:gd name="connsiteY37" fmla="*/ 613776 h 688932"/>
                <a:gd name="connsiteX38" fmla="*/ 1703539 w 2317315"/>
                <a:gd name="connsiteY38" fmla="*/ 663880 h 688932"/>
                <a:gd name="connsiteX39" fmla="*/ 1716065 w 2317315"/>
                <a:gd name="connsiteY39" fmla="*/ 626302 h 688932"/>
                <a:gd name="connsiteX40" fmla="*/ 1753644 w 2317315"/>
                <a:gd name="connsiteY40" fmla="*/ 588724 h 688932"/>
                <a:gd name="connsiteX41" fmla="*/ 1766170 w 2317315"/>
                <a:gd name="connsiteY41" fmla="*/ 551146 h 688932"/>
                <a:gd name="connsiteX42" fmla="*/ 1841326 w 2317315"/>
                <a:gd name="connsiteY42" fmla="*/ 551146 h 688932"/>
                <a:gd name="connsiteX43" fmla="*/ 1891430 w 2317315"/>
                <a:gd name="connsiteY43" fmla="*/ 563672 h 688932"/>
                <a:gd name="connsiteX44" fmla="*/ 2004164 w 2317315"/>
                <a:gd name="connsiteY44" fmla="*/ 626302 h 688932"/>
                <a:gd name="connsiteX45" fmla="*/ 2079320 w 2317315"/>
                <a:gd name="connsiteY45" fmla="*/ 563672 h 688932"/>
                <a:gd name="connsiteX46" fmla="*/ 2116898 w 2317315"/>
                <a:gd name="connsiteY46" fmla="*/ 588724 h 688932"/>
                <a:gd name="connsiteX47" fmla="*/ 2204581 w 2317315"/>
                <a:gd name="connsiteY47" fmla="*/ 576198 h 688932"/>
                <a:gd name="connsiteX48" fmla="*/ 2229633 w 2317315"/>
                <a:gd name="connsiteY48" fmla="*/ 613776 h 688932"/>
                <a:gd name="connsiteX49" fmla="*/ 2317315 w 2317315"/>
                <a:gd name="connsiteY49" fmla="*/ 651354 h 68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317315" h="688932">
                  <a:moveTo>
                    <a:pt x="0" y="638828"/>
                  </a:moveTo>
                  <a:cubicBezTo>
                    <a:pt x="20877" y="643003"/>
                    <a:pt x="42090" y="645752"/>
                    <a:pt x="62630" y="651354"/>
                  </a:cubicBezTo>
                  <a:cubicBezTo>
                    <a:pt x="88107" y="658302"/>
                    <a:pt x="137786" y="676406"/>
                    <a:pt x="137786" y="676406"/>
                  </a:cubicBezTo>
                  <a:cubicBezTo>
                    <a:pt x="150312" y="668055"/>
                    <a:pt x="164719" y="661999"/>
                    <a:pt x="175364" y="651354"/>
                  </a:cubicBezTo>
                  <a:cubicBezTo>
                    <a:pt x="186009" y="640709"/>
                    <a:pt x="188661" y="623180"/>
                    <a:pt x="200416" y="613776"/>
                  </a:cubicBezTo>
                  <a:cubicBezTo>
                    <a:pt x="210726" y="605528"/>
                    <a:pt x="225468" y="605425"/>
                    <a:pt x="237994" y="601250"/>
                  </a:cubicBezTo>
                  <a:cubicBezTo>
                    <a:pt x="258871" y="605425"/>
                    <a:pt x="282139" y="603213"/>
                    <a:pt x="300624" y="613776"/>
                  </a:cubicBezTo>
                  <a:cubicBezTo>
                    <a:pt x="313695" y="621245"/>
                    <a:pt x="313921" y="641950"/>
                    <a:pt x="325676" y="651354"/>
                  </a:cubicBezTo>
                  <a:cubicBezTo>
                    <a:pt x="335986" y="659602"/>
                    <a:pt x="350728" y="659705"/>
                    <a:pt x="363254" y="663880"/>
                  </a:cubicBezTo>
                  <a:cubicBezTo>
                    <a:pt x="375780" y="659705"/>
                    <a:pt x="389023" y="657259"/>
                    <a:pt x="400833" y="651354"/>
                  </a:cubicBezTo>
                  <a:cubicBezTo>
                    <a:pt x="447636" y="627953"/>
                    <a:pt x="425673" y="613670"/>
                    <a:pt x="475989" y="638828"/>
                  </a:cubicBezTo>
                  <a:cubicBezTo>
                    <a:pt x="489454" y="645561"/>
                    <a:pt x="499810" y="657766"/>
                    <a:pt x="513567" y="663880"/>
                  </a:cubicBezTo>
                  <a:cubicBezTo>
                    <a:pt x="537698" y="674605"/>
                    <a:pt x="588723" y="688932"/>
                    <a:pt x="588723" y="688932"/>
                  </a:cubicBezTo>
                  <a:cubicBezTo>
                    <a:pt x="632564" y="659705"/>
                    <a:pt x="655528" y="651354"/>
                    <a:pt x="676405" y="588724"/>
                  </a:cubicBezTo>
                  <a:cubicBezTo>
                    <a:pt x="680580" y="576198"/>
                    <a:pt x="679595" y="560482"/>
                    <a:pt x="688931" y="551146"/>
                  </a:cubicBezTo>
                  <a:cubicBezTo>
                    <a:pt x="698267" y="541810"/>
                    <a:pt x="713983" y="542795"/>
                    <a:pt x="726509" y="538620"/>
                  </a:cubicBezTo>
                  <a:lnTo>
                    <a:pt x="801665" y="588724"/>
                  </a:lnTo>
                  <a:cubicBezTo>
                    <a:pt x="814191" y="597075"/>
                    <a:pt x="828599" y="603131"/>
                    <a:pt x="839244" y="613776"/>
                  </a:cubicBezTo>
                  <a:cubicBezTo>
                    <a:pt x="886158" y="660690"/>
                    <a:pt x="860017" y="645752"/>
                    <a:pt x="914400" y="663880"/>
                  </a:cubicBezTo>
                  <a:cubicBezTo>
                    <a:pt x="922751" y="638828"/>
                    <a:pt x="934273" y="614618"/>
                    <a:pt x="939452" y="588724"/>
                  </a:cubicBezTo>
                  <a:cubicBezTo>
                    <a:pt x="943627" y="567847"/>
                    <a:pt x="948967" y="547170"/>
                    <a:pt x="951978" y="526094"/>
                  </a:cubicBezTo>
                  <a:cubicBezTo>
                    <a:pt x="969088" y="406320"/>
                    <a:pt x="965886" y="359203"/>
                    <a:pt x="977030" y="225469"/>
                  </a:cubicBezTo>
                  <a:cubicBezTo>
                    <a:pt x="977349" y="221645"/>
                    <a:pt x="994965" y="19074"/>
                    <a:pt x="1014608" y="12526"/>
                  </a:cubicBezTo>
                  <a:lnTo>
                    <a:pt x="1052186" y="0"/>
                  </a:lnTo>
                  <a:lnTo>
                    <a:pt x="1127342" y="112735"/>
                  </a:lnTo>
                  <a:cubicBezTo>
                    <a:pt x="1135693" y="125261"/>
                    <a:pt x="1147633" y="136031"/>
                    <a:pt x="1152394" y="150313"/>
                  </a:cubicBezTo>
                  <a:lnTo>
                    <a:pt x="1240076" y="413359"/>
                  </a:lnTo>
                  <a:lnTo>
                    <a:pt x="1290181" y="563672"/>
                  </a:lnTo>
                  <a:lnTo>
                    <a:pt x="1302707" y="601250"/>
                  </a:lnTo>
                  <a:lnTo>
                    <a:pt x="1315233" y="638828"/>
                  </a:lnTo>
                  <a:cubicBezTo>
                    <a:pt x="1327759" y="630477"/>
                    <a:pt x="1343407" y="625531"/>
                    <a:pt x="1352811" y="613776"/>
                  </a:cubicBezTo>
                  <a:cubicBezTo>
                    <a:pt x="1361059" y="603466"/>
                    <a:pt x="1359432" y="588008"/>
                    <a:pt x="1365337" y="576198"/>
                  </a:cubicBezTo>
                  <a:cubicBezTo>
                    <a:pt x="1372070" y="562733"/>
                    <a:pt x="1382038" y="551146"/>
                    <a:pt x="1390389" y="538620"/>
                  </a:cubicBezTo>
                  <a:cubicBezTo>
                    <a:pt x="1402915" y="542795"/>
                    <a:pt x="1416981" y="543822"/>
                    <a:pt x="1427967" y="551146"/>
                  </a:cubicBezTo>
                  <a:cubicBezTo>
                    <a:pt x="1489529" y="592187"/>
                    <a:pt x="1444383" y="580088"/>
                    <a:pt x="1490597" y="626302"/>
                  </a:cubicBezTo>
                  <a:cubicBezTo>
                    <a:pt x="1501242" y="636947"/>
                    <a:pt x="1515649" y="643003"/>
                    <a:pt x="1528175" y="651354"/>
                  </a:cubicBezTo>
                  <a:cubicBezTo>
                    <a:pt x="1544876" y="647179"/>
                    <a:pt x="1564836" y="649582"/>
                    <a:pt x="1578279" y="638828"/>
                  </a:cubicBezTo>
                  <a:cubicBezTo>
                    <a:pt x="1633900" y="594331"/>
                    <a:pt x="1528904" y="585775"/>
                    <a:pt x="1640909" y="613776"/>
                  </a:cubicBezTo>
                  <a:cubicBezTo>
                    <a:pt x="1648648" y="625384"/>
                    <a:pt x="1673287" y="679006"/>
                    <a:pt x="1703539" y="663880"/>
                  </a:cubicBezTo>
                  <a:cubicBezTo>
                    <a:pt x="1715349" y="657975"/>
                    <a:pt x="1708741" y="637288"/>
                    <a:pt x="1716065" y="626302"/>
                  </a:cubicBezTo>
                  <a:cubicBezTo>
                    <a:pt x="1725891" y="611563"/>
                    <a:pt x="1741118" y="601250"/>
                    <a:pt x="1753644" y="588724"/>
                  </a:cubicBezTo>
                  <a:cubicBezTo>
                    <a:pt x="1757819" y="576198"/>
                    <a:pt x="1756834" y="560482"/>
                    <a:pt x="1766170" y="551146"/>
                  </a:cubicBezTo>
                  <a:cubicBezTo>
                    <a:pt x="1792150" y="525166"/>
                    <a:pt x="1815346" y="543723"/>
                    <a:pt x="1841326" y="551146"/>
                  </a:cubicBezTo>
                  <a:cubicBezTo>
                    <a:pt x="1857879" y="555875"/>
                    <a:pt x="1874729" y="559497"/>
                    <a:pt x="1891430" y="563672"/>
                  </a:cubicBezTo>
                  <a:cubicBezTo>
                    <a:pt x="1975922" y="648164"/>
                    <a:pt x="1932975" y="650032"/>
                    <a:pt x="2004164" y="626302"/>
                  </a:cubicBezTo>
                  <a:cubicBezTo>
                    <a:pt x="2011346" y="619120"/>
                    <a:pt x="2061881" y="563672"/>
                    <a:pt x="2079320" y="563672"/>
                  </a:cubicBezTo>
                  <a:cubicBezTo>
                    <a:pt x="2094374" y="563672"/>
                    <a:pt x="2104372" y="580373"/>
                    <a:pt x="2116898" y="588724"/>
                  </a:cubicBezTo>
                  <a:cubicBezTo>
                    <a:pt x="2151117" y="565911"/>
                    <a:pt x="2160093" y="546540"/>
                    <a:pt x="2204581" y="576198"/>
                  </a:cubicBezTo>
                  <a:cubicBezTo>
                    <a:pt x="2217107" y="584549"/>
                    <a:pt x="2216562" y="606307"/>
                    <a:pt x="2229633" y="613776"/>
                  </a:cubicBezTo>
                  <a:cubicBezTo>
                    <a:pt x="2368159" y="692934"/>
                    <a:pt x="2241533" y="575572"/>
                    <a:pt x="2317315" y="651354"/>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5273458" y="1853852"/>
              <a:ext cx="2317315"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 name="Freeform 15"/>
          <p:cNvSpPr/>
          <p:nvPr/>
        </p:nvSpPr>
        <p:spPr>
          <a:xfrm>
            <a:off x="7125536" y="1373614"/>
            <a:ext cx="1649967" cy="147775"/>
          </a:xfrm>
          <a:custGeom>
            <a:avLst/>
            <a:gdLst>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688931 w 2317315"/>
              <a:gd name="connsiteY14" fmla="*/ 551146 h 688932"/>
              <a:gd name="connsiteX15" fmla="*/ 726509 w 2317315"/>
              <a:gd name="connsiteY15" fmla="*/ 538620 h 688932"/>
              <a:gd name="connsiteX16" fmla="*/ 801665 w 2317315"/>
              <a:gd name="connsiteY16" fmla="*/ 588724 h 688932"/>
              <a:gd name="connsiteX17" fmla="*/ 839244 w 2317315"/>
              <a:gd name="connsiteY17" fmla="*/ 613776 h 688932"/>
              <a:gd name="connsiteX18" fmla="*/ 914400 w 2317315"/>
              <a:gd name="connsiteY18" fmla="*/ 663880 h 688932"/>
              <a:gd name="connsiteX19" fmla="*/ 939452 w 2317315"/>
              <a:gd name="connsiteY19" fmla="*/ 588724 h 688932"/>
              <a:gd name="connsiteX20" fmla="*/ 951978 w 2317315"/>
              <a:gd name="connsiteY20" fmla="*/ 526094 h 688932"/>
              <a:gd name="connsiteX21" fmla="*/ 977030 w 2317315"/>
              <a:gd name="connsiteY21" fmla="*/ 225469 h 688932"/>
              <a:gd name="connsiteX22" fmla="*/ 1014608 w 2317315"/>
              <a:gd name="connsiteY22" fmla="*/ 12526 h 688932"/>
              <a:gd name="connsiteX23" fmla="*/ 1052186 w 2317315"/>
              <a:gd name="connsiteY23" fmla="*/ 0 h 688932"/>
              <a:gd name="connsiteX24" fmla="*/ 1127342 w 2317315"/>
              <a:gd name="connsiteY24" fmla="*/ 112735 h 688932"/>
              <a:gd name="connsiteX25" fmla="*/ 1152394 w 2317315"/>
              <a:gd name="connsiteY25" fmla="*/ 150313 h 688932"/>
              <a:gd name="connsiteX26" fmla="*/ 1240076 w 2317315"/>
              <a:gd name="connsiteY26" fmla="*/ 413359 h 688932"/>
              <a:gd name="connsiteX27" fmla="*/ 1290181 w 2317315"/>
              <a:gd name="connsiteY27" fmla="*/ 563672 h 688932"/>
              <a:gd name="connsiteX28" fmla="*/ 1302707 w 2317315"/>
              <a:gd name="connsiteY28" fmla="*/ 601250 h 688932"/>
              <a:gd name="connsiteX29" fmla="*/ 1315233 w 2317315"/>
              <a:gd name="connsiteY29" fmla="*/ 638828 h 688932"/>
              <a:gd name="connsiteX30" fmla="*/ 1352811 w 2317315"/>
              <a:gd name="connsiteY30" fmla="*/ 613776 h 688932"/>
              <a:gd name="connsiteX31" fmla="*/ 1365337 w 2317315"/>
              <a:gd name="connsiteY31" fmla="*/ 576198 h 688932"/>
              <a:gd name="connsiteX32" fmla="*/ 1390389 w 2317315"/>
              <a:gd name="connsiteY32" fmla="*/ 538620 h 688932"/>
              <a:gd name="connsiteX33" fmla="*/ 1427967 w 2317315"/>
              <a:gd name="connsiteY33" fmla="*/ 551146 h 688932"/>
              <a:gd name="connsiteX34" fmla="*/ 1490597 w 2317315"/>
              <a:gd name="connsiteY34" fmla="*/ 626302 h 688932"/>
              <a:gd name="connsiteX35" fmla="*/ 1528175 w 2317315"/>
              <a:gd name="connsiteY35" fmla="*/ 651354 h 688932"/>
              <a:gd name="connsiteX36" fmla="*/ 1578279 w 2317315"/>
              <a:gd name="connsiteY36" fmla="*/ 638828 h 688932"/>
              <a:gd name="connsiteX37" fmla="*/ 1640909 w 2317315"/>
              <a:gd name="connsiteY37" fmla="*/ 613776 h 688932"/>
              <a:gd name="connsiteX38" fmla="*/ 1703539 w 2317315"/>
              <a:gd name="connsiteY38" fmla="*/ 663880 h 688932"/>
              <a:gd name="connsiteX39" fmla="*/ 1716065 w 2317315"/>
              <a:gd name="connsiteY39" fmla="*/ 626302 h 688932"/>
              <a:gd name="connsiteX40" fmla="*/ 1753644 w 2317315"/>
              <a:gd name="connsiteY40" fmla="*/ 588724 h 688932"/>
              <a:gd name="connsiteX41" fmla="*/ 1766170 w 2317315"/>
              <a:gd name="connsiteY41" fmla="*/ 551146 h 688932"/>
              <a:gd name="connsiteX42" fmla="*/ 1841326 w 2317315"/>
              <a:gd name="connsiteY42" fmla="*/ 551146 h 688932"/>
              <a:gd name="connsiteX43" fmla="*/ 1891430 w 2317315"/>
              <a:gd name="connsiteY43" fmla="*/ 563672 h 688932"/>
              <a:gd name="connsiteX44" fmla="*/ 2004164 w 2317315"/>
              <a:gd name="connsiteY44" fmla="*/ 626302 h 688932"/>
              <a:gd name="connsiteX45" fmla="*/ 2079320 w 2317315"/>
              <a:gd name="connsiteY45" fmla="*/ 563672 h 688932"/>
              <a:gd name="connsiteX46" fmla="*/ 2116898 w 2317315"/>
              <a:gd name="connsiteY46" fmla="*/ 588724 h 688932"/>
              <a:gd name="connsiteX47" fmla="*/ 2204581 w 2317315"/>
              <a:gd name="connsiteY47" fmla="*/ 576198 h 688932"/>
              <a:gd name="connsiteX48" fmla="*/ 2229633 w 2317315"/>
              <a:gd name="connsiteY48" fmla="*/ 613776 h 688932"/>
              <a:gd name="connsiteX49" fmla="*/ 2317315 w 2317315"/>
              <a:gd name="connsiteY49" fmla="*/ 651354 h 688932"/>
              <a:gd name="connsiteX0" fmla="*/ 0 w 2317315"/>
              <a:gd name="connsiteY0" fmla="*/ 648897 h 886891"/>
              <a:gd name="connsiteX1" fmla="*/ 62630 w 2317315"/>
              <a:gd name="connsiteY1" fmla="*/ 661423 h 886891"/>
              <a:gd name="connsiteX2" fmla="*/ 137786 w 2317315"/>
              <a:gd name="connsiteY2" fmla="*/ 686475 h 886891"/>
              <a:gd name="connsiteX3" fmla="*/ 175364 w 2317315"/>
              <a:gd name="connsiteY3" fmla="*/ 661423 h 886891"/>
              <a:gd name="connsiteX4" fmla="*/ 200416 w 2317315"/>
              <a:gd name="connsiteY4" fmla="*/ 623845 h 886891"/>
              <a:gd name="connsiteX5" fmla="*/ 237994 w 2317315"/>
              <a:gd name="connsiteY5" fmla="*/ 611319 h 886891"/>
              <a:gd name="connsiteX6" fmla="*/ 300624 w 2317315"/>
              <a:gd name="connsiteY6" fmla="*/ 623845 h 886891"/>
              <a:gd name="connsiteX7" fmla="*/ 325676 w 2317315"/>
              <a:gd name="connsiteY7" fmla="*/ 661423 h 886891"/>
              <a:gd name="connsiteX8" fmla="*/ 363254 w 2317315"/>
              <a:gd name="connsiteY8" fmla="*/ 673949 h 886891"/>
              <a:gd name="connsiteX9" fmla="*/ 400833 w 2317315"/>
              <a:gd name="connsiteY9" fmla="*/ 661423 h 886891"/>
              <a:gd name="connsiteX10" fmla="*/ 475989 w 2317315"/>
              <a:gd name="connsiteY10" fmla="*/ 648897 h 886891"/>
              <a:gd name="connsiteX11" fmla="*/ 513567 w 2317315"/>
              <a:gd name="connsiteY11" fmla="*/ 673949 h 886891"/>
              <a:gd name="connsiteX12" fmla="*/ 588723 w 2317315"/>
              <a:gd name="connsiteY12" fmla="*/ 699001 h 886891"/>
              <a:gd name="connsiteX13" fmla="*/ 676405 w 2317315"/>
              <a:gd name="connsiteY13" fmla="*/ 598793 h 886891"/>
              <a:gd name="connsiteX14" fmla="*/ 688931 w 2317315"/>
              <a:gd name="connsiteY14" fmla="*/ 561215 h 886891"/>
              <a:gd name="connsiteX15" fmla="*/ 726509 w 2317315"/>
              <a:gd name="connsiteY15" fmla="*/ 548689 h 886891"/>
              <a:gd name="connsiteX16" fmla="*/ 801665 w 2317315"/>
              <a:gd name="connsiteY16" fmla="*/ 598793 h 886891"/>
              <a:gd name="connsiteX17" fmla="*/ 839244 w 2317315"/>
              <a:gd name="connsiteY17" fmla="*/ 623845 h 886891"/>
              <a:gd name="connsiteX18" fmla="*/ 914400 w 2317315"/>
              <a:gd name="connsiteY18" fmla="*/ 673949 h 886891"/>
              <a:gd name="connsiteX19" fmla="*/ 939452 w 2317315"/>
              <a:gd name="connsiteY19" fmla="*/ 598793 h 886891"/>
              <a:gd name="connsiteX20" fmla="*/ 951978 w 2317315"/>
              <a:gd name="connsiteY20" fmla="*/ 536163 h 886891"/>
              <a:gd name="connsiteX21" fmla="*/ 977030 w 2317315"/>
              <a:gd name="connsiteY21" fmla="*/ 235538 h 886891"/>
              <a:gd name="connsiteX22" fmla="*/ 1014608 w 2317315"/>
              <a:gd name="connsiteY22" fmla="*/ 22595 h 886891"/>
              <a:gd name="connsiteX23" fmla="*/ 1124040 w 2317315"/>
              <a:gd name="connsiteY23" fmla="*/ 886891 h 886891"/>
              <a:gd name="connsiteX24" fmla="*/ 1127342 w 2317315"/>
              <a:gd name="connsiteY24" fmla="*/ 122804 h 886891"/>
              <a:gd name="connsiteX25" fmla="*/ 1152394 w 2317315"/>
              <a:gd name="connsiteY25" fmla="*/ 160382 h 886891"/>
              <a:gd name="connsiteX26" fmla="*/ 1240076 w 2317315"/>
              <a:gd name="connsiteY26" fmla="*/ 423428 h 886891"/>
              <a:gd name="connsiteX27" fmla="*/ 1290181 w 2317315"/>
              <a:gd name="connsiteY27" fmla="*/ 573741 h 886891"/>
              <a:gd name="connsiteX28" fmla="*/ 1302707 w 2317315"/>
              <a:gd name="connsiteY28" fmla="*/ 611319 h 886891"/>
              <a:gd name="connsiteX29" fmla="*/ 1315233 w 2317315"/>
              <a:gd name="connsiteY29" fmla="*/ 648897 h 886891"/>
              <a:gd name="connsiteX30" fmla="*/ 1352811 w 2317315"/>
              <a:gd name="connsiteY30" fmla="*/ 623845 h 886891"/>
              <a:gd name="connsiteX31" fmla="*/ 1365337 w 2317315"/>
              <a:gd name="connsiteY31" fmla="*/ 586267 h 886891"/>
              <a:gd name="connsiteX32" fmla="*/ 1390389 w 2317315"/>
              <a:gd name="connsiteY32" fmla="*/ 548689 h 886891"/>
              <a:gd name="connsiteX33" fmla="*/ 1427967 w 2317315"/>
              <a:gd name="connsiteY33" fmla="*/ 561215 h 886891"/>
              <a:gd name="connsiteX34" fmla="*/ 1490597 w 2317315"/>
              <a:gd name="connsiteY34" fmla="*/ 636371 h 886891"/>
              <a:gd name="connsiteX35" fmla="*/ 1528175 w 2317315"/>
              <a:gd name="connsiteY35" fmla="*/ 661423 h 886891"/>
              <a:gd name="connsiteX36" fmla="*/ 1578279 w 2317315"/>
              <a:gd name="connsiteY36" fmla="*/ 648897 h 886891"/>
              <a:gd name="connsiteX37" fmla="*/ 1640909 w 2317315"/>
              <a:gd name="connsiteY37" fmla="*/ 623845 h 886891"/>
              <a:gd name="connsiteX38" fmla="*/ 1703539 w 2317315"/>
              <a:gd name="connsiteY38" fmla="*/ 673949 h 886891"/>
              <a:gd name="connsiteX39" fmla="*/ 1716065 w 2317315"/>
              <a:gd name="connsiteY39" fmla="*/ 636371 h 886891"/>
              <a:gd name="connsiteX40" fmla="*/ 1753644 w 2317315"/>
              <a:gd name="connsiteY40" fmla="*/ 598793 h 886891"/>
              <a:gd name="connsiteX41" fmla="*/ 1766170 w 2317315"/>
              <a:gd name="connsiteY41" fmla="*/ 561215 h 886891"/>
              <a:gd name="connsiteX42" fmla="*/ 1841326 w 2317315"/>
              <a:gd name="connsiteY42" fmla="*/ 561215 h 886891"/>
              <a:gd name="connsiteX43" fmla="*/ 1891430 w 2317315"/>
              <a:gd name="connsiteY43" fmla="*/ 573741 h 886891"/>
              <a:gd name="connsiteX44" fmla="*/ 2004164 w 2317315"/>
              <a:gd name="connsiteY44" fmla="*/ 636371 h 886891"/>
              <a:gd name="connsiteX45" fmla="*/ 2079320 w 2317315"/>
              <a:gd name="connsiteY45" fmla="*/ 573741 h 886891"/>
              <a:gd name="connsiteX46" fmla="*/ 2116898 w 2317315"/>
              <a:gd name="connsiteY46" fmla="*/ 598793 h 886891"/>
              <a:gd name="connsiteX47" fmla="*/ 2204581 w 2317315"/>
              <a:gd name="connsiteY47" fmla="*/ 586267 h 886891"/>
              <a:gd name="connsiteX48" fmla="*/ 2229633 w 2317315"/>
              <a:gd name="connsiteY48" fmla="*/ 623845 h 886891"/>
              <a:gd name="connsiteX49" fmla="*/ 2317315 w 2317315"/>
              <a:gd name="connsiteY49" fmla="*/ 661423 h 886891"/>
              <a:gd name="connsiteX0" fmla="*/ 0 w 2317315"/>
              <a:gd name="connsiteY0" fmla="*/ 628723 h 678827"/>
              <a:gd name="connsiteX1" fmla="*/ 62630 w 2317315"/>
              <a:gd name="connsiteY1" fmla="*/ 641249 h 678827"/>
              <a:gd name="connsiteX2" fmla="*/ 137786 w 2317315"/>
              <a:gd name="connsiteY2" fmla="*/ 666301 h 678827"/>
              <a:gd name="connsiteX3" fmla="*/ 175364 w 2317315"/>
              <a:gd name="connsiteY3" fmla="*/ 641249 h 678827"/>
              <a:gd name="connsiteX4" fmla="*/ 200416 w 2317315"/>
              <a:gd name="connsiteY4" fmla="*/ 603671 h 678827"/>
              <a:gd name="connsiteX5" fmla="*/ 237994 w 2317315"/>
              <a:gd name="connsiteY5" fmla="*/ 591145 h 678827"/>
              <a:gd name="connsiteX6" fmla="*/ 300624 w 2317315"/>
              <a:gd name="connsiteY6" fmla="*/ 603671 h 678827"/>
              <a:gd name="connsiteX7" fmla="*/ 325676 w 2317315"/>
              <a:gd name="connsiteY7" fmla="*/ 641249 h 678827"/>
              <a:gd name="connsiteX8" fmla="*/ 363254 w 2317315"/>
              <a:gd name="connsiteY8" fmla="*/ 653775 h 678827"/>
              <a:gd name="connsiteX9" fmla="*/ 400833 w 2317315"/>
              <a:gd name="connsiteY9" fmla="*/ 641249 h 678827"/>
              <a:gd name="connsiteX10" fmla="*/ 475989 w 2317315"/>
              <a:gd name="connsiteY10" fmla="*/ 628723 h 678827"/>
              <a:gd name="connsiteX11" fmla="*/ 513567 w 2317315"/>
              <a:gd name="connsiteY11" fmla="*/ 653775 h 678827"/>
              <a:gd name="connsiteX12" fmla="*/ 588723 w 2317315"/>
              <a:gd name="connsiteY12" fmla="*/ 678827 h 678827"/>
              <a:gd name="connsiteX13" fmla="*/ 676405 w 2317315"/>
              <a:gd name="connsiteY13" fmla="*/ 578619 h 678827"/>
              <a:gd name="connsiteX14" fmla="*/ 688931 w 2317315"/>
              <a:gd name="connsiteY14" fmla="*/ 541041 h 678827"/>
              <a:gd name="connsiteX15" fmla="*/ 726509 w 2317315"/>
              <a:gd name="connsiteY15" fmla="*/ 528515 h 678827"/>
              <a:gd name="connsiteX16" fmla="*/ 801665 w 2317315"/>
              <a:gd name="connsiteY16" fmla="*/ 578619 h 678827"/>
              <a:gd name="connsiteX17" fmla="*/ 839244 w 2317315"/>
              <a:gd name="connsiteY17" fmla="*/ 603671 h 678827"/>
              <a:gd name="connsiteX18" fmla="*/ 914400 w 2317315"/>
              <a:gd name="connsiteY18" fmla="*/ 653775 h 678827"/>
              <a:gd name="connsiteX19" fmla="*/ 939452 w 2317315"/>
              <a:gd name="connsiteY19" fmla="*/ 578619 h 678827"/>
              <a:gd name="connsiteX20" fmla="*/ 951978 w 2317315"/>
              <a:gd name="connsiteY20" fmla="*/ 515989 h 678827"/>
              <a:gd name="connsiteX21" fmla="*/ 977030 w 2317315"/>
              <a:gd name="connsiteY21" fmla="*/ 215364 h 678827"/>
              <a:gd name="connsiteX22" fmla="*/ 1014608 w 2317315"/>
              <a:gd name="connsiteY22" fmla="*/ 2421 h 678827"/>
              <a:gd name="connsiteX23" fmla="*/ 1127342 w 2317315"/>
              <a:gd name="connsiteY23" fmla="*/ 102630 h 678827"/>
              <a:gd name="connsiteX24" fmla="*/ 1152394 w 2317315"/>
              <a:gd name="connsiteY24" fmla="*/ 140208 h 678827"/>
              <a:gd name="connsiteX25" fmla="*/ 1240076 w 2317315"/>
              <a:gd name="connsiteY25" fmla="*/ 403254 h 678827"/>
              <a:gd name="connsiteX26" fmla="*/ 1290181 w 2317315"/>
              <a:gd name="connsiteY26" fmla="*/ 553567 h 678827"/>
              <a:gd name="connsiteX27" fmla="*/ 1302707 w 2317315"/>
              <a:gd name="connsiteY27" fmla="*/ 591145 h 678827"/>
              <a:gd name="connsiteX28" fmla="*/ 1315233 w 2317315"/>
              <a:gd name="connsiteY28" fmla="*/ 628723 h 678827"/>
              <a:gd name="connsiteX29" fmla="*/ 1352811 w 2317315"/>
              <a:gd name="connsiteY29" fmla="*/ 603671 h 678827"/>
              <a:gd name="connsiteX30" fmla="*/ 1365337 w 2317315"/>
              <a:gd name="connsiteY30" fmla="*/ 566093 h 678827"/>
              <a:gd name="connsiteX31" fmla="*/ 1390389 w 2317315"/>
              <a:gd name="connsiteY31" fmla="*/ 528515 h 678827"/>
              <a:gd name="connsiteX32" fmla="*/ 1427967 w 2317315"/>
              <a:gd name="connsiteY32" fmla="*/ 541041 h 678827"/>
              <a:gd name="connsiteX33" fmla="*/ 1490597 w 2317315"/>
              <a:gd name="connsiteY33" fmla="*/ 616197 h 678827"/>
              <a:gd name="connsiteX34" fmla="*/ 1528175 w 2317315"/>
              <a:gd name="connsiteY34" fmla="*/ 641249 h 678827"/>
              <a:gd name="connsiteX35" fmla="*/ 1578279 w 2317315"/>
              <a:gd name="connsiteY35" fmla="*/ 628723 h 678827"/>
              <a:gd name="connsiteX36" fmla="*/ 1640909 w 2317315"/>
              <a:gd name="connsiteY36" fmla="*/ 603671 h 678827"/>
              <a:gd name="connsiteX37" fmla="*/ 1703539 w 2317315"/>
              <a:gd name="connsiteY37" fmla="*/ 653775 h 678827"/>
              <a:gd name="connsiteX38" fmla="*/ 1716065 w 2317315"/>
              <a:gd name="connsiteY38" fmla="*/ 616197 h 678827"/>
              <a:gd name="connsiteX39" fmla="*/ 1753644 w 2317315"/>
              <a:gd name="connsiteY39" fmla="*/ 578619 h 678827"/>
              <a:gd name="connsiteX40" fmla="*/ 1766170 w 2317315"/>
              <a:gd name="connsiteY40" fmla="*/ 541041 h 678827"/>
              <a:gd name="connsiteX41" fmla="*/ 1841326 w 2317315"/>
              <a:gd name="connsiteY41" fmla="*/ 541041 h 678827"/>
              <a:gd name="connsiteX42" fmla="*/ 1891430 w 2317315"/>
              <a:gd name="connsiteY42" fmla="*/ 553567 h 678827"/>
              <a:gd name="connsiteX43" fmla="*/ 2004164 w 2317315"/>
              <a:gd name="connsiteY43" fmla="*/ 616197 h 678827"/>
              <a:gd name="connsiteX44" fmla="*/ 2079320 w 2317315"/>
              <a:gd name="connsiteY44" fmla="*/ 553567 h 678827"/>
              <a:gd name="connsiteX45" fmla="*/ 2116898 w 2317315"/>
              <a:gd name="connsiteY45" fmla="*/ 578619 h 678827"/>
              <a:gd name="connsiteX46" fmla="*/ 2204581 w 2317315"/>
              <a:gd name="connsiteY46" fmla="*/ 566093 h 678827"/>
              <a:gd name="connsiteX47" fmla="*/ 2229633 w 2317315"/>
              <a:gd name="connsiteY47" fmla="*/ 603671 h 678827"/>
              <a:gd name="connsiteX48" fmla="*/ 2317315 w 2317315"/>
              <a:gd name="connsiteY48" fmla="*/ 641249 h 678827"/>
              <a:gd name="connsiteX0" fmla="*/ 0 w 2317315"/>
              <a:gd name="connsiteY0" fmla="*/ 632546 h 682650"/>
              <a:gd name="connsiteX1" fmla="*/ 62630 w 2317315"/>
              <a:gd name="connsiteY1" fmla="*/ 645072 h 682650"/>
              <a:gd name="connsiteX2" fmla="*/ 137786 w 2317315"/>
              <a:gd name="connsiteY2" fmla="*/ 670124 h 682650"/>
              <a:gd name="connsiteX3" fmla="*/ 175364 w 2317315"/>
              <a:gd name="connsiteY3" fmla="*/ 645072 h 682650"/>
              <a:gd name="connsiteX4" fmla="*/ 200416 w 2317315"/>
              <a:gd name="connsiteY4" fmla="*/ 607494 h 682650"/>
              <a:gd name="connsiteX5" fmla="*/ 237994 w 2317315"/>
              <a:gd name="connsiteY5" fmla="*/ 594968 h 682650"/>
              <a:gd name="connsiteX6" fmla="*/ 300624 w 2317315"/>
              <a:gd name="connsiteY6" fmla="*/ 607494 h 682650"/>
              <a:gd name="connsiteX7" fmla="*/ 325676 w 2317315"/>
              <a:gd name="connsiteY7" fmla="*/ 645072 h 682650"/>
              <a:gd name="connsiteX8" fmla="*/ 363254 w 2317315"/>
              <a:gd name="connsiteY8" fmla="*/ 657598 h 682650"/>
              <a:gd name="connsiteX9" fmla="*/ 400833 w 2317315"/>
              <a:gd name="connsiteY9" fmla="*/ 645072 h 682650"/>
              <a:gd name="connsiteX10" fmla="*/ 475989 w 2317315"/>
              <a:gd name="connsiteY10" fmla="*/ 632546 h 682650"/>
              <a:gd name="connsiteX11" fmla="*/ 513567 w 2317315"/>
              <a:gd name="connsiteY11" fmla="*/ 657598 h 682650"/>
              <a:gd name="connsiteX12" fmla="*/ 588723 w 2317315"/>
              <a:gd name="connsiteY12" fmla="*/ 682650 h 682650"/>
              <a:gd name="connsiteX13" fmla="*/ 676405 w 2317315"/>
              <a:gd name="connsiteY13" fmla="*/ 582442 h 682650"/>
              <a:gd name="connsiteX14" fmla="*/ 688931 w 2317315"/>
              <a:gd name="connsiteY14" fmla="*/ 544864 h 682650"/>
              <a:gd name="connsiteX15" fmla="*/ 726509 w 2317315"/>
              <a:gd name="connsiteY15" fmla="*/ 532338 h 682650"/>
              <a:gd name="connsiteX16" fmla="*/ 801665 w 2317315"/>
              <a:gd name="connsiteY16" fmla="*/ 582442 h 682650"/>
              <a:gd name="connsiteX17" fmla="*/ 839244 w 2317315"/>
              <a:gd name="connsiteY17" fmla="*/ 607494 h 682650"/>
              <a:gd name="connsiteX18" fmla="*/ 914400 w 2317315"/>
              <a:gd name="connsiteY18" fmla="*/ 657598 h 682650"/>
              <a:gd name="connsiteX19" fmla="*/ 939452 w 2317315"/>
              <a:gd name="connsiteY19" fmla="*/ 582442 h 682650"/>
              <a:gd name="connsiteX20" fmla="*/ 951978 w 2317315"/>
              <a:gd name="connsiteY20" fmla="*/ 519812 h 682650"/>
              <a:gd name="connsiteX21" fmla="*/ 977030 w 2317315"/>
              <a:gd name="connsiteY21" fmla="*/ 219187 h 682650"/>
              <a:gd name="connsiteX22" fmla="*/ 1014608 w 2317315"/>
              <a:gd name="connsiteY22" fmla="*/ 6244 h 682650"/>
              <a:gd name="connsiteX23" fmla="*/ 1127342 w 2317315"/>
              <a:gd name="connsiteY23" fmla="*/ 106453 h 682650"/>
              <a:gd name="connsiteX24" fmla="*/ 1134430 w 2317315"/>
              <a:gd name="connsiteY24" fmla="*/ 594968 h 682650"/>
              <a:gd name="connsiteX25" fmla="*/ 1240076 w 2317315"/>
              <a:gd name="connsiteY25" fmla="*/ 407077 h 682650"/>
              <a:gd name="connsiteX26" fmla="*/ 1290181 w 2317315"/>
              <a:gd name="connsiteY26" fmla="*/ 557390 h 682650"/>
              <a:gd name="connsiteX27" fmla="*/ 1302707 w 2317315"/>
              <a:gd name="connsiteY27" fmla="*/ 594968 h 682650"/>
              <a:gd name="connsiteX28" fmla="*/ 1315233 w 2317315"/>
              <a:gd name="connsiteY28" fmla="*/ 632546 h 682650"/>
              <a:gd name="connsiteX29" fmla="*/ 1352811 w 2317315"/>
              <a:gd name="connsiteY29" fmla="*/ 607494 h 682650"/>
              <a:gd name="connsiteX30" fmla="*/ 1365337 w 2317315"/>
              <a:gd name="connsiteY30" fmla="*/ 569916 h 682650"/>
              <a:gd name="connsiteX31" fmla="*/ 1390389 w 2317315"/>
              <a:gd name="connsiteY31" fmla="*/ 532338 h 682650"/>
              <a:gd name="connsiteX32" fmla="*/ 1427967 w 2317315"/>
              <a:gd name="connsiteY32" fmla="*/ 544864 h 682650"/>
              <a:gd name="connsiteX33" fmla="*/ 1490597 w 2317315"/>
              <a:gd name="connsiteY33" fmla="*/ 620020 h 682650"/>
              <a:gd name="connsiteX34" fmla="*/ 1528175 w 2317315"/>
              <a:gd name="connsiteY34" fmla="*/ 645072 h 682650"/>
              <a:gd name="connsiteX35" fmla="*/ 1578279 w 2317315"/>
              <a:gd name="connsiteY35" fmla="*/ 632546 h 682650"/>
              <a:gd name="connsiteX36" fmla="*/ 1640909 w 2317315"/>
              <a:gd name="connsiteY36" fmla="*/ 607494 h 682650"/>
              <a:gd name="connsiteX37" fmla="*/ 1703539 w 2317315"/>
              <a:gd name="connsiteY37" fmla="*/ 657598 h 682650"/>
              <a:gd name="connsiteX38" fmla="*/ 1716065 w 2317315"/>
              <a:gd name="connsiteY38" fmla="*/ 620020 h 682650"/>
              <a:gd name="connsiteX39" fmla="*/ 1753644 w 2317315"/>
              <a:gd name="connsiteY39" fmla="*/ 582442 h 682650"/>
              <a:gd name="connsiteX40" fmla="*/ 1766170 w 2317315"/>
              <a:gd name="connsiteY40" fmla="*/ 544864 h 682650"/>
              <a:gd name="connsiteX41" fmla="*/ 1841326 w 2317315"/>
              <a:gd name="connsiteY41" fmla="*/ 544864 h 682650"/>
              <a:gd name="connsiteX42" fmla="*/ 1891430 w 2317315"/>
              <a:gd name="connsiteY42" fmla="*/ 557390 h 682650"/>
              <a:gd name="connsiteX43" fmla="*/ 2004164 w 2317315"/>
              <a:gd name="connsiteY43" fmla="*/ 620020 h 682650"/>
              <a:gd name="connsiteX44" fmla="*/ 2079320 w 2317315"/>
              <a:gd name="connsiteY44" fmla="*/ 557390 h 682650"/>
              <a:gd name="connsiteX45" fmla="*/ 2116898 w 2317315"/>
              <a:gd name="connsiteY45" fmla="*/ 582442 h 682650"/>
              <a:gd name="connsiteX46" fmla="*/ 2204581 w 2317315"/>
              <a:gd name="connsiteY46" fmla="*/ 569916 h 682650"/>
              <a:gd name="connsiteX47" fmla="*/ 2229633 w 2317315"/>
              <a:gd name="connsiteY47" fmla="*/ 607494 h 682650"/>
              <a:gd name="connsiteX48" fmla="*/ 2317315 w 2317315"/>
              <a:gd name="connsiteY48" fmla="*/ 645072 h 682650"/>
              <a:gd name="connsiteX0" fmla="*/ 0 w 2317315"/>
              <a:gd name="connsiteY0" fmla="*/ 635670 h 685774"/>
              <a:gd name="connsiteX1" fmla="*/ 62630 w 2317315"/>
              <a:gd name="connsiteY1" fmla="*/ 648196 h 685774"/>
              <a:gd name="connsiteX2" fmla="*/ 137786 w 2317315"/>
              <a:gd name="connsiteY2" fmla="*/ 673248 h 685774"/>
              <a:gd name="connsiteX3" fmla="*/ 175364 w 2317315"/>
              <a:gd name="connsiteY3" fmla="*/ 648196 h 685774"/>
              <a:gd name="connsiteX4" fmla="*/ 200416 w 2317315"/>
              <a:gd name="connsiteY4" fmla="*/ 610618 h 685774"/>
              <a:gd name="connsiteX5" fmla="*/ 237994 w 2317315"/>
              <a:gd name="connsiteY5" fmla="*/ 598092 h 685774"/>
              <a:gd name="connsiteX6" fmla="*/ 300624 w 2317315"/>
              <a:gd name="connsiteY6" fmla="*/ 610618 h 685774"/>
              <a:gd name="connsiteX7" fmla="*/ 325676 w 2317315"/>
              <a:gd name="connsiteY7" fmla="*/ 648196 h 685774"/>
              <a:gd name="connsiteX8" fmla="*/ 363254 w 2317315"/>
              <a:gd name="connsiteY8" fmla="*/ 660722 h 685774"/>
              <a:gd name="connsiteX9" fmla="*/ 400833 w 2317315"/>
              <a:gd name="connsiteY9" fmla="*/ 648196 h 685774"/>
              <a:gd name="connsiteX10" fmla="*/ 475989 w 2317315"/>
              <a:gd name="connsiteY10" fmla="*/ 635670 h 685774"/>
              <a:gd name="connsiteX11" fmla="*/ 513567 w 2317315"/>
              <a:gd name="connsiteY11" fmla="*/ 660722 h 685774"/>
              <a:gd name="connsiteX12" fmla="*/ 588723 w 2317315"/>
              <a:gd name="connsiteY12" fmla="*/ 685774 h 685774"/>
              <a:gd name="connsiteX13" fmla="*/ 676405 w 2317315"/>
              <a:gd name="connsiteY13" fmla="*/ 585566 h 685774"/>
              <a:gd name="connsiteX14" fmla="*/ 688931 w 2317315"/>
              <a:gd name="connsiteY14" fmla="*/ 547988 h 685774"/>
              <a:gd name="connsiteX15" fmla="*/ 726509 w 2317315"/>
              <a:gd name="connsiteY15" fmla="*/ 535462 h 685774"/>
              <a:gd name="connsiteX16" fmla="*/ 801665 w 2317315"/>
              <a:gd name="connsiteY16" fmla="*/ 585566 h 685774"/>
              <a:gd name="connsiteX17" fmla="*/ 839244 w 2317315"/>
              <a:gd name="connsiteY17" fmla="*/ 610618 h 685774"/>
              <a:gd name="connsiteX18" fmla="*/ 914400 w 2317315"/>
              <a:gd name="connsiteY18" fmla="*/ 660722 h 685774"/>
              <a:gd name="connsiteX19" fmla="*/ 939452 w 2317315"/>
              <a:gd name="connsiteY19" fmla="*/ 585566 h 685774"/>
              <a:gd name="connsiteX20" fmla="*/ 951978 w 2317315"/>
              <a:gd name="connsiteY20" fmla="*/ 522936 h 685774"/>
              <a:gd name="connsiteX21" fmla="*/ 977030 w 2317315"/>
              <a:gd name="connsiteY21" fmla="*/ 222311 h 685774"/>
              <a:gd name="connsiteX22" fmla="*/ 1014608 w 2317315"/>
              <a:gd name="connsiteY22" fmla="*/ 9368 h 685774"/>
              <a:gd name="connsiteX23" fmla="*/ 1073451 w 2317315"/>
              <a:gd name="connsiteY23" fmla="*/ 598092 h 685774"/>
              <a:gd name="connsiteX24" fmla="*/ 1134430 w 2317315"/>
              <a:gd name="connsiteY24" fmla="*/ 598092 h 685774"/>
              <a:gd name="connsiteX25" fmla="*/ 1240076 w 2317315"/>
              <a:gd name="connsiteY25" fmla="*/ 410201 h 685774"/>
              <a:gd name="connsiteX26" fmla="*/ 1290181 w 2317315"/>
              <a:gd name="connsiteY26" fmla="*/ 560514 h 685774"/>
              <a:gd name="connsiteX27" fmla="*/ 1302707 w 2317315"/>
              <a:gd name="connsiteY27" fmla="*/ 598092 h 685774"/>
              <a:gd name="connsiteX28" fmla="*/ 1315233 w 2317315"/>
              <a:gd name="connsiteY28" fmla="*/ 635670 h 685774"/>
              <a:gd name="connsiteX29" fmla="*/ 1352811 w 2317315"/>
              <a:gd name="connsiteY29" fmla="*/ 610618 h 685774"/>
              <a:gd name="connsiteX30" fmla="*/ 1365337 w 2317315"/>
              <a:gd name="connsiteY30" fmla="*/ 573040 h 685774"/>
              <a:gd name="connsiteX31" fmla="*/ 1390389 w 2317315"/>
              <a:gd name="connsiteY31" fmla="*/ 535462 h 685774"/>
              <a:gd name="connsiteX32" fmla="*/ 1427967 w 2317315"/>
              <a:gd name="connsiteY32" fmla="*/ 547988 h 685774"/>
              <a:gd name="connsiteX33" fmla="*/ 1490597 w 2317315"/>
              <a:gd name="connsiteY33" fmla="*/ 623144 h 685774"/>
              <a:gd name="connsiteX34" fmla="*/ 1528175 w 2317315"/>
              <a:gd name="connsiteY34" fmla="*/ 648196 h 685774"/>
              <a:gd name="connsiteX35" fmla="*/ 1578279 w 2317315"/>
              <a:gd name="connsiteY35" fmla="*/ 635670 h 685774"/>
              <a:gd name="connsiteX36" fmla="*/ 1640909 w 2317315"/>
              <a:gd name="connsiteY36" fmla="*/ 610618 h 685774"/>
              <a:gd name="connsiteX37" fmla="*/ 1703539 w 2317315"/>
              <a:gd name="connsiteY37" fmla="*/ 660722 h 685774"/>
              <a:gd name="connsiteX38" fmla="*/ 1716065 w 2317315"/>
              <a:gd name="connsiteY38" fmla="*/ 623144 h 685774"/>
              <a:gd name="connsiteX39" fmla="*/ 1753644 w 2317315"/>
              <a:gd name="connsiteY39" fmla="*/ 585566 h 685774"/>
              <a:gd name="connsiteX40" fmla="*/ 1766170 w 2317315"/>
              <a:gd name="connsiteY40" fmla="*/ 547988 h 685774"/>
              <a:gd name="connsiteX41" fmla="*/ 1841326 w 2317315"/>
              <a:gd name="connsiteY41" fmla="*/ 547988 h 685774"/>
              <a:gd name="connsiteX42" fmla="*/ 1891430 w 2317315"/>
              <a:gd name="connsiteY42" fmla="*/ 560514 h 685774"/>
              <a:gd name="connsiteX43" fmla="*/ 2004164 w 2317315"/>
              <a:gd name="connsiteY43" fmla="*/ 623144 h 685774"/>
              <a:gd name="connsiteX44" fmla="*/ 2079320 w 2317315"/>
              <a:gd name="connsiteY44" fmla="*/ 560514 h 685774"/>
              <a:gd name="connsiteX45" fmla="*/ 2116898 w 2317315"/>
              <a:gd name="connsiteY45" fmla="*/ 585566 h 685774"/>
              <a:gd name="connsiteX46" fmla="*/ 2204581 w 2317315"/>
              <a:gd name="connsiteY46" fmla="*/ 573040 h 685774"/>
              <a:gd name="connsiteX47" fmla="*/ 2229633 w 2317315"/>
              <a:gd name="connsiteY47" fmla="*/ 610618 h 685774"/>
              <a:gd name="connsiteX48" fmla="*/ 2317315 w 2317315"/>
              <a:gd name="connsiteY48" fmla="*/ 648196 h 685774"/>
              <a:gd name="connsiteX0" fmla="*/ 0 w 2317315"/>
              <a:gd name="connsiteY0" fmla="*/ 413359 h 463463"/>
              <a:gd name="connsiteX1" fmla="*/ 62630 w 2317315"/>
              <a:gd name="connsiteY1" fmla="*/ 425885 h 463463"/>
              <a:gd name="connsiteX2" fmla="*/ 137786 w 2317315"/>
              <a:gd name="connsiteY2" fmla="*/ 450937 h 463463"/>
              <a:gd name="connsiteX3" fmla="*/ 175364 w 2317315"/>
              <a:gd name="connsiteY3" fmla="*/ 425885 h 463463"/>
              <a:gd name="connsiteX4" fmla="*/ 200416 w 2317315"/>
              <a:gd name="connsiteY4" fmla="*/ 388307 h 463463"/>
              <a:gd name="connsiteX5" fmla="*/ 237994 w 2317315"/>
              <a:gd name="connsiteY5" fmla="*/ 375781 h 463463"/>
              <a:gd name="connsiteX6" fmla="*/ 300624 w 2317315"/>
              <a:gd name="connsiteY6" fmla="*/ 388307 h 463463"/>
              <a:gd name="connsiteX7" fmla="*/ 325676 w 2317315"/>
              <a:gd name="connsiteY7" fmla="*/ 425885 h 463463"/>
              <a:gd name="connsiteX8" fmla="*/ 363254 w 2317315"/>
              <a:gd name="connsiteY8" fmla="*/ 438411 h 463463"/>
              <a:gd name="connsiteX9" fmla="*/ 400833 w 2317315"/>
              <a:gd name="connsiteY9" fmla="*/ 425885 h 463463"/>
              <a:gd name="connsiteX10" fmla="*/ 475989 w 2317315"/>
              <a:gd name="connsiteY10" fmla="*/ 413359 h 463463"/>
              <a:gd name="connsiteX11" fmla="*/ 513567 w 2317315"/>
              <a:gd name="connsiteY11" fmla="*/ 438411 h 463463"/>
              <a:gd name="connsiteX12" fmla="*/ 588723 w 2317315"/>
              <a:gd name="connsiteY12" fmla="*/ 463463 h 463463"/>
              <a:gd name="connsiteX13" fmla="*/ 676405 w 2317315"/>
              <a:gd name="connsiteY13" fmla="*/ 363255 h 463463"/>
              <a:gd name="connsiteX14" fmla="*/ 688931 w 2317315"/>
              <a:gd name="connsiteY14" fmla="*/ 325677 h 463463"/>
              <a:gd name="connsiteX15" fmla="*/ 726509 w 2317315"/>
              <a:gd name="connsiteY15" fmla="*/ 313151 h 463463"/>
              <a:gd name="connsiteX16" fmla="*/ 801665 w 2317315"/>
              <a:gd name="connsiteY16" fmla="*/ 363255 h 463463"/>
              <a:gd name="connsiteX17" fmla="*/ 839244 w 2317315"/>
              <a:gd name="connsiteY17" fmla="*/ 388307 h 463463"/>
              <a:gd name="connsiteX18" fmla="*/ 914400 w 2317315"/>
              <a:gd name="connsiteY18" fmla="*/ 438411 h 463463"/>
              <a:gd name="connsiteX19" fmla="*/ 939452 w 2317315"/>
              <a:gd name="connsiteY19" fmla="*/ 363255 h 463463"/>
              <a:gd name="connsiteX20" fmla="*/ 951978 w 2317315"/>
              <a:gd name="connsiteY20" fmla="*/ 300625 h 463463"/>
              <a:gd name="connsiteX21" fmla="*/ 977030 w 2317315"/>
              <a:gd name="connsiteY21" fmla="*/ 0 h 463463"/>
              <a:gd name="connsiteX22" fmla="*/ 1073451 w 2317315"/>
              <a:gd name="connsiteY22" fmla="*/ 375781 h 463463"/>
              <a:gd name="connsiteX23" fmla="*/ 1134430 w 2317315"/>
              <a:gd name="connsiteY23" fmla="*/ 375781 h 463463"/>
              <a:gd name="connsiteX24" fmla="*/ 1240076 w 2317315"/>
              <a:gd name="connsiteY24" fmla="*/ 187890 h 463463"/>
              <a:gd name="connsiteX25" fmla="*/ 1290181 w 2317315"/>
              <a:gd name="connsiteY25" fmla="*/ 338203 h 463463"/>
              <a:gd name="connsiteX26" fmla="*/ 1302707 w 2317315"/>
              <a:gd name="connsiteY26" fmla="*/ 375781 h 463463"/>
              <a:gd name="connsiteX27" fmla="*/ 1315233 w 2317315"/>
              <a:gd name="connsiteY27" fmla="*/ 413359 h 463463"/>
              <a:gd name="connsiteX28" fmla="*/ 1352811 w 2317315"/>
              <a:gd name="connsiteY28" fmla="*/ 388307 h 463463"/>
              <a:gd name="connsiteX29" fmla="*/ 1365337 w 2317315"/>
              <a:gd name="connsiteY29" fmla="*/ 350729 h 463463"/>
              <a:gd name="connsiteX30" fmla="*/ 1390389 w 2317315"/>
              <a:gd name="connsiteY30" fmla="*/ 313151 h 463463"/>
              <a:gd name="connsiteX31" fmla="*/ 1427967 w 2317315"/>
              <a:gd name="connsiteY31" fmla="*/ 325677 h 463463"/>
              <a:gd name="connsiteX32" fmla="*/ 1490597 w 2317315"/>
              <a:gd name="connsiteY32" fmla="*/ 400833 h 463463"/>
              <a:gd name="connsiteX33" fmla="*/ 1528175 w 2317315"/>
              <a:gd name="connsiteY33" fmla="*/ 425885 h 463463"/>
              <a:gd name="connsiteX34" fmla="*/ 1578279 w 2317315"/>
              <a:gd name="connsiteY34" fmla="*/ 413359 h 463463"/>
              <a:gd name="connsiteX35" fmla="*/ 1640909 w 2317315"/>
              <a:gd name="connsiteY35" fmla="*/ 388307 h 463463"/>
              <a:gd name="connsiteX36" fmla="*/ 1703539 w 2317315"/>
              <a:gd name="connsiteY36" fmla="*/ 438411 h 463463"/>
              <a:gd name="connsiteX37" fmla="*/ 1716065 w 2317315"/>
              <a:gd name="connsiteY37" fmla="*/ 400833 h 463463"/>
              <a:gd name="connsiteX38" fmla="*/ 1753644 w 2317315"/>
              <a:gd name="connsiteY38" fmla="*/ 363255 h 463463"/>
              <a:gd name="connsiteX39" fmla="*/ 1766170 w 2317315"/>
              <a:gd name="connsiteY39" fmla="*/ 325677 h 463463"/>
              <a:gd name="connsiteX40" fmla="*/ 1841326 w 2317315"/>
              <a:gd name="connsiteY40" fmla="*/ 325677 h 463463"/>
              <a:gd name="connsiteX41" fmla="*/ 1891430 w 2317315"/>
              <a:gd name="connsiteY41" fmla="*/ 338203 h 463463"/>
              <a:gd name="connsiteX42" fmla="*/ 2004164 w 2317315"/>
              <a:gd name="connsiteY42" fmla="*/ 400833 h 463463"/>
              <a:gd name="connsiteX43" fmla="*/ 2079320 w 2317315"/>
              <a:gd name="connsiteY43" fmla="*/ 338203 h 463463"/>
              <a:gd name="connsiteX44" fmla="*/ 2116898 w 2317315"/>
              <a:gd name="connsiteY44" fmla="*/ 363255 h 463463"/>
              <a:gd name="connsiteX45" fmla="*/ 2204581 w 2317315"/>
              <a:gd name="connsiteY45" fmla="*/ 350729 h 463463"/>
              <a:gd name="connsiteX46" fmla="*/ 2229633 w 2317315"/>
              <a:gd name="connsiteY46" fmla="*/ 388307 h 463463"/>
              <a:gd name="connsiteX47" fmla="*/ 2317315 w 2317315"/>
              <a:gd name="connsiteY47" fmla="*/ 425885 h 463463"/>
              <a:gd name="connsiteX0" fmla="*/ 0 w 2317315"/>
              <a:gd name="connsiteY0" fmla="*/ 225734 h 275838"/>
              <a:gd name="connsiteX1" fmla="*/ 62630 w 2317315"/>
              <a:gd name="connsiteY1" fmla="*/ 238260 h 275838"/>
              <a:gd name="connsiteX2" fmla="*/ 137786 w 2317315"/>
              <a:gd name="connsiteY2" fmla="*/ 263312 h 275838"/>
              <a:gd name="connsiteX3" fmla="*/ 175364 w 2317315"/>
              <a:gd name="connsiteY3" fmla="*/ 238260 h 275838"/>
              <a:gd name="connsiteX4" fmla="*/ 200416 w 2317315"/>
              <a:gd name="connsiteY4" fmla="*/ 200682 h 275838"/>
              <a:gd name="connsiteX5" fmla="*/ 237994 w 2317315"/>
              <a:gd name="connsiteY5" fmla="*/ 188156 h 275838"/>
              <a:gd name="connsiteX6" fmla="*/ 300624 w 2317315"/>
              <a:gd name="connsiteY6" fmla="*/ 200682 h 275838"/>
              <a:gd name="connsiteX7" fmla="*/ 325676 w 2317315"/>
              <a:gd name="connsiteY7" fmla="*/ 238260 h 275838"/>
              <a:gd name="connsiteX8" fmla="*/ 363254 w 2317315"/>
              <a:gd name="connsiteY8" fmla="*/ 250786 h 275838"/>
              <a:gd name="connsiteX9" fmla="*/ 400833 w 2317315"/>
              <a:gd name="connsiteY9" fmla="*/ 238260 h 275838"/>
              <a:gd name="connsiteX10" fmla="*/ 475989 w 2317315"/>
              <a:gd name="connsiteY10" fmla="*/ 225734 h 275838"/>
              <a:gd name="connsiteX11" fmla="*/ 513567 w 2317315"/>
              <a:gd name="connsiteY11" fmla="*/ 250786 h 275838"/>
              <a:gd name="connsiteX12" fmla="*/ 588723 w 2317315"/>
              <a:gd name="connsiteY12" fmla="*/ 275838 h 275838"/>
              <a:gd name="connsiteX13" fmla="*/ 676405 w 2317315"/>
              <a:gd name="connsiteY13" fmla="*/ 175630 h 275838"/>
              <a:gd name="connsiteX14" fmla="*/ 688931 w 2317315"/>
              <a:gd name="connsiteY14" fmla="*/ 138052 h 275838"/>
              <a:gd name="connsiteX15" fmla="*/ 726509 w 2317315"/>
              <a:gd name="connsiteY15" fmla="*/ 125526 h 275838"/>
              <a:gd name="connsiteX16" fmla="*/ 801665 w 2317315"/>
              <a:gd name="connsiteY16" fmla="*/ 175630 h 275838"/>
              <a:gd name="connsiteX17" fmla="*/ 839244 w 2317315"/>
              <a:gd name="connsiteY17" fmla="*/ 200682 h 275838"/>
              <a:gd name="connsiteX18" fmla="*/ 914400 w 2317315"/>
              <a:gd name="connsiteY18" fmla="*/ 250786 h 275838"/>
              <a:gd name="connsiteX19" fmla="*/ 939452 w 2317315"/>
              <a:gd name="connsiteY19" fmla="*/ 175630 h 275838"/>
              <a:gd name="connsiteX20" fmla="*/ 951978 w 2317315"/>
              <a:gd name="connsiteY20" fmla="*/ 113000 h 275838"/>
              <a:gd name="connsiteX21" fmla="*/ 1073451 w 2317315"/>
              <a:gd name="connsiteY21" fmla="*/ 188156 h 275838"/>
              <a:gd name="connsiteX22" fmla="*/ 1134430 w 2317315"/>
              <a:gd name="connsiteY22" fmla="*/ 188156 h 275838"/>
              <a:gd name="connsiteX23" fmla="*/ 1240076 w 2317315"/>
              <a:gd name="connsiteY23" fmla="*/ 265 h 275838"/>
              <a:gd name="connsiteX24" fmla="*/ 1290181 w 2317315"/>
              <a:gd name="connsiteY24" fmla="*/ 150578 h 275838"/>
              <a:gd name="connsiteX25" fmla="*/ 1302707 w 2317315"/>
              <a:gd name="connsiteY25" fmla="*/ 188156 h 275838"/>
              <a:gd name="connsiteX26" fmla="*/ 1315233 w 2317315"/>
              <a:gd name="connsiteY26" fmla="*/ 225734 h 275838"/>
              <a:gd name="connsiteX27" fmla="*/ 1352811 w 2317315"/>
              <a:gd name="connsiteY27" fmla="*/ 200682 h 275838"/>
              <a:gd name="connsiteX28" fmla="*/ 1365337 w 2317315"/>
              <a:gd name="connsiteY28" fmla="*/ 163104 h 275838"/>
              <a:gd name="connsiteX29" fmla="*/ 1390389 w 2317315"/>
              <a:gd name="connsiteY29" fmla="*/ 125526 h 275838"/>
              <a:gd name="connsiteX30" fmla="*/ 1427967 w 2317315"/>
              <a:gd name="connsiteY30" fmla="*/ 138052 h 275838"/>
              <a:gd name="connsiteX31" fmla="*/ 1490597 w 2317315"/>
              <a:gd name="connsiteY31" fmla="*/ 213208 h 275838"/>
              <a:gd name="connsiteX32" fmla="*/ 1528175 w 2317315"/>
              <a:gd name="connsiteY32" fmla="*/ 238260 h 275838"/>
              <a:gd name="connsiteX33" fmla="*/ 1578279 w 2317315"/>
              <a:gd name="connsiteY33" fmla="*/ 225734 h 275838"/>
              <a:gd name="connsiteX34" fmla="*/ 1640909 w 2317315"/>
              <a:gd name="connsiteY34" fmla="*/ 200682 h 275838"/>
              <a:gd name="connsiteX35" fmla="*/ 1703539 w 2317315"/>
              <a:gd name="connsiteY35" fmla="*/ 250786 h 275838"/>
              <a:gd name="connsiteX36" fmla="*/ 1716065 w 2317315"/>
              <a:gd name="connsiteY36" fmla="*/ 213208 h 275838"/>
              <a:gd name="connsiteX37" fmla="*/ 1753644 w 2317315"/>
              <a:gd name="connsiteY37" fmla="*/ 175630 h 275838"/>
              <a:gd name="connsiteX38" fmla="*/ 1766170 w 2317315"/>
              <a:gd name="connsiteY38" fmla="*/ 138052 h 275838"/>
              <a:gd name="connsiteX39" fmla="*/ 1841326 w 2317315"/>
              <a:gd name="connsiteY39" fmla="*/ 138052 h 275838"/>
              <a:gd name="connsiteX40" fmla="*/ 1891430 w 2317315"/>
              <a:gd name="connsiteY40" fmla="*/ 150578 h 275838"/>
              <a:gd name="connsiteX41" fmla="*/ 2004164 w 2317315"/>
              <a:gd name="connsiteY41" fmla="*/ 213208 h 275838"/>
              <a:gd name="connsiteX42" fmla="*/ 2079320 w 2317315"/>
              <a:gd name="connsiteY42" fmla="*/ 150578 h 275838"/>
              <a:gd name="connsiteX43" fmla="*/ 2116898 w 2317315"/>
              <a:gd name="connsiteY43" fmla="*/ 175630 h 275838"/>
              <a:gd name="connsiteX44" fmla="*/ 2204581 w 2317315"/>
              <a:gd name="connsiteY44" fmla="*/ 163104 h 275838"/>
              <a:gd name="connsiteX45" fmla="*/ 2229633 w 2317315"/>
              <a:gd name="connsiteY45" fmla="*/ 200682 h 275838"/>
              <a:gd name="connsiteX46" fmla="*/ 2317315 w 2317315"/>
              <a:gd name="connsiteY46" fmla="*/ 238260 h 275838"/>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688931 w 2317315"/>
              <a:gd name="connsiteY14" fmla="*/ 25125 h 162911"/>
              <a:gd name="connsiteX15" fmla="*/ 726509 w 2317315"/>
              <a:gd name="connsiteY15" fmla="*/ 12599 h 162911"/>
              <a:gd name="connsiteX16" fmla="*/ 801665 w 2317315"/>
              <a:gd name="connsiteY16" fmla="*/ 62703 h 162911"/>
              <a:gd name="connsiteX17" fmla="*/ 839244 w 2317315"/>
              <a:gd name="connsiteY17" fmla="*/ 87755 h 162911"/>
              <a:gd name="connsiteX18" fmla="*/ 914400 w 2317315"/>
              <a:gd name="connsiteY18" fmla="*/ 137859 h 162911"/>
              <a:gd name="connsiteX19" fmla="*/ 939452 w 2317315"/>
              <a:gd name="connsiteY19" fmla="*/ 62703 h 162911"/>
              <a:gd name="connsiteX20" fmla="*/ 951978 w 2317315"/>
              <a:gd name="connsiteY20" fmla="*/ 73 h 162911"/>
              <a:gd name="connsiteX21" fmla="*/ 1073451 w 2317315"/>
              <a:gd name="connsiteY21" fmla="*/ 75229 h 162911"/>
              <a:gd name="connsiteX22" fmla="*/ 1134430 w 2317315"/>
              <a:gd name="connsiteY22" fmla="*/ 75229 h 162911"/>
              <a:gd name="connsiteX23" fmla="*/ 1290181 w 2317315"/>
              <a:gd name="connsiteY23" fmla="*/ 37651 h 162911"/>
              <a:gd name="connsiteX24" fmla="*/ 1302707 w 2317315"/>
              <a:gd name="connsiteY24" fmla="*/ 75229 h 162911"/>
              <a:gd name="connsiteX25" fmla="*/ 1315233 w 2317315"/>
              <a:gd name="connsiteY25" fmla="*/ 112807 h 162911"/>
              <a:gd name="connsiteX26" fmla="*/ 1352811 w 2317315"/>
              <a:gd name="connsiteY26" fmla="*/ 87755 h 162911"/>
              <a:gd name="connsiteX27" fmla="*/ 1365337 w 2317315"/>
              <a:gd name="connsiteY27" fmla="*/ 50177 h 162911"/>
              <a:gd name="connsiteX28" fmla="*/ 1390389 w 2317315"/>
              <a:gd name="connsiteY28" fmla="*/ 12599 h 162911"/>
              <a:gd name="connsiteX29" fmla="*/ 1427967 w 2317315"/>
              <a:gd name="connsiteY29" fmla="*/ 25125 h 162911"/>
              <a:gd name="connsiteX30" fmla="*/ 1490597 w 2317315"/>
              <a:gd name="connsiteY30" fmla="*/ 100281 h 162911"/>
              <a:gd name="connsiteX31" fmla="*/ 1528175 w 2317315"/>
              <a:gd name="connsiteY31" fmla="*/ 125333 h 162911"/>
              <a:gd name="connsiteX32" fmla="*/ 1578279 w 2317315"/>
              <a:gd name="connsiteY32" fmla="*/ 112807 h 162911"/>
              <a:gd name="connsiteX33" fmla="*/ 1640909 w 2317315"/>
              <a:gd name="connsiteY33" fmla="*/ 87755 h 162911"/>
              <a:gd name="connsiteX34" fmla="*/ 1703539 w 2317315"/>
              <a:gd name="connsiteY34" fmla="*/ 137859 h 162911"/>
              <a:gd name="connsiteX35" fmla="*/ 1716065 w 2317315"/>
              <a:gd name="connsiteY35" fmla="*/ 100281 h 162911"/>
              <a:gd name="connsiteX36" fmla="*/ 1753644 w 2317315"/>
              <a:gd name="connsiteY36" fmla="*/ 62703 h 162911"/>
              <a:gd name="connsiteX37" fmla="*/ 1766170 w 2317315"/>
              <a:gd name="connsiteY37" fmla="*/ 25125 h 162911"/>
              <a:gd name="connsiteX38" fmla="*/ 1841326 w 2317315"/>
              <a:gd name="connsiteY38" fmla="*/ 25125 h 162911"/>
              <a:gd name="connsiteX39" fmla="*/ 1891430 w 2317315"/>
              <a:gd name="connsiteY39" fmla="*/ 37651 h 162911"/>
              <a:gd name="connsiteX40" fmla="*/ 2004164 w 2317315"/>
              <a:gd name="connsiteY40" fmla="*/ 100281 h 162911"/>
              <a:gd name="connsiteX41" fmla="*/ 2079320 w 2317315"/>
              <a:gd name="connsiteY41" fmla="*/ 37651 h 162911"/>
              <a:gd name="connsiteX42" fmla="*/ 2116898 w 2317315"/>
              <a:gd name="connsiteY42" fmla="*/ 62703 h 162911"/>
              <a:gd name="connsiteX43" fmla="*/ 2204581 w 2317315"/>
              <a:gd name="connsiteY43" fmla="*/ 50177 h 162911"/>
              <a:gd name="connsiteX44" fmla="*/ 2229633 w 2317315"/>
              <a:gd name="connsiteY44" fmla="*/ 87755 h 162911"/>
              <a:gd name="connsiteX45" fmla="*/ 2317315 w 2317315"/>
              <a:gd name="connsiteY45"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688931 w 2317315"/>
              <a:gd name="connsiteY14" fmla="*/ 25125 h 162911"/>
              <a:gd name="connsiteX15" fmla="*/ 726509 w 2317315"/>
              <a:gd name="connsiteY15" fmla="*/ 12599 h 162911"/>
              <a:gd name="connsiteX16" fmla="*/ 801665 w 2317315"/>
              <a:gd name="connsiteY16" fmla="*/ 62703 h 162911"/>
              <a:gd name="connsiteX17" fmla="*/ 839244 w 2317315"/>
              <a:gd name="connsiteY17" fmla="*/ 87755 h 162911"/>
              <a:gd name="connsiteX18" fmla="*/ 914400 w 2317315"/>
              <a:gd name="connsiteY18" fmla="*/ 137859 h 162911"/>
              <a:gd name="connsiteX19" fmla="*/ 939452 w 2317315"/>
              <a:gd name="connsiteY19" fmla="*/ 62703 h 162911"/>
              <a:gd name="connsiteX20" fmla="*/ 951978 w 2317315"/>
              <a:gd name="connsiteY20" fmla="*/ 73 h 162911"/>
              <a:gd name="connsiteX21" fmla="*/ 1073451 w 2317315"/>
              <a:gd name="connsiteY21" fmla="*/ 75229 h 162911"/>
              <a:gd name="connsiteX22" fmla="*/ 1290181 w 2317315"/>
              <a:gd name="connsiteY22" fmla="*/ 37651 h 162911"/>
              <a:gd name="connsiteX23" fmla="*/ 1302707 w 2317315"/>
              <a:gd name="connsiteY23" fmla="*/ 75229 h 162911"/>
              <a:gd name="connsiteX24" fmla="*/ 1315233 w 2317315"/>
              <a:gd name="connsiteY24" fmla="*/ 112807 h 162911"/>
              <a:gd name="connsiteX25" fmla="*/ 1352811 w 2317315"/>
              <a:gd name="connsiteY25" fmla="*/ 87755 h 162911"/>
              <a:gd name="connsiteX26" fmla="*/ 1365337 w 2317315"/>
              <a:gd name="connsiteY26" fmla="*/ 50177 h 162911"/>
              <a:gd name="connsiteX27" fmla="*/ 1390389 w 2317315"/>
              <a:gd name="connsiteY27" fmla="*/ 12599 h 162911"/>
              <a:gd name="connsiteX28" fmla="*/ 1427967 w 2317315"/>
              <a:gd name="connsiteY28" fmla="*/ 25125 h 162911"/>
              <a:gd name="connsiteX29" fmla="*/ 1490597 w 2317315"/>
              <a:gd name="connsiteY29" fmla="*/ 100281 h 162911"/>
              <a:gd name="connsiteX30" fmla="*/ 1528175 w 2317315"/>
              <a:gd name="connsiteY30" fmla="*/ 125333 h 162911"/>
              <a:gd name="connsiteX31" fmla="*/ 1578279 w 2317315"/>
              <a:gd name="connsiteY31" fmla="*/ 112807 h 162911"/>
              <a:gd name="connsiteX32" fmla="*/ 1640909 w 2317315"/>
              <a:gd name="connsiteY32" fmla="*/ 87755 h 162911"/>
              <a:gd name="connsiteX33" fmla="*/ 1703539 w 2317315"/>
              <a:gd name="connsiteY33" fmla="*/ 137859 h 162911"/>
              <a:gd name="connsiteX34" fmla="*/ 1716065 w 2317315"/>
              <a:gd name="connsiteY34" fmla="*/ 100281 h 162911"/>
              <a:gd name="connsiteX35" fmla="*/ 1753644 w 2317315"/>
              <a:gd name="connsiteY35" fmla="*/ 62703 h 162911"/>
              <a:gd name="connsiteX36" fmla="*/ 1766170 w 2317315"/>
              <a:gd name="connsiteY36" fmla="*/ 25125 h 162911"/>
              <a:gd name="connsiteX37" fmla="*/ 1841326 w 2317315"/>
              <a:gd name="connsiteY37" fmla="*/ 25125 h 162911"/>
              <a:gd name="connsiteX38" fmla="*/ 1891430 w 2317315"/>
              <a:gd name="connsiteY38" fmla="*/ 37651 h 162911"/>
              <a:gd name="connsiteX39" fmla="*/ 2004164 w 2317315"/>
              <a:gd name="connsiteY39" fmla="*/ 100281 h 162911"/>
              <a:gd name="connsiteX40" fmla="*/ 2079320 w 2317315"/>
              <a:gd name="connsiteY40" fmla="*/ 37651 h 162911"/>
              <a:gd name="connsiteX41" fmla="*/ 2116898 w 2317315"/>
              <a:gd name="connsiteY41" fmla="*/ 62703 h 162911"/>
              <a:gd name="connsiteX42" fmla="*/ 2204581 w 2317315"/>
              <a:gd name="connsiteY42" fmla="*/ 50177 h 162911"/>
              <a:gd name="connsiteX43" fmla="*/ 2229633 w 2317315"/>
              <a:gd name="connsiteY43" fmla="*/ 87755 h 162911"/>
              <a:gd name="connsiteX44" fmla="*/ 2317315 w 2317315"/>
              <a:gd name="connsiteY44"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688931 w 2317315"/>
              <a:gd name="connsiteY14" fmla="*/ 25125 h 162911"/>
              <a:gd name="connsiteX15" fmla="*/ 726509 w 2317315"/>
              <a:gd name="connsiteY15" fmla="*/ 12599 h 162911"/>
              <a:gd name="connsiteX16" fmla="*/ 801665 w 2317315"/>
              <a:gd name="connsiteY16" fmla="*/ 62703 h 162911"/>
              <a:gd name="connsiteX17" fmla="*/ 839244 w 2317315"/>
              <a:gd name="connsiteY17" fmla="*/ 87755 h 162911"/>
              <a:gd name="connsiteX18" fmla="*/ 914400 w 2317315"/>
              <a:gd name="connsiteY18" fmla="*/ 137859 h 162911"/>
              <a:gd name="connsiteX19" fmla="*/ 939452 w 2317315"/>
              <a:gd name="connsiteY19" fmla="*/ 62703 h 162911"/>
              <a:gd name="connsiteX20" fmla="*/ 951978 w 2317315"/>
              <a:gd name="connsiteY20" fmla="*/ 73 h 162911"/>
              <a:gd name="connsiteX21" fmla="*/ 1073451 w 2317315"/>
              <a:gd name="connsiteY21" fmla="*/ 75229 h 162911"/>
              <a:gd name="connsiteX22" fmla="*/ 1290181 w 2317315"/>
              <a:gd name="connsiteY22" fmla="*/ 37651 h 162911"/>
              <a:gd name="connsiteX23" fmla="*/ 1302707 w 2317315"/>
              <a:gd name="connsiteY23" fmla="*/ 75229 h 162911"/>
              <a:gd name="connsiteX24" fmla="*/ 1315233 w 2317315"/>
              <a:gd name="connsiteY24" fmla="*/ 112807 h 162911"/>
              <a:gd name="connsiteX25" fmla="*/ 1352811 w 2317315"/>
              <a:gd name="connsiteY25" fmla="*/ 87755 h 162911"/>
              <a:gd name="connsiteX26" fmla="*/ 1365337 w 2317315"/>
              <a:gd name="connsiteY26" fmla="*/ 50177 h 162911"/>
              <a:gd name="connsiteX27" fmla="*/ 1390389 w 2317315"/>
              <a:gd name="connsiteY27" fmla="*/ 12599 h 162911"/>
              <a:gd name="connsiteX28" fmla="*/ 1427967 w 2317315"/>
              <a:gd name="connsiteY28" fmla="*/ 25125 h 162911"/>
              <a:gd name="connsiteX29" fmla="*/ 1490597 w 2317315"/>
              <a:gd name="connsiteY29" fmla="*/ 100281 h 162911"/>
              <a:gd name="connsiteX30" fmla="*/ 1528175 w 2317315"/>
              <a:gd name="connsiteY30" fmla="*/ 125333 h 162911"/>
              <a:gd name="connsiteX31" fmla="*/ 1578279 w 2317315"/>
              <a:gd name="connsiteY31" fmla="*/ 112807 h 162911"/>
              <a:gd name="connsiteX32" fmla="*/ 1640909 w 2317315"/>
              <a:gd name="connsiteY32" fmla="*/ 87755 h 162911"/>
              <a:gd name="connsiteX33" fmla="*/ 1703539 w 2317315"/>
              <a:gd name="connsiteY33" fmla="*/ 137859 h 162911"/>
              <a:gd name="connsiteX34" fmla="*/ 1716065 w 2317315"/>
              <a:gd name="connsiteY34" fmla="*/ 100281 h 162911"/>
              <a:gd name="connsiteX35" fmla="*/ 1753644 w 2317315"/>
              <a:gd name="connsiteY35" fmla="*/ 62703 h 162911"/>
              <a:gd name="connsiteX36" fmla="*/ 1841326 w 2317315"/>
              <a:gd name="connsiteY36" fmla="*/ 25125 h 162911"/>
              <a:gd name="connsiteX37" fmla="*/ 1891430 w 2317315"/>
              <a:gd name="connsiteY37" fmla="*/ 37651 h 162911"/>
              <a:gd name="connsiteX38" fmla="*/ 2004164 w 2317315"/>
              <a:gd name="connsiteY38" fmla="*/ 100281 h 162911"/>
              <a:gd name="connsiteX39" fmla="*/ 2079320 w 2317315"/>
              <a:gd name="connsiteY39" fmla="*/ 37651 h 162911"/>
              <a:gd name="connsiteX40" fmla="*/ 2116898 w 2317315"/>
              <a:gd name="connsiteY40" fmla="*/ 62703 h 162911"/>
              <a:gd name="connsiteX41" fmla="*/ 2204581 w 2317315"/>
              <a:gd name="connsiteY41" fmla="*/ 50177 h 162911"/>
              <a:gd name="connsiteX42" fmla="*/ 2229633 w 2317315"/>
              <a:gd name="connsiteY42" fmla="*/ 87755 h 162911"/>
              <a:gd name="connsiteX43" fmla="*/ 2317315 w 2317315"/>
              <a:gd name="connsiteY43"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688931 w 2317315"/>
              <a:gd name="connsiteY14" fmla="*/ 25125 h 162911"/>
              <a:gd name="connsiteX15" fmla="*/ 726509 w 2317315"/>
              <a:gd name="connsiteY15" fmla="*/ 12599 h 162911"/>
              <a:gd name="connsiteX16" fmla="*/ 801665 w 2317315"/>
              <a:gd name="connsiteY16" fmla="*/ 62703 h 162911"/>
              <a:gd name="connsiteX17" fmla="*/ 839244 w 2317315"/>
              <a:gd name="connsiteY17" fmla="*/ 87755 h 162911"/>
              <a:gd name="connsiteX18" fmla="*/ 914400 w 2317315"/>
              <a:gd name="connsiteY18" fmla="*/ 137859 h 162911"/>
              <a:gd name="connsiteX19" fmla="*/ 939452 w 2317315"/>
              <a:gd name="connsiteY19" fmla="*/ 62703 h 162911"/>
              <a:gd name="connsiteX20" fmla="*/ 951978 w 2317315"/>
              <a:gd name="connsiteY20" fmla="*/ 73 h 162911"/>
              <a:gd name="connsiteX21" fmla="*/ 1073451 w 2317315"/>
              <a:gd name="connsiteY21" fmla="*/ 75229 h 162911"/>
              <a:gd name="connsiteX22" fmla="*/ 1290181 w 2317315"/>
              <a:gd name="connsiteY22" fmla="*/ 37651 h 162911"/>
              <a:gd name="connsiteX23" fmla="*/ 1302707 w 2317315"/>
              <a:gd name="connsiteY23" fmla="*/ 75229 h 162911"/>
              <a:gd name="connsiteX24" fmla="*/ 1315233 w 2317315"/>
              <a:gd name="connsiteY24" fmla="*/ 112807 h 162911"/>
              <a:gd name="connsiteX25" fmla="*/ 1352811 w 2317315"/>
              <a:gd name="connsiteY25" fmla="*/ 87755 h 162911"/>
              <a:gd name="connsiteX26" fmla="*/ 1365337 w 2317315"/>
              <a:gd name="connsiteY26" fmla="*/ 50177 h 162911"/>
              <a:gd name="connsiteX27" fmla="*/ 1390389 w 2317315"/>
              <a:gd name="connsiteY27" fmla="*/ 12599 h 162911"/>
              <a:gd name="connsiteX28" fmla="*/ 1427967 w 2317315"/>
              <a:gd name="connsiteY28" fmla="*/ 25125 h 162911"/>
              <a:gd name="connsiteX29" fmla="*/ 1490597 w 2317315"/>
              <a:gd name="connsiteY29" fmla="*/ 100281 h 162911"/>
              <a:gd name="connsiteX30" fmla="*/ 1528175 w 2317315"/>
              <a:gd name="connsiteY30" fmla="*/ 125333 h 162911"/>
              <a:gd name="connsiteX31" fmla="*/ 1578279 w 2317315"/>
              <a:gd name="connsiteY31" fmla="*/ 112807 h 162911"/>
              <a:gd name="connsiteX32" fmla="*/ 1640909 w 2317315"/>
              <a:gd name="connsiteY32" fmla="*/ 87755 h 162911"/>
              <a:gd name="connsiteX33" fmla="*/ 1703539 w 2317315"/>
              <a:gd name="connsiteY33" fmla="*/ 137859 h 162911"/>
              <a:gd name="connsiteX34" fmla="*/ 1716065 w 2317315"/>
              <a:gd name="connsiteY34" fmla="*/ 100281 h 162911"/>
              <a:gd name="connsiteX35" fmla="*/ 1753644 w 2317315"/>
              <a:gd name="connsiteY35" fmla="*/ 62703 h 162911"/>
              <a:gd name="connsiteX36" fmla="*/ 1841326 w 2317315"/>
              <a:gd name="connsiteY36" fmla="*/ 56082 h 162911"/>
              <a:gd name="connsiteX37" fmla="*/ 1891430 w 2317315"/>
              <a:gd name="connsiteY37" fmla="*/ 37651 h 162911"/>
              <a:gd name="connsiteX38" fmla="*/ 2004164 w 2317315"/>
              <a:gd name="connsiteY38" fmla="*/ 100281 h 162911"/>
              <a:gd name="connsiteX39" fmla="*/ 2079320 w 2317315"/>
              <a:gd name="connsiteY39" fmla="*/ 37651 h 162911"/>
              <a:gd name="connsiteX40" fmla="*/ 2116898 w 2317315"/>
              <a:gd name="connsiteY40" fmla="*/ 62703 h 162911"/>
              <a:gd name="connsiteX41" fmla="*/ 2204581 w 2317315"/>
              <a:gd name="connsiteY41" fmla="*/ 50177 h 162911"/>
              <a:gd name="connsiteX42" fmla="*/ 2229633 w 2317315"/>
              <a:gd name="connsiteY42" fmla="*/ 87755 h 162911"/>
              <a:gd name="connsiteX43" fmla="*/ 2317315 w 2317315"/>
              <a:gd name="connsiteY43"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688931 w 2317315"/>
              <a:gd name="connsiteY14" fmla="*/ 25125 h 162911"/>
              <a:gd name="connsiteX15" fmla="*/ 726509 w 2317315"/>
              <a:gd name="connsiteY15" fmla="*/ 12599 h 162911"/>
              <a:gd name="connsiteX16" fmla="*/ 801665 w 2317315"/>
              <a:gd name="connsiteY16" fmla="*/ 62703 h 162911"/>
              <a:gd name="connsiteX17" fmla="*/ 839244 w 2317315"/>
              <a:gd name="connsiteY17" fmla="*/ 87755 h 162911"/>
              <a:gd name="connsiteX18" fmla="*/ 914400 w 2317315"/>
              <a:gd name="connsiteY18" fmla="*/ 137859 h 162911"/>
              <a:gd name="connsiteX19" fmla="*/ 939452 w 2317315"/>
              <a:gd name="connsiteY19" fmla="*/ 62703 h 162911"/>
              <a:gd name="connsiteX20" fmla="*/ 951978 w 2317315"/>
              <a:gd name="connsiteY20" fmla="*/ 73 h 162911"/>
              <a:gd name="connsiteX21" fmla="*/ 1073451 w 2317315"/>
              <a:gd name="connsiteY21" fmla="*/ 75229 h 162911"/>
              <a:gd name="connsiteX22" fmla="*/ 1290181 w 2317315"/>
              <a:gd name="connsiteY22" fmla="*/ 37651 h 162911"/>
              <a:gd name="connsiteX23" fmla="*/ 1302707 w 2317315"/>
              <a:gd name="connsiteY23" fmla="*/ 75229 h 162911"/>
              <a:gd name="connsiteX24" fmla="*/ 1315233 w 2317315"/>
              <a:gd name="connsiteY24" fmla="*/ 112807 h 162911"/>
              <a:gd name="connsiteX25" fmla="*/ 1352811 w 2317315"/>
              <a:gd name="connsiteY25" fmla="*/ 87755 h 162911"/>
              <a:gd name="connsiteX26" fmla="*/ 1365337 w 2317315"/>
              <a:gd name="connsiteY26" fmla="*/ 50177 h 162911"/>
              <a:gd name="connsiteX27" fmla="*/ 1427967 w 2317315"/>
              <a:gd name="connsiteY27" fmla="*/ 25125 h 162911"/>
              <a:gd name="connsiteX28" fmla="*/ 1490597 w 2317315"/>
              <a:gd name="connsiteY28" fmla="*/ 100281 h 162911"/>
              <a:gd name="connsiteX29" fmla="*/ 1528175 w 2317315"/>
              <a:gd name="connsiteY29" fmla="*/ 125333 h 162911"/>
              <a:gd name="connsiteX30" fmla="*/ 1578279 w 2317315"/>
              <a:gd name="connsiteY30" fmla="*/ 112807 h 162911"/>
              <a:gd name="connsiteX31" fmla="*/ 1640909 w 2317315"/>
              <a:gd name="connsiteY31" fmla="*/ 87755 h 162911"/>
              <a:gd name="connsiteX32" fmla="*/ 1703539 w 2317315"/>
              <a:gd name="connsiteY32" fmla="*/ 137859 h 162911"/>
              <a:gd name="connsiteX33" fmla="*/ 1716065 w 2317315"/>
              <a:gd name="connsiteY33" fmla="*/ 100281 h 162911"/>
              <a:gd name="connsiteX34" fmla="*/ 1753644 w 2317315"/>
              <a:gd name="connsiteY34" fmla="*/ 62703 h 162911"/>
              <a:gd name="connsiteX35" fmla="*/ 1841326 w 2317315"/>
              <a:gd name="connsiteY35" fmla="*/ 56082 h 162911"/>
              <a:gd name="connsiteX36" fmla="*/ 1891430 w 2317315"/>
              <a:gd name="connsiteY36" fmla="*/ 37651 h 162911"/>
              <a:gd name="connsiteX37" fmla="*/ 2004164 w 2317315"/>
              <a:gd name="connsiteY37" fmla="*/ 100281 h 162911"/>
              <a:gd name="connsiteX38" fmla="*/ 2079320 w 2317315"/>
              <a:gd name="connsiteY38" fmla="*/ 37651 h 162911"/>
              <a:gd name="connsiteX39" fmla="*/ 2116898 w 2317315"/>
              <a:gd name="connsiteY39" fmla="*/ 62703 h 162911"/>
              <a:gd name="connsiteX40" fmla="*/ 2204581 w 2317315"/>
              <a:gd name="connsiteY40" fmla="*/ 50177 h 162911"/>
              <a:gd name="connsiteX41" fmla="*/ 2229633 w 2317315"/>
              <a:gd name="connsiteY41" fmla="*/ 87755 h 162911"/>
              <a:gd name="connsiteX42" fmla="*/ 2317315 w 2317315"/>
              <a:gd name="connsiteY42"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688931 w 2317315"/>
              <a:gd name="connsiteY14" fmla="*/ 25125 h 162911"/>
              <a:gd name="connsiteX15" fmla="*/ 726509 w 2317315"/>
              <a:gd name="connsiteY15" fmla="*/ 12599 h 162911"/>
              <a:gd name="connsiteX16" fmla="*/ 801665 w 2317315"/>
              <a:gd name="connsiteY16" fmla="*/ 62703 h 162911"/>
              <a:gd name="connsiteX17" fmla="*/ 839244 w 2317315"/>
              <a:gd name="connsiteY17" fmla="*/ 87755 h 162911"/>
              <a:gd name="connsiteX18" fmla="*/ 914400 w 2317315"/>
              <a:gd name="connsiteY18" fmla="*/ 137859 h 162911"/>
              <a:gd name="connsiteX19" fmla="*/ 939452 w 2317315"/>
              <a:gd name="connsiteY19" fmla="*/ 62703 h 162911"/>
              <a:gd name="connsiteX20" fmla="*/ 951978 w 2317315"/>
              <a:gd name="connsiteY20" fmla="*/ 73 h 162911"/>
              <a:gd name="connsiteX21" fmla="*/ 1073451 w 2317315"/>
              <a:gd name="connsiteY21" fmla="*/ 75229 h 162911"/>
              <a:gd name="connsiteX22" fmla="*/ 1290181 w 2317315"/>
              <a:gd name="connsiteY22" fmla="*/ 37651 h 162911"/>
              <a:gd name="connsiteX23" fmla="*/ 1302707 w 2317315"/>
              <a:gd name="connsiteY23" fmla="*/ 75229 h 162911"/>
              <a:gd name="connsiteX24" fmla="*/ 1315233 w 2317315"/>
              <a:gd name="connsiteY24" fmla="*/ 112807 h 162911"/>
              <a:gd name="connsiteX25" fmla="*/ 1352811 w 2317315"/>
              <a:gd name="connsiteY25" fmla="*/ 87755 h 162911"/>
              <a:gd name="connsiteX26" fmla="*/ 1365337 w 2317315"/>
              <a:gd name="connsiteY26" fmla="*/ 50177 h 162911"/>
              <a:gd name="connsiteX27" fmla="*/ 1427967 w 2317315"/>
              <a:gd name="connsiteY27" fmla="*/ 25125 h 162911"/>
              <a:gd name="connsiteX28" fmla="*/ 1490597 w 2317315"/>
              <a:gd name="connsiteY28" fmla="*/ 100281 h 162911"/>
              <a:gd name="connsiteX29" fmla="*/ 1521344 w 2317315"/>
              <a:gd name="connsiteY29" fmla="*/ 144383 h 162911"/>
              <a:gd name="connsiteX30" fmla="*/ 1578279 w 2317315"/>
              <a:gd name="connsiteY30" fmla="*/ 112807 h 162911"/>
              <a:gd name="connsiteX31" fmla="*/ 1640909 w 2317315"/>
              <a:gd name="connsiteY31" fmla="*/ 87755 h 162911"/>
              <a:gd name="connsiteX32" fmla="*/ 1703539 w 2317315"/>
              <a:gd name="connsiteY32" fmla="*/ 137859 h 162911"/>
              <a:gd name="connsiteX33" fmla="*/ 1716065 w 2317315"/>
              <a:gd name="connsiteY33" fmla="*/ 100281 h 162911"/>
              <a:gd name="connsiteX34" fmla="*/ 1753644 w 2317315"/>
              <a:gd name="connsiteY34" fmla="*/ 62703 h 162911"/>
              <a:gd name="connsiteX35" fmla="*/ 1841326 w 2317315"/>
              <a:gd name="connsiteY35" fmla="*/ 56082 h 162911"/>
              <a:gd name="connsiteX36" fmla="*/ 1891430 w 2317315"/>
              <a:gd name="connsiteY36" fmla="*/ 37651 h 162911"/>
              <a:gd name="connsiteX37" fmla="*/ 2004164 w 2317315"/>
              <a:gd name="connsiteY37" fmla="*/ 100281 h 162911"/>
              <a:gd name="connsiteX38" fmla="*/ 2079320 w 2317315"/>
              <a:gd name="connsiteY38" fmla="*/ 37651 h 162911"/>
              <a:gd name="connsiteX39" fmla="*/ 2116898 w 2317315"/>
              <a:gd name="connsiteY39" fmla="*/ 62703 h 162911"/>
              <a:gd name="connsiteX40" fmla="*/ 2204581 w 2317315"/>
              <a:gd name="connsiteY40" fmla="*/ 50177 h 162911"/>
              <a:gd name="connsiteX41" fmla="*/ 2229633 w 2317315"/>
              <a:gd name="connsiteY41" fmla="*/ 87755 h 162911"/>
              <a:gd name="connsiteX42" fmla="*/ 2317315 w 2317315"/>
              <a:gd name="connsiteY42"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688931 w 2317315"/>
              <a:gd name="connsiteY14" fmla="*/ 25125 h 162911"/>
              <a:gd name="connsiteX15" fmla="*/ 726509 w 2317315"/>
              <a:gd name="connsiteY15" fmla="*/ 12599 h 162911"/>
              <a:gd name="connsiteX16" fmla="*/ 801665 w 2317315"/>
              <a:gd name="connsiteY16" fmla="*/ 62703 h 162911"/>
              <a:gd name="connsiteX17" fmla="*/ 839244 w 2317315"/>
              <a:gd name="connsiteY17" fmla="*/ 87755 h 162911"/>
              <a:gd name="connsiteX18" fmla="*/ 914400 w 2317315"/>
              <a:gd name="connsiteY18" fmla="*/ 137859 h 162911"/>
              <a:gd name="connsiteX19" fmla="*/ 939452 w 2317315"/>
              <a:gd name="connsiteY19" fmla="*/ 62703 h 162911"/>
              <a:gd name="connsiteX20" fmla="*/ 951978 w 2317315"/>
              <a:gd name="connsiteY20" fmla="*/ 73 h 162911"/>
              <a:gd name="connsiteX21" fmla="*/ 1073451 w 2317315"/>
              <a:gd name="connsiteY21" fmla="*/ 75229 h 162911"/>
              <a:gd name="connsiteX22" fmla="*/ 1290181 w 2317315"/>
              <a:gd name="connsiteY22" fmla="*/ 37651 h 162911"/>
              <a:gd name="connsiteX23" fmla="*/ 1302707 w 2317315"/>
              <a:gd name="connsiteY23" fmla="*/ 75229 h 162911"/>
              <a:gd name="connsiteX24" fmla="*/ 1315233 w 2317315"/>
              <a:gd name="connsiteY24" fmla="*/ 112807 h 162911"/>
              <a:gd name="connsiteX25" fmla="*/ 1352811 w 2317315"/>
              <a:gd name="connsiteY25" fmla="*/ 87755 h 162911"/>
              <a:gd name="connsiteX26" fmla="*/ 1365337 w 2317315"/>
              <a:gd name="connsiteY26" fmla="*/ 50177 h 162911"/>
              <a:gd name="connsiteX27" fmla="*/ 1427967 w 2317315"/>
              <a:gd name="connsiteY27" fmla="*/ 25125 h 162911"/>
              <a:gd name="connsiteX28" fmla="*/ 1521344 w 2317315"/>
              <a:gd name="connsiteY28" fmla="*/ 144383 h 162911"/>
              <a:gd name="connsiteX29" fmla="*/ 1578279 w 2317315"/>
              <a:gd name="connsiteY29" fmla="*/ 112807 h 162911"/>
              <a:gd name="connsiteX30" fmla="*/ 1640909 w 2317315"/>
              <a:gd name="connsiteY30" fmla="*/ 87755 h 162911"/>
              <a:gd name="connsiteX31" fmla="*/ 1703539 w 2317315"/>
              <a:gd name="connsiteY31" fmla="*/ 137859 h 162911"/>
              <a:gd name="connsiteX32" fmla="*/ 1716065 w 2317315"/>
              <a:gd name="connsiteY32" fmla="*/ 100281 h 162911"/>
              <a:gd name="connsiteX33" fmla="*/ 1753644 w 2317315"/>
              <a:gd name="connsiteY33" fmla="*/ 62703 h 162911"/>
              <a:gd name="connsiteX34" fmla="*/ 1841326 w 2317315"/>
              <a:gd name="connsiteY34" fmla="*/ 56082 h 162911"/>
              <a:gd name="connsiteX35" fmla="*/ 1891430 w 2317315"/>
              <a:gd name="connsiteY35" fmla="*/ 37651 h 162911"/>
              <a:gd name="connsiteX36" fmla="*/ 2004164 w 2317315"/>
              <a:gd name="connsiteY36" fmla="*/ 100281 h 162911"/>
              <a:gd name="connsiteX37" fmla="*/ 2079320 w 2317315"/>
              <a:gd name="connsiteY37" fmla="*/ 37651 h 162911"/>
              <a:gd name="connsiteX38" fmla="*/ 2116898 w 2317315"/>
              <a:gd name="connsiteY38" fmla="*/ 62703 h 162911"/>
              <a:gd name="connsiteX39" fmla="*/ 2204581 w 2317315"/>
              <a:gd name="connsiteY39" fmla="*/ 50177 h 162911"/>
              <a:gd name="connsiteX40" fmla="*/ 2229633 w 2317315"/>
              <a:gd name="connsiteY40" fmla="*/ 87755 h 162911"/>
              <a:gd name="connsiteX41" fmla="*/ 2317315 w 2317315"/>
              <a:gd name="connsiteY41"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726509 w 2317315"/>
              <a:gd name="connsiteY14" fmla="*/ 12599 h 162911"/>
              <a:gd name="connsiteX15" fmla="*/ 801665 w 2317315"/>
              <a:gd name="connsiteY15" fmla="*/ 62703 h 162911"/>
              <a:gd name="connsiteX16" fmla="*/ 839244 w 2317315"/>
              <a:gd name="connsiteY16" fmla="*/ 87755 h 162911"/>
              <a:gd name="connsiteX17" fmla="*/ 914400 w 2317315"/>
              <a:gd name="connsiteY17" fmla="*/ 137859 h 162911"/>
              <a:gd name="connsiteX18" fmla="*/ 939452 w 2317315"/>
              <a:gd name="connsiteY18" fmla="*/ 62703 h 162911"/>
              <a:gd name="connsiteX19" fmla="*/ 951978 w 2317315"/>
              <a:gd name="connsiteY19" fmla="*/ 73 h 162911"/>
              <a:gd name="connsiteX20" fmla="*/ 1073451 w 2317315"/>
              <a:gd name="connsiteY20" fmla="*/ 75229 h 162911"/>
              <a:gd name="connsiteX21" fmla="*/ 1290181 w 2317315"/>
              <a:gd name="connsiteY21" fmla="*/ 37651 h 162911"/>
              <a:gd name="connsiteX22" fmla="*/ 1302707 w 2317315"/>
              <a:gd name="connsiteY22" fmla="*/ 75229 h 162911"/>
              <a:gd name="connsiteX23" fmla="*/ 1315233 w 2317315"/>
              <a:gd name="connsiteY23" fmla="*/ 112807 h 162911"/>
              <a:gd name="connsiteX24" fmla="*/ 1352811 w 2317315"/>
              <a:gd name="connsiteY24" fmla="*/ 87755 h 162911"/>
              <a:gd name="connsiteX25" fmla="*/ 1365337 w 2317315"/>
              <a:gd name="connsiteY25" fmla="*/ 50177 h 162911"/>
              <a:gd name="connsiteX26" fmla="*/ 1427967 w 2317315"/>
              <a:gd name="connsiteY26" fmla="*/ 25125 h 162911"/>
              <a:gd name="connsiteX27" fmla="*/ 1521344 w 2317315"/>
              <a:gd name="connsiteY27" fmla="*/ 144383 h 162911"/>
              <a:gd name="connsiteX28" fmla="*/ 1578279 w 2317315"/>
              <a:gd name="connsiteY28" fmla="*/ 112807 h 162911"/>
              <a:gd name="connsiteX29" fmla="*/ 1640909 w 2317315"/>
              <a:gd name="connsiteY29" fmla="*/ 87755 h 162911"/>
              <a:gd name="connsiteX30" fmla="*/ 1703539 w 2317315"/>
              <a:gd name="connsiteY30" fmla="*/ 137859 h 162911"/>
              <a:gd name="connsiteX31" fmla="*/ 1716065 w 2317315"/>
              <a:gd name="connsiteY31" fmla="*/ 100281 h 162911"/>
              <a:gd name="connsiteX32" fmla="*/ 1753644 w 2317315"/>
              <a:gd name="connsiteY32" fmla="*/ 62703 h 162911"/>
              <a:gd name="connsiteX33" fmla="*/ 1841326 w 2317315"/>
              <a:gd name="connsiteY33" fmla="*/ 56082 h 162911"/>
              <a:gd name="connsiteX34" fmla="*/ 1891430 w 2317315"/>
              <a:gd name="connsiteY34" fmla="*/ 37651 h 162911"/>
              <a:gd name="connsiteX35" fmla="*/ 2004164 w 2317315"/>
              <a:gd name="connsiteY35" fmla="*/ 100281 h 162911"/>
              <a:gd name="connsiteX36" fmla="*/ 2079320 w 2317315"/>
              <a:gd name="connsiteY36" fmla="*/ 37651 h 162911"/>
              <a:gd name="connsiteX37" fmla="*/ 2116898 w 2317315"/>
              <a:gd name="connsiteY37" fmla="*/ 62703 h 162911"/>
              <a:gd name="connsiteX38" fmla="*/ 2204581 w 2317315"/>
              <a:gd name="connsiteY38" fmla="*/ 50177 h 162911"/>
              <a:gd name="connsiteX39" fmla="*/ 2229633 w 2317315"/>
              <a:gd name="connsiteY39" fmla="*/ 87755 h 162911"/>
              <a:gd name="connsiteX40" fmla="*/ 2317315 w 2317315"/>
              <a:gd name="connsiteY40"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5989 w 2317315"/>
              <a:gd name="connsiteY10" fmla="*/ 112807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801665 w 2317315"/>
              <a:gd name="connsiteY14" fmla="*/ 62703 h 162911"/>
              <a:gd name="connsiteX15" fmla="*/ 839244 w 2317315"/>
              <a:gd name="connsiteY15" fmla="*/ 87755 h 162911"/>
              <a:gd name="connsiteX16" fmla="*/ 914400 w 2317315"/>
              <a:gd name="connsiteY16" fmla="*/ 137859 h 162911"/>
              <a:gd name="connsiteX17" fmla="*/ 939452 w 2317315"/>
              <a:gd name="connsiteY17" fmla="*/ 62703 h 162911"/>
              <a:gd name="connsiteX18" fmla="*/ 951978 w 2317315"/>
              <a:gd name="connsiteY18" fmla="*/ 73 h 162911"/>
              <a:gd name="connsiteX19" fmla="*/ 1073451 w 2317315"/>
              <a:gd name="connsiteY19" fmla="*/ 75229 h 162911"/>
              <a:gd name="connsiteX20" fmla="*/ 1290181 w 2317315"/>
              <a:gd name="connsiteY20" fmla="*/ 37651 h 162911"/>
              <a:gd name="connsiteX21" fmla="*/ 1302707 w 2317315"/>
              <a:gd name="connsiteY21" fmla="*/ 75229 h 162911"/>
              <a:gd name="connsiteX22" fmla="*/ 1315233 w 2317315"/>
              <a:gd name="connsiteY22" fmla="*/ 112807 h 162911"/>
              <a:gd name="connsiteX23" fmla="*/ 1352811 w 2317315"/>
              <a:gd name="connsiteY23" fmla="*/ 87755 h 162911"/>
              <a:gd name="connsiteX24" fmla="*/ 1365337 w 2317315"/>
              <a:gd name="connsiteY24" fmla="*/ 50177 h 162911"/>
              <a:gd name="connsiteX25" fmla="*/ 1427967 w 2317315"/>
              <a:gd name="connsiteY25" fmla="*/ 25125 h 162911"/>
              <a:gd name="connsiteX26" fmla="*/ 1521344 w 2317315"/>
              <a:gd name="connsiteY26" fmla="*/ 144383 h 162911"/>
              <a:gd name="connsiteX27" fmla="*/ 1578279 w 2317315"/>
              <a:gd name="connsiteY27" fmla="*/ 112807 h 162911"/>
              <a:gd name="connsiteX28" fmla="*/ 1640909 w 2317315"/>
              <a:gd name="connsiteY28" fmla="*/ 87755 h 162911"/>
              <a:gd name="connsiteX29" fmla="*/ 1703539 w 2317315"/>
              <a:gd name="connsiteY29" fmla="*/ 137859 h 162911"/>
              <a:gd name="connsiteX30" fmla="*/ 1716065 w 2317315"/>
              <a:gd name="connsiteY30" fmla="*/ 100281 h 162911"/>
              <a:gd name="connsiteX31" fmla="*/ 1753644 w 2317315"/>
              <a:gd name="connsiteY31" fmla="*/ 62703 h 162911"/>
              <a:gd name="connsiteX32" fmla="*/ 1841326 w 2317315"/>
              <a:gd name="connsiteY32" fmla="*/ 56082 h 162911"/>
              <a:gd name="connsiteX33" fmla="*/ 1891430 w 2317315"/>
              <a:gd name="connsiteY33" fmla="*/ 37651 h 162911"/>
              <a:gd name="connsiteX34" fmla="*/ 2004164 w 2317315"/>
              <a:gd name="connsiteY34" fmla="*/ 100281 h 162911"/>
              <a:gd name="connsiteX35" fmla="*/ 2079320 w 2317315"/>
              <a:gd name="connsiteY35" fmla="*/ 37651 h 162911"/>
              <a:gd name="connsiteX36" fmla="*/ 2116898 w 2317315"/>
              <a:gd name="connsiteY36" fmla="*/ 62703 h 162911"/>
              <a:gd name="connsiteX37" fmla="*/ 2204581 w 2317315"/>
              <a:gd name="connsiteY37" fmla="*/ 50177 h 162911"/>
              <a:gd name="connsiteX38" fmla="*/ 2229633 w 2317315"/>
              <a:gd name="connsiteY38" fmla="*/ 87755 h 162911"/>
              <a:gd name="connsiteX39" fmla="*/ 2317315 w 2317315"/>
              <a:gd name="connsiteY39" fmla="*/ 125333 h 162911"/>
              <a:gd name="connsiteX0" fmla="*/ 0 w 2317315"/>
              <a:gd name="connsiteY0" fmla="*/ 112807 h 162911"/>
              <a:gd name="connsiteX1" fmla="*/ 62630 w 2317315"/>
              <a:gd name="connsiteY1" fmla="*/ 125333 h 162911"/>
              <a:gd name="connsiteX2" fmla="*/ 137786 w 2317315"/>
              <a:gd name="connsiteY2" fmla="*/ 150385 h 162911"/>
              <a:gd name="connsiteX3" fmla="*/ 175364 w 2317315"/>
              <a:gd name="connsiteY3" fmla="*/ 125333 h 162911"/>
              <a:gd name="connsiteX4" fmla="*/ 200416 w 2317315"/>
              <a:gd name="connsiteY4" fmla="*/ 87755 h 162911"/>
              <a:gd name="connsiteX5" fmla="*/ 237994 w 2317315"/>
              <a:gd name="connsiteY5" fmla="*/ 75229 h 162911"/>
              <a:gd name="connsiteX6" fmla="*/ 300624 w 2317315"/>
              <a:gd name="connsiteY6" fmla="*/ 87755 h 162911"/>
              <a:gd name="connsiteX7" fmla="*/ 325676 w 2317315"/>
              <a:gd name="connsiteY7" fmla="*/ 125333 h 162911"/>
              <a:gd name="connsiteX8" fmla="*/ 363254 w 2317315"/>
              <a:gd name="connsiteY8" fmla="*/ 137859 h 162911"/>
              <a:gd name="connsiteX9" fmla="*/ 400833 w 2317315"/>
              <a:gd name="connsiteY9" fmla="*/ 125333 h 162911"/>
              <a:gd name="connsiteX10" fmla="*/ 479405 w 2317315"/>
              <a:gd name="connsiteY10" fmla="*/ 72326 h 162911"/>
              <a:gd name="connsiteX11" fmla="*/ 513567 w 2317315"/>
              <a:gd name="connsiteY11" fmla="*/ 137859 h 162911"/>
              <a:gd name="connsiteX12" fmla="*/ 588723 w 2317315"/>
              <a:gd name="connsiteY12" fmla="*/ 162911 h 162911"/>
              <a:gd name="connsiteX13" fmla="*/ 676405 w 2317315"/>
              <a:gd name="connsiteY13" fmla="*/ 62703 h 162911"/>
              <a:gd name="connsiteX14" fmla="*/ 801665 w 2317315"/>
              <a:gd name="connsiteY14" fmla="*/ 62703 h 162911"/>
              <a:gd name="connsiteX15" fmla="*/ 839244 w 2317315"/>
              <a:gd name="connsiteY15" fmla="*/ 87755 h 162911"/>
              <a:gd name="connsiteX16" fmla="*/ 914400 w 2317315"/>
              <a:gd name="connsiteY16" fmla="*/ 137859 h 162911"/>
              <a:gd name="connsiteX17" fmla="*/ 939452 w 2317315"/>
              <a:gd name="connsiteY17" fmla="*/ 62703 h 162911"/>
              <a:gd name="connsiteX18" fmla="*/ 951978 w 2317315"/>
              <a:gd name="connsiteY18" fmla="*/ 73 h 162911"/>
              <a:gd name="connsiteX19" fmla="*/ 1073451 w 2317315"/>
              <a:gd name="connsiteY19" fmla="*/ 75229 h 162911"/>
              <a:gd name="connsiteX20" fmla="*/ 1290181 w 2317315"/>
              <a:gd name="connsiteY20" fmla="*/ 37651 h 162911"/>
              <a:gd name="connsiteX21" fmla="*/ 1302707 w 2317315"/>
              <a:gd name="connsiteY21" fmla="*/ 75229 h 162911"/>
              <a:gd name="connsiteX22" fmla="*/ 1315233 w 2317315"/>
              <a:gd name="connsiteY22" fmla="*/ 112807 h 162911"/>
              <a:gd name="connsiteX23" fmla="*/ 1352811 w 2317315"/>
              <a:gd name="connsiteY23" fmla="*/ 87755 h 162911"/>
              <a:gd name="connsiteX24" fmla="*/ 1365337 w 2317315"/>
              <a:gd name="connsiteY24" fmla="*/ 50177 h 162911"/>
              <a:gd name="connsiteX25" fmla="*/ 1427967 w 2317315"/>
              <a:gd name="connsiteY25" fmla="*/ 25125 h 162911"/>
              <a:gd name="connsiteX26" fmla="*/ 1521344 w 2317315"/>
              <a:gd name="connsiteY26" fmla="*/ 144383 h 162911"/>
              <a:gd name="connsiteX27" fmla="*/ 1578279 w 2317315"/>
              <a:gd name="connsiteY27" fmla="*/ 112807 h 162911"/>
              <a:gd name="connsiteX28" fmla="*/ 1640909 w 2317315"/>
              <a:gd name="connsiteY28" fmla="*/ 87755 h 162911"/>
              <a:gd name="connsiteX29" fmla="*/ 1703539 w 2317315"/>
              <a:gd name="connsiteY29" fmla="*/ 137859 h 162911"/>
              <a:gd name="connsiteX30" fmla="*/ 1716065 w 2317315"/>
              <a:gd name="connsiteY30" fmla="*/ 100281 h 162911"/>
              <a:gd name="connsiteX31" fmla="*/ 1753644 w 2317315"/>
              <a:gd name="connsiteY31" fmla="*/ 62703 h 162911"/>
              <a:gd name="connsiteX32" fmla="*/ 1841326 w 2317315"/>
              <a:gd name="connsiteY32" fmla="*/ 56082 h 162911"/>
              <a:gd name="connsiteX33" fmla="*/ 1891430 w 2317315"/>
              <a:gd name="connsiteY33" fmla="*/ 37651 h 162911"/>
              <a:gd name="connsiteX34" fmla="*/ 2004164 w 2317315"/>
              <a:gd name="connsiteY34" fmla="*/ 100281 h 162911"/>
              <a:gd name="connsiteX35" fmla="*/ 2079320 w 2317315"/>
              <a:gd name="connsiteY35" fmla="*/ 37651 h 162911"/>
              <a:gd name="connsiteX36" fmla="*/ 2116898 w 2317315"/>
              <a:gd name="connsiteY36" fmla="*/ 62703 h 162911"/>
              <a:gd name="connsiteX37" fmla="*/ 2204581 w 2317315"/>
              <a:gd name="connsiteY37" fmla="*/ 50177 h 162911"/>
              <a:gd name="connsiteX38" fmla="*/ 2229633 w 2317315"/>
              <a:gd name="connsiteY38" fmla="*/ 87755 h 162911"/>
              <a:gd name="connsiteX39" fmla="*/ 2317315 w 2317315"/>
              <a:gd name="connsiteY39" fmla="*/ 125333 h 162911"/>
              <a:gd name="connsiteX0" fmla="*/ 0 w 2317315"/>
              <a:gd name="connsiteY0" fmla="*/ 112807 h 150385"/>
              <a:gd name="connsiteX1" fmla="*/ 62630 w 2317315"/>
              <a:gd name="connsiteY1" fmla="*/ 125333 h 150385"/>
              <a:gd name="connsiteX2" fmla="*/ 137786 w 2317315"/>
              <a:gd name="connsiteY2" fmla="*/ 150385 h 150385"/>
              <a:gd name="connsiteX3" fmla="*/ 175364 w 2317315"/>
              <a:gd name="connsiteY3" fmla="*/ 125333 h 150385"/>
              <a:gd name="connsiteX4" fmla="*/ 200416 w 2317315"/>
              <a:gd name="connsiteY4" fmla="*/ 87755 h 150385"/>
              <a:gd name="connsiteX5" fmla="*/ 237994 w 2317315"/>
              <a:gd name="connsiteY5" fmla="*/ 75229 h 150385"/>
              <a:gd name="connsiteX6" fmla="*/ 300624 w 2317315"/>
              <a:gd name="connsiteY6" fmla="*/ 87755 h 150385"/>
              <a:gd name="connsiteX7" fmla="*/ 325676 w 2317315"/>
              <a:gd name="connsiteY7" fmla="*/ 125333 h 150385"/>
              <a:gd name="connsiteX8" fmla="*/ 363254 w 2317315"/>
              <a:gd name="connsiteY8" fmla="*/ 137859 h 150385"/>
              <a:gd name="connsiteX9" fmla="*/ 400833 w 2317315"/>
              <a:gd name="connsiteY9" fmla="*/ 125333 h 150385"/>
              <a:gd name="connsiteX10" fmla="*/ 479405 w 2317315"/>
              <a:gd name="connsiteY10" fmla="*/ 72326 h 150385"/>
              <a:gd name="connsiteX11" fmla="*/ 513567 w 2317315"/>
              <a:gd name="connsiteY11" fmla="*/ 137859 h 150385"/>
              <a:gd name="connsiteX12" fmla="*/ 585307 w 2317315"/>
              <a:gd name="connsiteY12" fmla="*/ 117667 h 150385"/>
              <a:gd name="connsiteX13" fmla="*/ 676405 w 2317315"/>
              <a:gd name="connsiteY13" fmla="*/ 62703 h 150385"/>
              <a:gd name="connsiteX14" fmla="*/ 801665 w 2317315"/>
              <a:gd name="connsiteY14" fmla="*/ 62703 h 150385"/>
              <a:gd name="connsiteX15" fmla="*/ 839244 w 2317315"/>
              <a:gd name="connsiteY15" fmla="*/ 87755 h 150385"/>
              <a:gd name="connsiteX16" fmla="*/ 914400 w 2317315"/>
              <a:gd name="connsiteY16" fmla="*/ 137859 h 150385"/>
              <a:gd name="connsiteX17" fmla="*/ 939452 w 2317315"/>
              <a:gd name="connsiteY17" fmla="*/ 62703 h 150385"/>
              <a:gd name="connsiteX18" fmla="*/ 951978 w 2317315"/>
              <a:gd name="connsiteY18" fmla="*/ 73 h 150385"/>
              <a:gd name="connsiteX19" fmla="*/ 1073451 w 2317315"/>
              <a:gd name="connsiteY19" fmla="*/ 75229 h 150385"/>
              <a:gd name="connsiteX20" fmla="*/ 1290181 w 2317315"/>
              <a:gd name="connsiteY20" fmla="*/ 37651 h 150385"/>
              <a:gd name="connsiteX21" fmla="*/ 1302707 w 2317315"/>
              <a:gd name="connsiteY21" fmla="*/ 75229 h 150385"/>
              <a:gd name="connsiteX22" fmla="*/ 1315233 w 2317315"/>
              <a:gd name="connsiteY22" fmla="*/ 112807 h 150385"/>
              <a:gd name="connsiteX23" fmla="*/ 1352811 w 2317315"/>
              <a:gd name="connsiteY23" fmla="*/ 87755 h 150385"/>
              <a:gd name="connsiteX24" fmla="*/ 1365337 w 2317315"/>
              <a:gd name="connsiteY24" fmla="*/ 50177 h 150385"/>
              <a:gd name="connsiteX25" fmla="*/ 1427967 w 2317315"/>
              <a:gd name="connsiteY25" fmla="*/ 25125 h 150385"/>
              <a:gd name="connsiteX26" fmla="*/ 1521344 w 2317315"/>
              <a:gd name="connsiteY26" fmla="*/ 144383 h 150385"/>
              <a:gd name="connsiteX27" fmla="*/ 1578279 w 2317315"/>
              <a:gd name="connsiteY27" fmla="*/ 112807 h 150385"/>
              <a:gd name="connsiteX28" fmla="*/ 1640909 w 2317315"/>
              <a:gd name="connsiteY28" fmla="*/ 87755 h 150385"/>
              <a:gd name="connsiteX29" fmla="*/ 1703539 w 2317315"/>
              <a:gd name="connsiteY29" fmla="*/ 137859 h 150385"/>
              <a:gd name="connsiteX30" fmla="*/ 1716065 w 2317315"/>
              <a:gd name="connsiteY30" fmla="*/ 100281 h 150385"/>
              <a:gd name="connsiteX31" fmla="*/ 1753644 w 2317315"/>
              <a:gd name="connsiteY31" fmla="*/ 62703 h 150385"/>
              <a:gd name="connsiteX32" fmla="*/ 1841326 w 2317315"/>
              <a:gd name="connsiteY32" fmla="*/ 56082 h 150385"/>
              <a:gd name="connsiteX33" fmla="*/ 1891430 w 2317315"/>
              <a:gd name="connsiteY33" fmla="*/ 37651 h 150385"/>
              <a:gd name="connsiteX34" fmla="*/ 2004164 w 2317315"/>
              <a:gd name="connsiteY34" fmla="*/ 100281 h 150385"/>
              <a:gd name="connsiteX35" fmla="*/ 2079320 w 2317315"/>
              <a:gd name="connsiteY35" fmla="*/ 37651 h 150385"/>
              <a:gd name="connsiteX36" fmla="*/ 2116898 w 2317315"/>
              <a:gd name="connsiteY36" fmla="*/ 62703 h 150385"/>
              <a:gd name="connsiteX37" fmla="*/ 2204581 w 2317315"/>
              <a:gd name="connsiteY37" fmla="*/ 50177 h 150385"/>
              <a:gd name="connsiteX38" fmla="*/ 2229633 w 2317315"/>
              <a:gd name="connsiteY38" fmla="*/ 87755 h 150385"/>
              <a:gd name="connsiteX39" fmla="*/ 2317315 w 2317315"/>
              <a:gd name="connsiteY39" fmla="*/ 125333 h 150385"/>
              <a:gd name="connsiteX0" fmla="*/ 0 w 2317315"/>
              <a:gd name="connsiteY0" fmla="*/ 112807 h 150385"/>
              <a:gd name="connsiteX1" fmla="*/ 62630 w 2317315"/>
              <a:gd name="connsiteY1" fmla="*/ 125333 h 150385"/>
              <a:gd name="connsiteX2" fmla="*/ 137786 w 2317315"/>
              <a:gd name="connsiteY2" fmla="*/ 150385 h 150385"/>
              <a:gd name="connsiteX3" fmla="*/ 175364 w 2317315"/>
              <a:gd name="connsiteY3" fmla="*/ 125333 h 150385"/>
              <a:gd name="connsiteX4" fmla="*/ 200416 w 2317315"/>
              <a:gd name="connsiteY4" fmla="*/ 87755 h 150385"/>
              <a:gd name="connsiteX5" fmla="*/ 237994 w 2317315"/>
              <a:gd name="connsiteY5" fmla="*/ 75229 h 150385"/>
              <a:gd name="connsiteX6" fmla="*/ 300624 w 2317315"/>
              <a:gd name="connsiteY6" fmla="*/ 87755 h 150385"/>
              <a:gd name="connsiteX7" fmla="*/ 325676 w 2317315"/>
              <a:gd name="connsiteY7" fmla="*/ 125333 h 150385"/>
              <a:gd name="connsiteX8" fmla="*/ 363254 w 2317315"/>
              <a:gd name="connsiteY8" fmla="*/ 137859 h 150385"/>
              <a:gd name="connsiteX9" fmla="*/ 400833 w 2317315"/>
              <a:gd name="connsiteY9" fmla="*/ 125333 h 150385"/>
              <a:gd name="connsiteX10" fmla="*/ 479405 w 2317315"/>
              <a:gd name="connsiteY10" fmla="*/ 72326 h 150385"/>
              <a:gd name="connsiteX11" fmla="*/ 513567 w 2317315"/>
              <a:gd name="connsiteY11" fmla="*/ 137859 h 150385"/>
              <a:gd name="connsiteX12" fmla="*/ 585307 w 2317315"/>
              <a:gd name="connsiteY12" fmla="*/ 117667 h 150385"/>
              <a:gd name="connsiteX13" fmla="*/ 676405 w 2317315"/>
              <a:gd name="connsiteY13" fmla="*/ 62703 h 150385"/>
              <a:gd name="connsiteX14" fmla="*/ 801665 w 2317315"/>
              <a:gd name="connsiteY14" fmla="*/ 62703 h 150385"/>
              <a:gd name="connsiteX15" fmla="*/ 839244 w 2317315"/>
              <a:gd name="connsiteY15" fmla="*/ 87755 h 150385"/>
              <a:gd name="connsiteX16" fmla="*/ 914400 w 2317315"/>
              <a:gd name="connsiteY16" fmla="*/ 137859 h 150385"/>
              <a:gd name="connsiteX17" fmla="*/ 939452 w 2317315"/>
              <a:gd name="connsiteY17" fmla="*/ 62703 h 150385"/>
              <a:gd name="connsiteX18" fmla="*/ 951978 w 2317315"/>
              <a:gd name="connsiteY18" fmla="*/ 73 h 150385"/>
              <a:gd name="connsiteX19" fmla="*/ 1073451 w 2317315"/>
              <a:gd name="connsiteY19" fmla="*/ 75229 h 150385"/>
              <a:gd name="connsiteX20" fmla="*/ 1290181 w 2317315"/>
              <a:gd name="connsiteY20" fmla="*/ 37651 h 150385"/>
              <a:gd name="connsiteX21" fmla="*/ 1302707 w 2317315"/>
              <a:gd name="connsiteY21" fmla="*/ 75229 h 150385"/>
              <a:gd name="connsiteX22" fmla="*/ 1315233 w 2317315"/>
              <a:gd name="connsiteY22" fmla="*/ 112807 h 150385"/>
              <a:gd name="connsiteX23" fmla="*/ 1352811 w 2317315"/>
              <a:gd name="connsiteY23" fmla="*/ 87755 h 150385"/>
              <a:gd name="connsiteX24" fmla="*/ 1365337 w 2317315"/>
              <a:gd name="connsiteY24" fmla="*/ 50177 h 150385"/>
              <a:gd name="connsiteX25" fmla="*/ 1427967 w 2317315"/>
              <a:gd name="connsiteY25" fmla="*/ 25125 h 150385"/>
              <a:gd name="connsiteX26" fmla="*/ 1521344 w 2317315"/>
              <a:gd name="connsiteY26" fmla="*/ 144383 h 150385"/>
              <a:gd name="connsiteX27" fmla="*/ 1578279 w 2317315"/>
              <a:gd name="connsiteY27" fmla="*/ 112807 h 150385"/>
              <a:gd name="connsiteX28" fmla="*/ 1640909 w 2317315"/>
              <a:gd name="connsiteY28" fmla="*/ 87755 h 150385"/>
              <a:gd name="connsiteX29" fmla="*/ 1703539 w 2317315"/>
              <a:gd name="connsiteY29" fmla="*/ 137859 h 150385"/>
              <a:gd name="connsiteX30" fmla="*/ 1716065 w 2317315"/>
              <a:gd name="connsiteY30" fmla="*/ 100281 h 150385"/>
              <a:gd name="connsiteX31" fmla="*/ 1753644 w 2317315"/>
              <a:gd name="connsiteY31" fmla="*/ 62703 h 150385"/>
              <a:gd name="connsiteX32" fmla="*/ 1841326 w 2317315"/>
              <a:gd name="connsiteY32" fmla="*/ 56082 h 150385"/>
              <a:gd name="connsiteX33" fmla="*/ 1891430 w 2317315"/>
              <a:gd name="connsiteY33" fmla="*/ 37651 h 150385"/>
              <a:gd name="connsiteX34" fmla="*/ 2004164 w 2317315"/>
              <a:gd name="connsiteY34" fmla="*/ 100281 h 150385"/>
              <a:gd name="connsiteX35" fmla="*/ 2116898 w 2317315"/>
              <a:gd name="connsiteY35" fmla="*/ 62703 h 150385"/>
              <a:gd name="connsiteX36" fmla="*/ 2204581 w 2317315"/>
              <a:gd name="connsiteY36" fmla="*/ 50177 h 150385"/>
              <a:gd name="connsiteX37" fmla="*/ 2229633 w 2317315"/>
              <a:gd name="connsiteY37" fmla="*/ 87755 h 150385"/>
              <a:gd name="connsiteX38" fmla="*/ 2317315 w 2317315"/>
              <a:gd name="connsiteY38" fmla="*/ 125333 h 150385"/>
              <a:gd name="connsiteX0" fmla="*/ 0 w 2319858"/>
              <a:gd name="connsiteY0" fmla="*/ 112807 h 150385"/>
              <a:gd name="connsiteX1" fmla="*/ 62630 w 2319858"/>
              <a:gd name="connsiteY1" fmla="*/ 125333 h 150385"/>
              <a:gd name="connsiteX2" fmla="*/ 137786 w 2319858"/>
              <a:gd name="connsiteY2" fmla="*/ 150385 h 150385"/>
              <a:gd name="connsiteX3" fmla="*/ 175364 w 2319858"/>
              <a:gd name="connsiteY3" fmla="*/ 125333 h 150385"/>
              <a:gd name="connsiteX4" fmla="*/ 200416 w 2319858"/>
              <a:gd name="connsiteY4" fmla="*/ 87755 h 150385"/>
              <a:gd name="connsiteX5" fmla="*/ 237994 w 2319858"/>
              <a:gd name="connsiteY5" fmla="*/ 75229 h 150385"/>
              <a:gd name="connsiteX6" fmla="*/ 300624 w 2319858"/>
              <a:gd name="connsiteY6" fmla="*/ 87755 h 150385"/>
              <a:gd name="connsiteX7" fmla="*/ 325676 w 2319858"/>
              <a:gd name="connsiteY7" fmla="*/ 125333 h 150385"/>
              <a:gd name="connsiteX8" fmla="*/ 363254 w 2319858"/>
              <a:gd name="connsiteY8" fmla="*/ 137859 h 150385"/>
              <a:gd name="connsiteX9" fmla="*/ 400833 w 2319858"/>
              <a:gd name="connsiteY9" fmla="*/ 125333 h 150385"/>
              <a:gd name="connsiteX10" fmla="*/ 479405 w 2319858"/>
              <a:gd name="connsiteY10" fmla="*/ 72326 h 150385"/>
              <a:gd name="connsiteX11" fmla="*/ 513567 w 2319858"/>
              <a:gd name="connsiteY11" fmla="*/ 137859 h 150385"/>
              <a:gd name="connsiteX12" fmla="*/ 585307 w 2319858"/>
              <a:gd name="connsiteY12" fmla="*/ 117667 h 150385"/>
              <a:gd name="connsiteX13" fmla="*/ 676405 w 2319858"/>
              <a:gd name="connsiteY13" fmla="*/ 62703 h 150385"/>
              <a:gd name="connsiteX14" fmla="*/ 801665 w 2319858"/>
              <a:gd name="connsiteY14" fmla="*/ 62703 h 150385"/>
              <a:gd name="connsiteX15" fmla="*/ 839244 w 2319858"/>
              <a:gd name="connsiteY15" fmla="*/ 87755 h 150385"/>
              <a:gd name="connsiteX16" fmla="*/ 914400 w 2319858"/>
              <a:gd name="connsiteY16" fmla="*/ 137859 h 150385"/>
              <a:gd name="connsiteX17" fmla="*/ 939452 w 2319858"/>
              <a:gd name="connsiteY17" fmla="*/ 62703 h 150385"/>
              <a:gd name="connsiteX18" fmla="*/ 951978 w 2319858"/>
              <a:gd name="connsiteY18" fmla="*/ 73 h 150385"/>
              <a:gd name="connsiteX19" fmla="*/ 1073451 w 2319858"/>
              <a:gd name="connsiteY19" fmla="*/ 75229 h 150385"/>
              <a:gd name="connsiteX20" fmla="*/ 1290181 w 2319858"/>
              <a:gd name="connsiteY20" fmla="*/ 37651 h 150385"/>
              <a:gd name="connsiteX21" fmla="*/ 1302707 w 2319858"/>
              <a:gd name="connsiteY21" fmla="*/ 75229 h 150385"/>
              <a:gd name="connsiteX22" fmla="*/ 1315233 w 2319858"/>
              <a:gd name="connsiteY22" fmla="*/ 112807 h 150385"/>
              <a:gd name="connsiteX23" fmla="*/ 1352811 w 2319858"/>
              <a:gd name="connsiteY23" fmla="*/ 87755 h 150385"/>
              <a:gd name="connsiteX24" fmla="*/ 1365337 w 2319858"/>
              <a:gd name="connsiteY24" fmla="*/ 50177 h 150385"/>
              <a:gd name="connsiteX25" fmla="*/ 1427967 w 2319858"/>
              <a:gd name="connsiteY25" fmla="*/ 25125 h 150385"/>
              <a:gd name="connsiteX26" fmla="*/ 1521344 w 2319858"/>
              <a:gd name="connsiteY26" fmla="*/ 144383 h 150385"/>
              <a:gd name="connsiteX27" fmla="*/ 1578279 w 2319858"/>
              <a:gd name="connsiteY27" fmla="*/ 112807 h 150385"/>
              <a:gd name="connsiteX28" fmla="*/ 1640909 w 2319858"/>
              <a:gd name="connsiteY28" fmla="*/ 87755 h 150385"/>
              <a:gd name="connsiteX29" fmla="*/ 1703539 w 2319858"/>
              <a:gd name="connsiteY29" fmla="*/ 137859 h 150385"/>
              <a:gd name="connsiteX30" fmla="*/ 1716065 w 2319858"/>
              <a:gd name="connsiteY30" fmla="*/ 100281 h 150385"/>
              <a:gd name="connsiteX31" fmla="*/ 1753644 w 2319858"/>
              <a:gd name="connsiteY31" fmla="*/ 62703 h 150385"/>
              <a:gd name="connsiteX32" fmla="*/ 1841326 w 2319858"/>
              <a:gd name="connsiteY32" fmla="*/ 56082 h 150385"/>
              <a:gd name="connsiteX33" fmla="*/ 1891430 w 2319858"/>
              <a:gd name="connsiteY33" fmla="*/ 37651 h 150385"/>
              <a:gd name="connsiteX34" fmla="*/ 2004164 w 2319858"/>
              <a:gd name="connsiteY34" fmla="*/ 100281 h 150385"/>
              <a:gd name="connsiteX35" fmla="*/ 2116898 w 2319858"/>
              <a:gd name="connsiteY35" fmla="*/ 62703 h 150385"/>
              <a:gd name="connsiteX36" fmla="*/ 2204581 w 2319858"/>
              <a:gd name="connsiteY36" fmla="*/ 50177 h 150385"/>
              <a:gd name="connsiteX37" fmla="*/ 2260368 w 2319858"/>
              <a:gd name="connsiteY37" fmla="*/ 61562 h 150385"/>
              <a:gd name="connsiteX38" fmla="*/ 2317315 w 2319858"/>
              <a:gd name="connsiteY38" fmla="*/ 125333 h 150385"/>
              <a:gd name="connsiteX0" fmla="*/ 0 w 2354880"/>
              <a:gd name="connsiteY0" fmla="*/ 112807 h 150385"/>
              <a:gd name="connsiteX1" fmla="*/ 62630 w 2354880"/>
              <a:gd name="connsiteY1" fmla="*/ 125333 h 150385"/>
              <a:gd name="connsiteX2" fmla="*/ 137786 w 2354880"/>
              <a:gd name="connsiteY2" fmla="*/ 150385 h 150385"/>
              <a:gd name="connsiteX3" fmla="*/ 175364 w 2354880"/>
              <a:gd name="connsiteY3" fmla="*/ 125333 h 150385"/>
              <a:gd name="connsiteX4" fmla="*/ 200416 w 2354880"/>
              <a:gd name="connsiteY4" fmla="*/ 87755 h 150385"/>
              <a:gd name="connsiteX5" fmla="*/ 237994 w 2354880"/>
              <a:gd name="connsiteY5" fmla="*/ 75229 h 150385"/>
              <a:gd name="connsiteX6" fmla="*/ 300624 w 2354880"/>
              <a:gd name="connsiteY6" fmla="*/ 87755 h 150385"/>
              <a:gd name="connsiteX7" fmla="*/ 325676 w 2354880"/>
              <a:gd name="connsiteY7" fmla="*/ 125333 h 150385"/>
              <a:gd name="connsiteX8" fmla="*/ 363254 w 2354880"/>
              <a:gd name="connsiteY8" fmla="*/ 137859 h 150385"/>
              <a:gd name="connsiteX9" fmla="*/ 400833 w 2354880"/>
              <a:gd name="connsiteY9" fmla="*/ 125333 h 150385"/>
              <a:gd name="connsiteX10" fmla="*/ 479405 w 2354880"/>
              <a:gd name="connsiteY10" fmla="*/ 72326 h 150385"/>
              <a:gd name="connsiteX11" fmla="*/ 513567 w 2354880"/>
              <a:gd name="connsiteY11" fmla="*/ 137859 h 150385"/>
              <a:gd name="connsiteX12" fmla="*/ 585307 w 2354880"/>
              <a:gd name="connsiteY12" fmla="*/ 117667 h 150385"/>
              <a:gd name="connsiteX13" fmla="*/ 676405 w 2354880"/>
              <a:gd name="connsiteY13" fmla="*/ 62703 h 150385"/>
              <a:gd name="connsiteX14" fmla="*/ 801665 w 2354880"/>
              <a:gd name="connsiteY14" fmla="*/ 62703 h 150385"/>
              <a:gd name="connsiteX15" fmla="*/ 839244 w 2354880"/>
              <a:gd name="connsiteY15" fmla="*/ 87755 h 150385"/>
              <a:gd name="connsiteX16" fmla="*/ 914400 w 2354880"/>
              <a:gd name="connsiteY16" fmla="*/ 137859 h 150385"/>
              <a:gd name="connsiteX17" fmla="*/ 939452 w 2354880"/>
              <a:gd name="connsiteY17" fmla="*/ 62703 h 150385"/>
              <a:gd name="connsiteX18" fmla="*/ 951978 w 2354880"/>
              <a:gd name="connsiteY18" fmla="*/ 73 h 150385"/>
              <a:gd name="connsiteX19" fmla="*/ 1073451 w 2354880"/>
              <a:gd name="connsiteY19" fmla="*/ 75229 h 150385"/>
              <a:gd name="connsiteX20" fmla="*/ 1290181 w 2354880"/>
              <a:gd name="connsiteY20" fmla="*/ 37651 h 150385"/>
              <a:gd name="connsiteX21" fmla="*/ 1302707 w 2354880"/>
              <a:gd name="connsiteY21" fmla="*/ 75229 h 150385"/>
              <a:gd name="connsiteX22" fmla="*/ 1315233 w 2354880"/>
              <a:gd name="connsiteY22" fmla="*/ 112807 h 150385"/>
              <a:gd name="connsiteX23" fmla="*/ 1352811 w 2354880"/>
              <a:gd name="connsiteY23" fmla="*/ 87755 h 150385"/>
              <a:gd name="connsiteX24" fmla="*/ 1365337 w 2354880"/>
              <a:gd name="connsiteY24" fmla="*/ 50177 h 150385"/>
              <a:gd name="connsiteX25" fmla="*/ 1427967 w 2354880"/>
              <a:gd name="connsiteY25" fmla="*/ 25125 h 150385"/>
              <a:gd name="connsiteX26" fmla="*/ 1521344 w 2354880"/>
              <a:gd name="connsiteY26" fmla="*/ 144383 h 150385"/>
              <a:gd name="connsiteX27" fmla="*/ 1578279 w 2354880"/>
              <a:gd name="connsiteY27" fmla="*/ 112807 h 150385"/>
              <a:gd name="connsiteX28" fmla="*/ 1640909 w 2354880"/>
              <a:gd name="connsiteY28" fmla="*/ 87755 h 150385"/>
              <a:gd name="connsiteX29" fmla="*/ 1703539 w 2354880"/>
              <a:gd name="connsiteY29" fmla="*/ 137859 h 150385"/>
              <a:gd name="connsiteX30" fmla="*/ 1716065 w 2354880"/>
              <a:gd name="connsiteY30" fmla="*/ 100281 h 150385"/>
              <a:gd name="connsiteX31" fmla="*/ 1753644 w 2354880"/>
              <a:gd name="connsiteY31" fmla="*/ 62703 h 150385"/>
              <a:gd name="connsiteX32" fmla="*/ 1841326 w 2354880"/>
              <a:gd name="connsiteY32" fmla="*/ 56082 h 150385"/>
              <a:gd name="connsiteX33" fmla="*/ 1891430 w 2354880"/>
              <a:gd name="connsiteY33" fmla="*/ 37651 h 150385"/>
              <a:gd name="connsiteX34" fmla="*/ 2004164 w 2354880"/>
              <a:gd name="connsiteY34" fmla="*/ 100281 h 150385"/>
              <a:gd name="connsiteX35" fmla="*/ 2116898 w 2354880"/>
              <a:gd name="connsiteY35" fmla="*/ 62703 h 150385"/>
              <a:gd name="connsiteX36" fmla="*/ 2204581 w 2354880"/>
              <a:gd name="connsiteY36" fmla="*/ 50177 h 150385"/>
              <a:gd name="connsiteX37" fmla="*/ 2260368 w 2354880"/>
              <a:gd name="connsiteY37" fmla="*/ 61562 h 150385"/>
              <a:gd name="connsiteX38" fmla="*/ 2354880 w 2354880"/>
              <a:gd name="connsiteY38" fmla="*/ 103902 h 150385"/>
              <a:gd name="connsiteX0" fmla="*/ 0 w 2260368"/>
              <a:gd name="connsiteY0" fmla="*/ 112807 h 150385"/>
              <a:gd name="connsiteX1" fmla="*/ 62630 w 2260368"/>
              <a:gd name="connsiteY1" fmla="*/ 125333 h 150385"/>
              <a:gd name="connsiteX2" fmla="*/ 137786 w 2260368"/>
              <a:gd name="connsiteY2" fmla="*/ 150385 h 150385"/>
              <a:gd name="connsiteX3" fmla="*/ 175364 w 2260368"/>
              <a:gd name="connsiteY3" fmla="*/ 125333 h 150385"/>
              <a:gd name="connsiteX4" fmla="*/ 200416 w 2260368"/>
              <a:gd name="connsiteY4" fmla="*/ 87755 h 150385"/>
              <a:gd name="connsiteX5" fmla="*/ 237994 w 2260368"/>
              <a:gd name="connsiteY5" fmla="*/ 75229 h 150385"/>
              <a:gd name="connsiteX6" fmla="*/ 300624 w 2260368"/>
              <a:gd name="connsiteY6" fmla="*/ 87755 h 150385"/>
              <a:gd name="connsiteX7" fmla="*/ 325676 w 2260368"/>
              <a:gd name="connsiteY7" fmla="*/ 125333 h 150385"/>
              <a:gd name="connsiteX8" fmla="*/ 363254 w 2260368"/>
              <a:gd name="connsiteY8" fmla="*/ 137859 h 150385"/>
              <a:gd name="connsiteX9" fmla="*/ 400833 w 2260368"/>
              <a:gd name="connsiteY9" fmla="*/ 125333 h 150385"/>
              <a:gd name="connsiteX10" fmla="*/ 479405 w 2260368"/>
              <a:gd name="connsiteY10" fmla="*/ 72326 h 150385"/>
              <a:gd name="connsiteX11" fmla="*/ 513567 w 2260368"/>
              <a:gd name="connsiteY11" fmla="*/ 137859 h 150385"/>
              <a:gd name="connsiteX12" fmla="*/ 585307 w 2260368"/>
              <a:gd name="connsiteY12" fmla="*/ 117667 h 150385"/>
              <a:gd name="connsiteX13" fmla="*/ 676405 w 2260368"/>
              <a:gd name="connsiteY13" fmla="*/ 62703 h 150385"/>
              <a:gd name="connsiteX14" fmla="*/ 801665 w 2260368"/>
              <a:gd name="connsiteY14" fmla="*/ 62703 h 150385"/>
              <a:gd name="connsiteX15" fmla="*/ 839244 w 2260368"/>
              <a:gd name="connsiteY15" fmla="*/ 87755 h 150385"/>
              <a:gd name="connsiteX16" fmla="*/ 914400 w 2260368"/>
              <a:gd name="connsiteY16" fmla="*/ 137859 h 150385"/>
              <a:gd name="connsiteX17" fmla="*/ 939452 w 2260368"/>
              <a:gd name="connsiteY17" fmla="*/ 62703 h 150385"/>
              <a:gd name="connsiteX18" fmla="*/ 951978 w 2260368"/>
              <a:gd name="connsiteY18" fmla="*/ 73 h 150385"/>
              <a:gd name="connsiteX19" fmla="*/ 1073451 w 2260368"/>
              <a:gd name="connsiteY19" fmla="*/ 75229 h 150385"/>
              <a:gd name="connsiteX20" fmla="*/ 1290181 w 2260368"/>
              <a:gd name="connsiteY20" fmla="*/ 37651 h 150385"/>
              <a:gd name="connsiteX21" fmla="*/ 1302707 w 2260368"/>
              <a:gd name="connsiteY21" fmla="*/ 75229 h 150385"/>
              <a:gd name="connsiteX22" fmla="*/ 1315233 w 2260368"/>
              <a:gd name="connsiteY22" fmla="*/ 112807 h 150385"/>
              <a:gd name="connsiteX23" fmla="*/ 1352811 w 2260368"/>
              <a:gd name="connsiteY23" fmla="*/ 87755 h 150385"/>
              <a:gd name="connsiteX24" fmla="*/ 1365337 w 2260368"/>
              <a:gd name="connsiteY24" fmla="*/ 50177 h 150385"/>
              <a:gd name="connsiteX25" fmla="*/ 1427967 w 2260368"/>
              <a:gd name="connsiteY25" fmla="*/ 25125 h 150385"/>
              <a:gd name="connsiteX26" fmla="*/ 1521344 w 2260368"/>
              <a:gd name="connsiteY26" fmla="*/ 144383 h 150385"/>
              <a:gd name="connsiteX27" fmla="*/ 1578279 w 2260368"/>
              <a:gd name="connsiteY27" fmla="*/ 112807 h 150385"/>
              <a:gd name="connsiteX28" fmla="*/ 1640909 w 2260368"/>
              <a:gd name="connsiteY28" fmla="*/ 87755 h 150385"/>
              <a:gd name="connsiteX29" fmla="*/ 1703539 w 2260368"/>
              <a:gd name="connsiteY29" fmla="*/ 137859 h 150385"/>
              <a:gd name="connsiteX30" fmla="*/ 1716065 w 2260368"/>
              <a:gd name="connsiteY30" fmla="*/ 100281 h 150385"/>
              <a:gd name="connsiteX31" fmla="*/ 1753644 w 2260368"/>
              <a:gd name="connsiteY31" fmla="*/ 62703 h 150385"/>
              <a:gd name="connsiteX32" fmla="*/ 1841326 w 2260368"/>
              <a:gd name="connsiteY32" fmla="*/ 56082 h 150385"/>
              <a:gd name="connsiteX33" fmla="*/ 1891430 w 2260368"/>
              <a:gd name="connsiteY33" fmla="*/ 37651 h 150385"/>
              <a:gd name="connsiteX34" fmla="*/ 2004164 w 2260368"/>
              <a:gd name="connsiteY34" fmla="*/ 100281 h 150385"/>
              <a:gd name="connsiteX35" fmla="*/ 2116898 w 2260368"/>
              <a:gd name="connsiteY35" fmla="*/ 62703 h 150385"/>
              <a:gd name="connsiteX36" fmla="*/ 2204581 w 2260368"/>
              <a:gd name="connsiteY36" fmla="*/ 50177 h 150385"/>
              <a:gd name="connsiteX37" fmla="*/ 2260368 w 2260368"/>
              <a:gd name="connsiteY37" fmla="*/ 61562 h 150385"/>
              <a:gd name="connsiteX0" fmla="*/ 0 w 2366232"/>
              <a:gd name="connsiteY0" fmla="*/ 112807 h 150385"/>
              <a:gd name="connsiteX1" fmla="*/ 62630 w 2366232"/>
              <a:gd name="connsiteY1" fmla="*/ 125333 h 150385"/>
              <a:gd name="connsiteX2" fmla="*/ 137786 w 2366232"/>
              <a:gd name="connsiteY2" fmla="*/ 150385 h 150385"/>
              <a:gd name="connsiteX3" fmla="*/ 175364 w 2366232"/>
              <a:gd name="connsiteY3" fmla="*/ 125333 h 150385"/>
              <a:gd name="connsiteX4" fmla="*/ 200416 w 2366232"/>
              <a:gd name="connsiteY4" fmla="*/ 87755 h 150385"/>
              <a:gd name="connsiteX5" fmla="*/ 237994 w 2366232"/>
              <a:gd name="connsiteY5" fmla="*/ 75229 h 150385"/>
              <a:gd name="connsiteX6" fmla="*/ 300624 w 2366232"/>
              <a:gd name="connsiteY6" fmla="*/ 87755 h 150385"/>
              <a:gd name="connsiteX7" fmla="*/ 325676 w 2366232"/>
              <a:gd name="connsiteY7" fmla="*/ 125333 h 150385"/>
              <a:gd name="connsiteX8" fmla="*/ 363254 w 2366232"/>
              <a:gd name="connsiteY8" fmla="*/ 137859 h 150385"/>
              <a:gd name="connsiteX9" fmla="*/ 400833 w 2366232"/>
              <a:gd name="connsiteY9" fmla="*/ 125333 h 150385"/>
              <a:gd name="connsiteX10" fmla="*/ 479405 w 2366232"/>
              <a:gd name="connsiteY10" fmla="*/ 72326 h 150385"/>
              <a:gd name="connsiteX11" fmla="*/ 513567 w 2366232"/>
              <a:gd name="connsiteY11" fmla="*/ 137859 h 150385"/>
              <a:gd name="connsiteX12" fmla="*/ 585307 w 2366232"/>
              <a:gd name="connsiteY12" fmla="*/ 117667 h 150385"/>
              <a:gd name="connsiteX13" fmla="*/ 676405 w 2366232"/>
              <a:gd name="connsiteY13" fmla="*/ 62703 h 150385"/>
              <a:gd name="connsiteX14" fmla="*/ 801665 w 2366232"/>
              <a:gd name="connsiteY14" fmla="*/ 62703 h 150385"/>
              <a:gd name="connsiteX15" fmla="*/ 839244 w 2366232"/>
              <a:gd name="connsiteY15" fmla="*/ 87755 h 150385"/>
              <a:gd name="connsiteX16" fmla="*/ 914400 w 2366232"/>
              <a:gd name="connsiteY16" fmla="*/ 137859 h 150385"/>
              <a:gd name="connsiteX17" fmla="*/ 939452 w 2366232"/>
              <a:gd name="connsiteY17" fmla="*/ 62703 h 150385"/>
              <a:gd name="connsiteX18" fmla="*/ 951978 w 2366232"/>
              <a:gd name="connsiteY18" fmla="*/ 73 h 150385"/>
              <a:gd name="connsiteX19" fmla="*/ 1073451 w 2366232"/>
              <a:gd name="connsiteY19" fmla="*/ 75229 h 150385"/>
              <a:gd name="connsiteX20" fmla="*/ 1290181 w 2366232"/>
              <a:gd name="connsiteY20" fmla="*/ 37651 h 150385"/>
              <a:gd name="connsiteX21" fmla="*/ 1302707 w 2366232"/>
              <a:gd name="connsiteY21" fmla="*/ 75229 h 150385"/>
              <a:gd name="connsiteX22" fmla="*/ 1315233 w 2366232"/>
              <a:gd name="connsiteY22" fmla="*/ 112807 h 150385"/>
              <a:gd name="connsiteX23" fmla="*/ 1352811 w 2366232"/>
              <a:gd name="connsiteY23" fmla="*/ 87755 h 150385"/>
              <a:gd name="connsiteX24" fmla="*/ 1365337 w 2366232"/>
              <a:gd name="connsiteY24" fmla="*/ 50177 h 150385"/>
              <a:gd name="connsiteX25" fmla="*/ 1427967 w 2366232"/>
              <a:gd name="connsiteY25" fmla="*/ 25125 h 150385"/>
              <a:gd name="connsiteX26" fmla="*/ 1521344 w 2366232"/>
              <a:gd name="connsiteY26" fmla="*/ 144383 h 150385"/>
              <a:gd name="connsiteX27" fmla="*/ 1578279 w 2366232"/>
              <a:gd name="connsiteY27" fmla="*/ 112807 h 150385"/>
              <a:gd name="connsiteX28" fmla="*/ 1640909 w 2366232"/>
              <a:gd name="connsiteY28" fmla="*/ 87755 h 150385"/>
              <a:gd name="connsiteX29" fmla="*/ 1703539 w 2366232"/>
              <a:gd name="connsiteY29" fmla="*/ 137859 h 150385"/>
              <a:gd name="connsiteX30" fmla="*/ 1716065 w 2366232"/>
              <a:gd name="connsiteY30" fmla="*/ 100281 h 150385"/>
              <a:gd name="connsiteX31" fmla="*/ 1753644 w 2366232"/>
              <a:gd name="connsiteY31" fmla="*/ 62703 h 150385"/>
              <a:gd name="connsiteX32" fmla="*/ 1841326 w 2366232"/>
              <a:gd name="connsiteY32" fmla="*/ 56082 h 150385"/>
              <a:gd name="connsiteX33" fmla="*/ 1891430 w 2366232"/>
              <a:gd name="connsiteY33" fmla="*/ 37651 h 150385"/>
              <a:gd name="connsiteX34" fmla="*/ 2004164 w 2366232"/>
              <a:gd name="connsiteY34" fmla="*/ 100281 h 150385"/>
              <a:gd name="connsiteX35" fmla="*/ 2116898 w 2366232"/>
              <a:gd name="connsiteY35" fmla="*/ 62703 h 150385"/>
              <a:gd name="connsiteX36" fmla="*/ 2204581 w 2366232"/>
              <a:gd name="connsiteY36" fmla="*/ 50177 h 150385"/>
              <a:gd name="connsiteX37" fmla="*/ 2366232 w 2366232"/>
              <a:gd name="connsiteY37" fmla="*/ 75850 h 150385"/>
              <a:gd name="connsiteX0" fmla="*/ 0 w 2366232"/>
              <a:gd name="connsiteY0" fmla="*/ 112807 h 147775"/>
              <a:gd name="connsiteX1" fmla="*/ 62630 w 2366232"/>
              <a:gd name="connsiteY1" fmla="*/ 125333 h 147775"/>
              <a:gd name="connsiteX2" fmla="*/ 120712 w 2366232"/>
              <a:gd name="connsiteY2" fmla="*/ 83710 h 147775"/>
              <a:gd name="connsiteX3" fmla="*/ 175364 w 2366232"/>
              <a:gd name="connsiteY3" fmla="*/ 125333 h 147775"/>
              <a:gd name="connsiteX4" fmla="*/ 200416 w 2366232"/>
              <a:gd name="connsiteY4" fmla="*/ 87755 h 147775"/>
              <a:gd name="connsiteX5" fmla="*/ 237994 w 2366232"/>
              <a:gd name="connsiteY5" fmla="*/ 75229 h 147775"/>
              <a:gd name="connsiteX6" fmla="*/ 300624 w 2366232"/>
              <a:gd name="connsiteY6" fmla="*/ 87755 h 147775"/>
              <a:gd name="connsiteX7" fmla="*/ 325676 w 2366232"/>
              <a:gd name="connsiteY7" fmla="*/ 125333 h 147775"/>
              <a:gd name="connsiteX8" fmla="*/ 363254 w 2366232"/>
              <a:gd name="connsiteY8" fmla="*/ 137859 h 147775"/>
              <a:gd name="connsiteX9" fmla="*/ 400833 w 2366232"/>
              <a:gd name="connsiteY9" fmla="*/ 125333 h 147775"/>
              <a:gd name="connsiteX10" fmla="*/ 479405 w 2366232"/>
              <a:gd name="connsiteY10" fmla="*/ 72326 h 147775"/>
              <a:gd name="connsiteX11" fmla="*/ 513567 w 2366232"/>
              <a:gd name="connsiteY11" fmla="*/ 137859 h 147775"/>
              <a:gd name="connsiteX12" fmla="*/ 585307 w 2366232"/>
              <a:gd name="connsiteY12" fmla="*/ 117667 h 147775"/>
              <a:gd name="connsiteX13" fmla="*/ 676405 w 2366232"/>
              <a:gd name="connsiteY13" fmla="*/ 62703 h 147775"/>
              <a:gd name="connsiteX14" fmla="*/ 801665 w 2366232"/>
              <a:gd name="connsiteY14" fmla="*/ 62703 h 147775"/>
              <a:gd name="connsiteX15" fmla="*/ 839244 w 2366232"/>
              <a:gd name="connsiteY15" fmla="*/ 87755 h 147775"/>
              <a:gd name="connsiteX16" fmla="*/ 914400 w 2366232"/>
              <a:gd name="connsiteY16" fmla="*/ 137859 h 147775"/>
              <a:gd name="connsiteX17" fmla="*/ 939452 w 2366232"/>
              <a:gd name="connsiteY17" fmla="*/ 62703 h 147775"/>
              <a:gd name="connsiteX18" fmla="*/ 951978 w 2366232"/>
              <a:gd name="connsiteY18" fmla="*/ 73 h 147775"/>
              <a:gd name="connsiteX19" fmla="*/ 1073451 w 2366232"/>
              <a:gd name="connsiteY19" fmla="*/ 75229 h 147775"/>
              <a:gd name="connsiteX20" fmla="*/ 1290181 w 2366232"/>
              <a:gd name="connsiteY20" fmla="*/ 37651 h 147775"/>
              <a:gd name="connsiteX21" fmla="*/ 1302707 w 2366232"/>
              <a:gd name="connsiteY21" fmla="*/ 75229 h 147775"/>
              <a:gd name="connsiteX22" fmla="*/ 1315233 w 2366232"/>
              <a:gd name="connsiteY22" fmla="*/ 112807 h 147775"/>
              <a:gd name="connsiteX23" fmla="*/ 1352811 w 2366232"/>
              <a:gd name="connsiteY23" fmla="*/ 87755 h 147775"/>
              <a:gd name="connsiteX24" fmla="*/ 1365337 w 2366232"/>
              <a:gd name="connsiteY24" fmla="*/ 50177 h 147775"/>
              <a:gd name="connsiteX25" fmla="*/ 1427967 w 2366232"/>
              <a:gd name="connsiteY25" fmla="*/ 25125 h 147775"/>
              <a:gd name="connsiteX26" fmla="*/ 1521344 w 2366232"/>
              <a:gd name="connsiteY26" fmla="*/ 144383 h 147775"/>
              <a:gd name="connsiteX27" fmla="*/ 1578279 w 2366232"/>
              <a:gd name="connsiteY27" fmla="*/ 112807 h 147775"/>
              <a:gd name="connsiteX28" fmla="*/ 1640909 w 2366232"/>
              <a:gd name="connsiteY28" fmla="*/ 87755 h 147775"/>
              <a:gd name="connsiteX29" fmla="*/ 1703539 w 2366232"/>
              <a:gd name="connsiteY29" fmla="*/ 137859 h 147775"/>
              <a:gd name="connsiteX30" fmla="*/ 1716065 w 2366232"/>
              <a:gd name="connsiteY30" fmla="*/ 100281 h 147775"/>
              <a:gd name="connsiteX31" fmla="*/ 1753644 w 2366232"/>
              <a:gd name="connsiteY31" fmla="*/ 62703 h 147775"/>
              <a:gd name="connsiteX32" fmla="*/ 1841326 w 2366232"/>
              <a:gd name="connsiteY32" fmla="*/ 56082 h 147775"/>
              <a:gd name="connsiteX33" fmla="*/ 1891430 w 2366232"/>
              <a:gd name="connsiteY33" fmla="*/ 37651 h 147775"/>
              <a:gd name="connsiteX34" fmla="*/ 2004164 w 2366232"/>
              <a:gd name="connsiteY34" fmla="*/ 100281 h 147775"/>
              <a:gd name="connsiteX35" fmla="*/ 2116898 w 2366232"/>
              <a:gd name="connsiteY35" fmla="*/ 62703 h 147775"/>
              <a:gd name="connsiteX36" fmla="*/ 2204581 w 2366232"/>
              <a:gd name="connsiteY36" fmla="*/ 50177 h 147775"/>
              <a:gd name="connsiteX37" fmla="*/ 2366232 w 2366232"/>
              <a:gd name="connsiteY37" fmla="*/ 75850 h 147775"/>
              <a:gd name="connsiteX0" fmla="*/ 0 w 2366232"/>
              <a:gd name="connsiteY0" fmla="*/ 112807 h 147775"/>
              <a:gd name="connsiteX1" fmla="*/ 62630 w 2366232"/>
              <a:gd name="connsiteY1" fmla="*/ 125333 h 147775"/>
              <a:gd name="connsiteX2" fmla="*/ 120712 w 2366232"/>
              <a:gd name="connsiteY2" fmla="*/ 83710 h 147775"/>
              <a:gd name="connsiteX3" fmla="*/ 200416 w 2366232"/>
              <a:gd name="connsiteY3" fmla="*/ 87755 h 147775"/>
              <a:gd name="connsiteX4" fmla="*/ 237994 w 2366232"/>
              <a:gd name="connsiteY4" fmla="*/ 75229 h 147775"/>
              <a:gd name="connsiteX5" fmla="*/ 300624 w 2366232"/>
              <a:gd name="connsiteY5" fmla="*/ 87755 h 147775"/>
              <a:gd name="connsiteX6" fmla="*/ 325676 w 2366232"/>
              <a:gd name="connsiteY6" fmla="*/ 125333 h 147775"/>
              <a:gd name="connsiteX7" fmla="*/ 363254 w 2366232"/>
              <a:gd name="connsiteY7" fmla="*/ 137859 h 147775"/>
              <a:gd name="connsiteX8" fmla="*/ 400833 w 2366232"/>
              <a:gd name="connsiteY8" fmla="*/ 125333 h 147775"/>
              <a:gd name="connsiteX9" fmla="*/ 479405 w 2366232"/>
              <a:gd name="connsiteY9" fmla="*/ 72326 h 147775"/>
              <a:gd name="connsiteX10" fmla="*/ 513567 w 2366232"/>
              <a:gd name="connsiteY10" fmla="*/ 137859 h 147775"/>
              <a:gd name="connsiteX11" fmla="*/ 585307 w 2366232"/>
              <a:gd name="connsiteY11" fmla="*/ 117667 h 147775"/>
              <a:gd name="connsiteX12" fmla="*/ 676405 w 2366232"/>
              <a:gd name="connsiteY12" fmla="*/ 62703 h 147775"/>
              <a:gd name="connsiteX13" fmla="*/ 801665 w 2366232"/>
              <a:gd name="connsiteY13" fmla="*/ 62703 h 147775"/>
              <a:gd name="connsiteX14" fmla="*/ 839244 w 2366232"/>
              <a:gd name="connsiteY14" fmla="*/ 87755 h 147775"/>
              <a:gd name="connsiteX15" fmla="*/ 914400 w 2366232"/>
              <a:gd name="connsiteY15" fmla="*/ 137859 h 147775"/>
              <a:gd name="connsiteX16" fmla="*/ 939452 w 2366232"/>
              <a:gd name="connsiteY16" fmla="*/ 62703 h 147775"/>
              <a:gd name="connsiteX17" fmla="*/ 951978 w 2366232"/>
              <a:gd name="connsiteY17" fmla="*/ 73 h 147775"/>
              <a:gd name="connsiteX18" fmla="*/ 1073451 w 2366232"/>
              <a:gd name="connsiteY18" fmla="*/ 75229 h 147775"/>
              <a:gd name="connsiteX19" fmla="*/ 1290181 w 2366232"/>
              <a:gd name="connsiteY19" fmla="*/ 37651 h 147775"/>
              <a:gd name="connsiteX20" fmla="*/ 1302707 w 2366232"/>
              <a:gd name="connsiteY20" fmla="*/ 75229 h 147775"/>
              <a:gd name="connsiteX21" fmla="*/ 1315233 w 2366232"/>
              <a:gd name="connsiteY21" fmla="*/ 112807 h 147775"/>
              <a:gd name="connsiteX22" fmla="*/ 1352811 w 2366232"/>
              <a:gd name="connsiteY22" fmla="*/ 87755 h 147775"/>
              <a:gd name="connsiteX23" fmla="*/ 1365337 w 2366232"/>
              <a:gd name="connsiteY23" fmla="*/ 50177 h 147775"/>
              <a:gd name="connsiteX24" fmla="*/ 1427967 w 2366232"/>
              <a:gd name="connsiteY24" fmla="*/ 25125 h 147775"/>
              <a:gd name="connsiteX25" fmla="*/ 1521344 w 2366232"/>
              <a:gd name="connsiteY25" fmla="*/ 144383 h 147775"/>
              <a:gd name="connsiteX26" fmla="*/ 1578279 w 2366232"/>
              <a:gd name="connsiteY26" fmla="*/ 112807 h 147775"/>
              <a:gd name="connsiteX27" fmla="*/ 1640909 w 2366232"/>
              <a:gd name="connsiteY27" fmla="*/ 87755 h 147775"/>
              <a:gd name="connsiteX28" fmla="*/ 1703539 w 2366232"/>
              <a:gd name="connsiteY28" fmla="*/ 137859 h 147775"/>
              <a:gd name="connsiteX29" fmla="*/ 1716065 w 2366232"/>
              <a:gd name="connsiteY29" fmla="*/ 100281 h 147775"/>
              <a:gd name="connsiteX30" fmla="*/ 1753644 w 2366232"/>
              <a:gd name="connsiteY30" fmla="*/ 62703 h 147775"/>
              <a:gd name="connsiteX31" fmla="*/ 1841326 w 2366232"/>
              <a:gd name="connsiteY31" fmla="*/ 56082 h 147775"/>
              <a:gd name="connsiteX32" fmla="*/ 1891430 w 2366232"/>
              <a:gd name="connsiteY32" fmla="*/ 37651 h 147775"/>
              <a:gd name="connsiteX33" fmla="*/ 2004164 w 2366232"/>
              <a:gd name="connsiteY33" fmla="*/ 100281 h 147775"/>
              <a:gd name="connsiteX34" fmla="*/ 2116898 w 2366232"/>
              <a:gd name="connsiteY34" fmla="*/ 62703 h 147775"/>
              <a:gd name="connsiteX35" fmla="*/ 2204581 w 2366232"/>
              <a:gd name="connsiteY35" fmla="*/ 50177 h 147775"/>
              <a:gd name="connsiteX36" fmla="*/ 2366232 w 2366232"/>
              <a:gd name="connsiteY36" fmla="*/ 75850 h 1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66232" h="147775">
                <a:moveTo>
                  <a:pt x="0" y="112807"/>
                </a:moveTo>
                <a:cubicBezTo>
                  <a:pt x="20877" y="116982"/>
                  <a:pt x="42511" y="130183"/>
                  <a:pt x="62630" y="125333"/>
                </a:cubicBezTo>
                <a:cubicBezTo>
                  <a:pt x="82749" y="120483"/>
                  <a:pt x="97748" y="89973"/>
                  <a:pt x="120712" y="83710"/>
                </a:cubicBezTo>
                <a:cubicBezTo>
                  <a:pt x="143676" y="77447"/>
                  <a:pt x="180869" y="89169"/>
                  <a:pt x="200416" y="87755"/>
                </a:cubicBezTo>
                <a:cubicBezTo>
                  <a:pt x="219963" y="86341"/>
                  <a:pt x="225468" y="79404"/>
                  <a:pt x="237994" y="75229"/>
                </a:cubicBezTo>
                <a:cubicBezTo>
                  <a:pt x="258871" y="79404"/>
                  <a:pt x="282139" y="77192"/>
                  <a:pt x="300624" y="87755"/>
                </a:cubicBezTo>
                <a:cubicBezTo>
                  <a:pt x="313695" y="95224"/>
                  <a:pt x="313921" y="115929"/>
                  <a:pt x="325676" y="125333"/>
                </a:cubicBezTo>
                <a:cubicBezTo>
                  <a:pt x="335986" y="133581"/>
                  <a:pt x="350728" y="133684"/>
                  <a:pt x="363254" y="137859"/>
                </a:cubicBezTo>
                <a:cubicBezTo>
                  <a:pt x="375780" y="133684"/>
                  <a:pt x="381475" y="136255"/>
                  <a:pt x="400833" y="125333"/>
                </a:cubicBezTo>
                <a:cubicBezTo>
                  <a:pt x="420191" y="114411"/>
                  <a:pt x="429089" y="47168"/>
                  <a:pt x="479405" y="72326"/>
                </a:cubicBezTo>
                <a:cubicBezTo>
                  <a:pt x="492870" y="79059"/>
                  <a:pt x="495917" y="130302"/>
                  <a:pt x="513567" y="137859"/>
                </a:cubicBezTo>
                <a:cubicBezTo>
                  <a:pt x="531217" y="145416"/>
                  <a:pt x="585307" y="117667"/>
                  <a:pt x="585307" y="117667"/>
                </a:cubicBezTo>
                <a:cubicBezTo>
                  <a:pt x="629148" y="88440"/>
                  <a:pt x="640345" y="71864"/>
                  <a:pt x="676405" y="62703"/>
                </a:cubicBezTo>
                <a:cubicBezTo>
                  <a:pt x="712465" y="53542"/>
                  <a:pt x="774525" y="58528"/>
                  <a:pt x="801665" y="62703"/>
                </a:cubicBezTo>
                <a:cubicBezTo>
                  <a:pt x="814191" y="71054"/>
                  <a:pt x="828599" y="77110"/>
                  <a:pt x="839244" y="87755"/>
                </a:cubicBezTo>
                <a:cubicBezTo>
                  <a:pt x="886158" y="134669"/>
                  <a:pt x="860017" y="119731"/>
                  <a:pt x="914400" y="137859"/>
                </a:cubicBezTo>
                <a:cubicBezTo>
                  <a:pt x="922751" y="112807"/>
                  <a:pt x="934273" y="88597"/>
                  <a:pt x="939452" y="62703"/>
                </a:cubicBezTo>
                <a:cubicBezTo>
                  <a:pt x="943627" y="41826"/>
                  <a:pt x="929645" y="-2015"/>
                  <a:pt x="951978" y="73"/>
                </a:cubicBezTo>
                <a:cubicBezTo>
                  <a:pt x="974311" y="2161"/>
                  <a:pt x="1017084" y="68966"/>
                  <a:pt x="1073451" y="75229"/>
                </a:cubicBezTo>
                <a:cubicBezTo>
                  <a:pt x="1129818" y="81492"/>
                  <a:pt x="1251972" y="37651"/>
                  <a:pt x="1290181" y="37651"/>
                </a:cubicBezTo>
                <a:cubicBezTo>
                  <a:pt x="1328390" y="37651"/>
                  <a:pt x="1298532" y="62703"/>
                  <a:pt x="1302707" y="75229"/>
                </a:cubicBezTo>
                <a:lnTo>
                  <a:pt x="1315233" y="112807"/>
                </a:lnTo>
                <a:cubicBezTo>
                  <a:pt x="1327759" y="104456"/>
                  <a:pt x="1343407" y="99510"/>
                  <a:pt x="1352811" y="87755"/>
                </a:cubicBezTo>
                <a:cubicBezTo>
                  <a:pt x="1361059" y="77445"/>
                  <a:pt x="1352811" y="60615"/>
                  <a:pt x="1365337" y="50177"/>
                </a:cubicBezTo>
                <a:cubicBezTo>
                  <a:pt x="1377863" y="39739"/>
                  <a:pt x="1401966" y="9424"/>
                  <a:pt x="1427967" y="25125"/>
                </a:cubicBezTo>
                <a:cubicBezTo>
                  <a:pt x="1453968" y="40826"/>
                  <a:pt x="1496292" y="129769"/>
                  <a:pt x="1521344" y="144383"/>
                </a:cubicBezTo>
                <a:cubicBezTo>
                  <a:pt x="1546396" y="158997"/>
                  <a:pt x="1558352" y="122245"/>
                  <a:pt x="1578279" y="112807"/>
                </a:cubicBezTo>
                <a:cubicBezTo>
                  <a:pt x="1598206" y="103369"/>
                  <a:pt x="1528904" y="59754"/>
                  <a:pt x="1640909" y="87755"/>
                </a:cubicBezTo>
                <a:cubicBezTo>
                  <a:pt x="1648648" y="99363"/>
                  <a:pt x="1673287" y="152985"/>
                  <a:pt x="1703539" y="137859"/>
                </a:cubicBezTo>
                <a:cubicBezTo>
                  <a:pt x="1715349" y="131954"/>
                  <a:pt x="1708741" y="111267"/>
                  <a:pt x="1716065" y="100281"/>
                </a:cubicBezTo>
                <a:cubicBezTo>
                  <a:pt x="1725891" y="85542"/>
                  <a:pt x="1741118" y="75229"/>
                  <a:pt x="1753644" y="62703"/>
                </a:cubicBezTo>
                <a:cubicBezTo>
                  <a:pt x="1774521" y="50177"/>
                  <a:pt x="1818362" y="60257"/>
                  <a:pt x="1841326" y="56082"/>
                </a:cubicBezTo>
                <a:cubicBezTo>
                  <a:pt x="1864290" y="51907"/>
                  <a:pt x="1874729" y="33476"/>
                  <a:pt x="1891430" y="37651"/>
                </a:cubicBezTo>
                <a:cubicBezTo>
                  <a:pt x="1975922" y="122143"/>
                  <a:pt x="1932975" y="124011"/>
                  <a:pt x="2004164" y="100281"/>
                </a:cubicBezTo>
                <a:cubicBezTo>
                  <a:pt x="2041742" y="104456"/>
                  <a:pt x="2083495" y="71054"/>
                  <a:pt x="2116898" y="62703"/>
                </a:cubicBezTo>
                <a:cubicBezTo>
                  <a:pt x="2151117" y="39890"/>
                  <a:pt x="2163025" y="47986"/>
                  <a:pt x="2204581" y="50177"/>
                </a:cubicBezTo>
                <a:cubicBezTo>
                  <a:pt x="2246137" y="52368"/>
                  <a:pt x="2353161" y="68381"/>
                  <a:pt x="2366232" y="75850"/>
                </a:cubicBezTo>
              </a:path>
            </a:pathLst>
          </a:cu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7125535" y="1849676"/>
            <a:ext cx="1615857" cy="0"/>
          </a:xfrm>
          <a:prstGeom prst="line">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21" name="TextBox 20"/>
              <p:cNvSpPr txBox="1"/>
              <p:nvPr/>
            </p:nvSpPr>
            <p:spPr>
              <a:xfrm>
                <a:off x="5880238" y="1096615"/>
                <a:ext cx="14001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accent3">
                              <a:lumMod val="50000"/>
                            </a:schemeClr>
                          </a:solidFill>
                          <a:latin typeface="Cambria Math"/>
                        </a:rPr>
                        <m:t>𝑃</m:t>
                      </m:r>
                    </m:oMath>
                  </m:oMathPara>
                </a14:m>
                <a:endParaRPr lang="en-US" sz="1600" dirty="0">
                  <a:solidFill>
                    <a:schemeClr val="accent3">
                      <a:lumMod val="50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880238" y="1096615"/>
                <a:ext cx="140017" cy="246221"/>
              </a:xfrm>
              <a:prstGeom prst="rect">
                <a:avLst/>
              </a:prstGeom>
              <a:blipFill rotWithShape="1">
                <a:blip r:embed="rId2"/>
                <a:stretch>
                  <a:fillRect l="-47826" r="-39130"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431933" y="1583286"/>
                <a:ext cx="272067"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accent3">
                                  <a:lumMod val="50000"/>
                                </a:schemeClr>
                              </a:solidFill>
                              <a:latin typeface="Cambria Math" panose="02040503050406030204" pitchFamily="18" charset="0"/>
                            </a:rPr>
                          </m:ctrlPr>
                        </m:sSubPr>
                        <m:e>
                          <m:r>
                            <a:rPr lang="en-US" sz="1200" b="0" i="1" smtClean="0">
                              <a:solidFill>
                                <a:schemeClr val="accent3">
                                  <a:lumMod val="50000"/>
                                </a:schemeClr>
                              </a:solidFill>
                              <a:latin typeface="Cambria Math"/>
                            </a:rPr>
                            <m:t>𝐵</m:t>
                          </m:r>
                        </m:e>
                        <m:sub>
                          <m:r>
                            <a:rPr lang="en-US" sz="1200" b="0" i="1" smtClean="0">
                              <a:solidFill>
                                <a:schemeClr val="accent3">
                                  <a:lumMod val="50000"/>
                                </a:schemeClr>
                              </a:solidFill>
                              <a:latin typeface="Cambria Math"/>
                            </a:rPr>
                            <m:t>𝑡𝑎𝑟</m:t>
                          </m:r>
                        </m:sub>
                      </m:sSub>
                    </m:oMath>
                  </m:oMathPara>
                </a14:m>
                <a:endParaRPr lang="en-US" sz="1200" dirty="0" smtClean="0">
                  <a:solidFill>
                    <a:schemeClr val="accent3">
                      <a:lumMod val="50000"/>
                    </a:schemeClr>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431933" y="1583286"/>
                <a:ext cx="272067" cy="184666"/>
              </a:xfrm>
              <a:prstGeom prst="rect">
                <a:avLst/>
              </a:prstGeom>
              <a:blipFill rotWithShape="1">
                <a:blip r:embed="rId3"/>
                <a:stretch>
                  <a:fillRect l="-17778" r="-13333" b="-10000"/>
                </a:stretch>
              </a:blipFill>
            </p:spPr>
            <p:txBody>
              <a:bodyPr/>
              <a:lstStyle/>
              <a:p>
                <a:r>
                  <a:rPr lang="en-US">
                    <a:noFill/>
                  </a:rPr>
                  <a:t> </a:t>
                </a:r>
              </a:p>
            </p:txBody>
          </p:sp>
        </mc:Fallback>
      </mc:AlternateContent>
      <p:sp>
        <p:nvSpPr>
          <p:cNvPr id="25" name="Rectangle 24"/>
          <p:cNvSpPr/>
          <p:nvPr/>
        </p:nvSpPr>
        <p:spPr>
          <a:xfrm>
            <a:off x="5844540" y="1462338"/>
            <a:ext cx="266700" cy="381702"/>
          </a:xfrm>
          <a:prstGeom prst="rect">
            <a:avLst/>
          </a:prstGeom>
          <a:solidFill>
            <a:srgbClr val="FFFF00">
              <a:alpha val="32157"/>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cxnSp>
        <p:nvCxnSpPr>
          <p:cNvPr id="13" name="Straight Connector 12"/>
          <p:cNvCxnSpPr/>
          <p:nvPr/>
        </p:nvCxnSpPr>
        <p:spPr>
          <a:xfrm>
            <a:off x="5107383" y="1462338"/>
            <a:ext cx="17819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711190" y="1671102"/>
            <a:ext cx="266700" cy="0"/>
          </a:xfrm>
          <a:prstGeom prst="straightConnector1">
            <a:avLst/>
          </a:prstGeom>
          <a:ln>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087435" y="1461420"/>
            <a:ext cx="171493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7344553" y="1571363"/>
                <a:ext cx="272067" cy="1994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accent3">
                                  <a:lumMod val="50000"/>
                                </a:schemeClr>
                              </a:solidFill>
                              <a:latin typeface="Cambria Math" panose="02040503050406030204" pitchFamily="18" charset="0"/>
                            </a:rPr>
                          </m:ctrlPr>
                        </m:sSubPr>
                        <m:e>
                          <m:r>
                            <a:rPr lang="en-US" sz="1200" b="0" i="1" smtClean="0">
                              <a:solidFill>
                                <a:schemeClr val="accent3">
                                  <a:lumMod val="50000"/>
                                </a:schemeClr>
                              </a:solidFill>
                              <a:latin typeface="Cambria Math"/>
                            </a:rPr>
                            <m:t>𝐵</m:t>
                          </m:r>
                        </m:e>
                        <m:sub>
                          <m:r>
                            <a:rPr lang="en-US" sz="1200" b="0" i="1" smtClean="0">
                              <a:solidFill>
                                <a:schemeClr val="accent3">
                                  <a:lumMod val="50000"/>
                                </a:schemeClr>
                              </a:solidFill>
                              <a:latin typeface="Cambria Math"/>
                            </a:rPr>
                            <m:t>𝑟𝑒𝑓</m:t>
                          </m:r>
                        </m:sub>
                      </m:sSub>
                    </m:oMath>
                  </m:oMathPara>
                </a14:m>
                <a:endParaRPr lang="en-US" sz="1200" dirty="0" smtClean="0">
                  <a:solidFill>
                    <a:schemeClr val="accent3">
                      <a:lumMod val="50000"/>
                    </a:schemeClr>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344553" y="1571363"/>
                <a:ext cx="272067" cy="199478"/>
              </a:xfrm>
              <a:prstGeom prst="rect">
                <a:avLst/>
              </a:prstGeom>
              <a:blipFill rotWithShape="1">
                <a:blip r:embed="rId4"/>
                <a:stretch>
                  <a:fillRect l="-20455" r="-22727" b="-28125"/>
                </a:stretch>
              </a:blipFill>
            </p:spPr>
            <p:txBody>
              <a:bodyPr/>
              <a:lstStyle/>
              <a:p>
                <a:r>
                  <a:rPr lang="en-US">
                    <a:noFill/>
                  </a:rPr>
                  <a:t> </a:t>
                </a:r>
              </a:p>
            </p:txBody>
          </p:sp>
        </mc:Fallback>
      </mc:AlternateContent>
      <p:cxnSp>
        <p:nvCxnSpPr>
          <p:cNvPr id="37" name="Straight Arrow Connector 36"/>
          <p:cNvCxnSpPr/>
          <p:nvPr/>
        </p:nvCxnSpPr>
        <p:spPr>
          <a:xfrm>
            <a:off x="7693660" y="1666585"/>
            <a:ext cx="266700" cy="0"/>
          </a:xfrm>
          <a:prstGeom prst="straightConnector1">
            <a:avLst/>
          </a:prstGeom>
          <a:ln>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87886" y="861797"/>
            <a:ext cx="515334" cy="246221"/>
          </a:xfrm>
          <a:prstGeom prst="rect">
            <a:avLst/>
          </a:prstGeom>
          <a:noFill/>
        </p:spPr>
        <p:txBody>
          <a:bodyPr wrap="none" lIns="0" tIns="0" rIns="0" bIns="0" rtlCol="0">
            <a:spAutoFit/>
          </a:bodyPr>
          <a:lstStyle/>
          <a:p>
            <a:r>
              <a:rPr lang="en-US" sz="1600" dirty="0" smtClean="0"/>
              <a:t>Target</a:t>
            </a:r>
          </a:p>
        </p:txBody>
      </p:sp>
      <p:sp>
        <p:nvSpPr>
          <p:cNvPr id="47" name="TextBox 46"/>
          <p:cNvSpPr txBox="1"/>
          <p:nvPr/>
        </p:nvSpPr>
        <p:spPr>
          <a:xfrm>
            <a:off x="7180309" y="861797"/>
            <a:ext cx="837986" cy="246221"/>
          </a:xfrm>
          <a:prstGeom prst="rect">
            <a:avLst/>
          </a:prstGeom>
          <a:noFill/>
        </p:spPr>
        <p:txBody>
          <a:bodyPr wrap="none" lIns="0" tIns="0" rIns="0" bIns="0" rtlCol="0">
            <a:spAutoFit/>
          </a:bodyPr>
          <a:lstStyle/>
          <a:p>
            <a:r>
              <a:rPr lang="en-US" sz="1600" dirty="0" smtClean="0"/>
              <a:t>Reference</a:t>
            </a:r>
          </a:p>
        </p:txBody>
      </p:sp>
      <p:sp>
        <p:nvSpPr>
          <p:cNvPr id="48" name="Rounded Rectangle 47"/>
          <p:cNvSpPr/>
          <p:nvPr/>
        </p:nvSpPr>
        <p:spPr>
          <a:xfrm>
            <a:off x="5016409" y="787052"/>
            <a:ext cx="1907747" cy="1163668"/>
          </a:xfrm>
          <a:prstGeom prst="roundRect">
            <a:avLst>
              <a:gd name="adj" fmla="val 9464"/>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49" name="Rounded Rectangle 48"/>
          <p:cNvSpPr/>
          <p:nvPr/>
        </p:nvSpPr>
        <p:spPr>
          <a:xfrm>
            <a:off x="6997369" y="787052"/>
            <a:ext cx="1907747" cy="1163668"/>
          </a:xfrm>
          <a:prstGeom prst="roundRect">
            <a:avLst>
              <a:gd name="adj" fmla="val 9464"/>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grpSp>
        <p:nvGrpSpPr>
          <p:cNvPr id="51" name="Group 50"/>
          <p:cNvGrpSpPr/>
          <p:nvPr/>
        </p:nvGrpSpPr>
        <p:grpSpPr>
          <a:xfrm>
            <a:off x="6065403" y="2187156"/>
            <a:ext cx="1907747" cy="1163668"/>
            <a:chOff x="5604390" y="2080260"/>
            <a:chExt cx="1907747" cy="1163668"/>
          </a:xfrm>
        </p:grpSpPr>
        <p:grpSp>
          <p:nvGrpSpPr>
            <p:cNvPr id="44" name="Group 43"/>
            <p:cNvGrpSpPr/>
            <p:nvPr/>
          </p:nvGrpSpPr>
          <p:grpSpPr>
            <a:xfrm>
              <a:off x="5728622" y="2417679"/>
              <a:ext cx="1714935" cy="688932"/>
              <a:chOff x="5743862" y="2166219"/>
              <a:chExt cx="1714935" cy="688932"/>
            </a:xfrm>
          </p:grpSpPr>
          <p:sp>
            <p:nvSpPr>
              <p:cNvPr id="43" name="Freeform 42"/>
              <p:cNvSpPr/>
              <p:nvPr/>
            </p:nvSpPr>
            <p:spPr>
              <a:xfrm>
                <a:off x="6445250" y="2184399"/>
                <a:ext cx="236538" cy="615157"/>
              </a:xfrm>
              <a:custGeom>
                <a:avLst/>
                <a:gdLst>
                  <a:gd name="connsiteX0" fmla="*/ 0 w 241300"/>
                  <a:gd name="connsiteY0" fmla="*/ 609600 h 622300"/>
                  <a:gd name="connsiteX1" fmla="*/ 12700 w 241300"/>
                  <a:gd name="connsiteY1" fmla="*/ 400050 h 622300"/>
                  <a:gd name="connsiteX2" fmla="*/ 25400 w 241300"/>
                  <a:gd name="connsiteY2" fmla="*/ 88900 h 622300"/>
                  <a:gd name="connsiteX3" fmla="*/ 50800 w 241300"/>
                  <a:gd name="connsiteY3" fmla="*/ 0 h 622300"/>
                  <a:gd name="connsiteX4" fmla="*/ 120650 w 241300"/>
                  <a:gd name="connsiteY4" fmla="*/ 69850 h 622300"/>
                  <a:gd name="connsiteX5" fmla="*/ 215900 w 241300"/>
                  <a:gd name="connsiteY5" fmla="*/ 514350 h 622300"/>
                  <a:gd name="connsiteX6" fmla="*/ 241300 w 241300"/>
                  <a:gd name="connsiteY6" fmla="*/ 622300 h 622300"/>
                  <a:gd name="connsiteX7" fmla="*/ 0 w 241300"/>
                  <a:gd name="connsiteY7" fmla="*/ 609600 h 622300"/>
                  <a:gd name="connsiteX0" fmla="*/ 0 w 236538"/>
                  <a:gd name="connsiteY0" fmla="*/ 609600 h 615157"/>
                  <a:gd name="connsiteX1" fmla="*/ 12700 w 236538"/>
                  <a:gd name="connsiteY1" fmla="*/ 400050 h 615157"/>
                  <a:gd name="connsiteX2" fmla="*/ 25400 w 236538"/>
                  <a:gd name="connsiteY2" fmla="*/ 88900 h 615157"/>
                  <a:gd name="connsiteX3" fmla="*/ 50800 w 236538"/>
                  <a:gd name="connsiteY3" fmla="*/ 0 h 615157"/>
                  <a:gd name="connsiteX4" fmla="*/ 120650 w 236538"/>
                  <a:gd name="connsiteY4" fmla="*/ 69850 h 615157"/>
                  <a:gd name="connsiteX5" fmla="*/ 215900 w 236538"/>
                  <a:gd name="connsiteY5" fmla="*/ 514350 h 615157"/>
                  <a:gd name="connsiteX6" fmla="*/ 236538 w 236538"/>
                  <a:gd name="connsiteY6" fmla="*/ 615157 h 615157"/>
                  <a:gd name="connsiteX7" fmla="*/ 0 w 236538"/>
                  <a:gd name="connsiteY7" fmla="*/ 609600 h 61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538" h="615157">
                    <a:moveTo>
                      <a:pt x="0" y="609600"/>
                    </a:moveTo>
                    <a:lnTo>
                      <a:pt x="12700" y="400050"/>
                    </a:lnTo>
                    <a:lnTo>
                      <a:pt x="25400" y="88900"/>
                    </a:lnTo>
                    <a:lnTo>
                      <a:pt x="50800" y="0"/>
                    </a:lnTo>
                    <a:lnTo>
                      <a:pt x="120650" y="69850"/>
                    </a:lnTo>
                    <a:lnTo>
                      <a:pt x="215900" y="514350"/>
                    </a:lnTo>
                    <a:lnTo>
                      <a:pt x="236538" y="615157"/>
                    </a:lnTo>
                    <a:lnTo>
                      <a:pt x="0" y="60960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39" name="Freeform 38"/>
              <p:cNvSpPr/>
              <p:nvPr/>
            </p:nvSpPr>
            <p:spPr>
              <a:xfrm>
                <a:off x="5780909" y="2166219"/>
                <a:ext cx="1615857" cy="688932"/>
              </a:xfrm>
              <a:custGeom>
                <a:avLst/>
                <a:gdLst>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688931 w 2317315"/>
                  <a:gd name="connsiteY14" fmla="*/ 551146 h 688932"/>
                  <a:gd name="connsiteX15" fmla="*/ 726509 w 2317315"/>
                  <a:gd name="connsiteY15" fmla="*/ 538620 h 688932"/>
                  <a:gd name="connsiteX16" fmla="*/ 801665 w 2317315"/>
                  <a:gd name="connsiteY16" fmla="*/ 588724 h 688932"/>
                  <a:gd name="connsiteX17" fmla="*/ 839244 w 2317315"/>
                  <a:gd name="connsiteY17" fmla="*/ 613776 h 688932"/>
                  <a:gd name="connsiteX18" fmla="*/ 914400 w 2317315"/>
                  <a:gd name="connsiteY18" fmla="*/ 663880 h 688932"/>
                  <a:gd name="connsiteX19" fmla="*/ 939452 w 2317315"/>
                  <a:gd name="connsiteY19" fmla="*/ 588724 h 688932"/>
                  <a:gd name="connsiteX20" fmla="*/ 951978 w 2317315"/>
                  <a:gd name="connsiteY20" fmla="*/ 526094 h 688932"/>
                  <a:gd name="connsiteX21" fmla="*/ 977030 w 2317315"/>
                  <a:gd name="connsiteY21" fmla="*/ 225469 h 688932"/>
                  <a:gd name="connsiteX22" fmla="*/ 1014608 w 2317315"/>
                  <a:gd name="connsiteY22" fmla="*/ 12526 h 688932"/>
                  <a:gd name="connsiteX23" fmla="*/ 1052186 w 2317315"/>
                  <a:gd name="connsiteY23" fmla="*/ 0 h 688932"/>
                  <a:gd name="connsiteX24" fmla="*/ 1127342 w 2317315"/>
                  <a:gd name="connsiteY24" fmla="*/ 112735 h 688932"/>
                  <a:gd name="connsiteX25" fmla="*/ 1152394 w 2317315"/>
                  <a:gd name="connsiteY25" fmla="*/ 150313 h 688932"/>
                  <a:gd name="connsiteX26" fmla="*/ 1240076 w 2317315"/>
                  <a:gd name="connsiteY26" fmla="*/ 413359 h 688932"/>
                  <a:gd name="connsiteX27" fmla="*/ 1290181 w 2317315"/>
                  <a:gd name="connsiteY27" fmla="*/ 563672 h 688932"/>
                  <a:gd name="connsiteX28" fmla="*/ 1302707 w 2317315"/>
                  <a:gd name="connsiteY28" fmla="*/ 601250 h 688932"/>
                  <a:gd name="connsiteX29" fmla="*/ 1315233 w 2317315"/>
                  <a:gd name="connsiteY29" fmla="*/ 638828 h 688932"/>
                  <a:gd name="connsiteX30" fmla="*/ 1352811 w 2317315"/>
                  <a:gd name="connsiteY30" fmla="*/ 613776 h 688932"/>
                  <a:gd name="connsiteX31" fmla="*/ 1365337 w 2317315"/>
                  <a:gd name="connsiteY31" fmla="*/ 576198 h 688932"/>
                  <a:gd name="connsiteX32" fmla="*/ 1390389 w 2317315"/>
                  <a:gd name="connsiteY32" fmla="*/ 538620 h 688932"/>
                  <a:gd name="connsiteX33" fmla="*/ 1427967 w 2317315"/>
                  <a:gd name="connsiteY33" fmla="*/ 551146 h 688932"/>
                  <a:gd name="connsiteX34" fmla="*/ 1490597 w 2317315"/>
                  <a:gd name="connsiteY34" fmla="*/ 626302 h 688932"/>
                  <a:gd name="connsiteX35" fmla="*/ 1528175 w 2317315"/>
                  <a:gd name="connsiteY35" fmla="*/ 651354 h 688932"/>
                  <a:gd name="connsiteX36" fmla="*/ 1578279 w 2317315"/>
                  <a:gd name="connsiteY36" fmla="*/ 638828 h 688932"/>
                  <a:gd name="connsiteX37" fmla="*/ 1640909 w 2317315"/>
                  <a:gd name="connsiteY37" fmla="*/ 613776 h 688932"/>
                  <a:gd name="connsiteX38" fmla="*/ 1703539 w 2317315"/>
                  <a:gd name="connsiteY38" fmla="*/ 663880 h 688932"/>
                  <a:gd name="connsiteX39" fmla="*/ 1716065 w 2317315"/>
                  <a:gd name="connsiteY39" fmla="*/ 626302 h 688932"/>
                  <a:gd name="connsiteX40" fmla="*/ 1753644 w 2317315"/>
                  <a:gd name="connsiteY40" fmla="*/ 588724 h 688932"/>
                  <a:gd name="connsiteX41" fmla="*/ 1766170 w 2317315"/>
                  <a:gd name="connsiteY41" fmla="*/ 551146 h 688932"/>
                  <a:gd name="connsiteX42" fmla="*/ 1841326 w 2317315"/>
                  <a:gd name="connsiteY42" fmla="*/ 551146 h 688932"/>
                  <a:gd name="connsiteX43" fmla="*/ 1891430 w 2317315"/>
                  <a:gd name="connsiteY43" fmla="*/ 563672 h 688932"/>
                  <a:gd name="connsiteX44" fmla="*/ 2004164 w 2317315"/>
                  <a:gd name="connsiteY44" fmla="*/ 626302 h 688932"/>
                  <a:gd name="connsiteX45" fmla="*/ 2079320 w 2317315"/>
                  <a:gd name="connsiteY45" fmla="*/ 563672 h 688932"/>
                  <a:gd name="connsiteX46" fmla="*/ 2116898 w 2317315"/>
                  <a:gd name="connsiteY46" fmla="*/ 588724 h 688932"/>
                  <a:gd name="connsiteX47" fmla="*/ 2204581 w 2317315"/>
                  <a:gd name="connsiteY47" fmla="*/ 576198 h 688932"/>
                  <a:gd name="connsiteX48" fmla="*/ 2229633 w 2317315"/>
                  <a:gd name="connsiteY48" fmla="*/ 613776 h 688932"/>
                  <a:gd name="connsiteX49" fmla="*/ 2317315 w 2317315"/>
                  <a:gd name="connsiteY49"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688931 w 2317315"/>
                  <a:gd name="connsiteY14" fmla="*/ 551146 h 688932"/>
                  <a:gd name="connsiteX15" fmla="*/ 726509 w 2317315"/>
                  <a:gd name="connsiteY15" fmla="*/ 538620 h 688932"/>
                  <a:gd name="connsiteX16" fmla="*/ 801665 w 2317315"/>
                  <a:gd name="connsiteY16" fmla="*/ 588724 h 688932"/>
                  <a:gd name="connsiteX17" fmla="*/ 839244 w 2317315"/>
                  <a:gd name="connsiteY17" fmla="*/ 613776 h 688932"/>
                  <a:gd name="connsiteX18" fmla="*/ 914400 w 2317315"/>
                  <a:gd name="connsiteY18" fmla="*/ 663880 h 688932"/>
                  <a:gd name="connsiteX19" fmla="*/ 939452 w 2317315"/>
                  <a:gd name="connsiteY19" fmla="*/ 588724 h 688932"/>
                  <a:gd name="connsiteX20" fmla="*/ 951978 w 2317315"/>
                  <a:gd name="connsiteY20" fmla="*/ 526094 h 688932"/>
                  <a:gd name="connsiteX21" fmla="*/ 977030 w 2317315"/>
                  <a:gd name="connsiteY21" fmla="*/ 225469 h 688932"/>
                  <a:gd name="connsiteX22" fmla="*/ 1014608 w 2317315"/>
                  <a:gd name="connsiteY22" fmla="*/ 12526 h 688932"/>
                  <a:gd name="connsiteX23" fmla="*/ 1052186 w 2317315"/>
                  <a:gd name="connsiteY23" fmla="*/ 0 h 688932"/>
                  <a:gd name="connsiteX24" fmla="*/ 1127342 w 2317315"/>
                  <a:gd name="connsiteY24" fmla="*/ 112735 h 688932"/>
                  <a:gd name="connsiteX25" fmla="*/ 1152394 w 2317315"/>
                  <a:gd name="connsiteY25" fmla="*/ 150313 h 688932"/>
                  <a:gd name="connsiteX26" fmla="*/ 1240076 w 2317315"/>
                  <a:gd name="connsiteY26" fmla="*/ 413359 h 688932"/>
                  <a:gd name="connsiteX27" fmla="*/ 1290181 w 2317315"/>
                  <a:gd name="connsiteY27" fmla="*/ 563672 h 688932"/>
                  <a:gd name="connsiteX28" fmla="*/ 1302707 w 2317315"/>
                  <a:gd name="connsiteY28" fmla="*/ 601250 h 688932"/>
                  <a:gd name="connsiteX29" fmla="*/ 1315233 w 2317315"/>
                  <a:gd name="connsiteY29" fmla="*/ 638828 h 688932"/>
                  <a:gd name="connsiteX30" fmla="*/ 1352811 w 2317315"/>
                  <a:gd name="connsiteY30" fmla="*/ 613776 h 688932"/>
                  <a:gd name="connsiteX31" fmla="*/ 1365337 w 2317315"/>
                  <a:gd name="connsiteY31" fmla="*/ 576198 h 688932"/>
                  <a:gd name="connsiteX32" fmla="*/ 1390389 w 2317315"/>
                  <a:gd name="connsiteY32" fmla="*/ 538620 h 688932"/>
                  <a:gd name="connsiteX33" fmla="*/ 1427967 w 2317315"/>
                  <a:gd name="connsiteY33" fmla="*/ 551146 h 688932"/>
                  <a:gd name="connsiteX34" fmla="*/ 1490597 w 2317315"/>
                  <a:gd name="connsiteY34" fmla="*/ 626302 h 688932"/>
                  <a:gd name="connsiteX35" fmla="*/ 1528175 w 2317315"/>
                  <a:gd name="connsiteY35" fmla="*/ 651354 h 688932"/>
                  <a:gd name="connsiteX36" fmla="*/ 1578279 w 2317315"/>
                  <a:gd name="connsiteY36" fmla="*/ 638828 h 688932"/>
                  <a:gd name="connsiteX37" fmla="*/ 1640909 w 2317315"/>
                  <a:gd name="connsiteY37" fmla="*/ 613776 h 688932"/>
                  <a:gd name="connsiteX38" fmla="*/ 1703539 w 2317315"/>
                  <a:gd name="connsiteY38" fmla="*/ 663880 h 688932"/>
                  <a:gd name="connsiteX39" fmla="*/ 1716065 w 2317315"/>
                  <a:gd name="connsiteY39" fmla="*/ 626302 h 688932"/>
                  <a:gd name="connsiteX40" fmla="*/ 1753644 w 2317315"/>
                  <a:gd name="connsiteY40" fmla="*/ 588724 h 688932"/>
                  <a:gd name="connsiteX41" fmla="*/ 1841326 w 2317315"/>
                  <a:gd name="connsiteY41" fmla="*/ 551146 h 688932"/>
                  <a:gd name="connsiteX42" fmla="*/ 1891430 w 2317315"/>
                  <a:gd name="connsiteY42" fmla="*/ 563672 h 688932"/>
                  <a:gd name="connsiteX43" fmla="*/ 2004164 w 2317315"/>
                  <a:gd name="connsiteY43" fmla="*/ 626302 h 688932"/>
                  <a:gd name="connsiteX44" fmla="*/ 2079320 w 2317315"/>
                  <a:gd name="connsiteY44" fmla="*/ 563672 h 688932"/>
                  <a:gd name="connsiteX45" fmla="*/ 2116898 w 2317315"/>
                  <a:gd name="connsiteY45" fmla="*/ 588724 h 688932"/>
                  <a:gd name="connsiteX46" fmla="*/ 2204581 w 2317315"/>
                  <a:gd name="connsiteY46" fmla="*/ 576198 h 688932"/>
                  <a:gd name="connsiteX47" fmla="*/ 2229633 w 2317315"/>
                  <a:gd name="connsiteY47" fmla="*/ 613776 h 688932"/>
                  <a:gd name="connsiteX48" fmla="*/ 2317315 w 2317315"/>
                  <a:gd name="connsiteY48"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688931 w 2317315"/>
                  <a:gd name="connsiteY14" fmla="*/ 551146 h 688932"/>
                  <a:gd name="connsiteX15" fmla="*/ 726509 w 2317315"/>
                  <a:gd name="connsiteY15" fmla="*/ 538620 h 688932"/>
                  <a:gd name="connsiteX16" fmla="*/ 801665 w 2317315"/>
                  <a:gd name="connsiteY16" fmla="*/ 588724 h 688932"/>
                  <a:gd name="connsiteX17" fmla="*/ 839244 w 2317315"/>
                  <a:gd name="connsiteY17" fmla="*/ 613776 h 688932"/>
                  <a:gd name="connsiteX18" fmla="*/ 914400 w 2317315"/>
                  <a:gd name="connsiteY18" fmla="*/ 663880 h 688932"/>
                  <a:gd name="connsiteX19" fmla="*/ 939452 w 2317315"/>
                  <a:gd name="connsiteY19" fmla="*/ 588724 h 688932"/>
                  <a:gd name="connsiteX20" fmla="*/ 951978 w 2317315"/>
                  <a:gd name="connsiteY20" fmla="*/ 526094 h 688932"/>
                  <a:gd name="connsiteX21" fmla="*/ 977030 w 2317315"/>
                  <a:gd name="connsiteY21" fmla="*/ 225469 h 688932"/>
                  <a:gd name="connsiteX22" fmla="*/ 1014608 w 2317315"/>
                  <a:gd name="connsiteY22" fmla="*/ 12526 h 688932"/>
                  <a:gd name="connsiteX23" fmla="*/ 1052186 w 2317315"/>
                  <a:gd name="connsiteY23" fmla="*/ 0 h 688932"/>
                  <a:gd name="connsiteX24" fmla="*/ 1127342 w 2317315"/>
                  <a:gd name="connsiteY24" fmla="*/ 112735 h 688932"/>
                  <a:gd name="connsiteX25" fmla="*/ 1152394 w 2317315"/>
                  <a:gd name="connsiteY25" fmla="*/ 150313 h 688932"/>
                  <a:gd name="connsiteX26" fmla="*/ 1240076 w 2317315"/>
                  <a:gd name="connsiteY26" fmla="*/ 413359 h 688932"/>
                  <a:gd name="connsiteX27" fmla="*/ 1290181 w 2317315"/>
                  <a:gd name="connsiteY27" fmla="*/ 563672 h 688932"/>
                  <a:gd name="connsiteX28" fmla="*/ 1302707 w 2317315"/>
                  <a:gd name="connsiteY28" fmla="*/ 601250 h 688932"/>
                  <a:gd name="connsiteX29" fmla="*/ 1315233 w 2317315"/>
                  <a:gd name="connsiteY29" fmla="*/ 638828 h 688932"/>
                  <a:gd name="connsiteX30" fmla="*/ 1352811 w 2317315"/>
                  <a:gd name="connsiteY30" fmla="*/ 613776 h 688932"/>
                  <a:gd name="connsiteX31" fmla="*/ 1365337 w 2317315"/>
                  <a:gd name="connsiteY31" fmla="*/ 576198 h 688932"/>
                  <a:gd name="connsiteX32" fmla="*/ 1390389 w 2317315"/>
                  <a:gd name="connsiteY32" fmla="*/ 538620 h 688932"/>
                  <a:gd name="connsiteX33" fmla="*/ 1427967 w 2317315"/>
                  <a:gd name="connsiteY33" fmla="*/ 551146 h 688932"/>
                  <a:gd name="connsiteX34" fmla="*/ 1490597 w 2317315"/>
                  <a:gd name="connsiteY34" fmla="*/ 626302 h 688932"/>
                  <a:gd name="connsiteX35" fmla="*/ 1528175 w 2317315"/>
                  <a:gd name="connsiteY35" fmla="*/ 651354 h 688932"/>
                  <a:gd name="connsiteX36" fmla="*/ 1578279 w 2317315"/>
                  <a:gd name="connsiteY36" fmla="*/ 638828 h 688932"/>
                  <a:gd name="connsiteX37" fmla="*/ 1640909 w 2317315"/>
                  <a:gd name="connsiteY37" fmla="*/ 613776 h 688932"/>
                  <a:gd name="connsiteX38" fmla="*/ 1703539 w 2317315"/>
                  <a:gd name="connsiteY38" fmla="*/ 663880 h 688932"/>
                  <a:gd name="connsiteX39" fmla="*/ 1716065 w 2317315"/>
                  <a:gd name="connsiteY39" fmla="*/ 626302 h 688932"/>
                  <a:gd name="connsiteX40" fmla="*/ 1753644 w 2317315"/>
                  <a:gd name="connsiteY40" fmla="*/ 588724 h 688932"/>
                  <a:gd name="connsiteX41" fmla="*/ 1832219 w 2317315"/>
                  <a:gd name="connsiteY41" fmla="*/ 627346 h 688932"/>
                  <a:gd name="connsiteX42" fmla="*/ 1891430 w 2317315"/>
                  <a:gd name="connsiteY42" fmla="*/ 563672 h 688932"/>
                  <a:gd name="connsiteX43" fmla="*/ 2004164 w 2317315"/>
                  <a:gd name="connsiteY43" fmla="*/ 626302 h 688932"/>
                  <a:gd name="connsiteX44" fmla="*/ 2079320 w 2317315"/>
                  <a:gd name="connsiteY44" fmla="*/ 563672 h 688932"/>
                  <a:gd name="connsiteX45" fmla="*/ 2116898 w 2317315"/>
                  <a:gd name="connsiteY45" fmla="*/ 588724 h 688932"/>
                  <a:gd name="connsiteX46" fmla="*/ 2204581 w 2317315"/>
                  <a:gd name="connsiteY46" fmla="*/ 576198 h 688932"/>
                  <a:gd name="connsiteX47" fmla="*/ 2229633 w 2317315"/>
                  <a:gd name="connsiteY47" fmla="*/ 613776 h 688932"/>
                  <a:gd name="connsiteX48" fmla="*/ 2317315 w 2317315"/>
                  <a:gd name="connsiteY48"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688931 w 2317315"/>
                  <a:gd name="connsiteY14" fmla="*/ 551146 h 688932"/>
                  <a:gd name="connsiteX15" fmla="*/ 726509 w 2317315"/>
                  <a:gd name="connsiteY15" fmla="*/ 538620 h 688932"/>
                  <a:gd name="connsiteX16" fmla="*/ 801665 w 2317315"/>
                  <a:gd name="connsiteY16" fmla="*/ 588724 h 688932"/>
                  <a:gd name="connsiteX17" fmla="*/ 839244 w 2317315"/>
                  <a:gd name="connsiteY17" fmla="*/ 613776 h 688932"/>
                  <a:gd name="connsiteX18" fmla="*/ 914400 w 2317315"/>
                  <a:gd name="connsiteY18" fmla="*/ 663880 h 688932"/>
                  <a:gd name="connsiteX19" fmla="*/ 939452 w 2317315"/>
                  <a:gd name="connsiteY19" fmla="*/ 588724 h 688932"/>
                  <a:gd name="connsiteX20" fmla="*/ 951978 w 2317315"/>
                  <a:gd name="connsiteY20" fmla="*/ 526094 h 688932"/>
                  <a:gd name="connsiteX21" fmla="*/ 977030 w 2317315"/>
                  <a:gd name="connsiteY21" fmla="*/ 225469 h 688932"/>
                  <a:gd name="connsiteX22" fmla="*/ 1014608 w 2317315"/>
                  <a:gd name="connsiteY22" fmla="*/ 12526 h 688932"/>
                  <a:gd name="connsiteX23" fmla="*/ 1052186 w 2317315"/>
                  <a:gd name="connsiteY23" fmla="*/ 0 h 688932"/>
                  <a:gd name="connsiteX24" fmla="*/ 1127342 w 2317315"/>
                  <a:gd name="connsiteY24" fmla="*/ 112735 h 688932"/>
                  <a:gd name="connsiteX25" fmla="*/ 1152394 w 2317315"/>
                  <a:gd name="connsiteY25" fmla="*/ 150313 h 688932"/>
                  <a:gd name="connsiteX26" fmla="*/ 1240076 w 2317315"/>
                  <a:gd name="connsiteY26" fmla="*/ 413359 h 688932"/>
                  <a:gd name="connsiteX27" fmla="*/ 1290181 w 2317315"/>
                  <a:gd name="connsiteY27" fmla="*/ 563672 h 688932"/>
                  <a:gd name="connsiteX28" fmla="*/ 1302707 w 2317315"/>
                  <a:gd name="connsiteY28" fmla="*/ 601250 h 688932"/>
                  <a:gd name="connsiteX29" fmla="*/ 1315233 w 2317315"/>
                  <a:gd name="connsiteY29" fmla="*/ 638828 h 688932"/>
                  <a:gd name="connsiteX30" fmla="*/ 1352811 w 2317315"/>
                  <a:gd name="connsiteY30" fmla="*/ 613776 h 688932"/>
                  <a:gd name="connsiteX31" fmla="*/ 1365337 w 2317315"/>
                  <a:gd name="connsiteY31" fmla="*/ 576198 h 688932"/>
                  <a:gd name="connsiteX32" fmla="*/ 1390389 w 2317315"/>
                  <a:gd name="connsiteY32" fmla="*/ 538620 h 688932"/>
                  <a:gd name="connsiteX33" fmla="*/ 1427967 w 2317315"/>
                  <a:gd name="connsiteY33" fmla="*/ 551146 h 688932"/>
                  <a:gd name="connsiteX34" fmla="*/ 1490597 w 2317315"/>
                  <a:gd name="connsiteY34" fmla="*/ 626302 h 688932"/>
                  <a:gd name="connsiteX35" fmla="*/ 1528175 w 2317315"/>
                  <a:gd name="connsiteY35" fmla="*/ 651354 h 688932"/>
                  <a:gd name="connsiteX36" fmla="*/ 1578279 w 2317315"/>
                  <a:gd name="connsiteY36" fmla="*/ 638828 h 688932"/>
                  <a:gd name="connsiteX37" fmla="*/ 1640909 w 2317315"/>
                  <a:gd name="connsiteY37" fmla="*/ 613776 h 688932"/>
                  <a:gd name="connsiteX38" fmla="*/ 1703539 w 2317315"/>
                  <a:gd name="connsiteY38" fmla="*/ 663880 h 688932"/>
                  <a:gd name="connsiteX39" fmla="*/ 1716065 w 2317315"/>
                  <a:gd name="connsiteY39" fmla="*/ 626302 h 688932"/>
                  <a:gd name="connsiteX40" fmla="*/ 1832219 w 2317315"/>
                  <a:gd name="connsiteY40" fmla="*/ 627346 h 688932"/>
                  <a:gd name="connsiteX41" fmla="*/ 1891430 w 2317315"/>
                  <a:gd name="connsiteY41" fmla="*/ 563672 h 688932"/>
                  <a:gd name="connsiteX42" fmla="*/ 2004164 w 2317315"/>
                  <a:gd name="connsiteY42" fmla="*/ 626302 h 688932"/>
                  <a:gd name="connsiteX43" fmla="*/ 2079320 w 2317315"/>
                  <a:gd name="connsiteY43" fmla="*/ 563672 h 688932"/>
                  <a:gd name="connsiteX44" fmla="*/ 2116898 w 2317315"/>
                  <a:gd name="connsiteY44" fmla="*/ 588724 h 688932"/>
                  <a:gd name="connsiteX45" fmla="*/ 2204581 w 2317315"/>
                  <a:gd name="connsiteY45" fmla="*/ 576198 h 688932"/>
                  <a:gd name="connsiteX46" fmla="*/ 2229633 w 2317315"/>
                  <a:gd name="connsiteY46" fmla="*/ 613776 h 688932"/>
                  <a:gd name="connsiteX47" fmla="*/ 2317315 w 2317315"/>
                  <a:gd name="connsiteY47"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688931 w 2317315"/>
                  <a:gd name="connsiteY14" fmla="*/ 551146 h 688932"/>
                  <a:gd name="connsiteX15" fmla="*/ 762936 w 2317315"/>
                  <a:gd name="connsiteY15" fmla="*/ 640220 h 688932"/>
                  <a:gd name="connsiteX16" fmla="*/ 801665 w 2317315"/>
                  <a:gd name="connsiteY16" fmla="*/ 588724 h 688932"/>
                  <a:gd name="connsiteX17" fmla="*/ 839244 w 2317315"/>
                  <a:gd name="connsiteY17" fmla="*/ 613776 h 688932"/>
                  <a:gd name="connsiteX18" fmla="*/ 914400 w 2317315"/>
                  <a:gd name="connsiteY18" fmla="*/ 663880 h 688932"/>
                  <a:gd name="connsiteX19" fmla="*/ 939452 w 2317315"/>
                  <a:gd name="connsiteY19" fmla="*/ 588724 h 688932"/>
                  <a:gd name="connsiteX20" fmla="*/ 951978 w 2317315"/>
                  <a:gd name="connsiteY20" fmla="*/ 526094 h 688932"/>
                  <a:gd name="connsiteX21" fmla="*/ 977030 w 2317315"/>
                  <a:gd name="connsiteY21" fmla="*/ 225469 h 688932"/>
                  <a:gd name="connsiteX22" fmla="*/ 1014608 w 2317315"/>
                  <a:gd name="connsiteY22" fmla="*/ 12526 h 688932"/>
                  <a:gd name="connsiteX23" fmla="*/ 1052186 w 2317315"/>
                  <a:gd name="connsiteY23" fmla="*/ 0 h 688932"/>
                  <a:gd name="connsiteX24" fmla="*/ 1127342 w 2317315"/>
                  <a:gd name="connsiteY24" fmla="*/ 112735 h 688932"/>
                  <a:gd name="connsiteX25" fmla="*/ 1152394 w 2317315"/>
                  <a:gd name="connsiteY25" fmla="*/ 150313 h 688932"/>
                  <a:gd name="connsiteX26" fmla="*/ 1240076 w 2317315"/>
                  <a:gd name="connsiteY26" fmla="*/ 413359 h 688932"/>
                  <a:gd name="connsiteX27" fmla="*/ 1290181 w 2317315"/>
                  <a:gd name="connsiteY27" fmla="*/ 563672 h 688932"/>
                  <a:gd name="connsiteX28" fmla="*/ 1302707 w 2317315"/>
                  <a:gd name="connsiteY28" fmla="*/ 601250 h 688932"/>
                  <a:gd name="connsiteX29" fmla="*/ 1315233 w 2317315"/>
                  <a:gd name="connsiteY29" fmla="*/ 638828 h 688932"/>
                  <a:gd name="connsiteX30" fmla="*/ 1352811 w 2317315"/>
                  <a:gd name="connsiteY30" fmla="*/ 613776 h 688932"/>
                  <a:gd name="connsiteX31" fmla="*/ 1365337 w 2317315"/>
                  <a:gd name="connsiteY31" fmla="*/ 576198 h 688932"/>
                  <a:gd name="connsiteX32" fmla="*/ 1390389 w 2317315"/>
                  <a:gd name="connsiteY32" fmla="*/ 538620 h 688932"/>
                  <a:gd name="connsiteX33" fmla="*/ 1427967 w 2317315"/>
                  <a:gd name="connsiteY33" fmla="*/ 551146 h 688932"/>
                  <a:gd name="connsiteX34" fmla="*/ 1490597 w 2317315"/>
                  <a:gd name="connsiteY34" fmla="*/ 626302 h 688932"/>
                  <a:gd name="connsiteX35" fmla="*/ 1528175 w 2317315"/>
                  <a:gd name="connsiteY35" fmla="*/ 651354 h 688932"/>
                  <a:gd name="connsiteX36" fmla="*/ 1578279 w 2317315"/>
                  <a:gd name="connsiteY36" fmla="*/ 638828 h 688932"/>
                  <a:gd name="connsiteX37" fmla="*/ 1640909 w 2317315"/>
                  <a:gd name="connsiteY37" fmla="*/ 613776 h 688932"/>
                  <a:gd name="connsiteX38" fmla="*/ 1703539 w 2317315"/>
                  <a:gd name="connsiteY38" fmla="*/ 663880 h 688932"/>
                  <a:gd name="connsiteX39" fmla="*/ 1716065 w 2317315"/>
                  <a:gd name="connsiteY39" fmla="*/ 626302 h 688932"/>
                  <a:gd name="connsiteX40" fmla="*/ 1832219 w 2317315"/>
                  <a:gd name="connsiteY40" fmla="*/ 627346 h 688932"/>
                  <a:gd name="connsiteX41" fmla="*/ 1891430 w 2317315"/>
                  <a:gd name="connsiteY41" fmla="*/ 563672 h 688932"/>
                  <a:gd name="connsiteX42" fmla="*/ 2004164 w 2317315"/>
                  <a:gd name="connsiteY42" fmla="*/ 626302 h 688932"/>
                  <a:gd name="connsiteX43" fmla="*/ 2079320 w 2317315"/>
                  <a:gd name="connsiteY43" fmla="*/ 563672 h 688932"/>
                  <a:gd name="connsiteX44" fmla="*/ 2116898 w 2317315"/>
                  <a:gd name="connsiteY44" fmla="*/ 588724 h 688932"/>
                  <a:gd name="connsiteX45" fmla="*/ 2204581 w 2317315"/>
                  <a:gd name="connsiteY45" fmla="*/ 576198 h 688932"/>
                  <a:gd name="connsiteX46" fmla="*/ 2229633 w 2317315"/>
                  <a:gd name="connsiteY46" fmla="*/ 613776 h 688932"/>
                  <a:gd name="connsiteX47" fmla="*/ 2317315 w 2317315"/>
                  <a:gd name="connsiteY47"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00416 w 2317315"/>
                  <a:gd name="connsiteY4" fmla="*/ 613776 h 688932"/>
                  <a:gd name="connsiteX5" fmla="*/ 237994 w 2317315"/>
                  <a:gd name="connsiteY5" fmla="*/ 601250 h 688932"/>
                  <a:gd name="connsiteX6" fmla="*/ 300624 w 2317315"/>
                  <a:gd name="connsiteY6" fmla="*/ 613776 h 688932"/>
                  <a:gd name="connsiteX7" fmla="*/ 325676 w 2317315"/>
                  <a:gd name="connsiteY7" fmla="*/ 651354 h 688932"/>
                  <a:gd name="connsiteX8" fmla="*/ 363254 w 2317315"/>
                  <a:gd name="connsiteY8" fmla="*/ 663880 h 688932"/>
                  <a:gd name="connsiteX9" fmla="*/ 400833 w 2317315"/>
                  <a:gd name="connsiteY9" fmla="*/ 651354 h 688932"/>
                  <a:gd name="connsiteX10" fmla="*/ 475989 w 2317315"/>
                  <a:gd name="connsiteY10" fmla="*/ 638828 h 688932"/>
                  <a:gd name="connsiteX11" fmla="*/ 513567 w 2317315"/>
                  <a:gd name="connsiteY11" fmla="*/ 663880 h 688932"/>
                  <a:gd name="connsiteX12" fmla="*/ 588723 w 2317315"/>
                  <a:gd name="connsiteY12" fmla="*/ 688932 h 688932"/>
                  <a:gd name="connsiteX13" fmla="*/ 676405 w 2317315"/>
                  <a:gd name="connsiteY13" fmla="*/ 588724 h 688932"/>
                  <a:gd name="connsiteX14" fmla="*/ 762936 w 2317315"/>
                  <a:gd name="connsiteY14" fmla="*/ 640220 h 688932"/>
                  <a:gd name="connsiteX15" fmla="*/ 801665 w 2317315"/>
                  <a:gd name="connsiteY15" fmla="*/ 588724 h 688932"/>
                  <a:gd name="connsiteX16" fmla="*/ 839244 w 2317315"/>
                  <a:gd name="connsiteY16" fmla="*/ 613776 h 688932"/>
                  <a:gd name="connsiteX17" fmla="*/ 914400 w 2317315"/>
                  <a:gd name="connsiteY17" fmla="*/ 663880 h 688932"/>
                  <a:gd name="connsiteX18" fmla="*/ 939452 w 2317315"/>
                  <a:gd name="connsiteY18" fmla="*/ 588724 h 688932"/>
                  <a:gd name="connsiteX19" fmla="*/ 951978 w 2317315"/>
                  <a:gd name="connsiteY19" fmla="*/ 526094 h 688932"/>
                  <a:gd name="connsiteX20" fmla="*/ 977030 w 2317315"/>
                  <a:gd name="connsiteY20" fmla="*/ 225469 h 688932"/>
                  <a:gd name="connsiteX21" fmla="*/ 1014608 w 2317315"/>
                  <a:gd name="connsiteY21" fmla="*/ 12526 h 688932"/>
                  <a:gd name="connsiteX22" fmla="*/ 1052186 w 2317315"/>
                  <a:gd name="connsiteY22" fmla="*/ 0 h 688932"/>
                  <a:gd name="connsiteX23" fmla="*/ 1127342 w 2317315"/>
                  <a:gd name="connsiteY23" fmla="*/ 112735 h 688932"/>
                  <a:gd name="connsiteX24" fmla="*/ 1152394 w 2317315"/>
                  <a:gd name="connsiteY24" fmla="*/ 150313 h 688932"/>
                  <a:gd name="connsiteX25" fmla="*/ 1240076 w 2317315"/>
                  <a:gd name="connsiteY25" fmla="*/ 413359 h 688932"/>
                  <a:gd name="connsiteX26" fmla="*/ 1290181 w 2317315"/>
                  <a:gd name="connsiteY26" fmla="*/ 563672 h 688932"/>
                  <a:gd name="connsiteX27" fmla="*/ 1302707 w 2317315"/>
                  <a:gd name="connsiteY27" fmla="*/ 601250 h 688932"/>
                  <a:gd name="connsiteX28" fmla="*/ 1315233 w 2317315"/>
                  <a:gd name="connsiteY28" fmla="*/ 638828 h 688932"/>
                  <a:gd name="connsiteX29" fmla="*/ 1352811 w 2317315"/>
                  <a:gd name="connsiteY29" fmla="*/ 613776 h 688932"/>
                  <a:gd name="connsiteX30" fmla="*/ 1365337 w 2317315"/>
                  <a:gd name="connsiteY30" fmla="*/ 576198 h 688932"/>
                  <a:gd name="connsiteX31" fmla="*/ 1390389 w 2317315"/>
                  <a:gd name="connsiteY31" fmla="*/ 538620 h 688932"/>
                  <a:gd name="connsiteX32" fmla="*/ 1427967 w 2317315"/>
                  <a:gd name="connsiteY32" fmla="*/ 551146 h 688932"/>
                  <a:gd name="connsiteX33" fmla="*/ 1490597 w 2317315"/>
                  <a:gd name="connsiteY33" fmla="*/ 626302 h 688932"/>
                  <a:gd name="connsiteX34" fmla="*/ 1528175 w 2317315"/>
                  <a:gd name="connsiteY34" fmla="*/ 651354 h 688932"/>
                  <a:gd name="connsiteX35" fmla="*/ 1578279 w 2317315"/>
                  <a:gd name="connsiteY35" fmla="*/ 638828 h 688932"/>
                  <a:gd name="connsiteX36" fmla="*/ 1640909 w 2317315"/>
                  <a:gd name="connsiteY36" fmla="*/ 613776 h 688932"/>
                  <a:gd name="connsiteX37" fmla="*/ 1703539 w 2317315"/>
                  <a:gd name="connsiteY37" fmla="*/ 663880 h 688932"/>
                  <a:gd name="connsiteX38" fmla="*/ 1716065 w 2317315"/>
                  <a:gd name="connsiteY38" fmla="*/ 626302 h 688932"/>
                  <a:gd name="connsiteX39" fmla="*/ 1832219 w 2317315"/>
                  <a:gd name="connsiteY39" fmla="*/ 627346 h 688932"/>
                  <a:gd name="connsiteX40" fmla="*/ 1891430 w 2317315"/>
                  <a:gd name="connsiteY40" fmla="*/ 563672 h 688932"/>
                  <a:gd name="connsiteX41" fmla="*/ 2004164 w 2317315"/>
                  <a:gd name="connsiteY41" fmla="*/ 626302 h 688932"/>
                  <a:gd name="connsiteX42" fmla="*/ 2079320 w 2317315"/>
                  <a:gd name="connsiteY42" fmla="*/ 563672 h 688932"/>
                  <a:gd name="connsiteX43" fmla="*/ 2116898 w 2317315"/>
                  <a:gd name="connsiteY43" fmla="*/ 588724 h 688932"/>
                  <a:gd name="connsiteX44" fmla="*/ 2204581 w 2317315"/>
                  <a:gd name="connsiteY44" fmla="*/ 576198 h 688932"/>
                  <a:gd name="connsiteX45" fmla="*/ 2229633 w 2317315"/>
                  <a:gd name="connsiteY45" fmla="*/ 613776 h 688932"/>
                  <a:gd name="connsiteX46" fmla="*/ 2317315 w 2317315"/>
                  <a:gd name="connsiteY46"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237994 w 2317315"/>
                  <a:gd name="connsiteY4" fmla="*/ 601250 h 688932"/>
                  <a:gd name="connsiteX5" fmla="*/ 300624 w 2317315"/>
                  <a:gd name="connsiteY5" fmla="*/ 613776 h 688932"/>
                  <a:gd name="connsiteX6" fmla="*/ 325676 w 2317315"/>
                  <a:gd name="connsiteY6" fmla="*/ 651354 h 688932"/>
                  <a:gd name="connsiteX7" fmla="*/ 363254 w 2317315"/>
                  <a:gd name="connsiteY7" fmla="*/ 663880 h 688932"/>
                  <a:gd name="connsiteX8" fmla="*/ 400833 w 2317315"/>
                  <a:gd name="connsiteY8" fmla="*/ 651354 h 688932"/>
                  <a:gd name="connsiteX9" fmla="*/ 475989 w 2317315"/>
                  <a:gd name="connsiteY9" fmla="*/ 638828 h 688932"/>
                  <a:gd name="connsiteX10" fmla="*/ 513567 w 2317315"/>
                  <a:gd name="connsiteY10" fmla="*/ 663880 h 688932"/>
                  <a:gd name="connsiteX11" fmla="*/ 588723 w 2317315"/>
                  <a:gd name="connsiteY11" fmla="*/ 688932 h 688932"/>
                  <a:gd name="connsiteX12" fmla="*/ 676405 w 2317315"/>
                  <a:gd name="connsiteY12" fmla="*/ 588724 h 688932"/>
                  <a:gd name="connsiteX13" fmla="*/ 762936 w 2317315"/>
                  <a:gd name="connsiteY13" fmla="*/ 640220 h 688932"/>
                  <a:gd name="connsiteX14" fmla="*/ 801665 w 2317315"/>
                  <a:gd name="connsiteY14" fmla="*/ 588724 h 688932"/>
                  <a:gd name="connsiteX15" fmla="*/ 839244 w 2317315"/>
                  <a:gd name="connsiteY15" fmla="*/ 613776 h 688932"/>
                  <a:gd name="connsiteX16" fmla="*/ 914400 w 2317315"/>
                  <a:gd name="connsiteY16" fmla="*/ 663880 h 688932"/>
                  <a:gd name="connsiteX17" fmla="*/ 939452 w 2317315"/>
                  <a:gd name="connsiteY17" fmla="*/ 588724 h 688932"/>
                  <a:gd name="connsiteX18" fmla="*/ 951978 w 2317315"/>
                  <a:gd name="connsiteY18" fmla="*/ 526094 h 688932"/>
                  <a:gd name="connsiteX19" fmla="*/ 977030 w 2317315"/>
                  <a:gd name="connsiteY19" fmla="*/ 225469 h 688932"/>
                  <a:gd name="connsiteX20" fmla="*/ 1014608 w 2317315"/>
                  <a:gd name="connsiteY20" fmla="*/ 12526 h 688932"/>
                  <a:gd name="connsiteX21" fmla="*/ 1052186 w 2317315"/>
                  <a:gd name="connsiteY21" fmla="*/ 0 h 688932"/>
                  <a:gd name="connsiteX22" fmla="*/ 1127342 w 2317315"/>
                  <a:gd name="connsiteY22" fmla="*/ 112735 h 688932"/>
                  <a:gd name="connsiteX23" fmla="*/ 1152394 w 2317315"/>
                  <a:gd name="connsiteY23" fmla="*/ 150313 h 688932"/>
                  <a:gd name="connsiteX24" fmla="*/ 1240076 w 2317315"/>
                  <a:gd name="connsiteY24" fmla="*/ 413359 h 688932"/>
                  <a:gd name="connsiteX25" fmla="*/ 1290181 w 2317315"/>
                  <a:gd name="connsiteY25" fmla="*/ 563672 h 688932"/>
                  <a:gd name="connsiteX26" fmla="*/ 1302707 w 2317315"/>
                  <a:gd name="connsiteY26" fmla="*/ 601250 h 688932"/>
                  <a:gd name="connsiteX27" fmla="*/ 1315233 w 2317315"/>
                  <a:gd name="connsiteY27" fmla="*/ 638828 h 688932"/>
                  <a:gd name="connsiteX28" fmla="*/ 1352811 w 2317315"/>
                  <a:gd name="connsiteY28" fmla="*/ 613776 h 688932"/>
                  <a:gd name="connsiteX29" fmla="*/ 1365337 w 2317315"/>
                  <a:gd name="connsiteY29" fmla="*/ 576198 h 688932"/>
                  <a:gd name="connsiteX30" fmla="*/ 1390389 w 2317315"/>
                  <a:gd name="connsiteY30" fmla="*/ 538620 h 688932"/>
                  <a:gd name="connsiteX31" fmla="*/ 1427967 w 2317315"/>
                  <a:gd name="connsiteY31" fmla="*/ 551146 h 688932"/>
                  <a:gd name="connsiteX32" fmla="*/ 1490597 w 2317315"/>
                  <a:gd name="connsiteY32" fmla="*/ 626302 h 688932"/>
                  <a:gd name="connsiteX33" fmla="*/ 1528175 w 2317315"/>
                  <a:gd name="connsiteY33" fmla="*/ 651354 h 688932"/>
                  <a:gd name="connsiteX34" fmla="*/ 1578279 w 2317315"/>
                  <a:gd name="connsiteY34" fmla="*/ 638828 h 688932"/>
                  <a:gd name="connsiteX35" fmla="*/ 1640909 w 2317315"/>
                  <a:gd name="connsiteY35" fmla="*/ 613776 h 688932"/>
                  <a:gd name="connsiteX36" fmla="*/ 1703539 w 2317315"/>
                  <a:gd name="connsiteY36" fmla="*/ 663880 h 688932"/>
                  <a:gd name="connsiteX37" fmla="*/ 1716065 w 2317315"/>
                  <a:gd name="connsiteY37" fmla="*/ 626302 h 688932"/>
                  <a:gd name="connsiteX38" fmla="*/ 1832219 w 2317315"/>
                  <a:gd name="connsiteY38" fmla="*/ 627346 h 688932"/>
                  <a:gd name="connsiteX39" fmla="*/ 1891430 w 2317315"/>
                  <a:gd name="connsiteY39" fmla="*/ 563672 h 688932"/>
                  <a:gd name="connsiteX40" fmla="*/ 2004164 w 2317315"/>
                  <a:gd name="connsiteY40" fmla="*/ 626302 h 688932"/>
                  <a:gd name="connsiteX41" fmla="*/ 2079320 w 2317315"/>
                  <a:gd name="connsiteY41" fmla="*/ 563672 h 688932"/>
                  <a:gd name="connsiteX42" fmla="*/ 2116898 w 2317315"/>
                  <a:gd name="connsiteY42" fmla="*/ 588724 h 688932"/>
                  <a:gd name="connsiteX43" fmla="*/ 2204581 w 2317315"/>
                  <a:gd name="connsiteY43" fmla="*/ 576198 h 688932"/>
                  <a:gd name="connsiteX44" fmla="*/ 2229633 w 2317315"/>
                  <a:gd name="connsiteY44" fmla="*/ 613776 h 688932"/>
                  <a:gd name="connsiteX45" fmla="*/ 2317315 w 2317315"/>
                  <a:gd name="connsiteY45"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300624 w 2317315"/>
                  <a:gd name="connsiteY4" fmla="*/ 613776 h 688932"/>
                  <a:gd name="connsiteX5" fmla="*/ 325676 w 2317315"/>
                  <a:gd name="connsiteY5" fmla="*/ 651354 h 688932"/>
                  <a:gd name="connsiteX6" fmla="*/ 363254 w 2317315"/>
                  <a:gd name="connsiteY6" fmla="*/ 663880 h 688932"/>
                  <a:gd name="connsiteX7" fmla="*/ 400833 w 2317315"/>
                  <a:gd name="connsiteY7" fmla="*/ 651354 h 688932"/>
                  <a:gd name="connsiteX8" fmla="*/ 475989 w 2317315"/>
                  <a:gd name="connsiteY8" fmla="*/ 638828 h 688932"/>
                  <a:gd name="connsiteX9" fmla="*/ 513567 w 2317315"/>
                  <a:gd name="connsiteY9" fmla="*/ 663880 h 688932"/>
                  <a:gd name="connsiteX10" fmla="*/ 588723 w 2317315"/>
                  <a:gd name="connsiteY10" fmla="*/ 688932 h 688932"/>
                  <a:gd name="connsiteX11" fmla="*/ 676405 w 2317315"/>
                  <a:gd name="connsiteY11" fmla="*/ 588724 h 688932"/>
                  <a:gd name="connsiteX12" fmla="*/ 762936 w 2317315"/>
                  <a:gd name="connsiteY12" fmla="*/ 640220 h 688932"/>
                  <a:gd name="connsiteX13" fmla="*/ 801665 w 2317315"/>
                  <a:gd name="connsiteY13" fmla="*/ 588724 h 688932"/>
                  <a:gd name="connsiteX14" fmla="*/ 839244 w 2317315"/>
                  <a:gd name="connsiteY14" fmla="*/ 613776 h 688932"/>
                  <a:gd name="connsiteX15" fmla="*/ 914400 w 2317315"/>
                  <a:gd name="connsiteY15" fmla="*/ 663880 h 688932"/>
                  <a:gd name="connsiteX16" fmla="*/ 939452 w 2317315"/>
                  <a:gd name="connsiteY16" fmla="*/ 588724 h 688932"/>
                  <a:gd name="connsiteX17" fmla="*/ 951978 w 2317315"/>
                  <a:gd name="connsiteY17" fmla="*/ 526094 h 688932"/>
                  <a:gd name="connsiteX18" fmla="*/ 977030 w 2317315"/>
                  <a:gd name="connsiteY18" fmla="*/ 225469 h 688932"/>
                  <a:gd name="connsiteX19" fmla="*/ 1014608 w 2317315"/>
                  <a:gd name="connsiteY19" fmla="*/ 12526 h 688932"/>
                  <a:gd name="connsiteX20" fmla="*/ 1052186 w 2317315"/>
                  <a:gd name="connsiteY20" fmla="*/ 0 h 688932"/>
                  <a:gd name="connsiteX21" fmla="*/ 1127342 w 2317315"/>
                  <a:gd name="connsiteY21" fmla="*/ 112735 h 688932"/>
                  <a:gd name="connsiteX22" fmla="*/ 1152394 w 2317315"/>
                  <a:gd name="connsiteY22" fmla="*/ 150313 h 688932"/>
                  <a:gd name="connsiteX23" fmla="*/ 1240076 w 2317315"/>
                  <a:gd name="connsiteY23" fmla="*/ 413359 h 688932"/>
                  <a:gd name="connsiteX24" fmla="*/ 1290181 w 2317315"/>
                  <a:gd name="connsiteY24" fmla="*/ 563672 h 688932"/>
                  <a:gd name="connsiteX25" fmla="*/ 1302707 w 2317315"/>
                  <a:gd name="connsiteY25" fmla="*/ 601250 h 688932"/>
                  <a:gd name="connsiteX26" fmla="*/ 1315233 w 2317315"/>
                  <a:gd name="connsiteY26" fmla="*/ 638828 h 688932"/>
                  <a:gd name="connsiteX27" fmla="*/ 1352811 w 2317315"/>
                  <a:gd name="connsiteY27" fmla="*/ 613776 h 688932"/>
                  <a:gd name="connsiteX28" fmla="*/ 1365337 w 2317315"/>
                  <a:gd name="connsiteY28" fmla="*/ 576198 h 688932"/>
                  <a:gd name="connsiteX29" fmla="*/ 1390389 w 2317315"/>
                  <a:gd name="connsiteY29" fmla="*/ 538620 h 688932"/>
                  <a:gd name="connsiteX30" fmla="*/ 1427967 w 2317315"/>
                  <a:gd name="connsiteY30" fmla="*/ 551146 h 688932"/>
                  <a:gd name="connsiteX31" fmla="*/ 1490597 w 2317315"/>
                  <a:gd name="connsiteY31" fmla="*/ 626302 h 688932"/>
                  <a:gd name="connsiteX32" fmla="*/ 1528175 w 2317315"/>
                  <a:gd name="connsiteY32" fmla="*/ 651354 h 688932"/>
                  <a:gd name="connsiteX33" fmla="*/ 1578279 w 2317315"/>
                  <a:gd name="connsiteY33" fmla="*/ 638828 h 688932"/>
                  <a:gd name="connsiteX34" fmla="*/ 1640909 w 2317315"/>
                  <a:gd name="connsiteY34" fmla="*/ 613776 h 688932"/>
                  <a:gd name="connsiteX35" fmla="*/ 1703539 w 2317315"/>
                  <a:gd name="connsiteY35" fmla="*/ 663880 h 688932"/>
                  <a:gd name="connsiteX36" fmla="*/ 1716065 w 2317315"/>
                  <a:gd name="connsiteY36" fmla="*/ 626302 h 688932"/>
                  <a:gd name="connsiteX37" fmla="*/ 1832219 w 2317315"/>
                  <a:gd name="connsiteY37" fmla="*/ 627346 h 688932"/>
                  <a:gd name="connsiteX38" fmla="*/ 1891430 w 2317315"/>
                  <a:gd name="connsiteY38" fmla="*/ 563672 h 688932"/>
                  <a:gd name="connsiteX39" fmla="*/ 2004164 w 2317315"/>
                  <a:gd name="connsiteY39" fmla="*/ 626302 h 688932"/>
                  <a:gd name="connsiteX40" fmla="*/ 2079320 w 2317315"/>
                  <a:gd name="connsiteY40" fmla="*/ 563672 h 688932"/>
                  <a:gd name="connsiteX41" fmla="*/ 2116898 w 2317315"/>
                  <a:gd name="connsiteY41" fmla="*/ 588724 h 688932"/>
                  <a:gd name="connsiteX42" fmla="*/ 2204581 w 2317315"/>
                  <a:gd name="connsiteY42" fmla="*/ 576198 h 688932"/>
                  <a:gd name="connsiteX43" fmla="*/ 2229633 w 2317315"/>
                  <a:gd name="connsiteY43" fmla="*/ 613776 h 688932"/>
                  <a:gd name="connsiteX44" fmla="*/ 2317315 w 2317315"/>
                  <a:gd name="connsiteY44"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300624 w 2317315"/>
                  <a:gd name="connsiteY4" fmla="*/ 613776 h 688932"/>
                  <a:gd name="connsiteX5" fmla="*/ 325676 w 2317315"/>
                  <a:gd name="connsiteY5" fmla="*/ 651354 h 688932"/>
                  <a:gd name="connsiteX6" fmla="*/ 363254 w 2317315"/>
                  <a:gd name="connsiteY6" fmla="*/ 663880 h 688932"/>
                  <a:gd name="connsiteX7" fmla="*/ 400833 w 2317315"/>
                  <a:gd name="connsiteY7" fmla="*/ 651354 h 688932"/>
                  <a:gd name="connsiteX8" fmla="*/ 475989 w 2317315"/>
                  <a:gd name="connsiteY8" fmla="*/ 638828 h 688932"/>
                  <a:gd name="connsiteX9" fmla="*/ 513567 w 2317315"/>
                  <a:gd name="connsiteY9" fmla="*/ 663880 h 688932"/>
                  <a:gd name="connsiteX10" fmla="*/ 588723 w 2317315"/>
                  <a:gd name="connsiteY10" fmla="*/ 688932 h 688932"/>
                  <a:gd name="connsiteX11" fmla="*/ 676405 w 2317315"/>
                  <a:gd name="connsiteY11" fmla="*/ 588724 h 688932"/>
                  <a:gd name="connsiteX12" fmla="*/ 762936 w 2317315"/>
                  <a:gd name="connsiteY12" fmla="*/ 640220 h 688932"/>
                  <a:gd name="connsiteX13" fmla="*/ 801665 w 2317315"/>
                  <a:gd name="connsiteY13" fmla="*/ 588724 h 688932"/>
                  <a:gd name="connsiteX14" fmla="*/ 839244 w 2317315"/>
                  <a:gd name="connsiteY14" fmla="*/ 613776 h 688932"/>
                  <a:gd name="connsiteX15" fmla="*/ 914400 w 2317315"/>
                  <a:gd name="connsiteY15" fmla="*/ 663880 h 688932"/>
                  <a:gd name="connsiteX16" fmla="*/ 939452 w 2317315"/>
                  <a:gd name="connsiteY16" fmla="*/ 588724 h 688932"/>
                  <a:gd name="connsiteX17" fmla="*/ 951978 w 2317315"/>
                  <a:gd name="connsiteY17" fmla="*/ 526094 h 688932"/>
                  <a:gd name="connsiteX18" fmla="*/ 977030 w 2317315"/>
                  <a:gd name="connsiteY18" fmla="*/ 225469 h 688932"/>
                  <a:gd name="connsiteX19" fmla="*/ 1014608 w 2317315"/>
                  <a:gd name="connsiteY19" fmla="*/ 12526 h 688932"/>
                  <a:gd name="connsiteX20" fmla="*/ 1052186 w 2317315"/>
                  <a:gd name="connsiteY20" fmla="*/ 0 h 688932"/>
                  <a:gd name="connsiteX21" fmla="*/ 1127342 w 2317315"/>
                  <a:gd name="connsiteY21" fmla="*/ 112735 h 688932"/>
                  <a:gd name="connsiteX22" fmla="*/ 1152394 w 2317315"/>
                  <a:gd name="connsiteY22" fmla="*/ 150313 h 688932"/>
                  <a:gd name="connsiteX23" fmla="*/ 1240076 w 2317315"/>
                  <a:gd name="connsiteY23" fmla="*/ 413359 h 688932"/>
                  <a:gd name="connsiteX24" fmla="*/ 1290181 w 2317315"/>
                  <a:gd name="connsiteY24" fmla="*/ 563672 h 688932"/>
                  <a:gd name="connsiteX25" fmla="*/ 1302707 w 2317315"/>
                  <a:gd name="connsiteY25" fmla="*/ 601250 h 688932"/>
                  <a:gd name="connsiteX26" fmla="*/ 1315233 w 2317315"/>
                  <a:gd name="connsiteY26" fmla="*/ 638828 h 688932"/>
                  <a:gd name="connsiteX27" fmla="*/ 1352811 w 2317315"/>
                  <a:gd name="connsiteY27" fmla="*/ 613776 h 688932"/>
                  <a:gd name="connsiteX28" fmla="*/ 1365337 w 2317315"/>
                  <a:gd name="connsiteY28" fmla="*/ 576198 h 688932"/>
                  <a:gd name="connsiteX29" fmla="*/ 1390389 w 2317315"/>
                  <a:gd name="connsiteY29" fmla="*/ 538620 h 688932"/>
                  <a:gd name="connsiteX30" fmla="*/ 1427967 w 2317315"/>
                  <a:gd name="connsiteY30" fmla="*/ 551146 h 688932"/>
                  <a:gd name="connsiteX31" fmla="*/ 1490597 w 2317315"/>
                  <a:gd name="connsiteY31" fmla="*/ 626302 h 688932"/>
                  <a:gd name="connsiteX32" fmla="*/ 1528175 w 2317315"/>
                  <a:gd name="connsiteY32" fmla="*/ 651354 h 688932"/>
                  <a:gd name="connsiteX33" fmla="*/ 1578279 w 2317315"/>
                  <a:gd name="connsiteY33" fmla="*/ 638828 h 688932"/>
                  <a:gd name="connsiteX34" fmla="*/ 1640909 w 2317315"/>
                  <a:gd name="connsiteY34" fmla="*/ 613776 h 688932"/>
                  <a:gd name="connsiteX35" fmla="*/ 1703539 w 2317315"/>
                  <a:gd name="connsiteY35" fmla="*/ 663880 h 688932"/>
                  <a:gd name="connsiteX36" fmla="*/ 1716065 w 2317315"/>
                  <a:gd name="connsiteY36" fmla="*/ 626302 h 688932"/>
                  <a:gd name="connsiteX37" fmla="*/ 1832219 w 2317315"/>
                  <a:gd name="connsiteY37" fmla="*/ 627346 h 688932"/>
                  <a:gd name="connsiteX38" fmla="*/ 1891430 w 2317315"/>
                  <a:gd name="connsiteY38" fmla="*/ 563672 h 688932"/>
                  <a:gd name="connsiteX39" fmla="*/ 2004164 w 2317315"/>
                  <a:gd name="connsiteY39" fmla="*/ 626302 h 688932"/>
                  <a:gd name="connsiteX40" fmla="*/ 2097533 w 2317315"/>
                  <a:gd name="connsiteY40" fmla="*/ 652572 h 688932"/>
                  <a:gd name="connsiteX41" fmla="*/ 2116898 w 2317315"/>
                  <a:gd name="connsiteY41" fmla="*/ 588724 h 688932"/>
                  <a:gd name="connsiteX42" fmla="*/ 2204581 w 2317315"/>
                  <a:gd name="connsiteY42" fmla="*/ 576198 h 688932"/>
                  <a:gd name="connsiteX43" fmla="*/ 2229633 w 2317315"/>
                  <a:gd name="connsiteY43" fmla="*/ 613776 h 688932"/>
                  <a:gd name="connsiteX44" fmla="*/ 2317315 w 2317315"/>
                  <a:gd name="connsiteY44"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300624 w 2317315"/>
                  <a:gd name="connsiteY4" fmla="*/ 613776 h 688932"/>
                  <a:gd name="connsiteX5" fmla="*/ 325676 w 2317315"/>
                  <a:gd name="connsiteY5" fmla="*/ 651354 h 688932"/>
                  <a:gd name="connsiteX6" fmla="*/ 363254 w 2317315"/>
                  <a:gd name="connsiteY6" fmla="*/ 663880 h 688932"/>
                  <a:gd name="connsiteX7" fmla="*/ 400833 w 2317315"/>
                  <a:gd name="connsiteY7" fmla="*/ 651354 h 688932"/>
                  <a:gd name="connsiteX8" fmla="*/ 475989 w 2317315"/>
                  <a:gd name="connsiteY8" fmla="*/ 638828 h 688932"/>
                  <a:gd name="connsiteX9" fmla="*/ 513567 w 2317315"/>
                  <a:gd name="connsiteY9" fmla="*/ 663880 h 688932"/>
                  <a:gd name="connsiteX10" fmla="*/ 588723 w 2317315"/>
                  <a:gd name="connsiteY10" fmla="*/ 688932 h 688932"/>
                  <a:gd name="connsiteX11" fmla="*/ 676405 w 2317315"/>
                  <a:gd name="connsiteY11" fmla="*/ 588724 h 688932"/>
                  <a:gd name="connsiteX12" fmla="*/ 762936 w 2317315"/>
                  <a:gd name="connsiteY12" fmla="*/ 640220 h 688932"/>
                  <a:gd name="connsiteX13" fmla="*/ 801665 w 2317315"/>
                  <a:gd name="connsiteY13" fmla="*/ 588724 h 688932"/>
                  <a:gd name="connsiteX14" fmla="*/ 839244 w 2317315"/>
                  <a:gd name="connsiteY14" fmla="*/ 613776 h 688932"/>
                  <a:gd name="connsiteX15" fmla="*/ 914400 w 2317315"/>
                  <a:gd name="connsiteY15" fmla="*/ 663880 h 688932"/>
                  <a:gd name="connsiteX16" fmla="*/ 939452 w 2317315"/>
                  <a:gd name="connsiteY16" fmla="*/ 588724 h 688932"/>
                  <a:gd name="connsiteX17" fmla="*/ 951978 w 2317315"/>
                  <a:gd name="connsiteY17" fmla="*/ 526094 h 688932"/>
                  <a:gd name="connsiteX18" fmla="*/ 977030 w 2317315"/>
                  <a:gd name="connsiteY18" fmla="*/ 225469 h 688932"/>
                  <a:gd name="connsiteX19" fmla="*/ 1014608 w 2317315"/>
                  <a:gd name="connsiteY19" fmla="*/ 12526 h 688932"/>
                  <a:gd name="connsiteX20" fmla="*/ 1052186 w 2317315"/>
                  <a:gd name="connsiteY20" fmla="*/ 0 h 688932"/>
                  <a:gd name="connsiteX21" fmla="*/ 1127342 w 2317315"/>
                  <a:gd name="connsiteY21" fmla="*/ 112735 h 688932"/>
                  <a:gd name="connsiteX22" fmla="*/ 1152394 w 2317315"/>
                  <a:gd name="connsiteY22" fmla="*/ 150313 h 688932"/>
                  <a:gd name="connsiteX23" fmla="*/ 1240076 w 2317315"/>
                  <a:gd name="connsiteY23" fmla="*/ 413359 h 688932"/>
                  <a:gd name="connsiteX24" fmla="*/ 1290181 w 2317315"/>
                  <a:gd name="connsiteY24" fmla="*/ 563672 h 688932"/>
                  <a:gd name="connsiteX25" fmla="*/ 1302707 w 2317315"/>
                  <a:gd name="connsiteY25" fmla="*/ 601250 h 688932"/>
                  <a:gd name="connsiteX26" fmla="*/ 1315233 w 2317315"/>
                  <a:gd name="connsiteY26" fmla="*/ 638828 h 688932"/>
                  <a:gd name="connsiteX27" fmla="*/ 1352811 w 2317315"/>
                  <a:gd name="connsiteY27" fmla="*/ 613776 h 688932"/>
                  <a:gd name="connsiteX28" fmla="*/ 1365337 w 2317315"/>
                  <a:gd name="connsiteY28" fmla="*/ 576198 h 688932"/>
                  <a:gd name="connsiteX29" fmla="*/ 1390389 w 2317315"/>
                  <a:gd name="connsiteY29" fmla="*/ 538620 h 688932"/>
                  <a:gd name="connsiteX30" fmla="*/ 1427967 w 2317315"/>
                  <a:gd name="connsiteY30" fmla="*/ 551146 h 688932"/>
                  <a:gd name="connsiteX31" fmla="*/ 1490597 w 2317315"/>
                  <a:gd name="connsiteY31" fmla="*/ 626302 h 688932"/>
                  <a:gd name="connsiteX32" fmla="*/ 1528175 w 2317315"/>
                  <a:gd name="connsiteY32" fmla="*/ 651354 h 688932"/>
                  <a:gd name="connsiteX33" fmla="*/ 1578279 w 2317315"/>
                  <a:gd name="connsiteY33" fmla="*/ 638828 h 688932"/>
                  <a:gd name="connsiteX34" fmla="*/ 1640909 w 2317315"/>
                  <a:gd name="connsiteY34" fmla="*/ 613776 h 688932"/>
                  <a:gd name="connsiteX35" fmla="*/ 1703539 w 2317315"/>
                  <a:gd name="connsiteY35" fmla="*/ 663880 h 688932"/>
                  <a:gd name="connsiteX36" fmla="*/ 1716065 w 2317315"/>
                  <a:gd name="connsiteY36" fmla="*/ 626302 h 688932"/>
                  <a:gd name="connsiteX37" fmla="*/ 1832219 w 2317315"/>
                  <a:gd name="connsiteY37" fmla="*/ 627346 h 688932"/>
                  <a:gd name="connsiteX38" fmla="*/ 1891430 w 2317315"/>
                  <a:gd name="connsiteY38" fmla="*/ 563672 h 688932"/>
                  <a:gd name="connsiteX39" fmla="*/ 2004164 w 2317315"/>
                  <a:gd name="connsiteY39" fmla="*/ 626302 h 688932"/>
                  <a:gd name="connsiteX40" fmla="*/ 2097533 w 2317315"/>
                  <a:gd name="connsiteY40" fmla="*/ 652572 h 688932"/>
                  <a:gd name="connsiteX41" fmla="*/ 2116898 w 2317315"/>
                  <a:gd name="connsiteY41" fmla="*/ 588724 h 688932"/>
                  <a:gd name="connsiteX42" fmla="*/ 2195475 w 2317315"/>
                  <a:gd name="connsiteY42" fmla="*/ 652398 h 688932"/>
                  <a:gd name="connsiteX43" fmla="*/ 2229633 w 2317315"/>
                  <a:gd name="connsiteY43" fmla="*/ 613776 h 688932"/>
                  <a:gd name="connsiteX44" fmla="*/ 2317315 w 2317315"/>
                  <a:gd name="connsiteY44" fmla="*/ 651354 h 688932"/>
                  <a:gd name="connsiteX0" fmla="*/ 0 w 2317315"/>
                  <a:gd name="connsiteY0" fmla="*/ 638828 h 688932"/>
                  <a:gd name="connsiteX1" fmla="*/ 62630 w 2317315"/>
                  <a:gd name="connsiteY1" fmla="*/ 651354 h 688932"/>
                  <a:gd name="connsiteX2" fmla="*/ 137786 w 2317315"/>
                  <a:gd name="connsiteY2" fmla="*/ 676406 h 688932"/>
                  <a:gd name="connsiteX3" fmla="*/ 175364 w 2317315"/>
                  <a:gd name="connsiteY3" fmla="*/ 651354 h 688932"/>
                  <a:gd name="connsiteX4" fmla="*/ 300624 w 2317315"/>
                  <a:gd name="connsiteY4" fmla="*/ 613776 h 688932"/>
                  <a:gd name="connsiteX5" fmla="*/ 325676 w 2317315"/>
                  <a:gd name="connsiteY5" fmla="*/ 651354 h 688932"/>
                  <a:gd name="connsiteX6" fmla="*/ 363254 w 2317315"/>
                  <a:gd name="connsiteY6" fmla="*/ 663880 h 688932"/>
                  <a:gd name="connsiteX7" fmla="*/ 400833 w 2317315"/>
                  <a:gd name="connsiteY7" fmla="*/ 651354 h 688932"/>
                  <a:gd name="connsiteX8" fmla="*/ 475989 w 2317315"/>
                  <a:gd name="connsiteY8" fmla="*/ 638828 h 688932"/>
                  <a:gd name="connsiteX9" fmla="*/ 513567 w 2317315"/>
                  <a:gd name="connsiteY9" fmla="*/ 663880 h 688932"/>
                  <a:gd name="connsiteX10" fmla="*/ 588723 w 2317315"/>
                  <a:gd name="connsiteY10" fmla="*/ 688932 h 688932"/>
                  <a:gd name="connsiteX11" fmla="*/ 676405 w 2317315"/>
                  <a:gd name="connsiteY11" fmla="*/ 588724 h 688932"/>
                  <a:gd name="connsiteX12" fmla="*/ 762936 w 2317315"/>
                  <a:gd name="connsiteY12" fmla="*/ 640220 h 688932"/>
                  <a:gd name="connsiteX13" fmla="*/ 801665 w 2317315"/>
                  <a:gd name="connsiteY13" fmla="*/ 588724 h 688932"/>
                  <a:gd name="connsiteX14" fmla="*/ 839244 w 2317315"/>
                  <a:gd name="connsiteY14" fmla="*/ 613776 h 688932"/>
                  <a:gd name="connsiteX15" fmla="*/ 914400 w 2317315"/>
                  <a:gd name="connsiteY15" fmla="*/ 663880 h 688932"/>
                  <a:gd name="connsiteX16" fmla="*/ 939452 w 2317315"/>
                  <a:gd name="connsiteY16" fmla="*/ 588724 h 688932"/>
                  <a:gd name="connsiteX17" fmla="*/ 951978 w 2317315"/>
                  <a:gd name="connsiteY17" fmla="*/ 526094 h 688932"/>
                  <a:gd name="connsiteX18" fmla="*/ 977030 w 2317315"/>
                  <a:gd name="connsiteY18" fmla="*/ 225469 h 688932"/>
                  <a:gd name="connsiteX19" fmla="*/ 1014608 w 2317315"/>
                  <a:gd name="connsiteY19" fmla="*/ 12526 h 688932"/>
                  <a:gd name="connsiteX20" fmla="*/ 1052186 w 2317315"/>
                  <a:gd name="connsiteY20" fmla="*/ 0 h 688932"/>
                  <a:gd name="connsiteX21" fmla="*/ 1127342 w 2317315"/>
                  <a:gd name="connsiteY21" fmla="*/ 112735 h 688932"/>
                  <a:gd name="connsiteX22" fmla="*/ 1152394 w 2317315"/>
                  <a:gd name="connsiteY22" fmla="*/ 150313 h 688932"/>
                  <a:gd name="connsiteX23" fmla="*/ 1240076 w 2317315"/>
                  <a:gd name="connsiteY23" fmla="*/ 413359 h 688932"/>
                  <a:gd name="connsiteX24" fmla="*/ 1290181 w 2317315"/>
                  <a:gd name="connsiteY24" fmla="*/ 563672 h 688932"/>
                  <a:gd name="connsiteX25" fmla="*/ 1302707 w 2317315"/>
                  <a:gd name="connsiteY25" fmla="*/ 601250 h 688932"/>
                  <a:gd name="connsiteX26" fmla="*/ 1315233 w 2317315"/>
                  <a:gd name="connsiteY26" fmla="*/ 638828 h 688932"/>
                  <a:gd name="connsiteX27" fmla="*/ 1352811 w 2317315"/>
                  <a:gd name="connsiteY27" fmla="*/ 613776 h 688932"/>
                  <a:gd name="connsiteX28" fmla="*/ 1365337 w 2317315"/>
                  <a:gd name="connsiteY28" fmla="*/ 576198 h 688932"/>
                  <a:gd name="connsiteX29" fmla="*/ 1390389 w 2317315"/>
                  <a:gd name="connsiteY29" fmla="*/ 538620 h 688932"/>
                  <a:gd name="connsiteX30" fmla="*/ 1427967 w 2317315"/>
                  <a:gd name="connsiteY30" fmla="*/ 551146 h 688932"/>
                  <a:gd name="connsiteX31" fmla="*/ 1490597 w 2317315"/>
                  <a:gd name="connsiteY31" fmla="*/ 626302 h 688932"/>
                  <a:gd name="connsiteX32" fmla="*/ 1528175 w 2317315"/>
                  <a:gd name="connsiteY32" fmla="*/ 651354 h 688932"/>
                  <a:gd name="connsiteX33" fmla="*/ 1578279 w 2317315"/>
                  <a:gd name="connsiteY33" fmla="*/ 638828 h 688932"/>
                  <a:gd name="connsiteX34" fmla="*/ 1640909 w 2317315"/>
                  <a:gd name="connsiteY34" fmla="*/ 613776 h 688932"/>
                  <a:gd name="connsiteX35" fmla="*/ 1703539 w 2317315"/>
                  <a:gd name="connsiteY35" fmla="*/ 663880 h 688932"/>
                  <a:gd name="connsiteX36" fmla="*/ 1716065 w 2317315"/>
                  <a:gd name="connsiteY36" fmla="*/ 626302 h 688932"/>
                  <a:gd name="connsiteX37" fmla="*/ 1832219 w 2317315"/>
                  <a:gd name="connsiteY37" fmla="*/ 627346 h 688932"/>
                  <a:gd name="connsiteX38" fmla="*/ 1891430 w 2317315"/>
                  <a:gd name="connsiteY38" fmla="*/ 563672 h 688932"/>
                  <a:gd name="connsiteX39" fmla="*/ 2004164 w 2317315"/>
                  <a:gd name="connsiteY39" fmla="*/ 626302 h 688932"/>
                  <a:gd name="connsiteX40" fmla="*/ 2097533 w 2317315"/>
                  <a:gd name="connsiteY40" fmla="*/ 652572 h 688932"/>
                  <a:gd name="connsiteX41" fmla="*/ 2195475 w 2317315"/>
                  <a:gd name="connsiteY41" fmla="*/ 652398 h 688932"/>
                  <a:gd name="connsiteX42" fmla="*/ 2229633 w 2317315"/>
                  <a:gd name="connsiteY42" fmla="*/ 613776 h 688932"/>
                  <a:gd name="connsiteX43" fmla="*/ 2317315 w 2317315"/>
                  <a:gd name="connsiteY43" fmla="*/ 651354 h 68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317315" h="688932">
                    <a:moveTo>
                      <a:pt x="0" y="638828"/>
                    </a:moveTo>
                    <a:cubicBezTo>
                      <a:pt x="20877" y="643003"/>
                      <a:pt x="42090" y="645752"/>
                      <a:pt x="62630" y="651354"/>
                    </a:cubicBezTo>
                    <a:cubicBezTo>
                      <a:pt x="88107" y="658302"/>
                      <a:pt x="137786" y="676406"/>
                      <a:pt x="137786" y="676406"/>
                    </a:cubicBezTo>
                    <a:cubicBezTo>
                      <a:pt x="150312" y="668055"/>
                      <a:pt x="148224" y="661792"/>
                      <a:pt x="175364" y="651354"/>
                    </a:cubicBezTo>
                    <a:cubicBezTo>
                      <a:pt x="202504" y="640916"/>
                      <a:pt x="275572" y="613776"/>
                      <a:pt x="300624" y="613776"/>
                    </a:cubicBezTo>
                    <a:cubicBezTo>
                      <a:pt x="325676" y="613776"/>
                      <a:pt x="313921" y="641950"/>
                      <a:pt x="325676" y="651354"/>
                    </a:cubicBezTo>
                    <a:cubicBezTo>
                      <a:pt x="335986" y="659602"/>
                      <a:pt x="350728" y="659705"/>
                      <a:pt x="363254" y="663880"/>
                    </a:cubicBezTo>
                    <a:cubicBezTo>
                      <a:pt x="375780" y="659705"/>
                      <a:pt x="389023" y="657259"/>
                      <a:pt x="400833" y="651354"/>
                    </a:cubicBezTo>
                    <a:cubicBezTo>
                      <a:pt x="447636" y="627953"/>
                      <a:pt x="425673" y="613670"/>
                      <a:pt x="475989" y="638828"/>
                    </a:cubicBezTo>
                    <a:cubicBezTo>
                      <a:pt x="489454" y="645561"/>
                      <a:pt x="499810" y="657766"/>
                      <a:pt x="513567" y="663880"/>
                    </a:cubicBezTo>
                    <a:cubicBezTo>
                      <a:pt x="537698" y="674605"/>
                      <a:pt x="588723" y="688932"/>
                      <a:pt x="588723" y="688932"/>
                    </a:cubicBezTo>
                    <a:cubicBezTo>
                      <a:pt x="632564" y="659705"/>
                      <a:pt x="647370" y="596843"/>
                      <a:pt x="676405" y="588724"/>
                    </a:cubicBezTo>
                    <a:cubicBezTo>
                      <a:pt x="705441" y="580605"/>
                      <a:pt x="742059" y="640220"/>
                      <a:pt x="762936" y="640220"/>
                    </a:cubicBezTo>
                    <a:cubicBezTo>
                      <a:pt x="783813" y="640220"/>
                      <a:pt x="788947" y="593131"/>
                      <a:pt x="801665" y="588724"/>
                    </a:cubicBezTo>
                    <a:cubicBezTo>
                      <a:pt x="814383" y="584317"/>
                      <a:pt x="828599" y="603131"/>
                      <a:pt x="839244" y="613776"/>
                    </a:cubicBezTo>
                    <a:cubicBezTo>
                      <a:pt x="886158" y="660690"/>
                      <a:pt x="860017" y="645752"/>
                      <a:pt x="914400" y="663880"/>
                    </a:cubicBezTo>
                    <a:cubicBezTo>
                      <a:pt x="922751" y="638828"/>
                      <a:pt x="934273" y="614618"/>
                      <a:pt x="939452" y="588724"/>
                    </a:cubicBezTo>
                    <a:cubicBezTo>
                      <a:pt x="943627" y="567847"/>
                      <a:pt x="948967" y="547170"/>
                      <a:pt x="951978" y="526094"/>
                    </a:cubicBezTo>
                    <a:cubicBezTo>
                      <a:pt x="969088" y="406320"/>
                      <a:pt x="965886" y="359203"/>
                      <a:pt x="977030" y="225469"/>
                    </a:cubicBezTo>
                    <a:cubicBezTo>
                      <a:pt x="977349" y="221645"/>
                      <a:pt x="994965" y="19074"/>
                      <a:pt x="1014608" y="12526"/>
                    </a:cubicBezTo>
                    <a:lnTo>
                      <a:pt x="1052186" y="0"/>
                    </a:lnTo>
                    <a:lnTo>
                      <a:pt x="1127342" y="112735"/>
                    </a:lnTo>
                    <a:cubicBezTo>
                      <a:pt x="1135693" y="125261"/>
                      <a:pt x="1147633" y="136031"/>
                      <a:pt x="1152394" y="150313"/>
                    </a:cubicBezTo>
                    <a:lnTo>
                      <a:pt x="1240076" y="413359"/>
                    </a:lnTo>
                    <a:lnTo>
                      <a:pt x="1290181" y="563672"/>
                    </a:lnTo>
                    <a:lnTo>
                      <a:pt x="1302707" y="601250"/>
                    </a:lnTo>
                    <a:lnTo>
                      <a:pt x="1315233" y="638828"/>
                    </a:lnTo>
                    <a:cubicBezTo>
                      <a:pt x="1327759" y="630477"/>
                      <a:pt x="1343407" y="625531"/>
                      <a:pt x="1352811" y="613776"/>
                    </a:cubicBezTo>
                    <a:cubicBezTo>
                      <a:pt x="1361059" y="603466"/>
                      <a:pt x="1359432" y="588008"/>
                      <a:pt x="1365337" y="576198"/>
                    </a:cubicBezTo>
                    <a:cubicBezTo>
                      <a:pt x="1372070" y="562733"/>
                      <a:pt x="1382038" y="551146"/>
                      <a:pt x="1390389" y="538620"/>
                    </a:cubicBezTo>
                    <a:cubicBezTo>
                      <a:pt x="1402915" y="542795"/>
                      <a:pt x="1416981" y="543822"/>
                      <a:pt x="1427967" y="551146"/>
                    </a:cubicBezTo>
                    <a:cubicBezTo>
                      <a:pt x="1489529" y="592187"/>
                      <a:pt x="1444383" y="580088"/>
                      <a:pt x="1490597" y="626302"/>
                    </a:cubicBezTo>
                    <a:cubicBezTo>
                      <a:pt x="1501242" y="636947"/>
                      <a:pt x="1515649" y="643003"/>
                      <a:pt x="1528175" y="651354"/>
                    </a:cubicBezTo>
                    <a:cubicBezTo>
                      <a:pt x="1544876" y="647179"/>
                      <a:pt x="1564836" y="649582"/>
                      <a:pt x="1578279" y="638828"/>
                    </a:cubicBezTo>
                    <a:cubicBezTo>
                      <a:pt x="1633900" y="594331"/>
                      <a:pt x="1528904" y="585775"/>
                      <a:pt x="1640909" y="613776"/>
                    </a:cubicBezTo>
                    <a:cubicBezTo>
                      <a:pt x="1648648" y="625384"/>
                      <a:pt x="1673287" y="679006"/>
                      <a:pt x="1703539" y="663880"/>
                    </a:cubicBezTo>
                    <a:cubicBezTo>
                      <a:pt x="1715349" y="657975"/>
                      <a:pt x="1694618" y="632391"/>
                      <a:pt x="1716065" y="626302"/>
                    </a:cubicBezTo>
                    <a:cubicBezTo>
                      <a:pt x="1737512" y="620213"/>
                      <a:pt x="1802992" y="637784"/>
                      <a:pt x="1832219" y="627346"/>
                    </a:cubicBezTo>
                    <a:cubicBezTo>
                      <a:pt x="1861446" y="616908"/>
                      <a:pt x="1874729" y="559497"/>
                      <a:pt x="1891430" y="563672"/>
                    </a:cubicBezTo>
                    <a:cubicBezTo>
                      <a:pt x="1975922" y="648164"/>
                      <a:pt x="1932975" y="650032"/>
                      <a:pt x="2004164" y="626302"/>
                    </a:cubicBezTo>
                    <a:cubicBezTo>
                      <a:pt x="2011346" y="619120"/>
                      <a:pt x="2065648" y="648223"/>
                      <a:pt x="2097533" y="652572"/>
                    </a:cubicBezTo>
                    <a:cubicBezTo>
                      <a:pt x="2129418" y="656921"/>
                      <a:pt x="2173458" y="658864"/>
                      <a:pt x="2195475" y="652398"/>
                    </a:cubicBezTo>
                    <a:cubicBezTo>
                      <a:pt x="2217492" y="645932"/>
                      <a:pt x="2209326" y="613950"/>
                      <a:pt x="2229633" y="613776"/>
                    </a:cubicBezTo>
                    <a:cubicBezTo>
                      <a:pt x="2249940" y="613602"/>
                      <a:pt x="2241533" y="575572"/>
                      <a:pt x="2317315" y="651354"/>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p:nvPr/>
            </p:nvCxnSpPr>
            <p:spPr>
              <a:xfrm flipV="1">
                <a:off x="5743862" y="2810161"/>
                <a:ext cx="1714935" cy="1"/>
              </a:xfrm>
              <a:prstGeom prst="line">
                <a:avLst/>
              </a:prstGeom>
              <a:ln w="12700">
                <a:solidFill>
                  <a:schemeClr val="accent4">
                    <a:lumMod val="7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6479175" y="2449619"/>
                    <a:ext cx="14001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accent3">
                                  <a:lumMod val="50000"/>
                                </a:schemeClr>
                              </a:solidFill>
                              <a:latin typeface="Cambria Math"/>
                            </a:rPr>
                            <m:t>𝑃</m:t>
                          </m:r>
                        </m:oMath>
                      </m:oMathPara>
                    </a14:m>
                    <a:endParaRPr lang="en-US" sz="1600" dirty="0">
                      <a:solidFill>
                        <a:schemeClr val="accent3">
                          <a:lumMod val="50000"/>
                        </a:schemeClr>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479175" y="2449619"/>
                    <a:ext cx="140017" cy="246221"/>
                  </a:xfrm>
                  <a:prstGeom prst="rect">
                    <a:avLst/>
                  </a:prstGeom>
                  <a:blipFill rotWithShape="1">
                    <a:blip r:embed="rId5"/>
                    <a:stretch>
                      <a:fillRect l="-47826" r="-39130" b="-5000"/>
                    </a:stretch>
                  </a:blipFill>
                </p:spPr>
                <p:txBody>
                  <a:bodyPr/>
                  <a:lstStyle/>
                  <a:p>
                    <a:r>
                      <a:rPr lang="en-US">
                        <a:noFill/>
                      </a:rPr>
                      <a:t> </a:t>
                    </a:r>
                  </a:p>
                </p:txBody>
              </p:sp>
            </mc:Fallback>
          </mc:AlternateContent>
        </p:grpSp>
        <p:sp>
          <p:nvSpPr>
            <p:cNvPr id="45" name="TextBox 44"/>
            <p:cNvSpPr txBox="1"/>
            <p:nvPr/>
          </p:nvSpPr>
          <p:spPr>
            <a:xfrm>
              <a:off x="5693716" y="2174108"/>
              <a:ext cx="720775" cy="492443"/>
            </a:xfrm>
            <a:prstGeom prst="rect">
              <a:avLst/>
            </a:prstGeom>
            <a:noFill/>
          </p:spPr>
          <p:txBody>
            <a:bodyPr wrap="none" lIns="0" tIns="0" rIns="0" bIns="0" rtlCol="0">
              <a:spAutoFit/>
            </a:bodyPr>
            <a:lstStyle/>
            <a:p>
              <a:pPr algn="ctr"/>
              <a:r>
                <a:rPr lang="en-US" sz="1600" dirty="0" smtClean="0"/>
                <a:t>Tar – Ref</a:t>
              </a:r>
            </a:p>
            <a:p>
              <a:pPr algn="ctr"/>
              <a:r>
                <a:rPr lang="en-US" sz="1600" dirty="0" smtClean="0"/>
                <a:t>(RDI)</a:t>
              </a:r>
            </a:p>
          </p:txBody>
        </p:sp>
        <p:sp>
          <p:nvSpPr>
            <p:cNvPr id="50" name="Rounded Rectangle 49"/>
            <p:cNvSpPr/>
            <p:nvPr/>
          </p:nvSpPr>
          <p:spPr>
            <a:xfrm>
              <a:off x="5604390" y="2080260"/>
              <a:ext cx="1907747" cy="1163668"/>
            </a:xfrm>
            <a:prstGeom prst="roundRect">
              <a:avLst>
                <a:gd name="adj" fmla="val 9464"/>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54" name="TextBox 53"/>
              <p:cNvSpPr txBox="1"/>
              <p:nvPr/>
            </p:nvSpPr>
            <p:spPr>
              <a:xfrm>
                <a:off x="5324719" y="4058829"/>
                <a:ext cx="2390852" cy="2659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    =</m:t>
                      </m:r>
                      <m:d>
                        <m:dPr>
                          <m:ctrlPr>
                            <a:rPr lang="en-US" sz="1600" b="0" i="1" smtClean="0">
                              <a:latin typeface="Cambria Math" panose="02040503050406030204" pitchFamily="18" charset="0"/>
                            </a:rPr>
                          </m:ctrlPr>
                        </m:dPr>
                        <m:e>
                          <m:r>
                            <a:rPr lang="en-US" sz="1600" b="0" i="1" smtClean="0">
                              <a:latin typeface="Cambria Math"/>
                            </a:rPr>
                            <m:t>𝑃</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𝐵</m:t>
                              </m:r>
                            </m:e>
                            <m:sub>
                              <m:r>
                                <a:rPr lang="en-US" sz="1600" b="0" i="1" smtClean="0">
                                  <a:latin typeface="Cambria Math"/>
                                </a:rPr>
                                <m:t>𝑡𝑎𝑟</m:t>
                              </m:r>
                            </m:sub>
                          </m:sSub>
                        </m:e>
                      </m:d>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𝐵</m:t>
                          </m:r>
                        </m:e>
                        <m:sub>
                          <m:r>
                            <a:rPr lang="en-US" sz="1600" b="0" i="1" smtClean="0">
                              <a:latin typeface="Cambria Math"/>
                            </a:rPr>
                            <m:t>𝑟𝑒𝑓</m:t>
                          </m:r>
                        </m:sub>
                      </m:sSub>
                    </m:oMath>
                  </m:oMathPara>
                </a14:m>
                <a:endParaRPr lang="en-US" sz="1600" dirty="0" smtClean="0"/>
              </a:p>
            </p:txBody>
          </p:sp>
        </mc:Choice>
        <mc:Fallback xmlns="">
          <p:sp>
            <p:nvSpPr>
              <p:cNvPr id="54" name="TextBox 53"/>
              <p:cNvSpPr txBox="1">
                <a:spLocks noRot="1" noChangeAspect="1" noMove="1" noResize="1" noEditPoints="1" noAdjustHandles="1" noChangeArrowheads="1" noChangeShapeType="1" noTextEdit="1"/>
              </p:cNvSpPr>
              <p:nvPr/>
            </p:nvSpPr>
            <p:spPr>
              <a:xfrm>
                <a:off x="5324719" y="4058829"/>
                <a:ext cx="2390852" cy="265970"/>
              </a:xfrm>
              <a:prstGeom prst="rect">
                <a:avLst/>
              </a:prstGeom>
              <a:blipFill>
                <a:blip r:embed="rId6"/>
                <a:stretch>
                  <a:fillRect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5431933" y="3631085"/>
                <a:ext cx="1570237" cy="358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𝑆</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𝑡𝑎𝑟</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𝑟𝑒𝑓</m:t>
                          </m:r>
                        </m:sub>
                      </m:sSub>
                    </m:oMath>
                  </m:oMathPara>
                </a14:m>
                <a:endParaRPr lang="en-US" sz="1600" dirty="0"/>
              </a:p>
            </p:txBody>
          </p:sp>
        </mc:Choice>
        <mc:Fallback xmlns="">
          <p:sp>
            <p:nvSpPr>
              <p:cNvPr id="55" name="Rectangle 54"/>
              <p:cNvSpPr>
                <a:spLocks noRot="1" noChangeAspect="1" noMove="1" noResize="1" noEditPoints="1" noAdjustHandles="1" noChangeArrowheads="1" noChangeShapeType="1" noTextEdit="1"/>
              </p:cNvSpPr>
              <p:nvPr/>
            </p:nvSpPr>
            <p:spPr>
              <a:xfrm>
                <a:off x="5431933" y="3631085"/>
                <a:ext cx="1570237" cy="358303"/>
              </a:xfrm>
              <a:prstGeom prst="rect">
                <a:avLst/>
              </a:prstGeom>
              <a:blipFill>
                <a:blip r:embed="rId7"/>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5425098" y="4394240"/>
                <a:ext cx="2419350" cy="3759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m:t>
                      </m:r>
                      <m:r>
                        <a:rPr lang="en-US" sz="1600" i="1">
                          <a:latin typeface="Cambria Math"/>
                        </a:rPr>
                        <m:t>𝑃</m:t>
                      </m:r>
                      <m:r>
                        <a:rPr lang="en-US" sz="1600" i="1">
                          <a:latin typeface="Cambria Math"/>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𝐵</m:t>
                              </m:r>
                            </m:e>
                            <m:sub>
                              <m:r>
                                <a:rPr lang="en-US" sz="1600" i="1">
                                  <a:latin typeface="Cambria Math"/>
                                </a:rPr>
                                <m:t>𝑡𝑎𝑟</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𝐵</m:t>
                              </m:r>
                            </m:e>
                            <m:sub>
                              <m:r>
                                <a:rPr lang="en-US" sz="1600" i="1">
                                  <a:latin typeface="Cambria Math"/>
                                </a:rPr>
                                <m:t>𝑟𝑒𝑓</m:t>
                              </m:r>
                            </m:sub>
                          </m:sSub>
                        </m:e>
                      </m:d>
                    </m:oMath>
                  </m:oMathPara>
                </a14:m>
                <a:endParaRPr lang="en-US" sz="1600" dirty="0"/>
              </a:p>
            </p:txBody>
          </p:sp>
        </mc:Choice>
        <mc:Fallback xmlns="">
          <p:sp>
            <p:nvSpPr>
              <p:cNvPr id="56" name="Rectangle 55"/>
              <p:cNvSpPr>
                <a:spLocks noRot="1" noChangeAspect="1" noMove="1" noResize="1" noEditPoints="1" noAdjustHandles="1" noChangeArrowheads="1" noChangeShapeType="1" noTextEdit="1"/>
              </p:cNvSpPr>
              <p:nvPr/>
            </p:nvSpPr>
            <p:spPr>
              <a:xfrm>
                <a:off x="5425098" y="4394240"/>
                <a:ext cx="2419350" cy="375937"/>
              </a:xfrm>
              <a:prstGeom prst="rect">
                <a:avLst/>
              </a:prstGeom>
              <a:blipFill>
                <a:blip r:embed="rId8"/>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5061766" y="4839619"/>
                <a:ext cx="2419350" cy="3676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𝛿</m:t>
                      </m:r>
                      <m:r>
                        <a:rPr lang="en-US" sz="1600" b="0" i="1" smtClean="0">
                          <a:latin typeface="Cambria Math"/>
                        </a:rPr>
                        <m:t>𝑆</m:t>
                      </m:r>
                      <m:r>
                        <a:rPr lang="en-US" sz="1600" i="1">
                          <a:latin typeface="Cambria Math"/>
                        </a:rPr>
                        <m:t>=</m:t>
                      </m:r>
                      <m:r>
                        <a:rPr lang="en-US" sz="1600" b="0" i="1" smtClean="0">
                          <a:latin typeface="Cambria Math"/>
                        </a:rPr>
                        <m:t>𝛿</m:t>
                      </m:r>
                      <m:r>
                        <a:rPr lang="en-US" sz="1600" i="1">
                          <a:latin typeface="Cambria Math"/>
                        </a:rPr>
                        <m:t>𝑃</m:t>
                      </m:r>
                      <m:r>
                        <a:rPr lang="en-US" sz="1600" i="1">
                          <a:latin typeface="Cambria Math"/>
                        </a:rPr>
                        <m:t>+</m:t>
                      </m:r>
                      <m:rad>
                        <m:radPr>
                          <m:degHide m:val="on"/>
                          <m:ctrlPr>
                            <a:rPr lang="en-US" sz="1600" i="1" smtClean="0">
                              <a:solidFill>
                                <a:srgbClr val="FF0000"/>
                              </a:solidFill>
                              <a:latin typeface="Cambria Math" panose="02040503050406030204" pitchFamily="18" charset="0"/>
                            </a:rPr>
                          </m:ctrlPr>
                        </m:radPr>
                        <m:deg/>
                        <m:e>
                          <m:r>
                            <a:rPr lang="en-US" sz="1600" b="0" i="1" smtClean="0">
                              <a:solidFill>
                                <a:srgbClr val="FF0000"/>
                              </a:solidFill>
                              <a:latin typeface="Cambria Math"/>
                            </a:rPr>
                            <m:t>2</m:t>
                          </m:r>
                        </m:e>
                      </m:rad>
                      <m:r>
                        <a:rPr lang="en-US" sz="1600" b="0" i="1" smtClean="0">
                          <a:latin typeface="Cambria Math"/>
                        </a:rPr>
                        <m:t> </m:t>
                      </m:r>
                      <m:r>
                        <m:rPr>
                          <m:lit/>
                        </m:rPr>
                        <a:rPr lang="en-US" sz="1600" b="0" i="1" smtClean="0">
                          <a:latin typeface="Cambria Math"/>
                        </a:rPr>
                        <m:t> </m:t>
                      </m:r>
                      <m:r>
                        <a:rPr lang="en-US" sz="1600" b="0" i="1" smtClean="0">
                          <a:latin typeface="Cambria Math"/>
                        </a:rPr>
                        <m:t>𝛿</m:t>
                      </m:r>
                      <m:r>
                        <a:rPr lang="en-US" sz="1600" b="0" i="1" smtClean="0">
                          <a:latin typeface="Cambria Math"/>
                        </a:rPr>
                        <m:t>𝐵</m:t>
                      </m:r>
                    </m:oMath>
                  </m:oMathPara>
                </a14:m>
                <a:endParaRPr lang="en-US" sz="1600" dirty="0"/>
              </a:p>
            </p:txBody>
          </p:sp>
        </mc:Choice>
        <mc:Fallback xmlns="">
          <p:sp>
            <p:nvSpPr>
              <p:cNvPr id="59" name="Rectangle 58"/>
              <p:cNvSpPr>
                <a:spLocks noRot="1" noChangeAspect="1" noMove="1" noResize="1" noEditPoints="1" noAdjustHandles="1" noChangeArrowheads="1" noChangeShapeType="1" noTextEdit="1"/>
              </p:cNvSpPr>
              <p:nvPr/>
            </p:nvSpPr>
            <p:spPr>
              <a:xfrm>
                <a:off x="5061766" y="4839619"/>
                <a:ext cx="2419350" cy="36760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66183" y="5420657"/>
                <a:ext cx="8586709" cy="5311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a:rPr>
                            <m:t>𝑟</m:t>
                          </m:r>
                        </m:e>
                        <m:sub>
                          <m:r>
                            <a:rPr lang="en-US" sz="1400" b="0" i="1" smtClean="0">
                              <a:latin typeface="Cambria Math" panose="02040503050406030204" pitchFamily="18" charset="0"/>
                            </a:rPr>
                            <m:t>𝑛</m:t>
                          </m:r>
                        </m:sub>
                      </m:sSub>
                      <m:r>
                        <a:rPr lang="en-US" sz="1400" b="0" i="1" smtClean="0">
                          <a:latin typeface="Cambria Math"/>
                        </a:rPr>
                        <m:t>=</m:t>
                      </m:r>
                      <m:sSup>
                        <m:sSupPr>
                          <m:ctrlPr>
                            <a:rPr lang="en-US" sz="1400" b="0" i="1" smtClean="0">
                              <a:latin typeface="Cambria Math" panose="02040503050406030204" pitchFamily="18" charset="0"/>
                            </a:rPr>
                          </m:ctrlPr>
                        </m:sSupPr>
                        <m:e>
                          <m:r>
                            <a:rPr lang="en-US" sz="1400" b="0" i="1" smtClean="0">
                              <a:latin typeface="Cambria Math"/>
                            </a:rPr>
                            <m:t>𝐹</m:t>
                          </m:r>
                        </m:e>
                        <m:sup>
                          <m:r>
                            <a:rPr lang="en-US" sz="1400" b="0" i="1" smtClean="0">
                              <a:latin typeface="Cambria Math"/>
                            </a:rPr>
                            <m:t>2</m:t>
                          </m:r>
                        </m:sup>
                      </m:sSup>
                      <m:d>
                        <m:dPr>
                          <m:begChr m:val="["/>
                          <m:endChr m:val="]"/>
                          <m:ctrlPr>
                            <a:rPr lang="en-US" sz="1400" b="0" i="1" smtClean="0">
                              <a:latin typeface="Cambria Math" panose="02040503050406030204" pitchFamily="18" charset="0"/>
                            </a:rPr>
                          </m:ctrlPr>
                        </m:dPr>
                        <m:e>
                          <m:r>
                            <a:rPr lang="en-US" sz="1400" i="1">
                              <a:solidFill>
                                <a:srgbClr val="FF0000"/>
                              </a:solidFill>
                              <a:latin typeface="Cambria Math"/>
                            </a:rPr>
                            <m:t>2</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m:rPr>
                                      <m:sty m:val="p"/>
                                    </m:rPr>
                                    <a:rPr lang="en-US" sz="1400">
                                      <a:latin typeface="Cambria Math"/>
                                    </a:rPr>
                                    <m:t>Φ</m:t>
                                  </m:r>
                                </m:e>
                                <m:sub>
                                  <m:r>
                                    <a:rPr lang="en-US" sz="1400" b="0" i="1" smtClean="0">
                                      <a:latin typeface="Cambria Math" panose="02040503050406030204" pitchFamily="18" charset="0"/>
                                    </a:rPr>
                                    <m:t>∗</m:t>
                                  </m:r>
                                </m:sub>
                              </m:sSub>
                              <m:sSub>
                                <m:sSubPr>
                                  <m:ctrlPr>
                                    <a:rPr lang="en-US" sz="1400" i="1">
                                      <a:latin typeface="Cambria Math" panose="02040503050406030204" pitchFamily="18" charset="0"/>
                                    </a:rPr>
                                  </m:ctrlPr>
                                </m:sSubPr>
                                <m:e>
                                  <m:r>
                                    <a:rPr lang="en-US" sz="1400" i="1">
                                      <a:latin typeface="Cambria Math"/>
                                    </a:rPr>
                                    <m:t>𝐶</m:t>
                                  </m:r>
                                </m:e>
                                <m:sub>
                                  <m:r>
                                    <a:rPr lang="en-US" sz="1400" i="1">
                                      <a:latin typeface="Cambria Math"/>
                                    </a:rPr>
                                    <m:t>𝐶𝐺</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𝑝𝑘</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𝑝𝑖𝑥</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𝑠𝑝</m:t>
                                  </m:r>
                                </m:sub>
                              </m:sSub>
                              <m:r>
                                <a:rPr lang="en-US" sz="1400" i="1">
                                  <a:latin typeface="Cambria Math"/>
                                </a:rPr>
                                <m:t>+</m:t>
                              </m:r>
                              <m:f>
                                <m:fPr>
                                  <m:ctrlPr>
                                    <a:rPr lang="en-US" sz="1400" i="1">
                                      <a:latin typeface="Cambria Math" panose="02040503050406030204" pitchFamily="18" charset="0"/>
                                    </a:rPr>
                                  </m:ctrlPr>
                                </m:fPr>
                                <m:num>
                                  <m:r>
                                    <a:rPr lang="en-US" sz="1400" i="1">
                                      <a:latin typeface="Cambria Math"/>
                                    </a:rPr>
                                    <m:t>𝑑</m:t>
                                  </m:r>
                                  <m:sSub>
                                    <m:sSubPr>
                                      <m:ctrlPr>
                                        <a:rPr lang="en-US" sz="1400" i="1">
                                          <a:latin typeface="Cambria Math" panose="02040503050406030204" pitchFamily="18" charset="0"/>
                                        </a:rPr>
                                      </m:ctrlPr>
                                    </m:sSubPr>
                                    <m:e>
                                      <m:r>
                                        <m:rPr>
                                          <m:sty m:val="p"/>
                                        </m:rPr>
                                        <a:rPr lang="en-US" sz="1400">
                                          <a:latin typeface="Cambria Math"/>
                                        </a:rPr>
                                        <m:t>Φ</m:t>
                                      </m:r>
                                    </m:e>
                                    <m:sub>
                                      <m:r>
                                        <m:rPr>
                                          <m:sty m:val="p"/>
                                        </m:rPr>
                                        <a:rPr lang="en-US" sz="1400">
                                          <a:latin typeface="Cambria Math"/>
                                        </a:rPr>
                                        <m:t>z</m:t>
                                      </m:r>
                                    </m:sub>
                                  </m:sSub>
                                </m:num>
                                <m:den>
                                  <m:r>
                                    <a:rPr lang="en-US" sz="1400" i="1">
                                      <a:latin typeface="Cambria Math"/>
                                    </a:rPr>
                                    <m:t>𝑑</m:t>
                                  </m:r>
                                  <m:r>
                                    <m:rPr>
                                      <m:sty m:val="p"/>
                                    </m:rPr>
                                    <a:rPr lang="en-US" sz="1400">
                                      <a:latin typeface="Cambria Math"/>
                                    </a:rPr>
                                    <m:t>Ω</m:t>
                                  </m:r>
                                </m:den>
                              </m:f>
                              <m:r>
                                <m:rPr>
                                  <m:sty m:val="p"/>
                                </m:rPr>
                                <a:rPr lang="en-US" sz="1400">
                                  <a:latin typeface="Cambria Math"/>
                                </a:rPr>
                                <m:t>Δ</m:t>
                              </m:r>
                              <m:sSub>
                                <m:sSubPr>
                                  <m:ctrlPr>
                                    <a:rPr lang="en-US" sz="1400" i="1">
                                      <a:latin typeface="Cambria Math" panose="02040503050406030204" pitchFamily="18" charset="0"/>
                                    </a:rPr>
                                  </m:ctrlPr>
                                </m:sSubPr>
                                <m:e>
                                  <m:r>
                                    <m:rPr>
                                      <m:sty m:val="p"/>
                                    </m:rPr>
                                    <a:rPr lang="en-US" sz="1400">
                                      <a:latin typeface="Cambria Math"/>
                                    </a:rPr>
                                    <m:t>Ω</m:t>
                                  </m:r>
                                </m:e>
                                <m:sub>
                                  <m:r>
                                    <a:rPr lang="en-US" sz="1400" i="1">
                                      <a:latin typeface="Cambria Math"/>
                                    </a:rPr>
                                    <m:t>𝑃𝑆𝐹</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𝑍</m:t>
                                  </m:r>
                                </m:sub>
                              </m:sSub>
                            </m:e>
                          </m:d>
                        </m:e>
                      </m:d>
                      <m:sSub>
                        <m:sSubPr>
                          <m:ctrlPr>
                            <a:rPr lang="en-US" sz="1400" b="0" i="1" smtClean="0">
                              <a:latin typeface="Cambria Math" panose="02040503050406030204" pitchFamily="18" charset="0"/>
                            </a:rPr>
                          </m:ctrlPr>
                        </m:sSubPr>
                        <m:e>
                          <m:r>
                            <a:rPr lang="en-US" sz="1400" i="1">
                              <a:latin typeface="Cambria Math"/>
                            </a:rPr>
                            <m:t>𝐴</m:t>
                          </m:r>
                        </m:e>
                        <m:sub>
                          <m:r>
                            <a:rPr lang="en-US" sz="1400" b="0" i="1" smtClean="0">
                              <a:latin typeface="Cambria Math" panose="02040503050406030204" pitchFamily="18" charset="0"/>
                            </a:rPr>
                            <m:t>𝑃𝑀</m:t>
                          </m:r>
                        </m:sub>
                      </m:sSub>
                      <m:r>
                        <m:rPr>
                          <m:lit/>
                        </m:rPr>
                        <a:rPr lang="en-US" sz="1400" b="0" i="1" smtClean="0">
                          <a:latin typeface="Cambria Math" panose="02040503050406030204" pitchFamily="18" charset="0"/>
                        </a:rPr>
                        <m:t> </m:t>
                      </m:r>
                      <m:r>
                        <a:rPr lang="en-US" sz="1400" i="1">
                          <a:latin typeface="Cambria Math"/>
                        </a:rPr>
                        <m:t>𝜂</m:t>
                      </m:r>
                      <m:r>
                        <a:rPr lang="en-US" sz="1400" b="0" i="1" smtClean="0">
                          <a:latin typeface="Cambria Math"/>
                        </a:rPr>
                        <m:t>+</m:t>
                      </m:r>
                      <m:r>
                        <a:rPr lang="en-US" sz="1400" b="0" i="1" smtClean="0">
                          <a:solidFill>
                            <a:srgbClr val="FF0000"/>
                          </a:solidFill>
                          <a:latin typeface="Cambria Math"/>
                        </a:rPr>
                        <m:t>2</m:t>
                      </m:r>
                      <m:r>
                        <m:rPr>
                          <m:lit/>
                        </m:rPr>
                        <a:rPr lang="en-US" sz="1400" b="0" i="1" smtClean="0">
                          <a:solidFill>
                            <a:srgbClr val="FF0000"/>
                          </a:solidFill>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a:rPr>
                            <m:t>𝐹</m:t>
                          </m:r>
                        </m:e>
                        <m:sup>
                          <m:r>
                            <a:rPr lang="en-US" sz="1400" b="0" i="1" smtClean="0">
                              <a:latin typeface="Cambria Math"/>
                            </a:rPr>
                            <m:t>2</m:t>
                          </m:r>
                        </m:sup>
                      </m:sSup>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a:rPr>
                                <m:t>𝑖</m:t>
                              </m:r>
                            </m:e>
                            <m:sub>
                              <m:r>
                                <a:rPr lang="en-US" sz="1400" b="0" i="1" smtClean="0">
                                  <a:latin typeface="Cambria Math"/>
                                </a:rPr>
                                <m:t>𝑑</m:t>
                              </m:r>
                            </m:sub>
                          </m:sSub>
                          <m:sSub>
                            <m:sSubPr>
                              <m:ctrlPr>
                                <a:rPr lang="en-US" sz="1400" b="0" i="1" smtClean="0">
                                  <a:latin typeface="Cambria Math" panose="02040503050406030204" pitchFamily="18" charset="0"/>
                                </a:rPr>
                              </m:ctrlPr>
                            </m:sSubPr>
                            <m:e>
                              <m:r>
                                <a:rPr lang="en-US" sz="1400" b="0" i="1" smtClean="0">
                                  <a:latin typeface="Cambria Math"/>
                                </a:rPr>
                                <m:t>𝑚</m:t>
                              </m:r>
                            </m:e>
                            <m:sub>
                              <m:r>
                                <a:rPr lang="en-US" sz="1400" b="0" i="1" smtClean="0">
                                  <a:latin typeface="Cambria Math"/>
                                </a:rPr>
                                <m:t>𝑝𝑖𝑥</m:t>
                              </m:r>
                            </m:sub>
                          </m:sSub>
                          <m:r>
                            <a:rPr lang="en-US" sz="1400" b="0" i="1" smtClean="0">
                              <a:latin typeface="Cambria Math"/>
                            </a:rPr>
                            <m:t>+</m:t>
                          </m:r>
                          <m:sSub>
                            <m:sSubPr>
                              <m:ctrlPr>
                                <a:rPr lang="en-US" sz="1400" b="0" i="1" smtClean="0">
                                  <a:latin typeface="Cambria Math" panose="02040503050406030204" pitchFamily="18" charset="0"/>
                                </a:rPr>
                              </m:ctrlPr>
                            </m:sSubPr>
                            <m:e>
                              <m:r>
                                <a:rPr lang="en-US" sz="1400" b="0" i="1" smtClean="0">
                                  <a:latin typeface="Cambria Math"/>
                                </a:rPr>
                                <m:t>𝑞</m:t>
                              </m:r>
                            </m:e>
                            <m:sub>
                              <m:r>
                                <a:rPr lang="en-US" sz="1400" b="0" i="1" smtClean="0">
                                  <a:latin typeface="Cambria Math"/>
                                </a:rPr>
                                <m:t>𝐶𝐼𝐶</m:t>
                              </m:r>
                            </m:sub>
                          </m:sSub>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a:rPr>
                                    <m:t>𝑚</m:t>
                                  </m:r>
                                </m:e>
                                <m:sub>
                                  <m:r>
                                    <a:rPr lang="en-US" sz="1400" b="0" i="1" smtClean="0">
                                      <a:latin typeface="Cambria Math"/>
                                    </a:rPr>
                                    <m:t>𝑝𝑖𝑥</m:t>
                                  </m:r>
                                </m:sub>
                              </m:sSub>
                            </m:num>
                            <m:den>
                              <m:sSub>
                                <m:sSubPr>
                                  <m:ctrlPr>
                                    <a:rPr lang="en-US" sz="1400" b="0" i="1" smtClean="0">
                                      <a:latin typeface="Cambria Math" panose="02040503050406030204" pitchFamily="18" charset="0"/>
                                    </a:rPr>
                                  </m:ctrlPr>
                                </m:sSubPr>
                                <m:e>
                                  <m:r>
                                    <a:rPr lang="en-US" sz="1400" b="0" i="1" smtClean="0">
                                      <a:latin typeface="Cambria Math"/>
                                    </a:rPr>
                                    <m:t>𝑡</m:t>
                                  </m:r>
                                </m:e>
                                <m:sub>
                                  <m:r>
                                    <a:rPr lang="en-US" sz="1400" b="0" i="1" smtClean="0">
                                      <a:latin typeface="Cambria Math"/>
                                    </a:rPr>
                                    <m:t>𝑓𝑟</m:t>
                                  </m:r>
                                </m:sub>
                              </m:sSub>
                            </m:den>
                          </m:f>
                        </m:e>
                      </m:d>
                      <m:r>
                        <a:rPr lang="en-US" sz="1400" b="0" i="1" smtClean="0">
                          <a:latin typeface="Cambria Math"/>
                        </a:rPr>
                        <m:t>+</m:t>
                      </m:r>
                      <m:r>
                        <a:rPr lang="en-US" sz="1400" i="1">
                          <a:solidFill>
                            <a:srgbClr val="FF0000"/>
                          </a:solidFill>
                          <a:latin typeface="Cambria Math"/>
                        </a:rPr>
                        <m:t>2</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a:rPr>
                                <m:t>𝑚</m:t>
                              </m:r>
                            </m:e>
                            <m:sub>
                              <m:r>
                                <a:rPr lang="en-US" sz="1400" b="0" i="1" smtClean="0">
                                  <a:latin typeface="Cambria Math"/>
                                </a:rPr>
                                <m:t>𝑝𝑖𝑥</m:t>
                              </m:r>
                            </m:sub>
                          </m:sSub>
                        </m:num>
                        <m:den>
                          <m:sSub>
                            <m:sSubPr>
                              <m:ctrlPr>
                                <a:rPr lang="en-US" sz="1400" b="0" i="1" smtClean="0">
                                  <a:latin typeface="Cambria Math" panose="02040503050406030204" pitchFamily="18" charset="0"/>
                                </a:rPr>
                              </m:ctrlPr>
                            </m:sSubPr>
                            <m:e>
                              <m:r>
                                <a:rPr lang="en-US" sz="1400" b="0" i="1" smtClean="0">
                                  <a:latin typeface="Cambria Math"/>
                                </a:rPr>
                                <m:t>𝑡</m:t>
                              </m:r>
                            </m:e>
                            <m:sub>
                              <m:r>
                                <a:rPr lang="en-US" sz="1400" b="0" i="1" smtClean="0">
                                  <a:latin typeface="Cambria Math"/>
                                </a:rPr>
                                <m:t>𝑓𝑟</m:t>
                              </m:r>
                            </m:sub>
                          </m:sSub>
                        </m:den>
                      </m:f>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a:rPr>
                                        <m:t>𝜎</m:t>
                                      </m:r>
                                    </m:e>
                                    <m:sub>
                                      <m:r>
                                        <a:rPr lang="en-US" sz="1400" b="0" i="1" smtClean="0">
                                          <a:latin typeface="Cambria Math"/>
                                        </a:rPr>
                                        <m:t>𝑟</m:t>
                                      </m:r>
                                    </m:sub>
                                  </m:sSub>
                                </m:num>
                                <m:den>
                                  <m:sSub>
                                    <m:sSubPr>
                                      <m:ctrlPr>
                                        <a:rPr lang="en-US" sz="1400" b="0" i="1" smtClean="0">
                                          <a:latin typeface="Cambria Math" panose="02040503050406030204" pitchFamily="18" charset="0"/>
                                        </a:rPr>
                                      </m:ctrlPr>
                                    </m:sSubPr>
                                    <m:e>
                                      <m:r>
                                        <a:rPr lang="en-US" sz="1400" b="0" i="1" smtClean="0">
                                          <a:latin typeface="Cambria Math"/>
                                        </a:rPr>
                                        <m:t>𝐺</m:t>
                                      </m:r>
                                    </m:e>
                                    <m:sub>
                                      <m:r>
                                        <a:rPr lang="en-US" sz="1400" b="0" i="1" smtClean="0">
                                          <a:latin typeface="Cambria Math"/>
                                        </a:rPr>
                                        <m:t>𝐸𝑀</m:t>
                                      </m:r>
                                    </m:sub>
                                  </m:sSub>
                                </m:den>
                              </m:f>
                            </m:e>
                          </m:d>
                        </m:e>
                        <m:sup>
                          <m:r>
                            <a:rPr lang="en-US" sz="1400" b="0" i="1" smtClean="0">
                              <a:latin typeface="Cambria Math"/>
                            </a:rPr>
                            <m:t>2</m:t>
                          </m:r>
                        </m:sup>
                      </m:sSup>
                    </m:oMath>
                  </m:oMathPara>
                </a14:m>
                <a:endParaRPr lang="en-US" sz="1400" dirty="0" smtClean="0"/>
              </a:p>
            </p:txBody>
          </p:sp>
        </mc:Choice>
        <mc:Fallback xmlns="">
          <p:sp>
            <p:nvSpPr>
              <p:cNvPr id="61" name="TextBox 60"/>
              <p:cNvSpPr txBox="1">
                <a:spLocks noRot="1" noChangeAspect="1" noMove="1" noResize="1" noEditPoints="1" noAdjustHandles="1" noChangeArrowheads="1" noChangeShapeType="1" noTextEdit="1"/>
              </p:cNvSpPr>
              <p:nvPr/>
            </p:nvSpPr>
            <p:spPr>
              <a:xfrm>
                <a:off x="366183" y="5420657"/>
                <a:ext cx="8586709" cy="531107"/>
              </a:xfrm>
              <a:prstGeom prst="rect">
                <a:avLst/>
              </a:prstGeom>
              <a:blipFill>
                <a:blip r:embed="rId10"/>
                <a:stretch>
                  <a:fillRect/>
                </a:stretch>
              </a:blipFill>
            </p:spPr>
            <p:txBody>
              <a:bodyPr/>
              <a:lstStyle/>
              <a:p>
                <a:r>
                  <a:rPr lang="en-US">
                    <a:noFill/>
                  </a:rPr>
                  <a:t> </a:t>
                </a:r>
              </a:p>
            </p:txBody>
          </p:sp>
        </mc:Fallback>
      </mc:AlternateContent>
      <p:sp>
        <p:nvSpPr>
          <p:cNvPr id="3" name="TextBox 2"/>
          <p:cNvSpPr txBox="1"/>
          <p:nvPr/>
        </p:nvSpPr>
        <p:spPr>
          <a:xfrm>
            <a:off x="7189268" y="4910252"/>
            <a:ext cx="1763624" cy="261610"/>
          </a:xfrm>
          <a:prstGeom prst="rect">
            <a:avLst/>
          </a:prstGeom>
          <a:noFill/>
        </p:spPr>
        <p:txBody>
          <a:bodyPr wrap="none" rtlCol="0">
            <a:spAutoFit/>
          </a:bodyPr>
          <a:lstStyle/>
          <a:p>
            <a:r>
              <a:rPr lang="en-US" sz="1100" dirty="0" smtClean="0">
                <a:solidFill>
                  <a:srgbClr val="FF0000"/>
                </a:solidFill>
              </a:rPr>
              <a:t>for the random background</a:t>
            </a:r>
            <a:endParaRPr lang="en-US" sz="1100" dirty="0">
              <a:solidFill>
                <a:srgbClr val="FF0000"/>
              </a:solidFill>
            </a:endParaRPr>
          </a:p>
        </p:txBody>
      </p:sp>
      <p:sp>
        <p:nvSpPr>
          <p:cNvPr id="6" name="Date Placeholder 5"/>
          <p:cNvSpPr>
            <a:spLocks noGrp="1"/>
          </p:cNvSpPr>
          <p:nvPr>
            <p:ph type="dt" sz="half" idx="10"/>
          </p:nvPr>
        </p:nvSpPr>
        <p:spPr/>
        <p:txBody>
          <a:bodyPr/>
          <a:lstStyle/>
          <a:p>
            <a:r>
              <a:rPr lang="en-US" smtClean="0"/>
              <a:t>9/23/2016</a:t>
            </a:r>
            <a:endParaRPr lang="en-US" dirty="0"/>
          </a:p>
        </p:txBody>
      </p:sp>
      <p:sp>
        <p:nvSpPr>
          <p:cNvPr id="7" name="Footer Placeholder 6"/>
          <p:cNvSpPr>
            <a:spLocks noGrp="1"/>
          </p:cNvSpPr>
          <p:nvPr>
            <p:ph type="ftr" sz="quarter" idx="11"/>
          </p:nvPr>
        </p:nvSpPr>
        <p:spPr/>
        <p:txBody>
          <a:bodyPr/>
          <a:lstStyle/>
          <a:p>
            <a:r>
              <a:rPr lang="en-US" smtClean="0"/>
              <a:t>Nemati - WFIRST Coronagraph Photometry and Planet Yield</a:t>
            </a:r>
            <a:endParaRPr lang="en-US" dirty="0"/>
          </a:p>
        </p:txBody>
      </p:sp>
      <p:sp>
        <p:nvSpPr>
          <p:cNvPr id="8" name="Rectangle 7"/>
          <p:cNvSpPr/>
          <p:nvPr/>
        </p:nvSpPr>
        <p:spPr>
          <a:xfrm>
            <a:off x="548639" y="6118213"/>
            <a:ext cx="8694689" cy="338554"/>
          </a:xfrm>
          <a:prstGeom prst="rect">
            <a:avLst/>
          </a:prstGeom>
        </p:spPr>
        <p:txBody>
          <a:bodyPr wrap="square">
            <a:spAutoFit/>
          </a:bodyPr>
          <a:lstStyle/>
          <a:p>
            <a:r>
              <a:rPr lang="en-US" sz="1600" dirty="0"/>
              <a:t>However, if there is a library of reference images, it is possible that this factor of 2 would not apply.</a:t>
            </a:r>
          </a:p>
        </p:txBody>
      </p:sp>
    </p:spTree>
    <p:extLst>
      <p:ext uri="{BB962C8B-B14F-4D97-AF65-F5344CB8AC3E}">
        <p14:creationId xmlns:p14="http://schemas.microsoft.com/office/powerpoint/2010/main" val="3860542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Contrast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601967" y="1163137"/>
                <a:ext cx="1352422" cy="340221"/>
              </a:xfrm>
              <a:prstGeom prst="rect">
                <a:avLst/>
              </a:prstGeom>
              <a:noFill/>
              <a:ln>
                <a:noFill/>
              </a:ln>
            </p:spPr>
            <p:txBody>
              <a:bodyPr wrap="none" lIns="0" r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accent4">
                                  <a:lumMod val="75000"/>
                                </a:schemeClr>
                              </a:solidFill>
                              <a:latin typeface="Cambria Math" panose="02040503050406030204" pitchFamily="18" charset="0"/>
                            </a:rPr>
                          </m:ctrlPr>
                        </m:sSubSupPr>
                        <m:e>
                          <m:r>
                            <a:rPr lang="en-US" sz="1600" b="0" i="1" smtClean="0">
                              <a:solidFill>
                                <a:schemeClr val="accent4">
                                  <a:lumMod val="75000"/>
                                </a:schemeClr>
                              </a:solidFill>
                              <a:latin typeface="Cambria Math"/>
                            </a:rPr>
                            <m:t>𝜎</m:t>
                          </m:r>
                        </m:e>
                        <m:sub>
                          <m:r>
                            <a:rPr lang="en-US" sz="1600" b="0" i="1" smtClean="0">
                              <a:solidFill>
                                <a:schemeClr val="accent4">
                                  <a:lumMod val="75000"/>
                                </a:schemeClr>
                              </a:solidFill>
                              <a:latin typeface="Cambria Math"/>
                            </a:rPr>
                            <m:t>𝑡𝑜𝑡</m:t>
                          </m:r>
                        </m:sub>
                        <m:sup>
                          <m:r>
                            <a:rPr lang="en-US" sz="1600" b="0" i="1" smtClean="0">
                              <a:solidFill>
                                <a:schemeClr val="accent4">
                                  <a:lumMod val="75000"/>
                                </a:schemeClr>
                              </a:solidFill>
                              <a:latin typeface="Cambria Math"/>
                            </a:rPr>
                            <m:t>2</m:t>
                          </m:r>
                        </m:sup>
                      </m:sSubSup>
                      <m:r>
                        <a:rPr lang="en-US" sz="1600" b="0" i="1" smtClean="0">
                          <a:solidFill>
                            <a:schemeClr val="accent4">
                              <a:lumMod val="75000"/>
                            </a:schemeClr>
                          </a:solidFill>
                          <a:latin typeface="Cambria Math"/>
                        </a:rPr>
                        <m:t>=</m:t>
                      </m:r>
                      <m:sSubSup>
                        <m:sSubSupPr>
                          <m:ctrlPr>
                            <a:rPr lang="en-US" sz="1600" b="0" i="1" smtClean="0">
                              <a:solidFill>
                                <a:schemeClr val="accent4">
                                  <a:lumMod val="75000"/>
                                </a:schemeClr>
                              </a:solidFill>
                              <a:latin typeface="Cambria Math" panose="02040503050406030204" pitchFamily="18" charset="0"/>
                            </a:rPr>
                          </m:ctrlPr>
                        </m:sSubSupPr>
                        <m:e>
                          <m:r>
                            <a:rPr lang="en-US" sz="1600" b="0" i="1" smtClean="0">
                              <a:solidFill>
                                <a:schemeClr val="accent4">
                                  <a:lumMod val="75000"/>
                                </a:schemeClr>
                              </a:solidFill>
                              <a:latin typeface="Cambria Math"/>
                            </a:rPr>
                            <m:t>𝜎</m:t>
                          </m:r>
                        </m:e>
                        <m:sub>
                          <m:r>
                            <a:rPr lang="en-US" sz="1600" b="0" i="1" smtClean="0">
                              <a:solidFill>
                                <a:schemeClr val="accent4">
                                  <a:lumMod val="75000"/>
                                </a:schemeClr>
                              </a:solidFill>
                              <a:latin typeface="Cambria Math"/>
                            </a:rPr>
                            <m:t>𝑡</m:t>
                          </m:r>
                        </m:sub>
                        <m:sup>
                          <m:r>
                            <a:rPr lang="en-US" sz="1600" b="0" i="1" smtClean="0">
                              <a:solidFill>
                                <a:schemeClr val="accent4">
                                  <a:lumMod val="75000"/>
                                </a:schemeClr>
                              </a:solidFill>
                              <a:latin typeface="Cambria Math"/>
                            </a:rPr>
                            <m:t>2</m:t>
                          </m:r>
                        </m:sup>
                      </m:sSubSup>
                      <m:r>
                        <a:rPr lang="en-US" sz="1600" b="0" i="1" smtClean="0">
                          <a:solidFill>
                            <a:schemeClr val="accent4">
                              <a:lumMod val="75000"/>
                            </a:schemeClr>
                          </a:solidFill>
                          <a:latin typeface="Cambria Math"/>
                        </a:rPr>
                        <m:t>+</m:t>
                      </m:r>
                      <m:sSubSup>
                        <m:sSubSupPr>
                          <m:ctrlPr>
                            <a:rPr lang="en-US" sz="1600" b="0" i="1" smtClean="0">
                              <a:solidFill>
                                <a:schemeClr val="accent4">
                                  <a:lumMod val="75000"/>
                                </a:schemeClr>
                              </a:solidFill>
                              <a:latin typeface="Cambria Math" panose="02040503050406030204" pitchFamily="18" charset="0"/>
                            </a:rPr>
                          </m:ctrlPr>
                        </m:sSubSupPr>
                        <m:e>
                          <m:r>
                            <a:rPr lang="en-US" sz="1600" b="0" i="1" smtClean="0">
                              <a:solidFill>
                                <a:schemeClr val="accent4">
                                  <a:lumMod val="75000"/>
                                </a:schemeClr>
                              </a:solidFill>
                              <a:latin typeface="Cambria Math"/>
                            </a:rPr>
                            <m:t>𝜎</m:t>
                          </m:r>
                        </m:e>
                        <m:sub>
                          <m:r>
                            <a:rPr lang="en-US" sz="1600" b="0" i="1" smtClean="0">
                              <a:solidFill>
                                <a:schemeClr val="accent4">
                                  <a:lumMod val="75000"/>
                                </a:schemeClr>
                              </a:solidFill>
                              <a:latin typeface="Cambria Math"/>
                            </a:rPr>
                            <m:t>𝑠</m:t>
                          </m:r>
                        </m:sub>
                        <m:sup>
                          <m:r>
                            <a:rPr lang="en-US" sz="1600" b="0" i="1" smtClean="0">
                              <a:solidFill>
                                <a:schemeClr val="accent4">
                                  <a:lumMod val="75000"/>
                                </a:schemeClr>
                              </a:solidFill>
                              <a:latin typeface="Cambria Math"/>
                            </a:rPr>
                            <m:t>2</m:t>
                          </m:r>
                        </m:sup>
                      </m:sSubSup>
                    </m:oMath>
                  </m:oMathPara>
                </a14:m>
                <a:endParaRPr lang="en-US" sz="1600" dirty="0" smtClean="0">
                  <a:solidFill>
                    <a:schemeClr val="accent4">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601967" y="1163137"/>
                <a:ext cx="1352422" cy="340221"/>
              </a:xfrm>
              <a:prstGeom prst="rect">
                <a:avLst/>
              </a:prstGeom>
              <a:blipFill>
                <a:blip r:embed="rId2"/>
                <a:stretch>
                  <a:fillRect l="-1802" r="-45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47231" y="1786762"/>
                <a:ext cx="7967501" cy="547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sSubSup>
                            <m:sSubSupPr>
                              <m:ctrlPr>
                                <a:rPr lang="en-US" sz="1200" b="0" i="1" smtClean="0">
                                  <a:latin typeface="Cambria Math" panose="02040503050406030204" pitchFamily="18" charset="0"/>
                                </a:rPr>
                              </m:ctrlPr>
                            </m:sSubSupPr>
                            <m:e>
                              <m:r>
                                <a:rPr lang="en-US" sz="1200" b="0" i="1" smtClean="0">
                                  <a:latin typeface="Cambria Math"/>
                                </a:rPr>
                                <m:t>𝜎</m:t>
                              </m:r>
                            </m:e>
                            <m:sub>
                              <m:r>
                                <a:rPr lang="en-US" sz="1200" b="0" i="1" smtClean="0">
                                  <a:latin typeface="Cambria Math" panose="02040503050406030204" pitchFamily="18" charset="0"/>
                                </a:rPr>
                                <m:t>𝑡</m:t>
                              </m:r>
                            </m:sub>
                            <m:sup>
                              <m:r>
                                <a:rPr lang="en-US" sz="1200" b="0" i="1" smtClean="0">
                                  <a:latin typeface="Cambria Math"/>
                                </a:rPr>
                                <m:t>2</m:t>
                              </m:r>
                            </m:sup>
                          </m:sSubSup>
                        </m:num>
                        <m:den>
                          <m:r>
                            <a:rPr lang="en-US" sz="1200" b="0" i="1" smtClean="0">
                              <a:latin typeface="Cambria Math"/>
                            </a:rPr>
                            <m:t>𝑡</m:t>
                          </m:r>
                        </m:den>
                      </m:f>
                      <m:r>
                        <a:rPr lang="en-US" sz="1200" b="0" i="1" smtClean="0">
                          <a:latin typeface="Cambria Math"/>
                        </a:rPr>
                        <m:t>=</m:t>
                      </m:r>
                      <m:sSub>
                        <m:sSubPr>
                          <m:ctrlPr>
                            <a:rPr lang="en-US" sz="1200" b="0" i="1" smtClean="0">
                              <a:latin typeface="Cambria Math" panose="02040503050406030204" pitchFamily="18" charset="0"/>
                            </a:rPr>
                          </m:ctrlPr>
                        </m:sSubPr>
                        <m:e>
                          <m:r>
                            <a:rPr lang="en-US" sz="1200" b="0" i="1" smtClean="0">
                              <a:latin typeface="Cambria Math"/>
                            </a:rPr>
                            <m:t>𝑟</m:t>
                          </m:r>
                        </m:e>
                        <m:sub>
                          <m:r>
                            <a:rPr lang="en-US" sz="1200" b="0" i="1" smtClean="0">
                              <a:latin typeface="Cambria Math"/>
                            </a:rPr>
                            <m:t>𝑛</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sSub>
                            <m:sSubPr>
                              <m:ctrlPr>
                                <a:rPr lang="en-US" sz="1200" i="1">
                                  <a:solidFill>
                                    <a:schemeClr val="accent3">
                                      <a:lumMod val="75000"/>
                                    </a:schemeClr>
                                  </a:solidFill>
                                  <a:latin typeface="Cambria Math" panose="02040503050406030204" pitchFamily="18" charset="0"/>
                                </a:rPr>
                              </m:ctrlPr>
                            </m:sSubPr>
                            <m:e>
                              <m:r>
                                <a:rPr lang="en-US" sz="1200" i="1">
                                  <a:solidFill>
                                    <a:schemeClr val="accent3">
                                      <a:lumMod val="75000"/>
                                    </a:schemeClr>
                                  </a:solidFill>
                                  <a:latin typeface="Cambria Math" panose="02040503050406030204" pitchFamily="18" charset="0"/>
                                </a:rPr>
                                <m:t>𝑓</m:t>
                              </m:r>
                            </m:e>
                            <m:sub>
                              <m:r>
                                <a:rPr lang="en-US" sz="1200" i="1">
                                  <a:solidFill>
                                    <a:schemeClr val="accent3">
                                      <a:lumMod val="75000"/>
                                    </a:schemeClr>
                                  </a:solidFill>
                                  <a:latin typeface="Cambria Math" panose="02040503050406030204" pitchFamily="18" charset="0"/>
                                </a:rPr>
                                <m:t>𝑆𝑅</m:t>
                              </m:r>
                            </m:sub>
                          </m:sSub>
                          <m:r>
                            <a:rPr lang="en-US" sz="1200" i="1">
                              <a:latin typeface="Cambria Math" panose="02040503050406030204" pitchFamily="18" charset="0"/>
                            </a:rPr>
                            <m:t> </m:t>
                          </m:r>
                          <m:r>
                            <a:rPr lang="en-US" sz="1200" i="1">
                              <a:latin typeface="Cambria Math" panose="02040503050406030204" pitchFamily="18" charset="0"/>
                            </a:rPr>
                            <m:t>𝐹</m:t>
                          </m:r>
                        </m:e>
                        <m:sup>
                          <m:r>
                            <a:rPr lang="en-US" sz="1200" i="1">
                              <a:latin typeface="Cambria Math" panose="02040503050406030204" pitchFamily="18" charset="0"/>
                            </a:rPr>
                            <m:t>2</m:t>
                          </m:r>
                        </m:sup>
                      </m:sSup>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sSub>
                                <m:sSubPr>
                                  <m:ctrlPr>
                                    <a:rPr lang="en-US" sz="1200" i="1">
                                      <a:latin typeface="Cambria Math" panose="02040503050406030204" pitchFamily="18" charset="0"/>
                                    </a:rPr>
                                  </m:ctrlPr>
                                </m:sSubPr>
                                <m:e>
                                  <m:r>
                                    <m:rPr>
                                      <m:sty m:val="p"/>
                                    </m:rPr>
                                    <a:rPr lang="en-US" sz="1200">
                                      <a:latin typeface="Cambria Math" panose="02040503050406030204" pitchFamily="18" charset="0"/>
                                    </a:rPr>
                                    <m:t>Φ</m:t>
                                  </m:r>
                                </m:e>
                                <m:sub>
                                  <m:r>
                                    <a:rPr lang="en-US" sz="1200" i="1">
                                      <a:latin typeface="Cambria Math" panose="02040503050406030204" pitchFamily="18" charset="0"/>
                                    </a:rPr>
                                    <m:t>∗</m:t>
                                  </m:r>
                                </m:sub>
                              </m:sSub>
                              <m:r>
                                <m:rPr>
                                  <m:lit/>
                                </m:rP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𝐶</m:t>
                                  </m:r>
                                </m:e>
                                <m:sub>
                                  <m:r>
                                    <a:rPr lang="en-US" sz="1200" i="1">
                                      <a:latin typeface="Cambria Math" panose="02040503050406030204" pitchFamily="18" charset="0"/>
                                    </a:rPr>
                                    <m:t>𝑝𝑙</m:t>
                                  </m:r>
                                </m:sub>
                              </m:sSub>
                              <m:r>
                                <m:rPr>
                                  <m:lit/>
                                </m:rPr>
                                <a:rPr lang="en-US" sz="1200" i="1">
                                  <a:latin typeface="Cambria Math" panose="02040503050406030204" pitchFamily="18" charset="0"/>
                                </a:rPr>
                                <m:t> </m:t>
                              </m:r>
                              <m:sSub>
                                <m:sSubPr>
                                  <m:ctrlPr>
                                    <a:rPr lang="en-US" sz="1200" i="1">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𝜏</m:t>
                                  </m:r>
                                </m:e>
                                <m:sub>
                                  <m:r>
                                    <a:rPr lang="en-US" sz="1200" i="1">
                                      <a:solidFill>
                                        <a:srgbClr val="FF0000"/>
                                      </a:solidFill>
                                      <a:latin typeface="Cambria Math" panose="02040503050406030204" pitchFamily="18" charset="0"/>
                                    </a:rPr>
                                    <m:t>𝑝𝑙</m:t>
                                  </m:r>
                                </m:sub>
                              </m:sSub>
                              <m:r>
                                <a:rPr lang="en-US" sz="1200">
                                  <a:latin typeface="Cambria Math" panose="02040503050406030204" pitchFamily="18" charset="0"/>
                                </a:rPr>
                                <m:t>+</m:t>
                              </m:r>
                              <m:r>
                                <m:rPr>
                                  <m:sty m:val="p"/>
                                </m:rPr>
                                <a:rPr lang="en-US" sz="1200">
                                  <a:latin typeface="Cambria Math" panose="02040503050406030204" pitchFamily="18" charset="0"/>
                                </a:rPr>
                                <m:t>Φ</m:t>
                              </m:r>
                            </m:e>
                            <m:sub>
                              <m:r>
                                <a:rPr lang="en-US" sz="1200" i="1">
                                  <a:latin typeface="Cambria Math" panose="02040503050406030204" pitchFamily="18" charset="0"/>
                                </a:rPr>
                                <m:t>∗</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𝐶</m:t>
                              </m:r>
                            </m:e>
                            <m:sub>
                              <m:r>
                                <a:rPr lang="en-US" sz="1200" i="1">
                                  <a:latin typeface="Cambria Math" panose="02040503050406030204" pitchFamily="18" charset="0"/>
                                </a:rPr>
                                <m:t>𝐶𝐺</m:t>
                              </m:r>
                            </m:sub>
                          </m:sSub>
                          <m:sSub>
                            <m:sSubPr>
                              <m:ctrlPr>
                                <a:rPr lang="en-US"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𝐼</m:t>
                              </m:r>
                            </m:e>
                            <m:sub>
                              <m:r>
                                <a:rPr lang="en-US" sz="1200" i="1">
                                  <a:solidFill>
                                    <a:srgbClr val="0070C0"/>
                                  </a:solidFill>
                                  <a:latin typeface="Cambria Math" panose="02040503050406030204" pitchFamily="18" charset="0"/>
                                </a:rPr>
                                <m:t>𝑝𝑘</m:t>
                              </m:r>
                            </m:sub>
                          </m:sSub>
                          <m:sSub>
                            <m:sSubPr>
                              <m:ctrlPr>
                                <a:rPr lang="en-US"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𝑚</m:t>
                              </m:r>
                            </m:e>
                            <m:sub>
                              <m:r>
                                <a:rPr lang="en-US" sz="1200" i="1">
                                  <a:solidFill>
                                    <a:srgbClr val="0070C0"/>
                                  </a:solidFill>
                                  <a:latin typeface="Cambria Math" panose="02040503050406030204" pitchFamily="18" charset="0"/>
                                </a:rPr>
                                <m:t>𝑝𝑖𝑥</m:t>
                              </m:r>
                            </m:sub>
                          </m:sSub>
                          <m:sSub>
                            <m:sSubPr>
                              <m:ctrlPr>
                                <a:rPr lang="en-US" sz="1200" i="1">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𝜏</m:t>
                              </m:r>
                            </m:e>
                            <m:sub>
                              <m:r>
                                <a:rPr lang="en-US" sz="1200" i="1">
                                  <a:solidFill>
                                    <a:srgbClr val="FF0000"/>
                                  </a:solidFill>
                                  <a:latin typeface="Cambria Math" panose="02040503050406030204" pitchFamily="18" charset="0"/>
                                </a:rPr>
                                <m:t>𝑠𝑝</m:t>
                              </m:r>
                            </m:sub>
                          </m:sSub>
                          <m:r>
                            <a:rPr lang="en-US" sz="1200" i="1">
                              <a:latin typeface="Cambria Math" panose="02040503050406030204" pitchFamily="18" charset="0"/>
                            </a:rPr>
                            <m:t>+</m:t>
                          </m:r>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rPr>
                                    <m:t>𝑑</m:t>
                                  </m:r>
                                  <m:sSub>
                                    <m:sSubPr>
                                      <m:ctrlPr>
                                        <a:rPr lang="en-US" sz="1200" i="1">
                                          <a:latin typeface="Cambria Math" panose="02040503050406030204" pitchFamily="18" charset="0"/>
                                        </a:rPr>
                                      </m:ctrlPr>
                                    </m:sSubPr>
                                    <m:e>
                                      <m:r>
                                        <m:rPr>
                                          <m:sty m:val="p"/>
                                        </m:rPr>
                                        <a:rPr lang="en-US" sz="1200">
                                          <a:latin typeface="Cambria Math" panose="02040503050406030204" pitchFamily="18" charset="0"/>
                                        </a:rPr>
                                        <m:t>Φ</m:t>
                                      </m:r>
                                    </m:e>
                                    <m:sub>
                                      <m:r>
                                        <a:rPr lang="en-US" sz="1200" i="1">
                                          <a:latin typeface="Cambria Math" panose="02040503050406030204" pitchFamily="18" charset="0"/>
                                        </a:rPr>
                                        <m:t>𝑍</m:t>
                                      </m:r>
                                    </m:sub>
                                  </m:sSub>
                                </m:num>
                                <m:den>
                                  <m:r>
                                    <a:rPr lang="en-US" sz="1200" i="1">
                                      <a:latin typeface="Cambria Math" panose="02040503050406030204" pitchFamily="18" charset="0"/>
                                    </a:rPr>
                                    <m:t>𝑑</m:t>
                                  </m:r>
                                  <m:r>
                                    <m:rPr>
                                      <m:sty m:val="p"/>
                                    </m:rPr>
                                    <a:rPr lang="en-US" sz="1200">
                                      <a:latin typeface="Cambria Math" panose="02040503050406030204" pitchFamily="18" charset="0"/>
                                    </a:rPr>
                                    <m:t>Ω</m:t>
                                  </m:r>
                                </m:den>
                              </m:f>
                              <m:r>
                                <m:rPr>
                                  <m:lit/>
                                </m:rPr>
                                <a:rPr lang="en-US" sz="1200" i="1">
                                  <a:latin typeface="Cambria Math" panose="02040503050406030204" pitchFamily="18" charset="0"/>
                                </a:rPr>
                                <m:t> </m:t>
                              </m:r>
                              <m:r>
                                <m:rPr>
                                  <m:sty m:val="p"/>
                                </m:rPr>
                                <a:rPr lang="en-US" sz="1200">
                                  <a:latin typeface="Cambria Math" panose="02040503050406030204" pitchFamily="18" charset="0"/>
                                </a:rPr>
                                <m:t>Δ</m:t>
                              </m:r>
                              <m:sSub>
                                <m:sSubPr>
                                  <m:ctrlPr>
                                    <a:rPr lang="en-US" sz="1200" i="1">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𝑃𝑆𝐹</m:t>
                                  </m:r>
                                </m:sub>
                              </m:sSub>
                            </m:e>
                          </m:d>
                          <m:sSub>
                            <m:sSubPr>
                              <m:ctrlPr>
                                <a:rPr lang="en-US" sz="1200" i="1">
                                  <a:solidFill>
                                    <a:srgbClr val="FF0000"/>
                                  </a:solidFill>
                                  <a:latin typeface="Cambria Math" panose="02040503050406030204" pitchFamily="18" charset="0"/>
                                </a:rPr>
                              </m:ctrlPr>
                            </m:sSubPr>
                            <m:e>
                              <m:r>
                                <a:rPr lang="en-US" sz="1200" i="1">
                                  <a:solidFill>
                                    <a:srgbClr val="FF0000"/>
                                  </a:solidFill>
                                  <a:latin typeface="Cambria Math" panose="02040503050406030204" pitchFamily="18" charset="0"/>
                                </a:rPr>
                                <m:t>𝜏</m:t>
                              </m:r>
                            </m:e>
                            <m:sub>
                              <m:r>
                                <a:rPr lang="en-US" sz="1200" i="1">
                                  <a:solidFill>
                                    <a:srgbClr val="FF0000"/>
                                  </a:solidFill>
                                  <a:latin typeface="Cambria Math" panose="02040503050406030204" pitchFamily="18" charset="0"/>
                                </a:rPr>
                                <m:t>𝑍</m:t>
                              </m:r>
                            </m:sub>
                          </m:sSub>
                        </m:e>
                      </m:d>
                      <m:r>
                        <m:rPr>
                          <m:lit/>
                        </m:rP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𝐴</m:t>
                          </m:r>
                        </m:e>
                        <m:sub>
                          <m:r>
                            <a:rPr lang="en-US" sz="1200" i="1">
                              <a:latin typeface="Cambria Math" panose="02040503050406030204" pitchFamily="18" charset="0"/>
                            </a:rPr>
                            <m:t>𝑃𝑀</m:t>
                          </m:r>
                        </m:sub>
                      </m:sSub>
                      <m:r>
                        <m:rPr>
                          <m:lit/>
                        </m:rPr>
                        <a:rPr lang="en-US" sz="1200" i="1">
                          <a:latin typeface="Cambria Math" panose="02040503050406030204" pitchFamily="18" charset="0"/>
                        </a:rPr>
                        <m:t> </m:t>
                      </m:r>
                      <m:r>
                        <a:rPr lang="en-US" sz="1200" i="1">
                          <a:latin typeface="Cambria Math" panose="02040503050406030204" pitchFamily="18" charset="0"/>
                        </a:rPr>
                        <m:t>𝜂</m:t>
                      </m:r>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𝐹</m:t>
                          </m:r>
                        </m:e>
                        <m:sup>
                          <m:r>
                            <a:rPr lang="en-US" sz="1200" i="1">
                              <a:latin typeface="Cambria Math" panose="02040503050406030204" pitchFamily="18" charset="0"/>
                            </a:rPr>
                            <m:t>2</m:t>
                          </m:r>
                        </m:sup>
                      </m:sSup>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𝑖</m:t>
                              </m:r>
                            </m:e>
                            <m:sub>
                              <m:r>
                                <a:rPr lang="en-US" sz="1200" i="1">
                                  <a:latin typeface="Cambria Math" panose="02040503050406030204" pitchFamily="18" charset="0"/>
                                </a:rPr>
                                <m:t>𝑑</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𝑝𝑖𝑥</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𝐶𝐼𝐶</m:t>
                              </m:r>
                            </m:sub>
                          </m:sSub>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𝑝𝑖𝑥</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𝑓𝑟</m:t>
                                  </m:r>
                                </m:sub>
                              </m:sSub>
                            </m:den>
                          </m:f>
                        </m:e>
                      </m:d>
                      <m:r>
                        <a:rPr lang="en-US" sz="1200" i="1">
                          <a:latin typeface="Cambria Math" panose="02040503050406030204" pitchFamily="18" charset="0"/>
                        </a:rPr>
                        <m:t>+</m:t>
                      </m:r>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𝑝𝑖𝑥</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𝑓𝑟</m:t>
                              </m:r>
                            </m:sub>
                          </m:sSub>
                        </m:den>
                      </m:f>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𝜎</m:t>
                                      </m:r>
                                    </m:e>
                                    <m:sub>
                                      <m:r>
                                        <a:rPr lang="en-US" sz="1200" i="1">
                                          <a:latin typeface="Cambria Math" panose="02040503050406030204" pitchFamily="18" charset="0"/>
                                        </a:rPr>
                                        <m:t>𝑟</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𝐺</m:t>
                                      </m:r>
                                    </m:e>
                                    <m:sub>
                                      <m:r>
                                        <a:rPr lang="en-US" sz="1200" i="1">
                                          <a:latin typeface="Cambria Math" panose="02040503050406030204" pitchFamily="18" charset="0"/>
                                        </a:rPr>
                                        <m:t>𝐸𝑀</m:t>
                                      </m:r>
                                    </m:sub>
                                  </m:sSub>
                                </m:den>
                              </m:f>
                            </m:e>
                          </m:d>
                        </m:e>
                        <m:sup>
                          <m:r>
                            <a:rPr lang="en-US" sz="1200" i="1">
                              <a:latin typeface="Cambria Math" panose="02040503050406030204" pitchFamily="18" charset="0"/>
                            </a:rPr>
                            <m:t>2</m:t>
                          </m:r>
                        </m:sup>
                      </m:sSup>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147231" y="1786762"/>
                <a:ext cx="7967501" cy="547714"/>
              </a:xfrm>
              <a:prstGeom prst="rect">
                <a:avLst/>
              </a:prstGeom>
              <a:blipFill>
                <a:blip r:embed="rId3"/>
                <a:stretch>
                  <a:fillRect b="-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47231" y="2378987"/>
                <a:ext cx="3592842" cy="2950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i="1">
                              <a:latin typeface="Cambria Math" panose="02040503050406030204" pitchFamily="18" charset="0"/>
                            </a:rPr>
                            <m:t>𝜎</m:t>
                          </m:r>
                        </m:e>
                        <m:sub>
                          <m:r>
                            <a:rPr lang="en-US" sz="1200" b="0" i="1" smtClean="0">
                              <a:latin typeface="Cambria Math" panose="02040503050406030204" pitchFamily="18" charset="0"/>
                            </a:rPr>
                            <m:t>𝑠</m:t>
                          </m:r>
                        </m:sub>
                        <m:sup>
                          <m:r>
                            <a:rPr lang="en-US" sz="1200" b="0" i="1" smtClean="0">
                              <a:latin typeface="Cambria Math" panose="02040503050406030204" pitchFamily="18" charset="0"/>
                            </a:rPr>
                            <m:t>2</m:t>
                          </m:r>
                        </m:sup>
                      </m:sSubSup>
                      <m:r>
                        <a:rPr lang="en-US" sz="1200" i="1">
                          <a:latin typeface="Cambria Math" panose="02040503050406030204" pitchFamily="18" charset="0"/>
                        </a:rPr>
                        <m:t>=</m:t>
                      </m:r>
                      <m:sSub>
                        <m:sSubPr>
                          <m:ctrlPr>
                            <a:rPr lang="en-US" sz="1200" i="1">
                              <a:solidFill>
                                <a:schemeClr val="accent6">
                                  <a:lumMod val="75000"/>
                                </a:schemeClr>
                              </a:solidFill>
                              <a:latin typeface="Cambria Math" panose="02040503050406030204" pitchFamily="18" charset="0"/>
                            </a:rPr>
                          </m:ctrlPr>
                        </m:sSubPr>
                        <m:e>
                          <m:r>
                            <a:rPr lang="en-US" sz="1200" i="1">
                              <a:solidFill>
                                <a:schemeClr val="accent6">
                                  <a:lumMod val="75000"/>
                                </a:schemeClr>
                              </a:solidFill>
                              <a:latin typeface="Cambria Math" panose="02040503050406030204" pitchFamily="18" charset="0"/>
                            </a:rPr>
                            <m:t>𝑓</m:t>
                          </m:r>
                        </m:e>
                        <m:sub>
                          <m:r>
                            <a:rPr lang="en-US" sz="1200" i="1">
                              <a:solidFill>
                                <a:schemeClr val="accent6">
                                  <a:lumMod val="75000"/>
                                </a:schemeClr>
                              </a:solidFill>
                              <a:latin typeface="Cambria Math" panose="02040503050406030204" pitchFamily="18" charset="0"/>
                            </a:rPr>
                            <m:t>𝑝𝑝</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𝑆𝑅</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m:rPr>
                              <m:sty m:val="p"/>
                            </m:rPr>
                            <a:rPr lang="en-US" sz="1200">
                              <a:latin typeface="Cambria Math" panose="02040503050406030204" pitchFamily="18" charset="0"/>
                            </a:rPr>
                            <m:t>Φ</m:t>
                          </m:r>
                        </m:e>
                        <m:sub>
                          <m:r>
                            <a:rPr lang="en-US" sz="1200" i="1">
                              <a:latin typeface="Cambria Math" panose="02040503050406030204" pitchFamily="18" charset="0"/>
                            </a:rPr>
                            <m:t>∗</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𝐶</m:t>
                          </m:r>
                        </m:e>
                        <m:sub>
                          <m:r>
                            <a:rPr lang="en-US" sz="1200" i="1">
                              <a:latin typeface="Cambria Math" panose="02040503050406030204" pitchFamily="18" charset="0"/>
                            </a:rPr>
                            <m:t>𝐶𝐺</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𝐼</m:t>
                          </m:r>
                        </m:e>
                        <m:sub>
                          <m:r>
                            <a:rPr lang="en-US" sz="1200" i="1">
                              <a:latin typeface="Cambria Math" panose="02040503050406030204" pitchFamily="18" charset="0"/>
                            </a:rPr>
                            <m:t>𝑝𝑘</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𝑝𝑖𝑥</m:t>
                          </m:r>
                        </m:sub>
                      </m:sSub>
                      <m:sSub>
                        <m:sSubPr>
                          <m:ctrlPr>
                            <a:rPr lang="en-US" sz="1200" i="1">
                              <a:latin typeface="Cambria Math" panose="02040503050406030204" pitchFamily="18" charset="0"/>
                            </a:rPr>
                          </m:ctrlPr>
                        </m:sSubPr>
                        <m:e>
                          <m:r>
                            <a:rPr lang="en-US" sz="1200" i="1">
                              <a:latin typeface="Cambria Math" panose="02040503050406030204" pitchFamily="18" charset="0"/>
                            </a:rPr>
                            <m:t>𝜏</m:t>
                          </m:r>
                        </m:e>
                        <m:sub>
                          <m:r>
                            <a:rPr lang="en-US" sz="1200" i="1">
                              <a:latin typeface="Cambria Math" panose="02040503050406030204" pitchFamily="18" charset="0"/>
                            </a:rPr>
                            <m:t>𝑠𝑝</m:t>
                          </m:r>
                        </m:sub>
                      </m:sSub>
                      <m:sSub>
                        <m:sSubPr>
                          <m:ctrlPr>
                            <a:rPr lang="en-US" sz="1200" i="1">
                              <a:latin typeface="Cambria Math" panose="02040503050406030204" pitchFamily="18" charset="0"/>
                            </a:rPr>
                          </m:ctrlPr>
                        </m:sSubPr>
                        <m:e>
                          <m:r>
                            <m:rPr>
                              <m:lit/>
                            </m:rPr>
                            <a:rPr lang="en-US" sz="1200" i="1">
                              <a:latin typeface="Cambria Math" panose="02040503050406030204" pitchFamily="18" charset="0"/>
                            </a:rPr>
                            <m:t> </m:t>
                          </m:r>
                          <m:r>
                            <a:rPr lang="en-US" sz="1200" i="1">
                              <a:latin typeface="Cambria Math" panose="02040503050406030204" pitchFamily="18" charset="0"/>
                            </a:rPr>
                            <m:t>𝐴</m:t>
                          </m:r>
                        </m:e>
                        <m:sub>
                          <m:r>
                            <a:rPr lang="en-US" sz="1200" i="1">
                              <a:latin typeface="Cambria Math" panose="02040503050406030204" pitchFamily="18" charset="0"/>
                            </a:rPr>
                            <m:t>𝑃𝑀</m:t>
                          </m:r>
                        </m:sub>
                      </m:sSub>
                      <m:r>
                        <m:rPr>
                          <m:lit/>
                        </m:rPr>
                        <a:rPr lang="en-US" sz="1200" i="1">
                          <a:latin typeface="Cambria Math" panose="02040503050406030204" pitchFamily="18" charset="0"/>
                        </a:rPr>
                        <m:t> </m:t>
                      </m:r>
                      <m:r>
                        <a:rPr lang="en-US" sz="1200" i="1">
                          <a:latin typeface="Cambria Math" panose="02040503050406030204" pitchFamily="18" charset="0"/>
                        </a:rPr>
                        <m:t>𝜂</m:t>
                      </m:r>
                      <m:r>
                        <m:rPr>
                          <m:lit/>
                        </m:rPr>
                        <a:rPr lang="en-US" sz="1200" i="1">
                          <a:latin typeface="Cambria Math" panose="02040503050406030204" pitchFamily="18" charset="0"/>
                        </a:rPr>
                        <m:t> </m:t>
                      </m:r>
                      <m:r>
                        <a:rPr lang="en-US" sz="1200" i="1">
                          <a:latin typeface="Cambria Math" panose="02040503050406030204" pitchFamily="18" charset="0"/>
                        </a:rPr>
                        <m:t>𝑡</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𝑝𝑝</m:t>
                          </m:r>
                        </m:sub>
                      </m:sSub>
                      <m:r>
                        <m:rPr>
                          <m:lit/>
                        </m:rPr>
                        <a:rPr lang="en-US" sz="1200" i="1">
                          <a:latin typeface="Cambria Math" panose="02040503050406030204" pitchFamily="18" charset="0"/>
                        </a:rPr>
                        <m:t> </m:t>
                      </m:r>
                      <m:sSub>
                        <m:sSubPr>
                          <m:ctrlPr>
                            <a:rPr lang="en-US" sz="1200" i="1">
                              <a:solidFill>
                                <a:srgbClr val="7030A0"/>
                              </a:solidFill>
                              <a:latin typeface="Cambria Math" panose="02040503050406030204" pitchFamily="18" charset="0"/>
                            </a:rPr>
                          </m:ctrlPr>
                        </m:sSubPr>
                        <m:e>
                          <m:r>
                            <a:rPr lang="en-US" sz="1200" i="1">
                              <a:solidFill>
                                <a:srgbClr val="7030A0"/>
                              </a:solidFill>
                              <a:latin typeface="Cambria Math" panose="02040503050406030204" pitchFamily="18" charset="0"/>
                            </a:rPr>
                            <m:t>𝑟</m:t>
                          </m:r>
                        </m:e>
                        <m:sub>
                          <m:r>
                            <a:rPr lang="en-US" sz="1200" i="1">
                              <a:solidFill>
                                <a:srgbClr val="7030A0"/>
                              </a:solidFill>
                              <a:latin typeface="Cambria Math" panose="02040503050406030204" pitchFamily="18" charset="0"/>
                            </a:rPr>
                            <m:t>𝑠𝑝</m:t>
                          </m:r>
                        </m:sub>
                      </m:sSub>
                      <m:r>
                        <m:rPr>
                          <m:lit/>
                        </m:rPr>
                        <a:rPr lang="en-US" sz="1200" i="1">
                          <a:latin typeface="Cambria Math" panose="02040503050406030204" pitchFamily="18" charset="0"/>
                        </a:rPr>
                        <m:t> </m:t>
                      </m:r>
                      <m:r>
                        <a:rPr lang="en-US" sz="1200" i="1">
                          <a:latin typeface="Cambria Math" panose="02040503050406030204" pitchFamily="18" charset="0"/>
                        </a:rPr>
                        <m:t>𝑡</m:t>
                      </m:r>
                    </m:oMath>
                  </m:oMathPara>
                </a14:m>
                <a:endParaRPr lang="en-US" sz="1200" dirty="0"/>
              </a:p>
            </p:txBody>
          </p:sp>
        </mc:Choice>
        <mc:Fallback xmlns="">
          <p:sp>
            <p:nvSpPr>
              <p:cNvPr id="6" name="Rectangle 5"/>
              <p:cNvSpPr>
                <a:spLocks noRot="1" noChangeAspect="1" noMove="1" noResize="1" noEditPoints="1" noAdjustHandles="1" noChangeArrowheads="1" noChangeShapeType="1" noTextEdit="1"/>
              </p:cNvSpPr>
              <p:nvPr/>
            </p:nvSpPr>
            <p:spPr>
              <a:xfrm>
                <a:off x="147231" y="2378987"/>
                <a:ext cx="3592842" cy="295017"/>
              </a:xfrm>
              <a:prstGeom prst="rect">
                <a:avLst/>
              </a:prstGeom>
              <a:blipFill>
                <a:blip r:embed="rId4"/>
                <a:stretch>
                  <a:fillRect/>
                </a:stretch>
              </a:blipFill>
            </p:spPr>
            <p:txBody>
              <a:bodyPr/>
              <a:lstStyle/>
              <a:p>
                <a:r>
                  <a:rPr lang="en-US">
                    <a:noFill/>
                  </a:rPr>
                  <a:t> </a:t>
                </a:r>
              </a:p>
            </p:txBody>
          </p:sp>
        </mc:Fallback>
      </mc:AlternateContent>
      <p:sp>
        <p:nvSpPr>
          <p:cNvPr id="7" name="TextBox 6"/>
          <p:cNvSpPr txBox="1"/>
          <p:nvPr/>
        </p:nvSpPr>
        <p:spPr>
          <a:xfrm>
            <a:off x="172170" y="1529528"/>
            <a:ext cx="2183803" cy="276999"/>
          </a:xfrm>
          <a:prstGeom prst="rect">
            <a:avLst/>
          </a:prstGeom>
          <a:noFill/>
        </p:spPr>
        <p:txBody>
          <a:bodyPr wrap="none" lIns="0" rIns="0" rtlCol="0">
            <a:spAutoFit/>
          </a:bodyPr>
          <a:lstStyle/>
          <a:p>
            <a:r>
              <a:rPr lang="en-US" sz="1200" dirty="0" smtClean="0"/>
              <a:t>Using the earlier slide’s definitions:</a:t>
            </a:r>
          </a:p>
        </p:txBody>
      </p:sp>
      <mc:AlternateContent xmlns:mc="http://schemas.openxmlformats.org/markup-compatibility/2006" xmlns:a14="http://schemas.microsoft.com/office/drawing/2010/main">
        <mc:Choice Requires="a14">
          <p:sp>
            <p:nvSpPr>
              <p:cNvPr id="8" name="TextBox 7"/>
              <p:cNvSpPr txBox="1"/>
              <p:nvPr/>
            </p:nvSpPr>
            <p:spPr>
              <a:xfrm>
                <a:off x="172170" y="2795350"/>
                <a:ext cx="8153001" cy="738664"/>
              </a:xfrm>
              <a:prstGeom prst="rect">
                <a:avLst/>
              </a:prstGeom>
              <a:noFill/>
            </p:spPr>
            <p:txBody>
              <a:bodyPr wrap="none" lIns="0" rIns="0" rtlCol="0">
                <a:spAutoFit/>
              </a:bodyPr>
              <a:lstStyle/>
              <a:p>
                <a:r>
                  <a:rPr lang="en-US" sz="1400" b="1" dirty="0" smtClean="0"/>
                  <a:t>Equivalent Contrast Definition:</a:t>
                </a:r>
              </a:p>
              <a:p>
                <a:r>
                  <a:rPr lang="en-US" sz="1400" b="1" dirty="0" smtClean="0"/>
                  <a:t>The planet that will be detected with SNR of </a:t>
                </a:r>
                <a14:m>
                  <m:oMath xmlns:m="http://schemas.openxmlformats.org/officeDocument/2006/math">
                    <m:r>
                      <a:rPr lang="en-US" sz="1400" b="1" i="1" smtClean="0">
                        <a:solidFill>
                          <a:srgbClr val="00B050"/>
                        </a:solidFill>
                        <a:latin typeface="Cambria Math" panose="02040503050406030204" pitchFamily="18" charset="0"/>
                      </a:rPr>
                      <m:t>𝑺</m:t>
                    </m:r>
                    <m:r>
                      <a:rPr lang="en-US" sz="1400" b="1" i="1" smtClean="0">
                        <a:latin typeface="Cambria Math" panose="02040503050406030204" pitchFamily="18" charset="0"/>
                      </a:rPr>
                      <m:t> </m:t>
                    </m:r>
                  </m:oMath>
                </a14:m>
                <a:r>
                  <a:rPr lang="en-US" sz="1400" b="1" dirty="0" smtClean="0"/>
                  <a:t>after integrating for time </a:t>
                </a:r>
                <a:r>
                  <a:rPr lang="en-US" sz="1400" b="1" i="1" dirty="0" smtClean="0">
                    <a:solidFill>
                      <a:srgbClr val="00B0F0"/>
                    </a:solidFill>
                  </a:rPr>
                  <a:t>t</a:t>
                </a:r>
                <a:r>
                  <a:rPr lang="en-US" sz="1400" b="1" dirty="0" smtClean="0"/>
                  <a:t>  is one which has a planet-contrast </a:t>
                </a:r>
              </a:p>
              <a:p>
                <a:r>
                  <a:rPr lang="en-US" sz="1400" b="1" dirty="0" smtClean="0"/>
                  <a:t>equal to </a:t>
                </a:r>
                <a:r>
                  <a:rPr lang="en-US" sz="1400" b="1" i="1" dirty="0" smtClean="0">
                    <a:solidFill>
                      <a:srgbClr val="FF0000"/>
                    </a:solidFill>
                  </a:rPr>
                  <a:t>the S-</a:t>
                </a:r>
                <a14:m>
                  <m:oMath xmlns:m="http://schemas.openxmlformats.org/officeDocument/2006/math">
                    <m:r>
                      <a:rPr lang="en-US" sz="1400" b="1" i="1" smtClean="0">
                        <a:solidFill>
                          <a:srgbClr val="FF0000"/>
                        </a:solidFill>
                        <a:latin typeface="Cambria Math" panose="02040503050406030204" pitchFamily="18" charset="0"/>
                      </a:rPr>
                      <m:t>𝝈</m:t>
                    </m:r>
                  </m:oMath>
                </a14:m>
                <a:r>
                  <a:rPr lang="en-US" sz="1400" b="1" dirty="0" smtClean="0">
                    <a:solidFill>
                      <a:srgbClr val="FF0000"/>
                    </a:solidFill>
                  </a:rPr>
                  <a:t> </a:t>
                </a:r>
                <a:r>
                  <a:rPr lang="en-US" sz="1400" b="1" i="1" dirty="0" smtClean="0">
                    <a:solidFill>
                      <a:srgbClr val="FF0000"/>
                    </a:solidFill>
                  </a:rPr>
                  <a:t>equivalent contrast</a:t>
                </a:r>
                <a:r>
                  <a:rPr lang="en-US" sz="1400" b="1" i="1" dirty="0" smtClean="0"/>
                  <a:t>. </a:t>
                </a:r>
                <a:r>
                  <a:rPr lang="en-US" sz="1400" b="1" dirty="0" smtClean="0"/>
                  <a:t>The signal for such a planet is given by:  </a:t>
                </a:r>
              </a:p>
            </p:txBody>
          </p:sp>
        </mc:Choice>
        <mc:Fallback xmlns="">
          <p:sp>
            <p:nvSpPr>
              <p:cNvPr id="8" name="TextBox 7"/>
              <p:cNvSpPr txBox="1">
                <a:spLocks noRot="1" noChangeAspect="1" noMove="1" noResize="1" noEditPoints="1" noAdjustHandles="1" noChangeArrowheads="1" noChangeShapeType="1" noTextEdit="1"/>
              </p:cNvSpPr>
              <p:nvPr/>
            </p:nvSpPr>
            <p:spPr>
              <a:xfrm>
                <a:off x="172170" y="2795350"/>
                <a:ext cx="8153001" cy="738664"/>
              </a:xfrm>
              <a:prstGeom prst="rect">
                <a:avLst/>
              </a:prstGeom>
              <a:blipFill>
                <a:blip r:embed="rId5"/>
                <a:stretch>
                  <a:fillRect l="-1345" t="-1653" b="-7438"/>
                </a:stretch>
              </a:blipFill>
            </p:spPr>
            <p:txBody>
              <a:bodyPr/>
              <a:lstStyle/>
              <a:p>
                <a:r>
                  <a:rPr lang="en-US">
                    <a:noFill/>
                  </a:rPr>
                  <a:t> </a:t>
                </a:r>
              </a:p>
            </p:txBody>
          </p:sp>
        </mc:Fallback>
      </mc:AlternateContent>
      <p:sp>
        <p:nvSpPr>
          <p:cNvPr id="9" name="Rectangle 8"/>
          <p:cNvSpPr/>
          <p:nvPr/>
        </p:nvSpPr>
        <p:spPr>
          <a:xfrm>
            <a:off x="172170" y="643524"/>
            <a:ext cx="6294480" cy="461665"/>
          </a:xfrm>
          <a:prstGeom prst="rect">
            <a:avLst/>
          </a:prstGeom>
          <a:noFill/>
        </p:spPr>
        <p:txBody>
          <a:bodyPr wrap="none" lIns="0" rIns="0" rtlCol="0">
            <a:spAutoFit/>
          </a:bodyPr>
          <a:lstStyle/>
          <a:p>
            <a:r>
              <a:rPr lang="en-US" sz="1200" dirty="0"/>
              <a:t>It might be helpful to factor the equations a little differently to see how the SNR improves with time. </a:t>
            </a:r>
          </a:p>
          <a:p>
            <a:r>
              <a:rPr lang="en-US" sz="1200" dirty="0"/>
              <a:t>Consider the noise variance, which can be broken up into temporal and spatial terms:</a:t>
            </a:r>
          </a:p>
        </p:txBody>
      </p:sp>
      <mc:AlternateContent xmlns:mc="http://schemas.openxmlformats.org/markup-compatibility/2006" xmlns:a14="http://schemas.microsoft.com/office/drawing/2010/main">
        <mc:Choice Requires="a14">
          <p:sp>
            <p:nvSpPr>
              <p:cNvPr id="11" name="TextBox 10"/>
              <p:cNvSpPr txBox="1"/>
              <p:nvPr/>
            </p:nvSpPr>
            <p:spPr>
              <a:xfrm>
                <a:off x="1972891" y="3620337"/>
                <a:ext cx="2225732" cy="291298"/>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m:rPr>
                              <m:sty m:val="p"/>
                            </m:rPr>
                            <a:rPr lang="en-US" sz="1200" b="0" i="0" smtClean="0">
                              <a:latin typeface="Cambria Math" panose="02040503050406030204" pitchFamily="18" charset="0"/>
                            </a:rPr>
                            <m:t>Φ</m:t>
                          </m:r>
                        </m:e>
                        <m:sub>
                          <m:r>
                            <a:rPr lang="en-US" sz="1200" b="0" i="1" smtClean="0">
                              <a:latin typeface="Cambria Math" panose="02040503050406030204" pitchFamily="18" charset="0"/>
                            </a:rPr>
                            <m:t>∗</m:t>
                          </m:r>
                        </m:sub>
                      </m:sSub>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𝐶</m:t>
                          </m:r>
                        </m:e>
                        <m:sub>
                          <m:r>
                            <a:rPr lang="en-US" sz="1200" b="0" i="1" smtClean="0">
                              <a:solidFill>
                                <a:srgbClr val="FF0000"/>
                              </a:solidFill>
                              <a:latin typeface="Cambria Math" panose="02040503050406030204" pitchFamily="18" charset="0"/>
                            </a:rPr>
                            <m:t>𝑒𝑞</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𝑝𝑙</m:t>
                          </m:r>
                        </m:sub>
                      </m:sSub>
                      <m:r>
                        <m:rPr>
                          <m:lit/>
                        </m:rPr>
                        <a:rPr lang="en-US" sz="1200" b="0" i="1" smtClean="0">
                          <a:latin typeface="Cambria Math" panose="02040503050406030204" pitchFamily="18" charset="0"/>
                        </a:rPr>
                        <m:t> </m:t>
                      </m:r>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𝑡𝑜𝑡</m:t>
                          </m:r>
                        </m:sub>
                      </m:sSub>
                    </m:oMath>
                  </m:oMathPara>
                </a14:m>
                <a:endParaRPr lang="en-US" sz="1200"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1972891" y="3620337"/>
                <a:ext cx="2225732" cy="2912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67298" y="4477985"/>
                <a:ext cx="5990706" cy="650050"/>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𝐶</m:t>
                          </m:r>
                        </m:e>
                        <m:sub>
                          <m:r>
                            <a:rPr lang="en-US" sz="1200" b="0" i="1" smtClean="0">
                              <a:solidFill>
                                <a:srgbClr val="FF0000"/>
                              </a:solidFill>
                              <a:latin typeface="Cambria Math" panose="02040503050406030204" pitchFamily="18" charset="0"/>
                            </a:rPr>
                            <m:t>𝑒𝑞</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m:rPr>
                                  <m:lit/>
                                </m:rPr>
                                <a:rPr lang="en-US" sz="1200" b="0" i="1" smtClean="0">
                                  <a:latin typeface="Cambria Math" panose="02040503050406030204" pitchFamily="18" charset="0"/>
                                </a:rPr>
                                <m:t> </m:t>
                              </m:r>
                              <m:r>
                                <a:rPr lang="en-US" sz="1200" b="0" i="1" smtClean="0">
                                  <a:latin typeface="Cambria Math" panose="02040503050406030204" pitchFamily="18" charset="0"/>
                                </a:rPr>
                                <m:t>𝜎</m:t>
                              </m:r>
                            </m:e>
                            <m:sub>
                              <m:r>
                                <a:rPr lang="en-US" sz="1200" b="0" i="1" smtClean="0">
                                  <a:latin typeface="Cambria Math" panose="02040503050406030204" pitchFamily="18" charset="0"/>
                                </a:rPr>
                                <m:t>𝑡𝑜𝑡</m:t>
                              </m:r>
                              <m:r>
                                <a:rPr lang="en-US" sz="1200" b="0" i="1" smtClean="0">
                                  <a:latin typeface="Cambria Math" panose="02040503050406030204" pitchFamily="18" charset="0"/>
                                </a:rPr>
                                <m:t> </m:t>
                              </m:r>
                            </m:sub>
                          </m:sSub>
                        </m:num>
                        <m:den>
                          <m:sSub>
                            <m:sSubPr>
                              <m:ctrlPr>
                                <a:rPr lang="en-US" sz="1200" i="1">
                                  <a:latin typeface="Cambria Math" panose="02040503050406030204" pitchFamily="18" charset="0"/>
                                </a:rPr>
                              </m:ctrlPr>
                            </m:sSubPr>
                            <m:e>
                              <m:sSub>
                                <m:sSubPr>
                                  <m:ctrlPr>
                                    <a:rPr lang="en-US" sz="1200" i="1">
                                      <a:latin typeface="Cambria Math" panose="02040503050406030204" pitchFamily="18" charset="0"/>
                                    </a:rPr>
                                  </m:ctrlPr>
                                </m:sSubPr>
                                <m:e>
                                  <m:r>
                                    <m:rPr>
                                      <m:sty m:val="p"/>
                                    </m:rPr>
                                    <a:rPr lang="en-US" sz="1200">
                                      <a:latin typeface="Cambria Math" panose="02040503050406030204" pitchFamily="18" charset="0"/>
                                    </a:rPr>
                                    <m:t>Φ</m:t>
                                  </m:r>
                                </m:e>
                                <m:sub>
                                  <m:r>
                                    <a:rPr lang="en-US" sz="1200" i="1">
                                      <a:latin typeface="Cambria Math" panose="02040503050406030204" pitchFamily="18" charset="0"/>
                                    </a:rPr>
                                    <m:t>∗</m:t>
                                  </m:r>
                                </m:sub>
                              </m:sSub>
                              <m:r>
                                <a:rPr lang="en-US" sz="1200" i="1">
                                  <a:latin typeface="Cambria Math" panose="02040503050406030204" pitchFamily="18" charset="0"/>
                                </a:rPr>
                                <m:t>𝜏</m:t>
                              </m:r>
                            </m:e>
                            <m:sub>
                              <m:r>
                                <a:rPr lang="en-US" sz="1200" i="1">
                                  <a:latin typeface="Cambria Math" panose="02040503050406030204" pitchFamily="18" charset="0"/>
                                </a:rPr>
                                <m:t>𝑝𝑙</m:t>
                              </m:r>
                            </m:sub>
                          </m:sSub>
                          <m:r>
                            <m:rPr>
                              <m:lit/>
                            </m:rPr>
                            <a:rPr lang="en-US" sz="1200" i="1">
                              <a:latin typeface="Cambria Math" panose="02040503050406030204" pitchFamily="18" charset="0"/>
                            </a:rPr>
                            <m:t> </m:t>
                          </m:r>
                          <m:r>
                            <a:rPr lang="en-US" sz="1200" i="1">
                              <a:latin typeface="Cambria Math" panose="02040503050406030204" pitchFamily="18" charset="0"/>
                            </a:rPr>
                            <m:t>𝑡</m:t>
                          </m:r>
                        </m:den>
                      </m:f>
                      <m:r>
                        <a:rPr lang="en-US" sz="1200" b="0" i="1" smtClean="0">
                          <a:latin typeface="Cambria Math" panose="02040503050406030204" pitchFamily="18" charset="0"/>
                        </a:rPr>
                        <m:t>=</m:t>
                      </m:r>
                      <m:r>
                        <a:rPr lang="en-US" sz="1200" b="0" i="1" smtClean="0">
                          <a:latin typeface="Cambria Math" panose="02040503050406030204" pitchFamily="18" charset="0"/>
                        </a:rPr>
                        <m:t>𝑆</m:t>
                      </m:r>
                      <m:rad>
                        <m:radPr>
                          <m:degHide m:val="on"/>
                          <m:ctrlPr>
                            <a:rPr lang="en-US" sz="1200" b="0" i="1" smtClean="0">
                              <a:latin typeface="Cambria Math" panose="02040503050406030204" pitchFamily="18" charset="0"/>
                            </a:rPr>
                          </m:ctrlPr>
                        </m:radPr>
                        <m:deg/>
                        <m:e>
                          <m:f>
                            <m:fPr>
                              <m:ctrlPr>
                                <a:rPr lang="en-US" sz="1200" b="0" i="1" smtClean="0">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𝑛</m:t>
                                  </m:r>
                                </m:sub>
                              </m:sSub>
                              <m:r>
                                <a:rPr lang="en-US" sz="1200" i="1">
                                  <a:latin typeface="Cambria Math" panose="02040503050406030204" pitchFamily="18" charset="0"/>
                                </a:rPr>
                                <m:t>𝑡</m:t>
                              </m:r>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𝑓</m:t>
                                  </m:r>
                                </m:e>
                                <m:sub>
                                  <m:r>
                                    <a:rPr lang="en-US" sz="1200" i="1">
                                      <a:latin typeface="Cambria Math" panose="02040503050406030204" pitchFamily="18" charset="0"/>
                                    </a:rPr>
                                    <m:t>𝑝𝑝</m:t>
                                  </m:r>
                                </m:sub>
                                <m:sup>
                                  <m:r>
                                    <a:rPr lang="en-US" sz="1200" i="1">
                                      <a:latin typeface="Cambria Math" panose="02040503050406030204" pitchFamily="18" charset="0"/>
                                    </a:rPr>
                                    <m:t>2</m:t>
                                  </m:r>
                                </m:sup>
                              </m:sSubSup>
                              <m:sSubSup>
                                <m:sSubSupPr>
                                  <m:ctrlPr>
                                    <a:rPr lang="en-US" sz="1200" i="1">
                                      <a:latin typeface="Cambria Math" panose="02040503050406030204" pitchFamily="18" charset="0"/>
                                    </a:rPr>
                                  </m:ctrlPr>
                                </m:sSubSupPr>
                                <m:e>
                                  <m:r>
                                    <a:rPr lang="en-US" sz="1200" i="1">
                                      <a:latin typeface="Cambria Math" panose="02040503050406030204" pitchFamily="18" charset="0"/>
                                    </a:rPr>
                                    <m:t>𝑟</m:t>
                                  </m:r>
                                </m:e>
                                <m:sub>
                                  <m:r>
                                    <a:rPr lang="en-US" sz="1200" i="1">
                                      <a:latin typeface="Cambria Math" panose="02040503050406030204" pitchFamily="18" charset="0"/>
                                    </a:rPr>
                                    <m:t>𝑠𝑝</m:t>
                                  </m:r>
                                </m:sub>
                                <m:sup>
                                  <m:r>
                                    <a:rPr lang="en-US" sz="1200" i="1">
                                      <a:latin typeface="Cambria Math" panose="02040503050406030204" pitchFamily="18" charset="0"/>
                                    </a:rPr>
                                    <m:t>2</m:t>
                                  </m:r>
                                </m:sup>
                              </m:sSubSup>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2</m:t>
                                  </m:r>
                                </m:sup>
                              </m:sSup>
                            </m:num>
                            <m:den>
                              <m:sSub>
                                <m:sSubPr>
                                  <m:ctrlPr>
                                    <a:rPr lang="en-US" sz="1200" i="1">
                                      <a:latin typeface="Cambria Math" panose="02040503050406030204" pitchFamily="18" charset="0"/>
                                    </a:rPr>
                                  </m:ctrlPr>
                                </m:sSubPr>
                                <m:e>
                                  <m:sSubSup>
                                    <m:sSubSupPr>
                                      <m:ctrlPr>
                                        <a:rPr lang="en-US" sz="1200" b="0" i="1" smtClean="0">
                                          <a:latin typeface="Cambria Math" panose="02040503050406030204" pitchFamily="18" charset="0"/>
                                        </a:rPr>
                                      </m:ctrlPr>
                                    </m:sSubSupPr>
                                    <m:e>
                                      <m:r>
                                        <m:rPr>
                                          <m:sty m:val="p"/>
                                        </m:rPr>
                                        <a:rPr lang="en-US" sz="1200">
                                          <a:latin typeface="Cambria Math" panose="02040503050406030204" pitchFamily="18" charset="0"/>
                                        </a:rPr>
                                        <m:t>Φ</m:t>
                                      </m:r>
                                    </m:e>
                                    <m:sub>
                                      <m:r>
                                        <a:rPr lang="en-US" sz="1200" i="1">
                                          <a:latin typeface="Cambria Math" panose="02040503050406030204" pitchFamily="18" charset="0"/>
                                        </a:rPr>
                                        <m:t>∗</m:t>
                                      </m:r>
                                    </m:sub>
                                    <m:sup>
                                      <m:r>
                                        <a:rPr lang="en-US" sz="1200" b="0" i="0" smtClean="0">
                                          <a:latin typeface="Cambria Math" panose="02040503050406030204" pitchFamily="18" charset="0"/>
                                        </a:rPr>
                                        <m:t>2</m:t>
                                      </m:r>
                                    </m:sup>
                                  </m:sSubSup>
                                  <m:sSubSup>
                                    <m:sSubSupPr>
                                      <m:ctrlPr>
                                        <a:rPr lang="en-US" sz="1200" b="0" i="1" smtClean="0">
                                          <a:latin typeface="Cambria Math" panose="02040503050406030204" pitchFamily="18" charset="0"/>
                                        </a:rPr>
                                      </m:ctrlPr>
                                    </m:sSubSupPr>
                                    <m:e>
                                      <m:r>
                                        <a:rPr lang="en-US" sz="1200" i="1">
                                          <a:latin typeface="Cambria Math" panose="02040503050406030204" pitchFamily="18" charset="0"/>
                                        </a:rPr>
                                        <m:t>𝜏</m:t>
                                      </m:r>
                                    </m:e>
                                    <m:sub>
                                      <m:r>
                                        <a:rPr lang="en-US" sz="1200" b="0" i="1" smtClean="0">
                                          <a:latin typeface="Cambria Math" panose="02040503050406030204" pitchFamily="18" charset="0"/>
                                        </a:rPr>
                                        <m:t>𝑝𝑙</m:t>
                                      </m:r>
                                    </m:sub>
                                    <m:sup>
                                      <m:r>
                                        <a:rPr lang="en-US" sz="1200" b="0" i="1" smtClean="0">
                                          <a:latin typeface="Cambria Math" panose="02040503050406030204" pitchFamily="18" charset="0"/>
                                        </a:rPr>
                                        <m:t>2</m:t>
                                      </m:r>
                                    </m:sup>
                                  </m:sSubSup>
                                  <m:sSup>
                                    <m:sSupPr>
                                      <m:ctrlPr>
                                        <a:rPr lang="en-US" sz="1200" i="1">
                                          <a:latin typeface="Cambria Math" panose="02040503050406030204" pitchFamily="18" charset="0"/>
                                        </a:rPr>
                                      </m:ctrlPr>
                                    </m:sSupPr>
                                    <m:e>
                                      <m:r>
                                        <a:rPr lang="en-US" sz="1200" i="1">
                                          <a:latin typeface="Cambria Math" panose="02040503050406030204" pitchFamily="18" charset="0"/>
                                        </a:rPr>
                                        <m:t>𝑡</m:t>
                                      </m:r>
                                    </m:e>
                                    <m:sup>
                                      <m:r>
                                        <a:rPr lang="en-US" sz="1200" i="1">
                                          <a:latin typeface="Cambria Math" panose="02040503050406030204" pitchFamily="18" charset="0"/>
                                        </a:rPr>
                                        <m:t>2</m:t>
                                      </m:r>
                                    </m:sup>
                                  </m:sSup>
                                </m:e>
                                <m:sub>
                                  <m:r>
                                    <a:rPr lang="en-US" sz="1200" b="0" i="1" smtClean="0">
                                      <a:latin typeface="Cambria Math" panose="02040503050406030204" pitchFamily="18" charset="0"/>
                                    </a:rPr>
                                    <m:t> </m:t>
                                  </m:r>
                                </m:sub>
                              </m:sSub>
                            </m:den>
                          </m:f>
                        </m:e>
                      </m:rad>
                      <m:r>
                        <a:rPr lang="en-US" sz="1200" b="0" i="1" smtClean="0">
                          <a:latin typeface="Cambria Math" panose="02040503050406030204" pitchFamily="18" charset="0"/>
                        </a:rPr>
                        <m:t>=</m:t>
                      </m:r>
                      <m:r>
                        <a:rPr lang="en-US" sz="1200" b="0" i="1" smtClean="0">
                          <a:latin typeface="Cambria Math" panose="02040503050406030204" pitchFamily="18" charset="0"/>
                        </a:rPr>
                        <m:t>𝑆</m:t>
                      </m:r>
                      <m:rad>
                        <m:radPr>
                          <m:degHide m:val="on"/>
                          <m:ctrlPr>
                            <a:rPr lang="en-US" sz="1200" i="1">
                              <a:latin typeface="Cambria Math" panose="02040503050406030204" pitchFamily="18" charset="0"/>
                            </a:rPr>
                          </m:ctrlPr>
                        </m:radPr>
                        <m:deg/>
                        <m:e>
                          <m:f>
                            <m:fPr>
                              <m:ctrlPr>
                                <a:rPr lang="en-US" sz="120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𝑛</m:t>
                                  </m:r>
                                </m:sub>
                              </m:sSub>
                            </m:num>
                            <m:den>
                              <m:sSubSup>
                                <m:sSubSupPr>
                                  <m:ctrlPr>
                                    <a:rPr lang="en-US" sz="1200" b="0" i="1" smtClean="0">
                                      <a:latin typeface="Cambria Math" panose="02040503050406030204" pitchFamily="18" charset="0"/>
                                    </a:rPr>
                                  </m:ctrlPr>
                                </m:sSubSupPr>
                                <m:e>
                                  <m:sSubSup>
                                    <m:sSubSupPr>
                                      <m:ctrlPr>
                                        <a:rPr lang="en-US" sz="1200" b="0" i="1" smtClean="0">
                                          <a:latin typeface="Cambria Math" panose="02040503050406030204" pitchFamily="18" charset="0"/>
                                        </a:rPr>
                                      </m:ctrlPr>
                                    </m:sSubSupPr>
                                    <m:e>
                                      <m:r>
                                        <m:rPr>
                                          <m:sty m:val="p"/>
                                        </m:rPr>
                                        <a:rPr lang="en-US" sz="1200">
                                          <a:latin typeface="Cambria Math" panose="02040503050406030204" pitchFamily="18" charset="0"/>
                                        </a:rPr>
                                        <m:t>Φ</m:t>
                                      </m:r>
                                    </m:e>
                                    <m:sub>
                                      <m:r>
                                        <a:rPr lang="en-US" sz="1200" b="0" i="1" smtClean="0">
                                          <a:latin typeface="Cambria Math" panose="02040503050406030204" pitchFamily="18" charset="0"/>
                                        </a:rPr>
                                        <m:t>∗</m:t>
                                      </m:r>
                                    </m:sub>
                                    <m:sup>
                                      <m:r>
                                        <a:rPr lang="en-US" sz="1200" b="0" i="1" smtClean="0">
                                          <a:latin typeface="Cambria Math" panose="02040503050406030204" pitchFamily="18" charset="0"/>
                                        </a:rPr>
                                        <m:t>2</m:t>
                                      </m:r>
                                    </m:sup>
                                  </m:sSubSup>
                                  <m:r>
                                    <a:rPr lang="en-US" sz="1200" i="1">
                                      <a:latin typeface="Cambria Math" panose="02040503050406030204" pitchFamily="18" charset="0"/>
                                    </a:rPr>
                                    <m:t>𝜏</m:t>
                                  </m:r>
                                </m:e>
                                <m:sub>
                                  <m:r>
                                    <a:rPr lang="en-US" sz="1200" i="1">
                                      <a:latin typeface="Cambria Math" panose="02040503050406030204" pitchFamily="18" charset="0"/>
                                    </a:rPr>
                                    <m:t>𝑝𝑙</m:t>
                                  </m:r>
                                </m:sub>
                                <m:sup>
                                  <m:r>
                                    <a:rPr lang="en-US" sz="1200" b="0" i="1" smtClean="0">
                                      <a:latin typeface="Cambria Math" panose="02040503050406030204" pitchFamily="18" charset="0"/>
                                    </a:rPr>
                                    <m:t>2</m:t>
                                  </m:r>
                                </m:sup>
                              </m:sSubSup>
                              <m:r>
                                <m:rPr>
                                  <m:lit/>
                                </m:rPr>
                                <a:rPr lang="en-US" sz="1200" b="0" i="1" smtClean="0">
                                  <a:latin typeface="Cambria Math" panose="02040503050406030204" pitchFamily="18" charset="0"/>
                                </a:rPr>
                                <m:t> </m:t>
                              </m:r>
                              <m:r>
                                <a:rPr lang="en-US" sz="1200" b="0" i="1" smtClean="0">
                                  <a:latin typeface="Cambria Math" panose="02040503050406030204" pitchFamily="18" charset="0"/>
                                </a:rPr>
                                <m:t>𝑡</m:t>
                              </m:r>
                            </m:den>
                          </m:f>
                          <m:r>
                            <a:rPr lang="en-US" sz="1200" b="0" i="1" smtClean="0">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𝑓</m:t>
                              </m:r>
                            </m:e>
                            <m:sub>
                              <m:r>
                                <a:rPr lang="en-US" sz="1200" i="1">
                                  <a:latin typeface="Cambria Math" panose="02040503050406030204" pitchFamily="18" charset="0"/>
                                </a:rPr>
                                <m:t>𝑝𝑝</m:t>
                              </m:r>
                            </m:sub>
                            <m:sup>
                              <m:r>
                                <a:rPr lang="en-US" sz="1200" i="1">
                                  <a:latin typeface="Cambria Math" panose="02040503050406030204" pitchFamily="18" charset="0"/>
                                </a:rPr>
                                <m:t>2</m:t>
                              </m:r>
                            </m:sup>
                          </m:sSubSup>
                          <m:f>
                            <m:fPr>
                              <m:ctrlPr>
                                <a:rPr lang="en-US" sz="1200" b="0" i="1" smtClean="0">
                                  <a:latin typeface="Cambria Math" panose="02040503050406030204" pitchFamily="18" charset="0"/>
                                </a:rPr>
                              </m:ctrlPr>
                            </m:fPr>
                            <m:num>
                              <m:sSubSup>
                                <m:sSubSupPr>
                                  <m:ctrlPr>
                                    <a:rPr lang="en-US" sz="1200" i="1">
                                      <a:latin typeface="Cambria Math" panose="02040503050406030204" pitchFamily="18" charset="0"/>
                                    </a:rPr>
                                  </m:ctrlPr>
                                </m:sSubSupPr>
                                <m:e>
                                  <m:r>
                                    <a:rPr lang="en-US" sz="1200" i="1">
                                      <a:latin typeface="Cambria Math" panose="02040503050406030204" pitchFamily="18" charset="0"/>
                                    </a:rPr>
                                    <m:t>𝑟</m:t>
                                  </m:r>
                                </m:e>
                                <m:sub>
                                  <m:r>
                                    <a:rPr lang="en-US" sz="1200" i="1">
                                      <a:latin typeface="Cambria Math" panose="02040503050406030204" pitchFamily="18" charset="0"/>
                                    </a:rPr>
                                    <m:t>𝑠𝑝</m:t>
                                  </m:r>
                                </m:sub>
                                <m:sup>
                                  <m:r>
                                    <a:rPr lang="en-US" sz="1200" i="1">
                                      <a:latin typeface="Cambria Math" panose="02040503050406030204" pitchFamily="18" charset="0"/>
                                    </a:rPr>
                                    <m:t>2</m:t>
                                  </m:r>
                                </m:sup>
                              </m:sSubSup>
                            </m:num>
                            <m:den>
                              <m:sSubSup>
                                <m:sSubSupPr>
                                  <m:ctrlPr>
                                    <a:rPr lang="en-US" sz="1200" i="1">
                                      <a:latin typeface="Cambria Math" panose="02040503050406030204" pitchFamily="18" charset="0"/>
                                    </a:rPr>
                                  </m:ctrlPr>
                                </m:sSubSupPr>
                                <m:e>
                                  <m:r>
                                    <m:rPr>
                                      <m:sty m:val="p"/>
                                    </m:rPr>
                                    <a:rPr lang="en-US" sz="1200">
                                      <a:latin typeface="Cambria Math" panose="02040503050406030204" pitchFamily="18" charset="0"/>
                                    </a:rPr>
                                    <m:t>Φ</m:t>
                                  </m:r>
                                </m:e>
                                <m:sub>
                                  <m:r>
                                    <a:rPr lang="en-US" sz="1200" i="1">
                                      <a:latin typeface="Cambria Math" panose="02040503050406030204" pitchFamily="18" charset="0"/>
                                    </a:rPr>
                                    <m:t>∗</m:t>
                                  </m:r>
                                </m:sub>
                                <m:sup>
                                  <m:r>
                                    <a:rPr lang="en-US" sz="1200">
                                      <a:latin typeface="Cambria Math" panose="02040503050406030204" pitchFamily="18" charset="0"/>
                                    </a:rPr>
                                    <m:t>2</m:t>
                                  </m:r>
                                </m:sup>
                              </m:sSubSup>
                              <m:sSubSup>
                                <m:sSubSupPr>
                                  <m:ctrlPr>
                                    <a:rPr lang="en-US" sz="1200" i="1">
                                      <a:latin typeface="Cambria Math" panose="02040503050406030204" pitchFamily="18" charset="0"/>
                                    </a:rPr>
                                  </m:ctrlPr>
                                </m:sSubSupPr>
                                <m:e>
                                  <m:r>
                                    <a:rPr lang="en-US" sz="1200" i="1">
                                      <a:latin typeface="Cambria Math" panose="02040503050406030204" pitchFamily="18" charset="0"/>
                                    </a:rPr>
                                    <m:t>𝜏</m:t>
                                  </m:r>
                                </m:e>
                                <m:sub>
                                  <m:r>
                                    <a:rPr lang="en-US" sz="1200" i="1">
                                      <a:latin typeface="Cambria Math" panose="02040503050406030204" pitchFamily="18" charset="0"/>
                                    </a:rPr>
                                    <m:t>𝑝𝑙</m:t>
                                  </m:r>
                                </m:sub>
                                <m:sup>
                                  <m:r>
                                    <a:rPr lang="en-US" sz="1200" i="1">
                                      <a:latin typeface="Cambria Math" panose="02040503050406030204" pitchFamily="18" charset="0"/>
                                    </a:rPr>
                                    <m:t>2</m:t>
                                  </m:r>
                                </m:sup>
                              </m:sSubSup>
                            </m:den>
                          </m:f>
                        </m:e>
                      </m:rad>
                    </m:oMath>
                  </m:oMathPara>
                </a14:m>
                <a:endParaRPr lang="en-US" sz="120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867298" y="4477985"/>
                <a:ext cx="5990706" cy="65005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72170" y="4104468"/>
                <a:ext cx="4412618" cy="276999"/>
              </a:xfrm>
              <a:prstGeom prst="rect">
                <a:avLst/>
              </a:prstGeom>
              <a:noFill/>
            </p:spPr>
            <p:txBody>
              <a:bodyPr wrap="none" lIns="0" rIns="0" rtlCol="0">
                <a:spAutoFit/>
              </a:bodyPr>
              <a:lstStyle/>
              <a:p>
                <a:r>
                  <a:rPr lang="en-US" sz="1200" dirty="0" smtClean="0"/>
                  <a:t>For imaging,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𝑆𝑅</m:t>
                        </m:r>
                      </m:sub>
                    </m:sSub>
                    <m:r>
                      <a:rPr lang="en-US" sz="1200" b="0" i="1" smtClean="0">
                        <a:latin typeface="Cambria Math" panose="02040503050406030204" pitchFamily="18" charset="0"/>
                      </a:rPr>
                      <m:t>=1</m:t>
                    </m:r>
                  </m:oMath>
                </a14:m>
                <a:r>
                  <a:rPr lang="en-US" sz="1200" dirty="0" smtClean="0"/>
                  <a:t>, so for simplicity we drop this factor, and we have:</a:t>
                </a:r>
              </a:p>
            </p:txBody>
          </p:sp>
        </mc:Choice>
        <mc:Fallback xmlns="">
          <p:sp>
            <p:nvSpPr>
              <p:cNvPr id="13" name="TextBox 12"/>
              <p:cNvSpPr txBox="1">
                <a:spLocks noRot="1" noChangeAspect="1" noMove="1" noResize="1" noEditPoints="1" noAdjustHandles="1" noChangeArrowheads="1" noChangeShapeType="1" noTextEdit="1"/>
              </p:cNvSpPr>
              <p:nvPr/>
            </p:nvSpPr>
            <p:spPr>
              <a:xfrm>
                <a:off x="172170" y="4104468"/>
                <a:ext cx="4412618" cy="276999"/>
              </a:xfrm>
              <a:prstGeom prst="rect">
                <a:avLst/>
              </a:prstGeom>
              <a:blipFill>
                <a:blip r:embed="rId8"/>
                <a:stretch>
                  <a:fillRect l="-2072" r="-207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72170" y="5220933"/>
                <a:ext cx="8961877" cy="795474"/>
              </a:xfrm>
              <a:prstGeom prst="rect">
                <a:avLst/>
              </a:prstGeom>
              <a:noFill/>
            </p:spPr>
            <p:txBody>
              <a:bodyPr wrap="none" lIns="0" rIns="0" rtlCol="0">
                <a:spAutoFit/>
              </a:bodyPr>
              <a:lstStyle/>
              <a:p>
                <a:r>
                  <a:rPr lang="en-US" sz="1100" dirty="0" smtClean="0"/>
                  <a:t>Due to the statistical nature of the data that goes into achieving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𝑓</m:t>
                        </m:r>
                      </m:e>
                      <m:sub>
                        <m:r>
                          <a:rPr lang="en-US" sz="1100" b="0" i="1" smtClean="0">
                            <a:latin typeface="Cambria Math" panose="02040503050406030204" pitchFamily="18" charset="0"/>
                          </a:rPr>
                          <m:t>𝑝𝑝</m:t>
                        </m:r>
                      </m:sub>
                    </m:sSub>
                  </m:oMath>
                </a14:m>
                <a:r>
                  <a:rPr lang="en-US" sz="1100" dirty="0" smtClean="0"/>
                  <a:t>, it is implicitly a function of time, so we really can write it as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𝑓</m:t>
                        </m:r>
                      </m:e>
                      <m:sub>
                        <m:r>
                          <a:rPr lang="en-US" sz="1100" b="0" i="1" smtClean="0">
                            <a:latin typeface="Cambria Math" panose="02040503050406030204" pitchFamily="18" charset="0"/>
                          </a:rPr>
                          <m:t>𝑝𝑝</m:t>
                        </m:r>
                      </m:sub>
                    </m:sSub>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𝑡</m:t>
                        </m:r>
                      </m:e>
                    </m:d>
                    <m:r>
                      <a:rPr lang="en-US" sz="1100" b="0" i="1" smtClean="0">
                        <a:latin typeface="Cambria Math" panose="02040503050406030204" pitchFamily="18" charset="0"/>
                      </a:rPr>
                      <m:t>. </m:t>
                    </m:r>
                  </m:oMath>
                </a14:m>
                <a:r>
                  <a:rPr lang="en-US" sz="1100" dirty="0" smtClean="0"/>
                  <a:t>For short integration </a:t>
                </a:r>
                <a:br>
                  <a:rPr lang="en-US" sz="1100" dirty="0" smtClean="0"/>
                </a:br>
                <a:r>
                  <a:rPr lang="en-US" sz="1100" dirty="0" smtClean="0"/>
                  <a:t>times, we can expect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𝑓</m:t>
                        </m:r>
                      </m:e>
                      <m:sub>
                        <m:r>
                          <a:rPr lang="en-US" sz="1100" b="0" i="1" smtClean="0">
                            <a:latin typeface="Cambria Math" panose="02040503050406030204" pitchFamily="18" charset="0"/>
                          </a:rPr>
                          <m:t>𝑝𝑝</m:t>
                        </m:r>
                      </m:sub>
                    </m:sSub>
                  </m:oMath>
                </a14:m>
                <a:r>
                  <a:rPr lang="en-US" sz="1100" dirty="0" smtClean="0"/>
                  <a:t> to be decreasing (random errors) while for long times drifts will cause it to flatten or even increase. </a:t>
                </a:r>
              </a:p>
              <a:p>
                <a:r>
                  <a:rPr lang="en-US" sz="1100" dirty="0" smtClean="0"/>
                  <a:t>For very short times the first term dominates and there is no benefit from post-processing</a:t>
                </a:r>
              </a:p>
              <a:p>
                <a:r>
                  <a:rPr lang="en-US" sz="1100" dirty="0" smtClean="0"/>
                  <a:t>At large times, the first term under the radical drops out, so that we arrive at: </a:t>
                </a:r>
              </a:p>
            </p:txBody>
          </p:sp>
        </mc:Choice>
        <mc:Fallback xmlns="">
          <p:sp>
            <p:nvSpPr>
              <p:cNvPr id="14" name="TextBox 13"/>
              <p:cNvSpPr txBox="1">
                <a:spLocks noRot="1" noChangeAspect="1" noMove="1" noResize="1" noEditPoints="1" noAdjustHandles="1" noChangeArrowheads="1" noChangeShapeType="1" noTextEdit="1"/>
              </p:cNvSpPr>
              <p:nvPr/>
            </p:nvSpPr>
            <p:spPr>
              <a:xfrm>
                <a:off x="172170" y="5220933"/>
                <a:ext cx="8961877" cy="795474"/>
              </a:xfrm>
              <a:prstGeom prst="rect">
                <a:avLst/>
              </a:prstGeom>
              <a:blipFill>
                <a:blip r:embed="rId9"/>
                <a:stretch>
                  <a:fillRect l="-952" r="-68" b="-3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19410" y="6067454"/>
                <a:ext cx="2006872" cy="481157"/>
              </a:xfrm>
              <a:prstGeom prst="rect">
                <a:avLst/>
              </a:prstGeom>
              <a:noFill/>
            </p:spPr>
            <p:txBody>
              <a:bodyPr wrap="square" lIns="0" r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𝐶</m:t>
                          </m:r>
                        </m:e>
                        <m:sub>
                          <m:r>
                            <a:rPr lang="en-US" sz="1200" b="0" i="1" smtClean="0">
                              <a:solidFill>
                                <a:schemeClr val="tx1"/>
                              </a:solidFill>
                              <a:latin typeface="Cambria Math" panose="02040503050406030204" pitchFamily="18" charset="0"/>
                            </a:rPr>
                            <m:t>𝑒𝑞</m:t>
                          </m:r>
                        </m:sub>
                      </m:sSub>
                      <m:groupChr>
                        <m:groupChrPr>
                          <m:chr m:val="→"/>
                          <m:vertJc m:val="bot"/>
                          <m:ctrlPr>
                            <a:rPr lang="en-US" sz="1200" b="0" i="1" smtClean="0">
                              <a:solidFill>
                                <a:schemeClr val="tx1"/>
                              </a:solidFill>
                              <a:latin typeface="Cambria Math" panose="02040503050406030204" pitchFamily="18" charset="0"/>
                            </a:rPr>
                          </m:ctrlPr>
                        </m:groupChrPr>
                        <m:e>
                          <m:r>
                            <m:rPr>
                              <m:nor/>
                            </m:rPr>
                            <a:rPr lang="en-US" sz="1200" b="0" i="0" smtClean="0">
                              <a:solidFill>
                                <a:schemeClr val="tx1"/>
                              </a:solidFill>
                              <a:latin typeface="Cambria Math" panose="02040503050406030204" pitchFamily="18" charset="0"/>
                            </a:rPr>
                            <m:t>t</m:t>
                          </m:r>
                          <m:r>
                            <a:rPr lang="en-US" sz="1200" b="0" i="1" smtClean="0">
                              <a:solidFill>
                                <a:schemeClr val="tx1"/>
                              </a:solidFill>
                              <a:latin typeface="Cambria Math" panose="02040503050406030204" pitchFamily="18" charset="0"/>
                              <a:ea typeface="Cambria Math" panose="02040503050406030204" pitchFamily="18" charset="0"/>
                            </a:rPr>
                            <m:t>→∞</m:t>
                          </m:r>
                        </m:e>
                      </m:groupChr>
                      <m:r>
                        <a:rPr lang="en-US" sz="1200" b="0" i="1" smtClean="0">
                          <a:latin typeface="Cambria Math" panose="02040503050406030204" pitchFamily="18" charset="0"/>
                        </a:rPr>
                        <m:t>𝑆</m:t>
                      </m:r>
                      <m:r>
                        <m:rPr>
                          <m:lit/>
                        </m:rP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𝑝𝑝</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f>
                        <m:fPr>
                          <m:ctrlPr>
                            <a:rPr lang="en-US" sz="1200" i="1">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𝑠𝑝</m:t>
                              </m:r>
                            </m:sub>
                          </m:sSub>
                        </m:num>
                        <m:den>
                          <m:sSub>
                            <m:sSubPr>
                              <m:ctrlPr>
                                <a:rPr lang="en-US" sz="1200" b="0" i="1" smtClean="0">
                                  <a:latin typeface="Cambria Math" panose="02040503050406030204" pitchFamily="18" charset="0"/>
                                </a:rPr>
                              </m:ctrlPr>
                            </m:sSubPr>
                            <m:e>
                              <m:r>
                                <m:rPr>
                                  <m:sty m:val="p"/>
                                </m:rPr>
                                <a:rPr lang="en-US" sz="1200" b="0" i="0" smtClean="0">
                                  <a:latin typeface="Cambria Math" panose="02040503050406030204" pitchFamily="18" charset="0"/>
                                </a:rPr>
                                <m:t>Φ</m:t>
                              </m:r>
                            </m:e>
                            <m:sub>
                              <m:r>
                                <a:rPr lang="en-US" sz="1200" b="0" i="1" smtClean="0">
                                  <a:latin typeface="Cambria Math" panose="02040503050406030204" pitchFamily="18" charset="0"/>
                                </a:rPr>
                                <m:t>∗</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𝜏</m:t>
                              </m:r>
                            </m:e>
                            <m:sub>
                              <m:r>
                                <a:rPr lang="en-US" sz="1200" b="0" i="1" smtClean="0">
                                  <a:latin typeface="Cambria Math" panose="02040503050406030204" pitchFamily="18" charset="0"/>
                                </a:rPr>
                                <m:t>𝑝𝑙</m:t>
                              </m:r>
                            </m:sub>
                          </m:sSub>
                        </m:den>
                      </m:f>
                    </m:oMath>
                  </m:oMathPara>
                </a14:m>
                <a:endParaRPr lang="en-US" sz="120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3319410" y="6067454"/>
                <a:ext cx="2006872" cy="48115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079265" y="3586638"/>
                <a:ext cx="2655535" cy="430887"/>
              </a:xfrm>
              <a:prstGeom prst="rect">
                <a:avLst/>
              </a:prstGeom>
              <a:noFill/>
            </p:spPr>
            <p:txBody>
              <a:bodyPr wrap="none" lIns="0" rIns="0" rtlCol="0">
                <a:spAutoFit/>
              </a:bodyPr>
              <a:lstStyle/>
              <a:p>
                <a:r>
                  <a:rPr lang="en-US" sz="1100" dirty="0" smtClean="0"/>
                  <a:t>We are typically interested in the case </a:t>
                </a:r>
                <a14:m>
                  <m:oMath xmlns:m="http://schemas.openxmlformats.org/officeDocument/2006/math">
                    <m:r>
                      <a:rPr lang="en-US" sz="1100" b="0" i="1" smtClean="0">
                        <a:latin typeface="Cambria Math" panose="02040503050406030204" pitchFamily="18" charset="0"/>
                      </a:rPr>
                      <m:t>𝑆</m:t>
                    </m:r>
                    <m:r>
                      <a:rPr lang="en-US" sz="1100" b="0" i="1" smtClean="0">
                        <a:latin typeface="Cambria Math" panose="02040503050406030204" pitchFamily="18" charset="0"/>
                      </a:rPr>
                      <m:t>=5</m:t>
                    </m:r>
                  </m:oMath>
                </a14:m>
                <a:r>
                  <a:rPr lang="en-US" sz="1100" dirty="0" smtClean="0"/>
                  <a:t>,  </a:t>
                </a:r>
                <a:br>
                  <a:rPr lang="en-US" sz="1100" dirty="0" smtClean="0"/>
                </a:br>
                <a:r>
                  <a:rPr lang="en-US" sz="1100" dirty="0" smtClean="0"/>
                  <a:t>so we talk about the </a:t>
                </a:r>
                <a14:m>
                  <m:oMath xmlns:m="http://schemas.openxmlformats.org/officeDocument/2006/math">
                    <m:r>
                      <a:rPr lang="en-US" sz="1100" b="0" i="1" smtClean="0">
                        <a:latin typeface="Cambria Math" panose="02040503050406030204" pitchFamily="18" charset="0"/>
                      </a:rPr>
                      <m:t>5</m:t>
                    </m:r>
                    <m:r>
                      <a:rPr lang="en-US" sz="1100" b="0" i="1" smtClean="0">
                        <a:latin typeface="Cambria Math" panose="02040503050406030204" pitchFamily="18" charset="0"/>
                      </a:rPr>
                      <m:t>𝜎</m:t>
                    </m:r>
                  </m:oMath>
                </a14:m>
                <a:r>
                  <a:rPr lang="en-US" sz="1100" dirty="0" smtClean="0"/>
                  <a:t> equivalent contrast. </a:t>
                </a:r>
              </a:p>
            </p:txBody>
          </p:sp>
        </mc:Choice>
        <mc:Fallback xmlns="">
          <p:sp>
            <p:nvSpPr>
              <p:cNvPr id="17" name="TextBox 16"/>
              <p:cNvSpPr txBox="1">
                <a:spLocks noRot="1" noChangeAspect="1" noMove="1" noResize="1" noEditPoints="1" noAdjustHandles="1" noChangeArrowheads="1" noChangeShapeType="1" noTextEdit="1"/>
              </p:cNvSpPr>
              <p:nvPr/>
            </p:nvSpPr>
            <p:spPr>
              <a:xfrm>
                <a:off x="4079265" y="3586638"/>
                <a:ext cx="2655535" cy="430887"/>
              </a:xfrm>
              <a:prstGeom prst="rect">
                <a:avLst/>
              </a:prstGeom>
              <a:blipFill>
                <a:blip r:embed="rId11"/>
                <a:stretch>
                  <a:fillRect l="-3211" r="-2294" b="-8451"/>
                </a:stretch>
              </a:blipFill>
            </p:spPr>
            <p:txBody>
              <a:bodyPr/>
              <a:lstStyle/>
              <a:p>
                <a:r>
                  <a:rPr lang="en-US">
                    <a:noFill/>
                  </a:rPr>
                  <a:t> </a:t>
                </a:r>
              </a:p>
            </p:txBody>
          </p:sp>
        </mc:Fallback>
      </mc:AlternateContent>
      <p:grpSp>
        <p:nvGrpSpPr>
          <p:cNvPr id="31" name="Group 30"/>
          <p:cNvGrpSpPr/>
          <p:nvPr/>
        </p:nvGrpSpPr>
        <p:grpSpPr>
          <a:xfrm>
            <a:off x="6730072" y="3840029"/>
            <a:ext cx="2109533" cy="1380104"/>
            <a:chOff x="6193971" y="3847801"/>
            <a:chExt cx="2109533" cy="1380104"/>
          </a:xfrm>
        </p:grpSpPr>
        <p:sp>
          <p:nvSpPr>
            <p:cNvPr id="28" name="Rectangle 27"/>
            <p:cNvSpPr/>
            <p:nvPr/>
          </p:nvSpPr>
          <p:spPr>
            <a:xfrm>
              <a:off x="6510060" y="4245427"/>
              <a:ext cx="467683" cy="835186"/>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lumMod val="65000"/>
                    <a:lumOff val="35000"/>
                  </a:schemeClr>
                </a:solidFill>
              </a:endParaRPr>
            </a:p>
          </p:txBody>
        </p:sp>
        <p:sp>
          <p:nvSpPr>
            <p:cNvPr id="3" name="Freeform 2"/>
            <p:cNvSpPr/>
            <p:nvPr/>
          </p:nvSpPr>
          <p:spPr>
            <a:xfrm>
              <a:off x="6640285" y="4245427"/>
              <a:ext cx="1502229" cy="446314"/>
            </a:xfrm>
            <a:custGeom>
              <a:avLst/>
              <a:gdLst>
                <a:gd name="connsiteX0" fmla="*/ 0 w 1502229"/>
                <a:gd name="connsiteY0" fmla="*/ 0 h 446314"/>
                <a:gd name="connsiteX1" fmla="*/ 337457 w 1502229"/>
                <a:gd name="connsiteY1" fmla="*/ 283029 h 446314"/>
                <a:gd name="connsiteX2" fmla="*/ 979714 w 1502229"/>
                <a:gd name="connsiteY2" fmla="*/ 402772 h 446314"/>
                <a:gd name="connsiteX3" fmla="*/ 1502229 w 1502229"/>
                <a:gd name="connsiteY3" fmla="*/ 446314 h 446314"/>
              </a:gdLst>
              <a:ahLst/>
              <a:cxnLst>
                <a:cxn ang="0">
                  <a:pos x="connsiteX0" y="connsiteY0"/>
                </a:cxn>
                <a:cxn ang="0">
                  <a:pos x="connsiteX1" y="connsiteY1"/>
                </a:cxn>
                <a:cxn ang="0">
                  <a:pos x="connsiteX2" y="connsiteY2"/>
                </a:cxn>
                <a:cxn ang="0">
                  <a:pos x="connsiteX3" y="connsiteY3"/>
                </a:cxn>
              </a:cxnLst>
              <a:rect l="l" t="t" r="r" b="b"/>
              <a:pathLst>
                <a:path w="1502229" h="446314">
                  <a:moveTo>
                    <a:pt x="0" y="0"/>
                  </a:moveTo>
                  <a:cubicBezTo>
                    <a:pt x="87085" y="107950"/>
                    <a:pt x="174171" y="215900"/>
                    <a:pt x="337457" y="283029"/>
                  </a:cubicBezTo>
                  <a:cubicBezTo>
                    <a:pt x="500743" y="350158"/>
                    <a:pt x="785585" y="375558"/>
                    <a:pt x="979714" y="402772"/>
                  </a:cubicBezTo>
                  <a:cubicBezTo>
                    <a:pt x="1173843" y="429986"/>
                    <a:pt x="1338036" y="438150"/>
                    <a:pt x="1502229" y="446314"/>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6366894" y="4242966"/>
              <a:ext cx="1890122" cy="837647"/>
              <a:chOff x="6366894" y="4242966"/>
              <a:chExt cx="1890122" cy="837647"/>
            </a:xfrm>
          </p:grpSpPr>
          <p:cxnSp>
            <p:nvCxnSpPr>
              <p:cNvPr id="15" name="Straight Connector 14"/>
              <p:cNvCxnSpPr/>
              <p:nvPr/>
            </p:nvCxnSpPr>
            <p:spPr>
              <a:xfrm>
                <a:off x="6510060" y="4242966"/>
                <a:ext cx="0" cy="837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66894" y="4966295"/>
                <a:ext cx="189012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66894" y="4746171"/>
                <a:ext cx="1890122" cy="0"/>
              </a:xfrm>
              <a:prstGeom prst="straightConnector1">
                <a:avLst/>
              </a:prstGeom>
              <a:ln>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8257016" y="4966295"/>
              <a:ext cx="46488" cy="261610"/>
            </a:xfrm>
            <a:prstGeom prst="rect">
              <a:avLst/>
            </a:prstGeom>
            <a:noFill/>
          </p:spPr>
          <p:txBody>
            <a:bodyPr wrap="none" lIns="0" rIns="0" rtlCol="0">
              <a:spAutoFit/>
            </a:bodyPr>
            <a:lstStyle/>
            <a:p>
              <a:r>
                <a:rPr lang="en-US" sz="1100" i="1" dirty="0" smtClean="0"/>
                <a:t>t</a:t>
              </a:r>
            </a:p>
          </p:txBody>
        </p:sp>
        <mc:AlternateContent xmlns:mc="http://schemas.openxmlformats.org/markup-compatibility/2006" xmlns:a14="http://schemas.microsoft.com/office/drawing/2010/main">
          <mc:Choice Requires="a14">
            <p:sp>
              <p:nvSpPr>
                <p:cNvPr id="25" name="TextBox 24"/>
                <p:cNvSpPr txBox="1"/>
                <p:nvPr/>
              </p:nvSpPr>
              <p:spPr>
                <a:xfrm>
                  <a:off x="6193971" y="4291919"/>
                  <a:ext cx="234680" cy="274627"/>
                </a:xfrm>
                <a:prstGeom prst="rect">
                  <a:avLst/>
                </a:prstGeom>
                <a:noFill/>
              </p:spPr>
              <p:txBody>
                <a:bodyPr wrap="none" lIns="0" rIns="0" rtlCol="0">
                  <a:spAutoFit/>
                </a:bodyPr>
                <a:lstStyle/>
                <a:p>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a:rPr>
                              <m:t>𝐶</m:t>
                            </m:r>
                          </m:e>
                          <m:sub>
                            <m:r>
                              <a:rPr lang="en-US" sz="1100" b="0" i="1" smtClean="0">
                                <a:latin typeface="Cambria Math"/>
                              </a:rPr>
                              <m:t>𝑒𝑞</m:t>
                            </m:r>
                          </m:sub>
                        </m:sSub>
                      </m:oMath>
                    </m:oMathPara>
                  </a14:m>
                  <a:endParaRPr lang="en-US" sz="1100" i="1" dirty="0" smtClean="0"/>
                </a:p>
              </p:txBody>
            </p:sp>
          </mc:Choice>
          <mc:Fallback xmlns="">
            <p:sp>
              <p:nvSpPr>
                <p:cNvPr id="25" name="TextBox 24"/>
                <p:cNvSpPr txBox="1">
                  <a:spLocks noRot="1" noChangeAspect="1" noMove="1" noResize="1" noEditPoints="1" noAdjustHandles="1" noChangeArrowheads="1" noChangeShapeType="1" noTextEdit="1"/>
                </p:cNvSpPr>
                <p:nvPr/>
              </p:nvSpPr>
              <p:spPr>
                <a:xfrm>
                  <a:off x="6193971" y="4291919"/>
                  <a:ext cx="234680" cy="274627"/>
                </a:xfrm>
                <a:prstGeom prst="rect">
                  <a:avLst/>
                </a:prstGeom>
                <a:blipFill rotWithShape="1">
                  <a:blip r:embed="rId12"/>
                  <a:stretch>
                    <a:fillRect l="-10256" r="-7692"/>
                  </a:stretch>
                </a:blipFill>
              </p:spPr>
              <p:txBody>
                <a:bodyPr/>
                <a:lstStyle/>
                <a:p>
                  <a:r>
                    <a:rPr lang="en-US">
                      <a:noFill/>
                    </a:rPr>
                    <a:t> </a:t>
                  </a:r>
                </a:p>
              </p:txBody>
            </p:sp>
          </mc:Fallback>
        </mc:AlternateContent>
        <p:cxnSp>
          <p:nvCxnSpPr>
            <p:cNvPr id="27" name="Straight Connector 26"/>
            <p:cNvCxnSpPr/>
            <p:nvPr/>
          </p:nvCxnSpPr>
          <p:spPr>
            <a:xfrm>
              <a:off x="6977743" y="4242966"/>
              <a:ext cx="0" cy="885069"/>
            </a:xfrm>
            <a:prstGeom prst="line">
              <a:avLst/>
            </a:prstGeom>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6874651" y="4198620"/>
              <a:ext cx="311009" cy="226112"/>
            </a:xfrm>
            <a:custGeom>
              <a:avLst/>
              <a:gdLst>
                <a:gd name="connsiteX0" fmla="*/ 311009 w 311009"/>
                <a:gd name="connsiteY0" fmla="*/ 0 h 226112"/>
                <a:gd name="connsiteX1" fmla="*/ 135749 w 311009"/>
                <a:gd name="connsiteY1" fmla="*/ 106680 h 226112"/>
                <a:gd name="connsiteX2" fmla="*/ 181469 w 311009"/>
                <a:gd name="connsiteY2" fmla="*/ 167640 h 226112"/>
                <a:gd name="connsiteX3" fmla="*/ 13829 w 311009"/>
                <a:gd name="connsiteY3" fmla="*/ 220980 h 226112"/>
                <a:gd name="connsiteX4" fmla="*/ 21449 w 311009"/>
                <a:gd name="connsiteY4" fmla="*/ 220980 h 226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09" h="226112">
                  <a:moveTo>
                    <a:pt x="311009" y="0"/>
                  </a:moveTo>
                  <a:cubicBezTo>
                    <a:pt x="234174" y="39370"/>
                    <a:pt x="157339" y="78740"/>
                    <a:pt x="135749" y="106680"/>
                  </a:cubicBezTo>
                  <a:cubicBezTo>
                    <a:pt x="114159" y="134620"/>
                    <a:pt x="201789" y="148590"/>
                    <a:pt x="181469" y="167640"/>
                  </a:cubicBezTo>
                  <a:cubicBezTo>
                    <a:pt x="161149" y="186690"/>
                    <a:pt x="40499" y="212090"/>
                    <a:pt x="13829" y="220980"/>
                  </a:cubicBezTo>
                  <a:cubicBezTo>
                    <a:pt x="-12841" y="229870"/>
                    <a:pt x="4304" y="225425"/>
                    <a:pt x="21449" y="22098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6765454" y="3847801"/>
                  <a:ext cx="1538050" cy="369332"/>
                </a:xfrm>
                <a:prstGeom prst="rect">
                  <a:avLst/>
                </a:prstGeom>
                <a:noFill/>
              </p:spPr>
              <p:txBody>
                <a:bodyPr wrap="none" lIns="0" rIns="0" rtlCol="0">
                  <a:spAutoFit/>
                </a:bodyPr>
                <a:lstStyle/>
                <a:p>
                  <a14:m>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a:rPr>
                            <m:t>𝜎</m:t>
                          </m:r>
                        </m:e>
                        <m:sub>
                          <m:r>
                            <a:rPr lang="en-US" sz="900" b="0" i="1" smtClean="0">
                              <a:latin typeface="Cambria Math"/>
                            </a:rPr>
                            <m:t>𝑡</m:t>
                          </m:r>
                        </m:sub>
                      </m:sSub>
                    </m:oMath>
                  </a14:m>
                  <a:r>
                    <a:rPr lang="en-US" sz="900" dirty="0" smtClean="0"/>
                    <a:t> dominated; not much benefit </a:t>
                  </a:r>
                </a:p>
                <a:p>
                  <a:r>
                    <a:rPr lang="en-US" sz="900" dirty="0" smtClean="0"/>
                    <a:t>from post-processing</a:t>
                  </a:r>
                </a:p>
              </p:txBody>
            </p:sp>
          </mc:Choice>
          <mc:Fallback xmlns="">
            <p:sp>
              <p:nvSpPr>
                <p:cNvPr id="30" name="TextBox 29"/>
                <p:cNvSpPr txBox="1">
                  <a:spLocks noRot="1" noChangeAspect="1" noMove="1" noResize="1" noEditPoints="1" noAdjustHandles="1" noChangeArrowheads="1" noChangeShapeType="1" noTextEdit="1"/>
                </p:cNvSpPr>
                <p:nvPr/>
              </p:nvSpPr>
              <p:spPr>
                <a:xfrm>
                  <a:off x="6765454" y="3847801"/>
                  <a:ext cx="1538050" cy="369332"/>
                </a:xfrm>
                <a:prstGeom prst="rect">
                  <a:avLst/>
                </a:prstGeom>
                <a:blipFill rotWithShape="1">
                  <a:blip r:embed="rId13"/>
                  <a:stretch>
                    <a:fillRect l="-4762" r="-3968" b="-4918"/>
                  </a:stretch>
                </a:blipFill>
              </p:spPr>
              <p:txBody>
                <a:bodyPr/>
                <a:lstStyle/>
                <a:p>
                  <a:r>
                    <a:rPr lang="en-US">
                      <a:noFill/>
                    </a:rPr>
                    <a:t> </a:t>
                  </a:r>
                </a:p>
              </p:txBody>
            </p:sp>
          </mc:Fallback>
        </mc:AlternateContent>
      </p:grpSp>
      <p:sp>
        <p:nvSpPr>
          <p:cNvPr id="32" name="Footer Placeholder 31"/>
          <p:cNvSpPr>
            <a:spLocks noGrp="1"/>
          </p:cNvSpPr>
          <p:nvPr>
            <p:ph type="ftr" sz="quarter" idx="11"/>
          </p:nvPr>
        </p:nvSpPr>
        <p:spPr/>
        <p:txBody>
          <a:bodyPr/>
          <a:lstStyle/>
          <a:p>
            <a:r>
              <a:rPr lang="en-US" smtClean="0"/>
              <a:t>Nemati - WFIRST Coronagraph Photometry and Planet Yield</a:t>
            </a:r>
            <a:endParaRPr lang="en-US"/>
          </a:p>
        </p:txBody>
      </p:sp>
      <p:sp>
        <p:nvSpPr>
          <p:cNvPr id="33" name="Slide Number Placeholder 32"/>
          <p:cNvSpPr>
            <a:spLocks noGrp="1"/>
          </p:cNvSpPr>
          <p:nvPr>
            <p:ph type="sldNum" sz="quarter" idx="12"/>
          </p:nvPr>
        </p:nvSpPr>
        <p:spPr/>
        <p:txBody>
          <a:bodyPr/>
          <a:lstStyle/>
          <a:p>
            <a:fld id="{59FB07CA-235D-4ECF-8F03-D62E843DCB96}" type="slidenum">
              <a:rPr lang="en-US" smtClean="0"/>
              <a:t>12</a:t>
            </a:fld>
            <a:endParaRPr lang="en-US"/>
          </a:p>
        </p:txBody>
      </p:sp>
      <p:sp>
        <p:nvSpPr>
          <p:cNvPr id="34" name="Date Placeholder 33"/>
          <p:cNvSpPr>
            <a:spLocks noGrp="1"/>
          </p:cNvSpPr>
          <p:nvPr>
            <p:ph type="dt" sz="half" idx="10"/>
          </p:nvPr>
        </p:nvSpPr>
        <p:spPr/>
        <p:txBody>
          <a:bodyPr/>
          <a:lstStyle/>
          <a:p>
            <a:r>
              <a:rPr lang="en-US" smtClean="0"/>
              <a:t>9/23/2016</a:t>
            </a:r>
            <a:endParaRPr lang="en-US"/>
          </a:p>
        </p:txBody>
      </p:sp>
      <mc:AlternateContent xmlns:mc="http://schemas.openxmlformats.org/markup-compatibility/2006" xmlns:a14="http://schemas.microsoft.com/office/drawing/2010/main">
        <mc:Choice Requires="a14">
          <p:sp>
            <p:nvSpPr>
              <p:cNvPr id="10" name="TextBox 9"/>
              <p:cNvSpPr txBox="1"/>
              <p:nvPr/>
            </p:nvSpPr>
            <p:spPr>
              <a:xfrm>
                <a:off x="2340425" y="3901240"/>
                <a:ext cx="1490664" cy="241476"/>
              </a:xfrm>
              <a:prstGeom prst="rect">
                <a:avLst/>
              </a:prstGeom>
              <a:solidFill>
                <a:schemeClr val="bg2"/>
              </a:solidFill>
            </p:spPr>
            <p:txBody>
              <a:bodyPr wrap="none" lIns="0" rIns="0" rtlCol="0">
                <a:spAutoFit/>
              </a:bodyPr>
              <a:lstStyle/>
              <a:p>
                <a:r>
                  <a:rPr lang="en-US" sz="900" dirty="0" smtClean="0"/>
                  <a:t>Here, absorbed A and </a:t>
                </a:r>
                <a14:m>
                  <m:oMath xmlns:m="http://schemas.openxmlformats.org/officeDocument/2006/math">
                    <m:r>
                      <a:rPr lang="en-US" sz="900" b="0" i="1" smtClean="0">
                        <a:latin typeface="Cambria Math"/>
                      </a:rPr>
                      <m:t>𝜂</m:t>
                    </m:r>
                  </m:oMath>
                </a14:m>
                <a:r>
                  <a:rPr lang="en-US" sz="900" dirty="0" smtClean="0"/>
                  <a:t> into </a:t>
                </a:r>
                <a14:m>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a:rPr>
                          <m:t>𝜏</m:t>
                        </m:r>
                      </m:e>
                      <m:sub>
                        <m:r>
                          <a:rPr lang="en-US" sz="900" b="0" i="1" smtClean="0">
                            <a:latin typeface="Cambria Math"/>
                          </a:rPr>
                          <m:t>𝑝𝑙</m:t>
                        </m:r>
                      </m:sub>
                    </m:sSub>
                  </m:oMath>
                </a14:m>
                <a:endParaRPr lang="en-US" sz="9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2340425" y="3901240"/>
                <a:ext cx="1490664" cy="241476"/>
              </a:xfrm>
              <a:prstGeom prst="rect">
                <a:avLst/>
              </a:prstGeom>
              <a:blipFill>
                <a:blip r:embed="rId14"/>
                <a:stretch>
                  <a:fillRect l="-4918" r="-1230" b="-5000"/>
                </a:stretch>
              </a:blipFill>
            </p:spPr>
            <p:txBody>
              <a:bodyPr/>
              <a:lstStyle/>
              <a:p>
                <a:r>
                  <a:rPr lang="en-US">
                    <a:noFill/>
                  </a:rPr>
                  <a:t> </a:t>
                </a:r>
              </a:p>
            </p:txBody>
          </p:sp>
        </mc:Fallback>
      </mc:AlternateContent>
    </p:spTree>
    <p:extLst>
      <p:ext uri="{BB962C8B-B14F-4D97-AF65-F5344CB8AC3E}">
        <p14:creationId xmlns:p14="http://schemas.microsoft.com/office/powerpoint/2010/main" val="1913027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Example Calculation: </a:t>
            </a:r>
            <a:r>
              <a:rPr lang="en-US" sz="3200" dirty="0" smtClean="0">
                <a:solidFill>
                  <a:schemeClr val="accent3">
                    <a:lumMod val="75000"/>
                  </a:schemeClr>
                </a:solidFill>
              </a:rPr>
              <a:t>Planet Signal</a:t>
            </a:r>
            <a:endParaRPr lang="en-US" sz="3200" dirty="0">
              <a:solidFill>
                <a:schemeClr val="accent3">
                  <a:lumMod val="75000"/>
                </a:schemeClr>
              </a:solidFill>
            </a:endParaRPr>
          </a:p>
        </p:txBody>
      </p:sp>
      <p:sp>
        <p:nvSpPr>
          <p:cNvPr id="3" name="Content Placeholder 2"/>
          <p:cNvSpPr>
            <a:spLocks noGrp="1"/>
          </p:cNvSpPr>
          <p:nvPr>
            <p:ph idx="1"/>
          </p:nvPr>
        </p:nvSpPr>
        <p:spPr>
          <a:xfrm>
            <a:off x="392346" y="762000"/>
            <a:ext cx="8523053" cy="994064"/>
          </a:xfrm>
        </p:spPr>
        <p:txBody>
          <a:bodyPr/>
          <a:lstStyle/>
          <a:p>
            <a:r>
              <a:rPr lang="en-US" dirty="0" smtClean="0"/>
              <a:t>The planet signal is calculated by starting with the planet contrast and applying the attenuation from PSF core fraction</a:t>
            </a:r>
          </a:p>
        </p:txBody>
      </p:sp>
      <p:sp>
        <p:nvSpPr>
          <p:cNvPr id="4" name="Slide Number Placeholder 3"/>
          <p:cNvSpPr>
            <a:spLocks noGrp="1"/>
          </p:cNvSpPr>
          <p:nvPr>
            <p:ph type="sldNum" sz="quarter" idx="12"/>
          </p:nvPr>
        </p:nvSpPr>
        <p:spPr/>
        <p:txBody>
          <a:bodyPr/>
          <a:lstStyle/>
          <a:p>
            <a:fld id="{5DE33DCA-FF86-44C4-B4AC-5D08CEEC2E49}" type="slidenum">
              <a:rPr lang="en-US" smtClean="0"/>
              <a:pPr/>
              <a:t>13</a:t>
            </a:fld>
            <a:endParaRPr lang="en-US" dirty="0"/>
          </a:p>
        </p:txBody>
      </p:sp>
      <p:sp>
        <p:nvSpPr>
          <p:cNvPr id="5" name="Date Placeholder 4"/>
          <p:cNvSpPr>
            <a:spLocks noGrp="1"/>
          </p:cNvSpPr>
          <p:nvPr>
            <p:ph type="dt" sz="half" idx="10"/>
          </p:nvPr>
        </p:nvSpPr>
        <p:spPr/>
        <p:txBody>
          <a:bodyPr/>
          <a:lstStyle/>
          <a:p>
            <a:r>
              <a:rPr lang="en-US" smtClean="0"/>
              <a:t>9/23/2016</a:t>
            </a:r>
            <a:endParaRPr lang="en-US" dirty="0"/>
          </a:p>
        </p:txBody>
      </p:sp>
      <p:sp>
        <p:nvSpPr>
          <p:cNvPr id="6" name="Footer Placeholder 5"/>
          <p:cNvSpPr>
            <a:spLocks noGrp="1"/>
          </p:cNvSpPr>
          <p:nvPr>
            <p:ph type="ftr" sz="quarter" idx="11"/>
          </p:nvPr>
        </p:nvSpPr>
        <p:spPr/>
        <p:txBody>
          <a:bodyPr/>
          <a:lstStyle/>
          <a:p>
            <a:r>
              <a:rPr lang="en-US" smtClean="0"/>
              <a:t>Nemati - WFIRST Coronagraph Photometry and Planet Yield</a:t>
            </a:r>
            <a:endParaRPr lang="en-US" dirty="0"/>
          </a:p>
        </p:txBody>
      </p:sp>
      <p:pic>
        <p:nvPicPr>
          <p:cNvPr id="7" name="Picture 6"/>
          <p:cNvPicPr>
            <a:picLocks noChangeAspect="1"/>
          </p:cNvPicPr>
          <p:nvPr/>
        </p:nvPicPr>
        <p:blipFill>
          <a:blip r:embed="rId2"/>
          <a:stretch>
            <a:fillRect/>
          </a:stretch>
        </p:blipFill>
        <p:spPr>
          <a:xfrm>
            <a:off x="617221" y="1972269"/>
            <a:ext cx="8150650" cy="3870991"/>
          </a:xfrm>
          <a:prstGeom prst="rect">
            <a:avLst/>
          </a:prstGeom>
        </p:spPr>
      </p:pic>
    </p:spTree>
    <p:extLst>
      <p:ext uri="{BB962C8B-B14F-4D97-AF65-F5344CB8AC3E}">
        <p14:creationId xmlns:p14="http://schemas.microsoft.com/office/powerpoint/2010/main" val="183198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03250" y="1354425"/>
            <a:ext cx="8428328" cy="3871868"/>
          </a:xfrm>
          <a:prstGeom prst="rect">
            <a:avLst/>
          </a:prstGeom>
        </p:spPr>
      </p:pic>
      <p:sp>
        <p:nvSpPr>
          <p:cNvPr id="2" name="Title 1"/>
          <p:cNvSpPr>
            <a:spLocks noGrp="1"/>
          </p:cNvSpPr>
          <p:nvPr>
            <p:ph type="title"/>
          </p:nvPr>
        </p:nvSpPr>
        <p:spPr>
          <a:xfrm>
            <a:off x="677334" y="76200"/>
            <a:ext cx="8088294" cy="533400"/>
          </a:xfrm>
        </p:spPr>
        <p:txBody>
          <a:bodyPr/>
          <a:lstStyle/>
          <a:p>
            <a:pPr algn="l"/>
            <a:r>
              <a:rPr lang="en-US" sz="3200" dirty="0"/>
              <a:t>Example Calculation: </a:t>
            </a:r>
            <a:r>
              <a:rPr lang="en-US" sz="3200" dirty="0">
                <a:solidFill>
                  <a:srgbClr val="0070C0"/>
                </a:solidFill>
              </a:rPr>
              <a:t>Speckle </a:t>
            </a:r>
            <a:r>
              <a:rPr lang="en-US" sz="3200" dirty="0" smtClean="0">
                <a:solidFill>
                  <a:srgbClr val="0070C0"/>
                </a:solidFill>
              </a:rPr>
              <a:t>Background</a:t>
            </a:r>
            <a:endParaRPr lang="en-US" sz="3200" dirty="0">
              <a:solidFill>
                <a:srgbClr val="0070C0"/>
              </a:solidFill>
            </a:endParaRPr>
          </a:p>
        </p:txBody>
      </p:sp>
      <p:sp>
        <p:nvSpPr>
          <p:cNvPr id="4" name="Slide Number Placeholder 3"/>
          <p:cNvSpPr>
            <a:spLocks noGrp="1"/>
          </p:cNvSpPr>
          <p:nvPr>
            <p:ph type="sldNum" sz="quarter" idx="12"/>
          </p:nvPr>
        </p:nvSpPr>
        <p:spPr/>
        <p:txBody>
          <a:bodyPr/>
          <a:lstStyle/>
          <a:p>
            <a:fld id="{5DE33DCA-FF86-44C4-B4AC-5D08CEEC2E49}" type="slidenum">
              <a:rPr lang="en-US" smtClean="0"/>
              <a:t>14</a:t>
            </a:fld>
            <a:endParaRPr lang="en-US" dirty="0"/>
          </a:p>
        </p:txBody>
      </p:sp>
      <p:sp>
        <p:nvSpPr>
          <p:cNvPr id="6" name="Rounded Rectangle 5"/>
          <p:cNvSpPr/>
          <p:nvPr/>
        </p:nvSpPr>
        <p:spPr>
          <a:xfrm>
            <a:off x="478558" y="4734354"/>
            <a:ext cx="7817543" cy="565150"/>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3" name="Date Placeholder 2"/>
          <p:cNvSpPr>
            <a:spLocks noGrp="1"/>
          </p:cNvSpPr>
          <p:nvPr>
            <p:ph type="dt" sz="half" idx="10"/>
          </p:nvPr>
        </p:nvSpPr>
        <p:spPr/>
        <p:txBody>
          <a:bodyPr/>
          <a:lstStyle/>
          <a:p>
            <a:r>
              <a:rPr lang="en-US" smtClean="0"/>
              <a:t>9/23/2016</a:t>
            </a:r>
            <a:endParaRPr lang="en-US" dirty="0"/>
          </a:p>
        </p:txBody>
      </p:sp>
      <p:sp>
        <p:nvSpPr>
          <p:cNvPr id="5" name="Footer Placeholder 4"/>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1476808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27" y="53340"/>
            <a:ext cx="7460672" cy="533400"/>
          </a:xfrm>
        </p:spPr>
        <p:txBody>
          <a:bodyPr/>
          <a:lstStyle/>
          <a:p>
            <a:pPr algn="l"/>
            <a:r>
              <a:rPr lang="en-US" sz="3200" dirty="0"/>
              <a:t>Example Calculation: </a:t>
            </a:r>
            <a:r>
              <a:rPr lang="en-US" sz="3200" dirty="0">
                <a:solidFill>
                  <a:srgbClr val="E6AF00"/>
                </a:solidFill>
              </a:rPr>
              <a:t>Zodi </a:t>
            </a:r>
            <a:r>
              <a:rPr lang="en-US" sz="3200" dirty="0" smtClean="0">
                <a:solidFill>
                  <a:srgbClr val="E6AF00"/>
                </a:solidFill>
              </a:rPr>
              <a:t>Background</a:t>
            </a:r>
            <a:endParaRPr lang="en-US" sz="3200" dirty="0">
              <a:solidFill>
                <a:srgbClr val="E6A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Zodi background is an extended source</a:t>
                </a:r>
              </a:p>
              <a:p>
                <a:r>
                  <a:rPr lang="en-US" dirty="0" smtClean="0"/>
                  <a:t>The PSF core fraction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𝑃𝑆𝐹</m:t>
                        </m:r>
                      </m:sub>
                    </m:sSub>
                  </m:oMath>
                </a14:m>
                <a:r>
                  <a:rPr lang="en-US" dirty="0" smtClean="0"/>
                  <a:t> does not apply to Zodi</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930" t="-87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5DE33DCA-FF86-44C4-B4AC-5D08CEEC2E49}" type="slidenum">
              <a:rPr lang="en-US" smtClean="0"/>
              <a:t>15</a:t>
            </a:fld>
            <a:endParaRPr lang="en-US" dirty="0"/>
          </a:p>
        </p:txBody>
      </p:sp>
      <p:sp>
        <p:nvSpPr>
          <p:cNvPr id="4" name="Date Placeholder 3"/>
          <p:cNvSpPr>
            <a:spLocks noGrp="1"/>
          </p:cNvSpPr>
          <p:nvPr>
            <p:ph type="dt" sz="half" idx="10"/>
          </p:nvPr>
        </p:nvSpPr>
        <p:spPr/>
        <p:txBody>
          <a:bodyPr/>
          <a:lstStyle/>
          <a:p>
            <a:r>
              <a:rPr lang="en-US" smtClean="0"/>
              <a:t>9/23/2016</a:t>
            </a:r>
            <a:endParaRPr lang="en-US" dirty="0"/>
          </a:p>
        </p:txBody>
      </p:sp>
      <p:sp>
        <p:nvSpPr>
          <p:cNvPr id="7" name="Footer Placeholder 6"/>
          <p:cNvSpPr>
            <a:spLocks noGrp="1"/>
          </p:cNvSpPr>
          <p:nvPr>
            <p:ph type="ftr" sz="quarter" idx="11"/>
          </p:nvPr>
        </p:nvSpPr>
        <p:spPr/>
        <p:txBody>
          <a:bodyPr/>
          <a:lstStyle/>
          <a:p>
            <a:r>
              <a:rPr lang="en-US" smtClean="0"/>
              <a:t>Nemati - WFIRST Coronagraph Photometry and Planet Yield</a:t>
            </a:r>
            <a:endParaRPr lang="en-US" dirty="0"/>
          </a:p>
        </p:txBody>
      </p:sp>
      <p:pic>
        <p:nvPicPr>
          <p:cNvPr id="9" name="Picture 8"/>
          <p:cNvPicPr>
            <a:picLocks noChangeAspect="1"/>
          </p:cNvPicPr>
          <p:nvPr/>
        </p:nvPicPr>
        <p:blipFill>
          <a:blip r:embed="rId3"/>
          <a:stretch>
            <a:fillRect/>
          </a:stretch>
        </p:blipFill>
        <p:spPr>
          <a:xfrm>
            <a:off x="972858" y="2534972"/>
            <a:ext cx="6965784" cy="2145093"/>
          </a:xfrm>
          <a:prstGeom prst="rect">
            <a:avLst/>
          </a:prstGeom>
        </p:spPr>
      </p:pic>
    </p:spTree>
    <p:extLst>
      <p:ext uri="{BB962C8B-B14F-4D97-AF65-F5344CB8AC3E}">
        <p14:creationId xmlns:p14="http://schemas.microsoft.com/office/powerpoint/2010/main" val="94104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Distinguishing types of SNR</a:t>
            </a:r>
            <a:endParaRPr lang="en-US" dirty="0"/>
          </a:p>
        </p:txBody>
      </p:sp>
      <p:sp>
        <p:nvSpPr>
          <p:cNvPr id="3" name="Content Placeholder 2"/>
          <p:cNvSpPr>
            <a:spLocks noGrp="1"/>
          </p:cNvSpPr>
          <p:nvPr>
            <p:ph sz="half" idx="1"/>
          </p:nvPr>
        </p:nvSpPr>
        <p:spPr>
          <a:xfrm>
            <a:off x="457198" y="699248"/>
            <a:ext cx="5270939" cy="5426916"/>
          </a:xfrm>
        </p:spPr>
        <p:txBody>
          <a:bodyPr/>
          <a:lstStyle/>
          <a:p>
            <a:r>
              <a:rPr lang="en-US" dirty="0" smtClean="0"/>
              <a:t>Detection and spectroscopy are different, statistical questions.</a:t>
            </a:r>
          </a:p>
          <a:p>
            <a:endParaRPr lang="en-US" dirty="0" smtClean="0"/>
          </a:p>
          <a:p>
            <a:endParaRPr lang="en-US" dirty="0" smtClean="0"/>
          </a:p>
          <a:p>
            <a:r>
              <a:rPr lang="en-US" dirty="0" smtClean="0"/>
              <a:t>For planet </a:t>
            </a:r>
            <a:r>
              <a:rPr lang="en-US" dirty="0" smtClean="0">
                <a:solidFill>
                  <a:srgbClr val="FFC000"/>
                </a:solidFill>
              </a:rPr>
              <a:t>detection</a:t>
            </a:r>
            <a:r>
              <a:rPr lang="en-US" dirty="0" smtClean="0"/>
              <a:t>, with the imager, we would be interested in </a:t>
            </a:r>
            <a:r>
              <a:rPr lang="en-US" dirty="0" smtClean="0">
                <a:solidFill>
                  <a:srgbClr val="FFC000"/>
                </a:solidFill>
              </a:rPr>
              <a:t>detection SNR</a:t>
            </a:r>
            <a:r>
              <a:rPr lang="en-US" dirty="0" smtClean="0"/>
              <a:t>:</a:t>
            </a:r>
          </a:p>
          <a:p>
            <a:endParaRPr lang="en-US" dirty="0" smtClean="0"/>
          </a:p>
          <a:p>
            <a:r>
              <a:rPr lang="en-US" dirty="0" smtClean="0"/>
              <a:t>For </a:t>
            </a:r>
            <a:r>
              <a:rPr lang="en-US" dirty="0" smtClean="0">
                <a:solidFill>
                  <a:srgbClr val="00B0F0"/>
                </a:solidFill>
              </a:rPr>
              <a:t>spectrometry</a:t>
            </a:r>
            <a:r>
              <a:rPr lang="en-US" dirty="0" smtClean="0"/>
              <a:t>, with the IFS, we are interested in the </a:t>
            </a:r>
            <a:r>
              <a:rPr lang="en-US" dirty="0" smtClean="0">
                <a:solidFill>
                  <a:srgbClr val="00B0F0"/>
                </a:solidFill>
              </a:rPr>
              <a:t>photometric SNR</a:t>
            </a:r>
            <a:r>
              <a:rPr lang="en-US" dirty="0" smtClean="0"/>
              <a:t>:</a:t>
            </a:r>
            <a:endParaRPr lang="en-US" dirty="0"/>
          </a:p>
        </p:txBody>
      </p:sp>
      <p:sp>
        <p:nvSpPr>
          <p:cNvPr id="4" name="Slide Number Placeholder 3"/>
          <p:cNvSpPr>
            <a:spLocks noGrp="1"/>
          </p:cNvSpPr>
          <p:nvPr>
            <p:ph type="sldNum" sz="quarter" idx="12"/>
          </p:nvPr>
        </p:nvSpPr>
        <p:spPr/>
        <p:txBody>
          <a:bodyPr/>
          <a:lstStyle/>
          <a:p>
            <a:fld id="{5DE33DCA-FF86-44C4-B4AC-5D08CEEC2E49}" type="slidenum">
              <a:rPr lang="en-US" smtClean="0"/>
              <a:t>16</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092791" y="2798171"/>
                <a:ext cx="2280744" cy="855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E6AF00"/>
                          </a:solidFill>
                          <a:latin typeface="Cambria Math" panose="02040503050406030204" pitchFamily="18" charset="0"/>
                        </a:rPr>
                        <m:t>𝑆𝑁</m:t>
                      </m:r>
                      <m:sSub>
                        <m:sSubPr>
                          <m:ctrlPr>
                            <a:rPr lang="en-US" sz="2400" b="0" i="1" smtClean="0">
                              <a:solidFill>
                                <a:srgbClr val="E6AF00"/>
                              </a:solidFill>
                              <a:latin typeface="Cambria Math" panose="02040503050406030204" pitchFamily="18" charset="0"/>
                            </a:rPr>
                          </m:ctrlPr>
                        </m:sSubPr>
                        <m:e>
                          <m:r>
                            <a:rPr lang="en-US" sz="2400" b="0" i="1" smtClean="0">
                              <a:solidFill>
                                <a:srgbClr val="E6AF00"/>
                              </a:solidFill>
                              <a:latin typeface="Cambria Math" panose="02040503050406030204" pitchFamily="18" charset="0"/>
                            </a:rPr>
                            <m:t>𝑅</m:t>
                          </m:r>
                        </m:e>
                        <m:sub>
                          <m:r>
                            <a:rPr lang="en-US" sz="2400" b="0" i="1" smtClean="0">
                              <a:solidFill>
                                <a:srgbClr val="E6AF00"/>
                              </a:solidFill>
                              <a:latin typeface="Cambria Math" panose="02040503050406030204" pitchFamily="18" charset="0"/>
                            </a:rPr>
                            <m:t>𝑑</m:t>
                          </m:r>
                        </m:sub>
                      </m:sSub>
                      <m:r>
                        <a:rPr lang="en-US" sz="2400" b="0" i="1" smtClean="0">
                          <a:solidFill>
                            <a:srgbClr val="E6AF00"/>
                          </a:solidFill>
                          <a:latin typeface="Cambria Math" panose="02040503050406030204" pitchFamily="18" charset="0"/>
                        </a:rPr>
                        <m:t>=</m:t>
                      </m:r>
                      <m:f>
                        <m:fPr>
                          <m:ctrlPr>
                            <a:rPr lang="en-US" sz="2400" b="0" i="1" smtClean="0">
                              <a:solidFill>
                                <a:srgbClr val="E6AF00"/>
                              </a:solidFill>
                              <a:latin typeface="Cambria Math" panose="02040503050406030204" pitchFamily="18" charset="0"/>
                            </a:rPr>
                          </m:ctrlPr>
                        </m:fPr>
                        <m:num>
                          <m:r>
                            <a:rPr lang="en-US" sz="2400" b="0" i="1" smtClean="0">
                              <a:solidFill>
                                <a:srgbClr val="E6AF00"/>
                              </a:solidFill>
                              <a:latin typeface="Cambria Math" panose="02040503050406030204" pitchFamily="18" charset="0"/>
                            </a:rPr>
                            <m:t>𝑆</m:t>
                          </m:r>
                        </m:num>
                        <m:den>
                          <m:rad>
                            <m:radPr>
                              <m:degHide m:val="on"/>
                              <m:ctrlPr>
                                <a:rPr lang="en-US" sz="2400" b="0" i="1" smtClean="0">
                                  <a:solidFill>
                                    <a:srgbClr val="E6AF00"/>
                                  </a:solidFill>
                                  <a:latin typeface="Cambria Math" panose="02040503050406030204" pitchFamily="18" charset="0"/>
                                </a:rPr>
                              </m:ctrlPr>
                            </m:radPr>
                            <m:deg/>
                            <m:e>
                              <m:r>
                                <a:rPr lang="en-US" sz="2400" b="0" i="1" smtClean="0">
                                  <a:solidFill>
                                    <a:srgbClr val="E6AF00"/>
                                  </a:solidFill>
                                  <a:latin typeface="Cambria Math" panose="02040503050406030204" pitchFamily="18" charset="0"/>
                                </a:rPr>
                                <m:t>𝐵</m:t>
                              </m:r>
                            </m:e>
                          </m:rad>
                        </m:den>
                      </m:f>
                    </m:oMath>
                  </m:oMathPara>
                </a14:m>
                <a:endParaRPr lang="en-US" sz="2400" dirty="0">
                  <a:solidFill>
                    <a:srgbClr val="E6AF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092791" y="2798171"/>
                <a:ext cx="2280744" cy="85529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28550" y="4736926"/>
                <a:ext cx="2280744" cy="855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F0"/>
                          </a:solidFill>
                          <a:latin typeface="Cambria Math" panose="02040503050406030204" pitchFamily="18" charset="0"/>
                        </a:rPr>
                        <m:t>𝑆𝑁</m:t>
                      </m:r>
                      <m:sSub>
                        <m:sSubPr>
                          <m:ctrlPr>
                            <a:rPr lang="en-US" sz="2400" b="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𝑅</m:t>
                          </m:r>
                        </m:e>
                        <m:sub>
                          <m:r>
                            <a:rPr lang="en-US" sz="2400" b="0" i="1" smtClean="0">
                              <a:solidFill>
                                <a:srgbClr val="00B0F0"/>
                              </a:solidFill>
                              <a:latin typeface="Cambria Math" panose="02040503050406030204" pitchFamily="18" charset="0"/>
                            </a:rPr>
                            <m:t>𝑝</m:t>
                          </m:r>
                        </m:sub>
                      </m:sSub>
                      <m:r>
                        <a:rPr lang="en-US" sz="2400" b="0" i="1" smtClean="0">
                          <a:solidFill>
                            <a:srgbClr val="00B0F0"/>
                          </a:solidFill>
                          <a:latin typeface="Cambria Math" panose="02040503050406030204" pitchFamily="18" charset="0"/>
                        </a:rPr>
                        <m:t>=</m:t>
                      </m:r>
                      <m:f>
                        <m:fPr>
                          <m:ctrlPr>
                            <a:rPr lang="en-US" sz="2400" b="0" i="1" smtClean="0">
                              <a:solidFill>
                                <a:srgbClr val="00B0F0"/>
                              </a:solidFill>
                              <a:latin typeface="Cambria Math" panose="02040503050406030204" pitchFamily="18" charset="0"/>
                            </a:rPr>
                          </m:ctrlPr>
                        </m:fPr>
                        <m:num>
                          <m:r>
                            <a:rPr lang="en-US" sz="2400" b="0" i="1" smtClean="0">
                              <a:solidFill>
                                <a:srgbClr val="00B0F0"/>
                              </a:solidFill>
                              <a:latin typeface="Cambria Math" panose="02040503050406030204" pitchFamily="18" charset="0"/>
                            </a:rPr>
                            <m:t>𝑆</m:t>
                          </m:r>
                        </m:num>
                        <m:den>
                          <m:rad>
                            <m:radPr>
                              <m:degHide m:val="on"/>
                              <m:ctrlPr>
                                <a:rPr lang="en-US" sz="2400" b="0" i="1" smtClean="0">
                                  <a:solidFill>
                                    <a:srgbClr val="00B0F0"/>
                                  </a:solidFill>
                                  <a:latin typeface="Cambria Math" panose="02040503050406030204" pitchFamily="18" charset="0"/>
                                </a:rPr>
                              </m:ctrlPr>
                            </m:radPr>
                            <m:deg/>
                            <m:e>
                              <m:r>
                                <a:rPr lang="en-US" sz="2400" b="0" i="1" smtClean="0">
                                  <a:solidFill>
                                    <a:srgbClr val="00B0F0"/>
                                  </a:solidFill>
                                  <a:latin typeface="Cambria Math" panose="02040503050406030204" pitchFamily="18" charset="0"/>
                                </a:rPr>
                                <m:t>𝑆</m:t>
                              </m:r>
                              <m:r>
                                <a:rPr lang="en-US" sz="2400" b="0" i="1" smtClean="0">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𝐵</m:t>
                              </m:r>
                            </m:e>
                          </m:rad>
                        </m:den>
                      </m:f>
                    </m:oMath>
                  </m:oMathPara>
                </a14:m>
                <a:endParaRPr lang="en-US" sz="2400" dirty="0">
                  <a:solidFill>
                    <a:srgbClr val="00B0F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28550" y="4736926"/>
                <a:ext cx="2280744" cy="855299"/>
              </a:xfrm>
              <a:prstGeom prst="rect">
                <a:avLst/>
              </a:prstGeom>
              <a:blipFill rotWithShape="0">
                <a:blip r:embed="rId3"/>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r>
              <a:rPr lang="en-US" smtClean="0"/>
              <a:t>9/23/2016</a:t>
            </a:r>
            <a:endParaRPr lang="en-US" dirty="0"/>
          </a:p>
        </p:txBody>
      </p:sp>
      <p:sp>
        <p:nvSpPr>
          <p:cNvPr id="8" name="Footer Placeholder 7"/>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2006315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 simple analytical approach to calculating SNR and time to achieved a given SNR is presented. </a:t>
            </a:r>
          </a:p>
          <a:p>
            <a:r>
              <a:rPr lang="en-US" dirty="0" smtClean="0"/>
              <a:t>This includes a detailed look at the categories of throughput loss contributions to the planet signal and to the background</a:t>
            </a:r>
          </a:p>
          <a:p>
            <a:r>
              <a:rPr lang="en-US" dirty="0" smtClean="0"/>
              <a:t>Also included, for WFIRST coronagraph, is a detailed description of key quantities tabulated in John Krist’s</a:t>
            </a:r>
            <a:r>
              <a:rPr lang="en-US" dirty="0"/>
              <a:t> </a:t>
            </a:r>
            <a:r>
              <a:rPr lang="en-US" dirty="0" smtClean="0"/>
              <a:t>contrast tables. </a:t>
            </a:r>
          </a:p>
          <a:p>
            <a:r>
              <a:rPr lang="en-US" dirty="0" smtClean="0"/>
              <a:t>The presentation concludes with the time and SNR equations and example calculations.</a:t>
            </a:r>
            <a:endParaRPr lang="en-US" dirty="0"/>
          </a:p>
        </p:txBody>
      </p:sp>
      <p:sp>
        <p:nvSpPr>
          <p:cNvPr id="4" name="Slide Number Placeholder 3"/>
          <p:cNvSpPr>
            <a:spLocks noGrp="1"/>
          </p:cNvSpPr>
          <p:nvPr>
            <p:ph type="sldNum" sz="quarter" idx="12"/>
          </p:nvPr>
        </p:nvSpPr>
        <p:spPr/>
        <p:txBody>
          <a:bodyPr/>
          <a:lstStyle/>
          <a:p>
            <a:fld id="{5DE33DCA-FF86-44C4-B4AC-5D08CEEC2E49}" type="slidenum">
              <a:rPr lang="en-US" smtClean="0"/>
              <a:t>2</a:t>
            </a:fld>
            <a:endParaRPr lang="en-US" dirty="0"/>
          </a:p>
        </p:txBody>
      </p:sp>
      <p:sp>
        <p:nvSpPr>
          <p:cNvPr id="5" name="Date Placeholder 4"/>
          <p:cNvSpPr>
            <a:spLocks noGrp="1"/>
          </p:cNvSpPr>
          <p:nvPr>
            <p:ph type="dt" sz="half" idx="10"/>
          </p:nvPr>
        </p:nvSpPr>
        <p:spPr/>
        <p:txBody>
          <a:bodyPr/>
          <a:lstStyle/>
          <a:p>
            <a:r>
              <a:rPr lang="en-US" smtClean="0"/>
              <a:t>9/23/2016</a:t>
            </a:r>
            <a:endParaRPr lang="en-US" dirty="0"/>
          </a:p>
        </p:txBody>
      </p:sp>
      <p:sp>
        <p:nvSpPr>
          <p:cNvPr id="6" name="Footer Placeholder 5"/>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2115185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and Background Contributions</a:t>
            </a:r>
            <a:endParaRPr lang="en-US" dirty="0"/>
          </a:p>
        </p:txBody>
      </p:sp>
      <p:sp>
        <p:nvSpPr>
          <p:cNvPr id="3" name="Content Placeholder 2"/>
          <p:cNvSpPr>
            <a:spLocks noGrp="1"/>
          </p:cNvSpPr>
          <p:nvPr>
            <p:ph idx="1"/>
          </p:nvPr>
        </p:nvSpPr>
        <p:spPr>
          <a:xfrm>
            <a:off x="392346" y="762000"/>
            <a:ext cx="8523053" cy="2454143"/>
          </a:xfrm>
        </p:spPr>
        <p:txBody>
          <a:bodyPr/>
          <a:lstStyle/>
          <a:p>
            <a:r>
              <a:rPr lang="en-US" dirty="0" smtClean="0"/>
              <a:t>The signal is taken as the excess within the PSF core.</a:t>
            </a:r>
          </a:p>
          <a:p>
            <a:r>
              <a:rPr lang="en-US" dirty="0" smtClean="0"/>
              <a:t>The PSF core is defined to be the area bounded by the footprint of the PSF contour at FWHM. </a:t>
            </a:r>
          </a:p>
          <a:p>
            <a:r>
              <a:rPr lang="en-US" dirty="0" smtClean="0"/>
              <a:t>We would like to consider three contributions:</a:t>
            </a:r>
          </a:p>
          <a:p>
            <a:pPr marL="914400" lvl="1" indent="-457200">
              <a:buFont typeface="+mj-lt"/>
              <a:buAutoNum type="alphaUcPeriod"/>
            </a:pPr>
            <a:r>
              <a:rPr lang="en-US" dirty="0" smtClean="0"/>
              <a:t>Signal</a:t>
            </a:r>
          </a:p>
          <a:p>
            <a:pPr marL="914400" lvl="1" indent="-457200">
              <a:buFont typeface="+mj-lt"/>
              <a:buAutoNum type="alphaUcPeriod"/>
            </a:pPr>
            <a:r>
              <a:rPr lang="en-US" dirty="0" smtClean="0"/>
              <a:t>Star (speckle) Background</a:t>
            </a:r>
          </a:p>
          <a:p>
            <a:pPr marL="914400" lvl="1" indent="-457200">
              <a:buFont typeface="+mj-lt"/>
              <a:buAutoNum type="alphaUcPeriod"/>
            </a:pPr>
            <a:r>
              <a:rPr lang="en-US" dirty="0" smtClean="0"/>
              <a:t>Zodi Background</a:t>
            </a:r>
            <a:endParaRPr lang="en-US" dirty="0"/>
          </a:p>
        </p:txBody>
      </p:sp>
      <p:sp>
        <p:nvSpPr>
          <p:cNvPr id="4" name="Slide Number Placeholder 3"/>
          <p:cNvSpPr>
            <a:spLocks noGrp="1"/>
          </p:cNvSpPr>
          <p:nvPr>
            <p:ph type="sldNum" sz="quarter" idx="12"/>
          </p:nvPr>
        </p:nvSpPr>
        <p:spPr/>
        <p:txBody>
          <a:bodyPr/>
          <a:lstStyle/>
          <a:p>
            <a:fld id="{5DE33DCA-FF86-44C4-B4AC-5D08CEEC2E49}" type="slidenum">
              <a:rPr lang="en-US" smtClean="0"/>
              <a:t>3</a:t>
            </a:fld>
            <a:endParaRPr lang="en-US" dirty="0"/>
          </a:p>
        </p:txBody>
      </p:sp>
      <p:grpSp>
        <p:nvGrpSpPr>
          <p:cNvPr id="66" name="Group 65"/>
          <p:cNvGrpSpPr/>
          <p:nvPr/>
        </p:nvGrpSpPr>
        <p:grpSpPr>
          <a:xfrm>
            <a:off x="3720468" y="3973334"/>
            <a:ext cx="1639616" cy="2300819"/>
            <a:chOff x="3189241" y="3640825"/>
            <a:chExt cx="1639616" cy="2300819"/>
          </a:xfrm>
        </p:grpSpPr>
        <p:grpSp>
          <p:nvGrpSpPr>
            <p:cNvPr id="6" name="Group 5"/>
            <p:cNvGrpSpPr/>
            <p:nvPr/>
          </p:nvGrpSpPr>
          <p:grpSpPr>
            <a:xfrm>
              <a:off x="3280238" y="3708275"/>
              <a:ext cx="1495440" cy="1651644"/>
              <a:chOff x="5979842" y="3094577"/>
              <a:chExt cx="1495440" cy="1651644"/>
            </a:xfrm>
          </p:grpSpPr>
          <p:sp>
            <p:nvSpPr>
              <p:cNvPr id="39" name="Freeform 38"/>
              <p:cNvSpPr/>
              <p:nvPr/>
            </p:nvSpPr>
            <p:spPr>
              <a:xfrm>
                <a:off x="7053711" y="3094577"/>
                <a:ext cx="421571" cy="789621"/>
              </a:xfrm>
              <a:custGeom>
                <a:avLst/>
                <a:gdLst>
                  <a:gd name="connsiteX0" fmla="*/ 0 w 840828"/>
                  <a:gd name="connsiteY0" fmla="*/ 126124 h 725214"/>
                  <a:gd name="connsiteX1" fmla="*/ 388883 w 840828"/>
                  <a:gd name="connsiteY1" fmla="*/ 0 h 725214"/>
                  <a:gd name="connsiteX2" fmla="*/ 840828 w 840828"/>
                  <a:gd name="connsiteY2" fmla="*/ 283779 h 725214"/>
                  <a:gd name="connsiteX3" fmla="*/ 746234 w 840828"/>
                  <a:gd name="connsiteY3" fmla="*/ 441434 h 725214"/>
                  <a:gd name="connsiteX4" fmla="*/ 515007 w 840828"/>
                  <a:gd name="connsiteY4" fmla="*/ 725214 h 725214"/>
                  <a:gd name="connsiteX5" fmla="*/ 147145 w 840828"/>
                  <a:gd name="connsiteY5" fmla="*/ 588579 h 725214"/>
                  <a:gd name="connsiteX6" fmla="*/ 0 w 840828"/>
                  <a:gd name="connsiteY6" fmla="*/ 126124 h 725214"/>
                  <a:gd name="connsiteX0" fmla="*/ 0 w 840828"/>
                  <a:gd name="connsiteY0" fmla="*/ 132719 h 731809"/>
                  <a:gd name="connsiteX1" fmla="*/ 388883 w 840828"/>
                  <a:gd name="connsiteY1" fmla="*/ 6595 h 731809"/>
                  <a:gd name="connsiteX2" fmla="*/ 840828 w 840828"/>
                  <a:gd name="connsiteY2" fmla="*/ 290374 h 731809"/>
                  <a:gd name="connsiteX3" fmla="*/ 746234 w 840828"/>
                  <a:gd name="connsiteY3" fmla="*/ 448029 h 731809"/>
                  <a:gd name="connsiteX4" fmla="*/ 515007 w 840828"/>
                  <a:gd name="connsiteY4" fmla="*/ 731809 h 731809"/>
                  <a:gd name="connsiteX5" fmla="*/ 147145 w 840828"/>
                  <a:gd name="connsiteY5" fmla="*/ 595174 h 731809"/>
                  <a:gd name="connsiteX6" fmla="*/ 0 w 840828"/>
                  <a:gd name="connsiteY6" fmla="*/ 132719 h 731809"/>
                  <a:gd name="connsiteX0" fmla="*/ 9095 w 849923"/>
                  <a:gd name="connsiteY0" fmla="*/ 132719 h 731809"/>
                  <a:gd name="connsiteX1" fmla="*/ 397978 w 849923"/>
                  <a:gd name="connsiteY1" fmla="*/ 6595 h 731809"/>
                  <a:gd name="connsiteX2" fmla="*/ 849923 w 849923"/>
                  <a:gd name="connsiteY2" fmla="*/ 290374 h 731809"/>
                  <a:gd name="connsiteX3" fmla="*/ 755329 w 849923"/>
                  <a:gd name="connsiteY3" fmla="*/ 448029 h 731809"/>
                  <a:gd name="connsiteX4" fmla="*/ 524102 w 849923"/>
                  <a:gd name="connsiteY4" fmla="*/ 731809 h 731809"/>
                  <a:gd name="connsiteX5" fmla="*/ 156240 w 849923"/>
                  <a:gd name="connsiteY5" fmla="*/ 595174 h 731809"/>
                  <a:gd name="connsiteX6" fmla="*/ 9095 w 849923"/>
                  <a:gd name="connsiteY6" fmla="*/ 132719 h 731809"/>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755329 w 851957"/>
                  <a:gd name="connsiteY3" fmla="*/ 448029 h 737210"/>
                  <a:gd name="connsiteX4" fmla="*/ 524102 w 851957"/>
                  <a:gd name="connsiteY4" fmla="*/ 731809 h 737210"/>
                  <a:gd name="connsiteX5" fmla="*/ 156240 w 851957"/>
                  <a:gd name="connsiteY5" fmla="*/ 595174 h 737210"/>
                  <a:gd name="connsiteX6" fmla="*/ 9095 w 851957"/>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524102 w 851957"/>
                  <a:gd name="connsiteY3" fmla="*/ 731809 h 737210"/>
                  <a:gd name="connsiteX4" fmla="*/ 156240 w 851957"/>
                  <a:gd name="connsiteY4" fmla="*/ 595174 h 737210"/>
                  <a:gd name="connsiteX5" fmla="*/ 9095 w 851957"/>
                  <a:gd name="connsiteY5" fmla="*/ 132719 h 737210"/>
                  <a:gd name="connsiteX0" fmla="*/ 9095 w 867643"/>
                  <a:gd name="connsiteY0" fmla="*/ 132719 h 737210"/>
                  <a:gd name="connsiteX1" fmla="*/ 397978 w 867643"/>
                  <a:gd name="connsiteY1" fmla="*/ 6595 h 737210"/>
                  <a:gd name="connsiteX2" fmla="*/ 849923 w 867643"/>
                  <a:gd name="connsiteY2" fmla="*/ 290374 h 737210"/>
                  <a:gd name="connsiteX3" fmla="*/ 524102 w 867643"/>
                  <a:gd name="connsiteY3" fmla="*/ 731809 h 737210"/>
                  <a:gd name="connsiteX4" fmla="*/ 156240 w 867643"/>
                  <a:gd name="connsiteY4" fmla="*/ 595174 h 737210"/>
                  <a:gd name="connsiteX5" fmla="*/ 9095 w 867643"/>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361" h="737210">
                    <a:moveTo>
                      <a:pt x="9095" y="132719"/>
                    </a:moveTo>
                    <a:cubicBezTo>
                      <a:pt x="49385" y="34623"/>
                      <a:pt x="257840" y="-19681"/>
                      <a:pt x="397978" y="6595"/>
                    </a:cubicBezTo>
                    <a:cubicBezTo>
                      <a:pt x="538116" y="32871"/>
                      <a:pt x="863937" y="69656"/>
                      <a:pt x="849923" y="290374"/>
                    </a:cubicBezTo>
                    <a:cubicBezTo>
                      <a:pt x="835909" y="511092"/>
                      <a:pt x="623950" y="707285"/>
                      <a:pt x="524102" y="731809"/>
                    </a:cubicBezTo>
                    <a:cubicBezTo>
                      <a:pt x="424254" y="756333"/>
                      <a:pt x="242075" y="695022"/>
                      <a:pt x="156240" y="595174"/>
                    </a:cubicBezTo>
                    <a:cubicBezTo>
                      <a:pt x="70405" y="495326"/>
                      <a:pt x="-31195" y="230815"/>
                      <a:pt x="9095" y="132719"/>
                    </a:cubicBezTo>
                    <a:close/>
                  </a:path>
                </a:pathLst>
              </a:custGeom>
              <a:gradFill flip="none" rotWithShape="1">
                <a:gsLst>
                  <a:gs pos="0">
                    <a:srgbClr val="D4CFB4"/>
                  </a:gs>
                  <a:gs pos="100000">
                    <a:srgbClr val="E2EDC9"/>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40" name="Freeform 39"/>
              <p:cNvSpPr/>
              <p:nvPr/>
            </p:nvSpPr>
            <p:spPr>
              <a:xfrm>
                <a:off x="6497208" y="3644817"/>
                <a:ext cx="477842" cy="495898"/>
              </a:xfrm>
              <a:custGeom>
                <a:avLst/>
                <a:gdLst>
                  <a:gd name="connsiteX0" fmla="*/ 0 w 840828"/>
                  <a:gd name="connsiteY0" fmla="*/ 126124 h 725214"/>
                  <a:gd name="connsiteX1" fmla="*/ 388883 w 840828"/>
                  <a:gd name="connsiteY1" fmla="*/ 0 h 725214"/>
                  <a:gd name="connsiteX2" fmla="*/ 840828 w 840828"/>
                  <a:gd name="connsiteY2" fmla="*/ 283779 h 725214"/>
                  <a:gd name="connsiteX3" fmla="*/ 746234 w 840828"/>
                  <a:gd name="connsiteY3" fmla="*/ 441434 h 725214"/>
                  <a:gd name="connsiteX4" fmla="*/ 515007 w 840828"/>
                  <a:gd name="connsiteY4" fmla="*/ 725214 h 725214"/>
                  <a:gd name="connsiteX5" fmla="*/ 147145 w 840828"/>
                  <a:gd name="connsiteY5" fmla="*/ 588579 h 725214"/>
                  <a:gd name="connsiteX6" fmla="*/ 0 w 840828"/>
                  <a:gd name="connsiteY6" fmla="*/ 126124 h 725214"/>
                  <a:gd name="connsiteX0" fmla="*/ 0 w 840828"/>
                  <a:gd name="connsiteY0" fmla="*/ 132719 h 731809"/>
                  <a:gd name="connsiteX1" fmla="*/ 388883 w 840828"/>
                  <a:gd name="connsiteY1" fmla="*/ 6595 h 731809"/>
                  <a:gd name="connsiteX2" fmla="*/ 840828 w 840828"/>
                  <a:gd name="connsiteY2" fmla="*/ 290374 h 731809"/>
                  <a:gd name="connsiteX3" fmla="*/ 746234 w 840828"/>
                  <a:gd name="connsiteY3" fmla="*/ 448029 h 731809"/>
                  <a:gd name="connsiteX4" fmla="*/ 515007 w 840828"/>
                  <a:gd name="connsiteY4" fmla="*/ 731809 h 731809"/>
                  <a:gd name="connsiteX5" fmla="*/ 147145 w 840828"/>
                  <a:gd name="connsiteY5" fmla="*/ 595174 h 731809"/>
                  <a:gd name="connsiteX6" fmla="*/ 0 w 840828"/>
                  <a:gd name="connsiteY6" fmla="*/ 132719 h 731809"/>
                  <a:gd name="connsiteX0" fmla="*/ 9095 w 849923"/>
                  <a:gd name="connsiteY0" fmla="*/ 132719 h 731809"/>
                  <a:gd name="connsiteX1" fmla="*/ 397978 w 849923"/>
                  <a:gd name="connsiteY1" fmla="*/ 6595 h 731809"/>
                  <a:gd name="connsiteX2" fmla="*/ 849923 w 849923"/>
                  <a:gd name="connsiteY2" fmla="*/ 290374 h 731809"/>
                  <a:gd name="connsiteX3" fmla="*/ 755329 w 849923"/>
                  <a:gd name="connsiteY3" fmla="*/ 448029 h 731809"/>
                  <a:gd name="connsiteX4" fmla="*/ 524102 w 849923"/>
                  <a:gd name="connsiteY4" fmla="*/ 731809 h 731809"/>
                  <a:gd name="connsiteX5" fmla="*/ 156240 w 849923"/>
                  <a:gd name="connsiteY5" fmla="*/ 595174 h 731809"/>
                  <a:gd name="connsiteX6" fmla="*/ 9095 w 849923"/>
                  <a:gd name="connsiteY6" fmla="*/ 132719 h 731809"/>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755329 w 851957"/>
                  <a:gd name="connsiteY3" fmla="*/ 448029 h 737210"/>
                  <a:gd name="connsiteX4" fmla="*/ 524102 w 851957"/>
                  <a:gd name="connsiteY4" fmla="*/ 731809 h 737210"/>
                  <a:gd name="connsiteX5" fmla="*/ 156240 w 851957"/>
                  <a:gd name="connsiteY5" fmla="*/ 595174 h 737210"/>
                  <a:gd name="connsiteX6" fmla="*/ 9095 w 851957"/>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524102 w 851957"/>
                  <a:gd name="connsiteY3" fmla="*/ 731809 h 737210"/>
                  <a:gd name="connsiteX4" fmla="*/ 156240 w 851957"/>
                  <a:gd name="connsiteY4" fmla="*/ 595174 h 737210"/>
                  <a:gd name="connsiteX5" fmla="*/ 9095 w 851957"/>
                  <a:gd name="connsiteY5" fmla="*/ 132719 h 737210"/>
                  <a:gd name="connsiteX0" fmla="*/ 9095 w 867643"/>
                  <a:gd name="connsiteY0" fmla="*/ 132719 h 737210"/>
                  <a:gd name="connsiteX1" fmla="*/ 397978 w 867643"/>
                  <a:gd name="connsiteY1" fmla="*/ 6595 h 737210"/>
                  <a:gd name="connsiteX2" fmla="*/ 849923 w 867643"/>
                  <a:gd name="connsiteY2" fmla="*/ 290374 h 737210"/>
                  <a:gd name="connsiteX3" fmla="*/ 524102 w 867643"/>
                  <a:gd name="connsiteY3" fmla="*/ 731809 h 737210"/>
                  <a:gd name="connsiteX4" fmla="*/ 156240 w 867643"/>
                  <a:gd name="connsiteY4" fmla="*/ 595174 h 737210"/>
                  <a:gd name="connsiteX5" fmla="*/ 9095 w 867643"/>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125559 w 702904"/>
                  <a:gd name="connsiteY0" fmla="*/ 276914 h 729467"/>
                  <a:gd name="connsiteX1" fmla="*/ 250571 w 702904"/>
                  <a:gd name="connsiteY1" fmla="*/ 7 h 729467"/>
                  <a:gd name="connsiteX2" fmla="*/ 702516 w 702904"/>
                  <a:gd name="connsiteY2" fmla="*/ 283786 h 729467"/>
                  <a:gd name="connsiteX3" fmla="*/ 376695 w 702904"/>
                  <a:gd name="connsiteY3" fmla="*/ 725221 h 729467"/>
                  <a:gd name="connsiteX4" fmla="*/ 8833 w 702904"/>
                  <a:gd name="connsiteY4" fmla="*/ 588586 h 729467"/>
                  <a:gd name="connsiteX5" fmla="*/ 125559 w 702904"/>
                  <a:gd name="connsiteY5" fmla="*/ 276914 h 72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2904" h="729467">
                    <a:moveTo>
                      <a:pt x="125559" y="276914"/>
                    </a:moveTo>
                    <a:cubicBezTo>
                      <a:pt x="165849" y="178818"/>
                      <a:pt x="154412" y="-1138"/>
                      <a:pt x="250571" y="7"/>
                    </a:cubicBezTo>
                    <a:cubicBezTo>
                      <a:pt x="346730" y="1152"/>
                      <a:pt x="716530" y="63068"/>
                      <a:pt x="702516" y="283786"/>
                    </a:cubicBezTo>
                    <a:cubicBezTo>
                      <a:pt x="688502" y="504504"/>
                      <a:pt x="476543" y="700697"/>
                      <a:pt x="376695" y="725221"/>
                    </a:cubicBezTo>
                    <a:cubicBezTo>
                      <a:pt x="276847" y="749745"/>
                      <a:pt x="50689" y="663304"/>
                      <a:pt x="8833" y="588586"/>
                    </a:cubicBezTo>
                    <a:cubicBezTo>
                      <a:pt x="-33023" y="513868"/>
                      <a:pt x="85269" y="375010"/>
                      <a:pt x="125559" y="276914"/>
                    </a:cubicBezTo>
                    <a:close/>
                  </a:path>
                </a:pathLst>
              </a:custGeom>
              <a:gradFill flip="none" rotWithShape="1">
                <a:gsLst>
                  <a:gs pos="0">
                    <a:srgbClr val="D4CFB4"/>
                  </a:gs>
                  <a:gs pos="100000">
                    <a:srgbClr val="E2EDC9"/>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41" name="Freeform 40"/>
              <p:cNvSpPr/>
              <p:nvPr/>
            </p:nvSpPr>
            <p:spPr>
              <a:xfrm rot="20693704">
                <a:off x="5982563" y="3242054"/>
                <a:ext cx="464258" cy="551250"/>
              </a:xfrm>
              <a:custGeom>
                <a:avLst/>
                <a:gdLst>
                  <a:gd name="connsiteX0" fmla="*/ 0 w 840828"/>
                  <a:gd name="connsiteY0" fmla="*/ 126124 h 725214"/>
                  <a:gd name="connsiteX1" fmla="*/ 388883 w 840828"/>
                  <a:gd name="connsiteY1" fmla="*/ 0 h 725214"/>
                  <a:gd name="connsiteX2" fmla="*/ 840828 w 840828"/>
                  <a:gd name="connsiteY2" fmla="*/ 283779 h 725214"/>
                  <a:gd name="connsiteX3" fmla="*/ 746234 w 840828"/>
                  <a:gd name="connsiteY3" fmla="*/ 441434 h 725214"/>
                  <a:gd name="connsiteX4" fmla="*/ 515007 w 840828"/>
                  <a:gd name="connsiteY4" fmla="*/ 725214 h 725214"/>
                  <a:gd name="connsiteX5" fmla="*/ 147145 w 840828"/>
                  <a:gd name="connsiteY5" fmla="*/ 588579 h 725214"/>
                  <a:gd name="connsiteX6" fmla="*/ 0 w 840828"/>
                  <a:gd name="connsiteY6" fmla="*/ 126124 h 725214"/>
                  <a:gd name="connsiteX0" fmla="*/ 0 w 840828"/>
                  <a:gd name="connsiteY0" fmla="*/ 132719 h 731809"/>
                  <a:gd name="connsiteX1" fmla="*/ 388883 w 840828"/>
                  <a:gd name="connsiteY1" fmla="*/ 6595 h 731809"/>
                  <a:gd name="connsiteX2" fmla="*/ 840828 w 840828"/>
                  <a:gd name="connsiteY2" fmla="*/ 290374 h 731809"/>
                  <a:gd name="connsiteX3" fmla="*/ 746234 w 840828"/>
                  <a:gd name="connsiteY3" fmla="*/ 448029 h 731809"/>
                  <a:gd name="connsiteX4" fmla="*/ 515007 w 840828"/>
                  <a:gd name="connsiteY4" fmla="*/ 731809 h 731809"/>
                  <a:gd name="connsiteX5" fmla="*/ 147145 w 840828"/>
                  <a:gd name="connsiteY5" fmla="*/ 595174 h 731809"/>
                  <a:gd name="connsiteX6" fmla="*/ 0 w 840828"/>
                  <a:gd name="connsiteY6" fmla="*/ 132719 h 731809"/>
                  <a:gd name="connsiteX0" fmla="*/ 9095 w 849923"/>
                  <a:gd name="connsiteY0" fmla="*/ 132719 h 731809"/>
                  <a:gd name="connsiteX1" fmla="*/ 397978 w 849923"/>
                  <a:gd name="connsiteY1" fmla="*/ 6595 h 731809"/>
                  <a:gd name="connsiteX2" fmla="*/ 849923 w 849923"/>
                  <a:gd name="connsiteY2" fmla="*/ 290374 h 731809"/>
                  <a:gd name="connsiteX3" fmla="*/ 755329 w 849923"/>
                  <a:gd name="connsiteY3" fmla="*/ 448029 h 731809"/>
                  <a:gd name="connsiteX4" fmla="*/ 524102 w 849923"/>
                  <a:gd name="connsiteY4" fmla="*/ 731809 h 731809"/>
                  <a:gd name="connsiteX5" fmla="*/ 156240 w 849923"/>
                  <a:gd name="connsiteY5" fmla="*/ 595174 h 731809"/>
                  <a:gd name="connsiteX6" fmla="*/ 9095 w 849923"/>
                  <a:gd name="connsiteY6" fmla="*/ 132719 h 731809"/>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755329 w 851957"/>
                  <a:gd name="connsiteY3" fmla="*/ 448029 h 737210"/>
                  <a:gd name="connsiteX4" fmla="*/ 524102 w 851957"/>
                  <a:gd name="connsiteY4" fmla="*/ 731809 h 737210"/>
                  <a:gd name="connsiteX5" fmla="*/ 156240 w 851957"/>
                  <a:gd name="connsiteY5" fmla="*/ 595174 h 737210"/>
                  <a:gd name="connsiteX6" fmla="*/ 9095 w 851957"/>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524102 w 851957"/>
                  <a:gd name="connsiteY3" fmla="*/ 731809 h 737210"/>
                  <a:gd name="connsiteX4" fmla="*/ 156240 w 851957"/>
                  <a:gd name="connsiteY4" fmla="*/ 595174 h 737210"/>
                  <a:gd name="connsiteX5" fmla="*/ 9095 w 851957"/>
                  <a:gd name="connsiteY5" fmla="*/ 132719 h 737210"/>
                  <a:gd name="connsiteX0" fmla="*/ 9095 w 867643"/>
                  <a:gd name="connsiteY0" fmla="*/ 132719 h 737210"/>
                  <a:gd name="connsiteX1" fmla="*/ 397978 w 867643"/>
                  <a:gd name="connsiteY1" fmla="*/ 6595 h 737210"/>
                  <a:gd name="connsiteX2" fmla="*/ 849923 w 867643"/>
                  <a:gd name="connsiteY2" fmla="*/ 290374 h 737210"/>
                  <a:gd name="connsiteX3" fmla="*/ 524102 w 867643"/>
                  <a:gd name="connsiteY3" fmla="*/ 731809 h 737210"/>
                  <a:gd name="connsiteX4" fmla="*/ 156240 w 867643"/>
                  <a:gd name="connsiteY4" fmla="*/ 595174 h 737210"/>
                  <a:gd name="connsiteX5" fmla="*/ 9095 w 867643"/>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4147 w 845413"/>
                  <a:gd name="connsiteY0" fmla="*/ 131736 h 735610"/>
                  <a:gd name="connsiteX1" fmla="*/ 393030 w 845413"/>
                  <a:gd name="connsiteY1" fmla="*/ 5612 h 735610"/>
                  <a:gd name="connsiteX2" fmla="*/ 844975 w 845413"/>
                  <a:gd name="connsiteY2" fmla="*/ 289391 h 735610"/>
                  <a:gd name="connsiteX3" fmla="*/ 519154 w 845413"/>
                  <a:gd name="connsiteY3" fmla="*/ 730826 h 735610"/>
                  <a:gd name="connsiteX4" fmla="*/ 207836 w 845413"/>
                  <a:gd name="connsiteY4" fmla="*/ 499953 h 735610"/>
                  <a:gd name="connsiteX5" fmla="*/ 4147 w 845413"/>
                  <a:gd name="connsiteY5" fmla="*/ 131736 h 735610"/>
                  <a:gd name="connsiteX0" fmla="*/ 4147 w 619793"/>
                  <a:gd name="connsiteY0" fmla="*/ 132758 h 735931"/>
                  <a:gd name="connsiteX1" fmla="*/ 393030 w 619793"/>
                  <a:gd name="connsiteY1" fmla="*/ 6634 h 735931"/>
                  <a:gd name="connsiteX2" fmla="*/ 618801 w 619793"/>
                  <a:gd name="connsiteY2" fmla="*/ 309260 h 735931"/>
                  <a:gd name="connsiteX3" fmla="*/ 519154 w 619793"/>
                  <a:gd name="connsiteY3" fmla="*/ 731848 h 735931"/>
                  <a:gd name="connsiteX4" fmla="*/ 207836 w 619793"/>
                  <a:gd name="connsiteY4" fmla="*/ 500975 h 735931"/>
                  <a:gd name="connsiteX5" fmla="*/ 4147 w 619793"/>
                  <a:gd name="connsiteY5" fmla="*/ 132758 h 73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93" h="735931">
                    <a:moveTo>
                      <a:pt x="4147" y="132758"/>
                    </a:moveTo>
                    <a:cubicBezTo>
                      <a:pt x="35013" y="50368"/>
                      <a:pt x="290588" y="-22783"/>
                      <a:pt x="393030" y="6634"/>
                    </a:cubicBezTo>
                    <a:cubicBezTo>
                      <a:pt x="495472" y="36051"/>
                      <a:pt x="632815" y="88542"/>
                      <a:pt x="618801" y="309260"/>
                    </a:cubicBezTo>
                    <a:cubicBezTo>
                      <a:pt x="604787" y="529978"/>
                      <a:pt x="587648" y="699896"/>
                      <a:pt x="519154" y="731848"/>
                    </a:cubicBezTo>
                    <a:cubicBezTo>
                      <a:pt x="450660" y="763800"/>
                      <a:pt x="293671" y="600823"/>
                      <a:pt x="207836" y="500975"/>
                    </a:cubicBezTo>
                    <a:cubicBezTo>
                      <a:pt x="122001" y="401127"/>
                      <a:pt x="-26719" y="215148"/>
                      <a:pt x="4147" y="132758"/>
                    </a:cubicBezTo>
                    <a:close/>
                  </a:path>
                </a:pathLst>
              </a:custGeom>
              <a:gradFill flip="none" rotWithShape="1">
                <a:gsLst>
                  <a:gs pos="0">
                    <a:srgbClr val="D4CFB4"/>
                  </a:gs>
                  <a:gs pos="100000">
                    <a:srgbClr val="E2EDC9"/>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42" name="Freeform 41"/>
              <p:cNvSpPr/>
              <p:nvPr/>
            </p:nvSpPr>
            <p:spPr>
              <a:xfrm rot="16535095">
                <a:off x="5943482" y="3891464"/>
                <a:ext cx="546505" cy="473786"/>
              </a:xfrm>
              <a:custGeom>
                <a:avLst/>
                <a:gdLst>
                  <a:gd name="connsiteX0" fmla="*/ 0 w 840828"/>
                  <a:gd name="connsiteY0" fmla="*/ 126124 h 725214"/>
                  <a:gd name="connsiteX1" fmla="*/ 388883 w 840828"/>
                  <a:gd name="connsiteY1" fmla="*/ 0 h 725214"/>
                  <a:gd name="connsiteX2" fmla="*/ 840828 w 840828"/>
                  <a:gd name="connsiteY2" fmla="*/ 283779 h 725214"/>
                  <a:gd name="connsiteX3" fmla="*/ 746234 w 840828"/>
                  <a:gd name="connsiteY3" fmla="*/ 441434 h 725214"/>
                  <a:gd name="connsiteX4" fmla="*/ 515007 w 840828"/>
                  <a:gd name="connsiteY4" fmla="*/ 725214 h 725214"/>
                  <a:gd name="connsiteX5" fmla="*/ 147145 w 840828"/>
                  <a:gd name="connsiteY5" fmla="*/ 588579 h 725214"/>
                  <a:gd name="connsiteX6" fmla="*/ 0 w 840828"/>
                  <a:gd name="connsiteY6" fmla="*/ 126124 h 725214"/>
                  <a:gd name="connsiteX0" fmla="*/ 0 w 840828"/>
                  <a:gd name="connsiteY0" fmla="*/ 132719 h 731809"/>
                  <a:gd name="connsiteX1" fmla="*/ 388883 w 840828"/>
                  <a:gd name="connsiteY1" fmla="*/ 6595 h 731809"/>
                  <a:gd name="connsiteX2" fmla="*/ 840828 w 840828"/>
                  <a:gd name="connsiteY2" fmla="*/ 290374 h 731809"/>
                  <a:gd name="connsiteX3" fmla="*/ 746234 w 840828"/>
                  <a:gd name="connsiteY3" fmla="*/ 448029 h 731809"/>
                  <a:gd name="connsiteX4" fmla="*/ 515007 w 840828"/>
                  <a:gd name="connsiteY4" fmla="*/ 731809 h 731809"/>
                  <a:gd name="connsiteX5" fmla="*/ 147145 w 840828"/>
                  <a:gd name="connsiteY5" fmla="*/ 595174 h 731809"/>
                  <a:gd name="connsiteX6" fmla="*/ 0 w 840828"/>
                  <a:gd name="connsiteY6" fmla="*/ 132719 h 731809"/>
                  <a:gd name="connsiteX0" fmla="*/ 9095 w 849923"/>
                  <a:gd name="connsiteY0" fmla="*/ 132719 h 731809"/>
                  <a:gd name="connsiteX1" fmla="*/ 397978 w 849923"/>
                  <a:gd name="connsiteY1" fmla="*/ 6595 h 731809"/>
                  <a:gd name="connsiteX2" fmla="*/ 849923 w 849923"/>
                  <a:gd name="connsiteY2" fmla="*/ 290374 h 731809"/>
                  <a:gd name="connsiteX3" fmla="*/ 755329 w 849923"/>
                  <a:gd name="connsiteY3" fmla="*/ 448029 h 731809"/>
                  <a:gd name="connsiteX4" fmla="*/ 524102 w 849923"/>
                  <a:gd name="connsiteY4" fmla="*/ 731809 h 731809"/>
                  <a:gd name="connsiteX5" fmla="*/ 156240 w 849923"/>
                  <a:gd name="connsiteY5" fmla="*/ 595174 h 731809"/>
                  <a:gd name="connsiteX6" fmla="*/ 9095 w 849923"/>
                  <a:gd name="connsiteY6" fmla="*/ 132719 h 731809"/>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755329 w 851957"/>
                  <a:gd name="connsiteY3" fmla="*/ 448029 h 737210"/>
                  <a:gd name="connsiteX4" fmla="*/ 524102 w 851957"/>
                  <a:gd name="connsiteY4" fmla="*/ 731809 h 737210"/>
                  <a:gd name="connsiteX5" fmla="*/ 156240 w 851957"/>
                  <a:gd name="connsiteY5" fmla="*/ 595174 h 737210"/>
                  <a:gd name="connsiteX6" fmla="*/ 9095 w 851957"/>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524102 w 851957"/>
                  <a:gd name="connsiteY3" fmla="*/ 731809 h 737210"/>
                  <a:gd name="connsiteX4" fmla="*/ 156240 w 851957"/>
                  <a:gd name="connsiteY4" fmla="*/ 595174 h 737210"/>
                  <a:gd name="connsiteX5" fmla="*/ 9095 w 851957"/>
                  <a:gd name="connsiteY5" fmla="*/ 132719 h 737210"/>
                  <a:gd name="connsiteX0" fmla="*/ 9095 w 867643"/>
                  <a:gd name="connsiteY0" fmla="*/ 132719 h 737210"/>
                  <a:gd name="connsiteX1" fmla="*/ 397978 w 867643"/>
                  <a:gd name="connsiteY1" fmla="*/ 6595 h 737210"/>
                  <a:gd name="connsiteX2" fmla="*/ 849923 w 867643"/>
                  <a:gd name="connsiteY2" fmla="*/ 290374 h 737210"/>
                  <a:gd name="connsiteX3" fmla="*/ 524102 w 867643"/>
                  <a:gd name="connsiteY3" fmla="*/ 731809 h 737210"/>
                  <a:gd name="connsiteX4" fmla="*/ 156240 w 867643"/>
                  <a:gd name="connsiteY4" fmla="*/ 595174 h 737210"/>
                  <a:gd name="connsiteX5" fmla="*/ 9095 w 867643"/>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361" h="737210">
                    <a:moveTo>
                      <a:pt x="9095" y="132719"/>
                    </a:moveTo>
                    <a:cubicBezTo>
                      <a:pt x="49385" y="34623"/>
                      <a:pt x="257840" y="-19681"/>
                      <a:pt x="397978" y="6595"/>
                    </a:cubicBezTo>
                    <a:cubicBezTo>
                      <a:pt x="538116" y="32871"/>
                      <a:pt x="863937" y="69656"/>
                      <a:pt x="849923" y="290374"/>
                    </a:cubicBezTo>
                    <a:cubicBezTo>
                      <a:pt x="835909" y="511092"/>
                      <a:pt x="623950" y="707285"/>
                      <a:pt x="524102" y="731809"/>
                    </a:cubicBezTo>
                    <a:cubicBezTo>
                      <a:pt x="424254" y="756333"/>
                      <a:pt x="242075" y="695022"/>
                      <a:pt x="156240" y="595174"/>
                    </a:cubicBezTo>
                    <a:cubicBezTo>
                      <a:pt x="70405" y="495326"/>
                      <a:pt x="-31195" y="230815"/>
                      <a:pt x="9095" y="132719"/>
                    </a:cubicBezTo>
                    <a:close/>
                  </a:path>
                </a:pathLst>
              </a:custGeom>
              <a:gradFill flip="none" rotWithShape="1">
                <a:gsLst>
                  <a:gs pos="0">
                    <a:srgbClr val="D4CFB4"/>
                  </a:gs>
                  <a:gs pos="100000">
                    <a:srgbClr val="E2EDC9"/>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43" name="Freeform 42"/>
              <p:cNvSpPr/>
              <p:nvPr/>
            </p:nvSpPr>
            <p:spPr>
              <a:xfrm rot="16535095">
                <a:off x="6498722" y="3103082"/>
                <a:ext cx="454585" cy="451740"/>
              </a:xfrm>
              <a:custGeom>
                <a:avLst/>
                <a:gdLst>
                  <a:gd name="connsiteX0" fmla="*/ 0 w 840828"/>
                  <a:gd name="connsiteY0" fmla="*/ 126124 h 725214"/>
                  <a:gd name="connsiteX1" fmla="*/ 388883 w 840828"/>
                  <a:gd name="connsiteY1" fmla="*/ 0 h 725214"/>
                  <a:gd name="connsiteX2" fmla="*/ 840828 w 840828"/>
                  <a:gd name="connsiteY2" fmla="*/ 283779 h 725214"/>
                  <a:gd name="connsiteX3" fmla="*/ 746234 w 840828"/>
                  <a:gd name="connsiteY3" fmla="*/ 441434 h 725214"/>
                  <a:gd name="connsiteX4" fmla="*/ 515007 w 840828"/>
                  <a:gd name="connsiteY4" fmla="*/ 725214 h 725214"/>
                  <a:gd name="connsiteX5" fmla="*/ 147145 w 840828"/>
                  <a:gd name="connsiteY5" fmla="*/ 588579 h 725214"/>
                  <a:gd name="connsiteX6" fmla="*/ 0 w 840828"/>
                  <a:gd name="connsiteY6" fmla="*/ 126124 h 725214"/>
                  <a:gd name="connsiteX0" fmla="*/ 0 w 840828"/>
                  <a:gd name="connsiteY0" fmla="*/ 132719 h 731809"/>
                  <a:gd name="connsiteX1" fmla="*/ 388883 w 840828"/>
                  <a:gd name="connsiteY1" fmla="*/ 6595 h 731809"/>
                  <a:gd name="connsiteX2" fmla="*/ 840828 w 840828"/>
                  <a:gd name="connsiteY2" fmla="*/ 290374 h 731809"/>
                  <a:gd name="connsiteX3" fmla="*/ 746234 w 840828"/>
                  <a:gd name="connsiteY3" fmla="*/ 448029 h 731809"/>
                  <a:gd name="connsiteX4" fmla="*/ 515007 w 840828"/>
                  <a:gd name="connsiteY4" fmla="*/ 731809 h 731809"/>
                  <a:gd name="connsiteX5" fmla="*/ 147145 w 840828"/>
                  <a:gd name="connsiteY5" fmla="*/ 595174 h 731809"/>
                  <a:gd name="connsiteX6" fmla="*/ 0 w 840828"/>
                  <a:gd name="connsiteY6" fmla="*/ 132719 h 731809"/>
                  <a:gd name="connsiteX0" fmla="*/ 9095 w 849923"/>
                  <a:gd name="connsiteY0" fmla="*/ 132719 h 731809"/>
                  <a:gd name="connsiteX1" fmla="*/ 397978 w 849923"/>
                  <a:gd name="connsiteY1" fmla="*/ 6595 h 731809"/>
                  <a:gd name="connsiteX2" fmla="*/ 849923 w 849923"/>
                  <a:gd name="connsiteY2" fmla="*/ 290374 h 731809"/>
                  <a:gd name="connsiteX3" fmla="*/ 755329 w 849923"/>
                  <a:gd name="connsiteY3" fmla="*/ 448029 h 731809"/>
                  <a:gd name="connsiteX4" fmla="*/ 524102 w 849923"/>
                  <a:gd name="connsiteY4" fmla="*/ 731809 h 731809"/>
                  <a:gd name="connsiteX5" fmla="*/ 156240 w 849923"/>
                  <a:gd name="connsiteY5" fmla="*/ 595174 h 731809"/>
                  <a:gd name="connsiteX6" fmla="*/ 9095 w 849923"/>
                  <a:gd name="connsiteY6" fmla="*/ 132719 h 731809"/>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755329 w 851957"/>
                  <a:gd name="connsiteY3" fmla="*/ 448029 h 737210"/>
                  <a:gd name="connsiteX4" fmla="*/ 524102 w 851957"/>
                  <a:gd name="connsiteY4" fmla="*/ 731809 h 737210"/>
                  <a:gd name="connsiteX5" fmla="*/ 156240 w 851957"/>
                  <a:gd name="connsiteY5" fmla="*/ 595174 h 737210"/>
                  <a:gd name="connsiteX6" fmla="*/ 9095 w 851957"/>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524102 w 851957"/>
                  <a:gd name="connsiteY3" fmla="*/ 731809 h 737210"/>
                  <a:gd name="connsiteX4" fmla="*/ 156240 w 851957"/>
                  <a:gd name="connsiteY4" fmla="*/ 595174 h 737210"/>
                  <a:gd name="connsiteX5" fmla="*/ 9095 w 851957"/>
                  <a:gd name="connsiteY5" fmla="*/ 132719 h 737210"/>
                  <a:gd name="connsiteX0" fmla="*/ 9095 w 867643"/>
                  <a:gd name="connsiteY0" fmla="*/ 132719 h 737210"/>
                  <a:gd name="connsiteX1" fmla="*/ 397978 w 867643"/>
                  <a:gd name="connsiteY1" fmla="*/ 6595 h 737210"/>
                  <a:gd name="connsiteX2" fmla="*/ 849923 w 867643"/>
                  <a:gd name="connsiteY2" fmla="*/ 290374 h 737210"/>
                  <a:gd name="connsiteX3" fmla="*/ 524102 w 867643"/>
                  <a:gd name="connsiteY3" fmla="*/ 731809 h 737210"/>
                  <a:gd name="connsiteX4" fmla="*/ 156240 w 867643"/>
                  <a:gd name="connsiteY4" fmla="*/ 595174 h 737210"/>
                  <a:gd name="connsiteX5" fmla="*/ 9095 w 867643"/>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125559 w 702904"/>
                  <a:gd name="connsiteY0" fmla="*/ 276914 h 729467"/>
                  <a:gd name="connsiteX1" fmla="*/ 250571 w 702904"/>
                  <a:gd name="connsiteY1" fmla="*/ 7 h 729467"/>
                  <a:gd name="connsiteX2" fmla="*/ 702516 w 702904"/>
                  <a:gd name="connsiteY2" fmla="*/ 283786 h 729467"/>
                  <a:gd name="connsiteX3" fmla="*/ 376695 w 702904"/>
                  <a:gd name="connsiteY3" fmla="*/ 725221 h 729467"/>
                  <a:gd name="connsiteX4" fmla="*/ 8833 w 702904"/>
                  <a:gd name="connsiteY4" fmla="*/ 588586 h 729467"/>
                  <a:gd name="connsiteX5" fmla="*/ 125559 w 702904"/>
                  <a:gd name="connsiteY5" fmla="*/ 276914 h 72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2904" h="729467">
                    <a:moveTo>
                      <a:pt x="125559" y="276914"/>
                    </a:moveTo>
                    <a:cubicBezTo>
                      <a:pt x="165849" y="178818"/>
                      <a:pt x="154412" y="-1138"/>
                      <a:pt x="250571" y="7"/>
                    </a:cubicBezTo>
                    <a:cubicBezTo>
                      <a:pt x="346730" y="1152"/>
                      <a:pt x="716530" y="63068"/>
                      <a:pt x="702516" y="283786"/>
                    </a:cubicBezTo>
                    <a:cubicBezTo>
                      <a:pt x="688502" y="504504"/>
                      <a:pt x="476543" y="700697"/>
                      <a:pt x="376695" y="725221"/>
                    </a:cubicBezTo>
                    <a:cubicBezTo>
                      <a:pt x="276847" y="749745"/>
                      <a:pt x="50689" y="663304"/>
                      <a:pt x="8833" y="588586"/>
                    </a:cubicBezTo>
                    <a:cubicBezTo>
                      <a:pt x="-33023" y="513868"/>
                      <a:pt x="85269" y="375010"/>
                      <a:pt x="125559" y="276914"/>
                    </a:cubicBezTo>
                    <a:close/>
                  </a:path>
                </a:pathLst>
              </a:custGeom>
              <a:gradFill flip="none" rotWithShape="1">
                <a:gsLst>
                  <a:gs pos="0">
                    <a:srgbClr val="D4CFB4"/>
                  </a:gs>
                  <a:gs pos="100000">
                    <a:srgbClr val="E2EDC9"/>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44" name="Freeform 43"/>
              <p:cNvSpPr/>
              <p:nvPr/>
            </p:nvSpPr>
            <p:spPr>
              <a:xfrm rot="16535095">
                <a:off x="7007805" y="3946661"/>
                <a:ext cx="451014" cy="463064"/>
              </a:xfrm>
              <a:custGeom>
                <a:avLst/>
                <a:gdLst>
                  <a:gd name="connsiteX0" fmla="*/ 0 w 840828"/>
                  <a:gd name="connsiteY0" fmla="*/ 126124 h 725214"/>
                  <a:gd name="connsiteX1" fmla="*/ 388883 w 840828"/>
                  <a:gd name="connsiteY1" fmla="*/ 0 h 725214"/>
                  <a:gd name="connsiteX2" fmla="*/ 840828 w 840828"/>
                  <a:gd name="connsiteY2" fmla="*/ 283779 h 725214"/>
                  <a:gd name="connsiteX3" fmla="*/ 746234 w 840828"/>
                  <a:gd name="connsiteY3" fmla="*/ 441434 h 725214"/>
                  <a:gd name="connsiteX4" fmla="*/ 515007 w 840828"/>
                  <a:gd name="connsiteY4" fmla="*/ 725214 h 725214"/>
                  <a:gd name="connsiteX5" fmla="*/ 147145 w 840828"/>
                  <a:gd name="connsiteY5" fmla="*/ 588579 h 725214"/>
                  <a:gd name="connsiteX6" fmla="*/ 0 w 840828"/>
                  <a:gd name="connsiteY6" fmla="*/ 126124 h 725214"/>
                  <a:gd name="connsiteX0" fmla="*/ 0 w 840828"/>
                  <a:gd name="connsiteY0" fmla="*/ 132719 h 731809"/>
                  <a:gd name="connsiteX1" fmla="*/ 388883 w 840828"/>
                  <a:gd name="connsiteY1" fmla="*/ 6595 h 731809"/>
                  <a:gd name="connsiteX2" fmla="*/ 840828 w 840828"/>
                  <a:gd name="connsiteY2" fmla="*/ 290374 h 731809"/>
                  <a:gd name="connsiteX3" fmla="*/ 746234 w 840828"/>
                  <a:gd name="connsiteY3" fmla="*/ 448029 h 731809"/>
                  <a:gd name="connsiteX4" fmla="*/ 515007 w 840828"/>
                  <a:gd name="connsiteY4" fmla="*/ 731809 h 731809"/>
                  <a:gd name="connsiteX5" fmla="*/ 147145 w 840828"/>
                  <a:gd name="connsiteY5" fmla="*/ 595174 h 731809"/>
                  <a:gd name="connsiteX6" fmla="*/ 0 w 840828"/>
                  <a:gd name="connsiteY6" fmla="*/ 132719 h 731809"/>
                  <a:gd name="connsiteX0" fmla="*/ 9095 w 849923"/>
                  <a:gd name="connsiteY0" fmla="*/ 132719 h 731809"/>
                  <a:gd name="connsiteX1" fmla="*/ 397978 w 849923"/>
                  <a:gd name="connsiteY1" fmla="*/ 6595 h 731809"/>
                  <a:gd name="connsiteX2" fmla="*/ 849923 w 849923"/>
                  <a:gd name="connsiteY2" fmla="*/ 290374 h 731809"/>
                  <a:gd name="connsiteX3" fmla="*/ 755329 w 849923"/>
                  <a:gd name="connsiteY3" fmla="*/ 448029 h 731809"/>
                  <a:gd name="connsiteX4" fmla="*/ 524102 w 849923"/>
                  <a:gd name="connsiteY4" fmla="*/ 731809 h 731809"/>
                  <a:gd name="connsiteX5" fmla="*/ 156240 w 849923"/>
                  <a:gd name="connsiteY5" fmla="*/ 595174 h 731809"/>
                  <a:gd name="connsiteX6" fmla="*/ 9095 w 849923"/>
                  <a:gd name="connsiteY6" fmla="*/ 132719 h 731809"/>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755329 w 851957"/>
                  <a:gd name="connsiteY3" fmla="*/ 448029 h 737210"/>
                  <a:gd name="connsiteX4" fmla="*/ 524102 w 851957"/>
                  <a:gd name="connsiteY4" fmla="*/ 731809 h 737210"/>
                  <a:gd name="connsiteX5" fmla="*/ 156240 w 851957"/>
                  <a:gd name="connsiteY5" fmla="*/ 595174 h 737210"/>
                  <a:gd name="connsiteX6" fmla="*/ 9095 w 851957"/>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524102 w 851957"/>
                  <a:gd name="connsiteY3" fmla="*/ 731809 h 737210"/>
                  <a:gd name="connsiteX4" fmla="*/ 156240 w 851957"/>
                  <a:gd name="connsiteY4" fmla="*/ 595174 h 737210"/>
                  <a:gd name="connsiteX5" fmla="*/ 9095 w 851957"/>
                  <a:gd name="connsiteY5" fmla="*/ 132719 h 737210"/>
                  <a:gd name="connsiteX0" fmla="*/ 9095 w 867643"/>
                  <a:gd name="connsiteY0" fmla="*/ 132719 h 737210"/>
                  <a:gd name="connsiteX1" fmla="*/ 397978 w 867643"/>
                  <a:gd name="connsiteY1" fmla="*/ 6595 h 737210"/>
                  <a:gd name="connsiteX2" fmla="*/ 849923 w 867643"/>
                  <a:gd name="connsiteY2" fmla="*/ 290374 h 737210"/>
                  <a:gd name="connsiteX3" fmla="*/ 524102 w 867643"/>
                  <a:gd name="connsiteY3" fmla="*/ 731809 h 737210"/>
                  <a:gd name="connsiteX4" fmla="*/ 156240 w 867643"/>
                  <a:gd name="connsiteY4" fmla="*/ 595174 h 737210"/>
                  <a:gd name="connsiteX5" fmla="*/ 9095 w 867643"/>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4147 w 845413"/>
                  <a:gd name="connsiteY0" fmla="*/ 131736 h 735610"/>
                  <a:gd name="connsiteX1" fmla="*/ 393030 w 845413"/>
                  <a:gd name="connsiteY1" fmla="*/ 5612 h 735610"/>
                  <a:gd name="connsiteX2" fmla="*/ 844975 w 845413"/>
                  <a:gd name="connsiteY2" fmla="*/ 289391 h 735610"/>
                  <a:gd name="connsiteX3" fmla="*/ 519154 w 845413"/>
                  <a:gd name="connsiteY3" fmla="*/ 730826 h 735610"/>
                  <a:gd name="connsiteX4" fmla="*/ 207836 w 845413"/>
                  <a:gd name="connsiteY4" fmla="*/ 499953 h 735610"/>
                  <a:gd name="connsiteX5" fmla="*/ 4147 w 845413"/>
                  <a:gd name="connsiteY5" fmla="*/ 131736 h 735610"/>
                  <a:gd name="connsiteX0" fmla="*/ 4147 w 619793"/>
                  <a:gd name="connsiteY0" fmla="*/ 132758 h 735931"/>
                  <a:gd name="connsiteX1" fmla="*/ 393030 w 619793"/>
                  <a:gd name="connsiteY1" fmla="*/ 6634 h 735931"/>
                  <a:gd name="connsiteX2" fmla="*/ 618801 w 619793"/>
                  <a:gd name="connsiteY2" fmla="*/ 309260 h 735931"/>
                  <a:gd name="connsiteX3" fmla="*/ 519154 w 619793"/>
                  <a:gd name="connsiteY3" fmla="*/ 731848 h 735931"/>
                  <a:gd name="connsiteX4" fmla="*/ 207836 w 619793"/>
                  <a:gd name="connsiteY4" fmla="*/ 500975 h 735931"/>
                  <a:gd name="connsiteX5" fmla="*/ 4147 w 619793"/>
                  <a:gd name="connsiteY5" fmla="*/ 132758 h 73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93" h="735931">
                    <a:moveTo>
                      <a:pt x="4147" y="132758"/>
                    </a:moveTo>
                    <a:cubicBezTo>
                      <a:pt x="35013" y="50368"/>
                      <a:pt x="290588" y="-22783"/>
                      <a:pt x="393030" y="6634"/>
                    </a:cubicBezTo>
                    <a:cubicBezTo>
                      <a:pt x="495472" y="36051"/>
                      <a:pt x="632815" y="88542"/>
                      <a:pt x="618801" y="309260"/>
                    </a:cubicBezTo>
                    <a:cubicBezTo>
                      <a:pt x="604787" y="529978"/>
                      <a:pt x="587648" y="699896"/>
                      <a:pt x="519154" y="731848"/>
                    </a:cubicBezTo>
                    <a:cubicBezTo>
                      <a:pt x="450660" y="763800"/>
                      <a:pt x="293671" y="600823"/>
                      <a:pt x="207836" y="500975"/>
                    </a:cubicBezTo>
                    <a:cubicBezTo>
                      <a:pt x="122001" y="401127"/>
                      <a:pt x="-26719" y="215148"/>
                      <a:pt x="4147" y="132758"/>
                    </a:cubicBezTo>
                    <a:close/>
                  </a:path>
                </a:pathLst>
              </a:custGeom>
              <a:gradFill flip="none" rotWithShape="1">
                <a:gsLst>
                  <a:gs pos="0">
                    <a:srgbClr val="D4CFB4"/>
                  </a:gs>
                  <a:gs pos="100000">
                    <a:srgbClr val="E2EDC9"/>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45" name="Freeform 44"/>
              <p:cNvSpPr/>
              <p:nvPr/>
            </p:nvSpPr>
            <p:spPr>
              <a:xfrm rot="18596995">
                <a:off x="6455231" y="4238466"/>
                <a:ext cx="464258" cy="551252"/>
              </a:xfrm>
              <a:custGeom>
                <a:avLst/>
                <a:gdLst>
                  <a:gd name="connsiteX0" fmla="*/ 0 w 840828"/>
                  <a:gd name="connsiteY0" fmla="*/ 126124 h 725214"/>
                  <a:gd name="connsiteX1" fmla="*/ 388883 w 840828"/>
                  <a:gd name="connsiteY1" fmla="*/ 0 h 725214"/>
                  <a:gd name="connsiteX2" fmla="*/ 840828 w 840828"/>
                  <a:gd name="connsiteY2" fmla="*/ 283779 h 725214"/>
                  <a:gd name="connsiteX3" fmla="*/ 746234 w 840828"/>
                  <a:gd name="connsiteY3" fmla="*/ 441434 h 725214"/>
                  <a:gd name="connsiteX4" fmla="*/ 515007 w 840828"/>
                  <a:gd name="connsiteY4" fmla="*/ 725214 h 725214"/>
                  <a:gd name="connsiteX5" fmla="*/ 147145 w 840828"/>
                  <a:gd name="connsiteY5" fmla="*/ 588579 h 725214"/>
                  <a:gd name="connsiteX6" fmla="*/ 0 w 840828"/>
                  <a:gd name="connsiteY6" fmla="*/ 126124 h 725214"/>
                  <a:gd name="connsiteX0" fmla="*/ 0 w 840828"/>
                  <a:gd name="connsiteY0" fmla="*/ 132719 h 731809"/>
                  <a:gd name="connsiteX1" fmla="*/ 388883 w 840828"/>
                  <a:gd name="connsiteY1" fmla="*/ 6595 h 731809"/>
                  <a:gd name="connsiteX2" fmla="*/ 840828 w 840828"/>
                  <a:gd name="connsiteY2" fmla="*/ 290374 h 731809"/>
                  <a:gd name="connsiteX3" fmla="*/ 746234 w 840828"/>
                  <a:gd name="connsiteY3" fmla="*/ 448029 h 731809"/>
                  <a:gd name="connsiteX4" fmla="*/ 515007 w 840828"/>
                  <a:gd name="connsiteY4" fmla="*/ 731809 h 731809"/>
                  <a:gd name="connsiteX5" fmla="*/ 147145 w 840828"/>
                  <a:gd name="connsiteY5" fmla="*/ 595174 h 731809"/>
                  <a:gd name="connsiteX6" fmla="*/ 0 w 840828"/>
                  <a:gd name="connsiteY6" fmla="*/ 132719 h 731809"/>
                  <a:gd name="connsiteX0" fmla="*/ 9095 w 849923"/>
                  <a:gd name="connsiteY0" fmla="*/ 132719 h 731809"/>
                  <a:gd name="connsiteX1" fmla="*/ 397978 w 849923"/>
                  <a:gd name="connsiteY1" fmla="*/ 6595 h 731809"/>
                  <a:gd name="connsiteX2" fmla="*/ 849923 w 849923"/>
                  <a:gd name="connsiteY2" fmla="*/ 290374 h 731809"/>
                  <a:gd name="connsiteX3" fmla="*/ 755329 w 849923"/>
                  <a:gd name="connsiteY3" fmla="*/ 448029 h 731809"/>
                  <a:gd name="connsiteX4" fmla="*/ 524102 w 849923"/>
                  <a:gd name="connsiteY4" fmla="*/ 731809 h 731809"/>
                  <a:gd name="connsiteX5" fmla="*/ 156240 w 849923"/>
                  <a:gd name="connsiteY5" fmla="*/ 595174 h 731809"/>
                  <a:gd name="connsiteX6" fmla="*/ 9095 w 849923"/>
                  <a:gd name="connsiteY6" fmla="*/ 132719 h 731809"/>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49923"/>
                  <a:gd name="connsiteY0" fmla="*/ 132719 h 737210"/>
                  <a:gd name="connsiteX1" fmla="*/ 397978 w 849923"/>
                  <a:gd name="connsiteY1" fmla="*/ 6595 h 737210"/>
                  <a:gd name="connsiteX2" fmla="*/ 849923 w 849923"/>
                  <a:gd name="connsiteY2" fmla="*/ 290374 h 737210"/>
                  <a:gd name="connsiteX3" fmla="*/ 755329 w 849923"/>
                  <a:gd name="connsiteY3" fmla="*/ 448029 h 737210"/>
                  <a:gd name="connsiteX4" fmla="*/ 524102 w 849923"/>
                  <a:gd name="connsiteY4" fmla="*/ 731809 h 737210"/>
                  <a:gd name="connsiteX5" fmla="*/ 156240 w 849923"/>
                  <a:gd name="connsiteY5" fmla="*/ 595174 h 737210"/>
                  <a:gd name="connsiteX6" fmla="*/ 9095 w 849923"/>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755329 w 851957"/>
                  <a:gd name="connsiteY3" fmla="*/ 448029 h 737210"/>
                  <a:gd name="connsiteX4" fmla="*/ 524102 w 851957"/>
                  <a:gd name="connsiteY4" fmla="*/ 731809 h 737210"/>
                  <a:gd name="connsiteX5" fmla="*/ 156240 w 851957"/>
                  <a:gd name="connsiteY5" fmla="*/ 595174 h 737210"/>
                  <a:gd name="connsiteX6" fmla="*/ 9095 w 851957"/>
                  <a:gd name="connsiteY6" fmla="*/ 132719 h 737210"/>
                  <a:gd name="connsiteX0" fmla="*/ 9095 w 851957"/>
                  <a:gd name="connsiteY0" fmla="*/ 132719 h 737210"/>
                  <a:gd name="connsiteX1" fmla="*/ 397978 w 851957"/>
                  <a:gd name="connsiteY1" fmla="*/ 6595 h 737210"/>
                  <a:gd name="connsiteX2" fmla="*/ 849923 w 851957"/>
                  <a:gd name="connsiteY2" fmla="*/ 290374 h 737210"/>
                  <a:gd name="connsiteX3" fmla="*/ 524102 w 851957"/>
                  <a:gd name="connsiteY3" fmla="*/ 731809 h 737210"/>
                  <a:gd name="connsiteX4" fmla="*/ 156240 w 851957"/>
                  <a:gd name="connsiteY4" fmla="*/ 595174 h 737210"/>
                  <a:gd name="connsiteX5" fmla="*/ 9095 w 851957"/>
                  <a:gd name="connsiteY5" fmla="*/ 132719 h 737210"/>
                  <a:gd name="connsiteX0" fmla="*/ 9095 w 867643"/>
                  <a:gd name="connsiteY0" fmla="*/ 132719 h 737210"/>
                  <a:gd name="connsiteX1" fmla="*/ 397978 w 867643"/>
                  <a:gd name="connsiteY1" fmla="*/ 6595 h 737210"/>
                  <a:gd name="connsiteX2" fmla="*/ 849923 w 867643"/>
                  <a:gd name="connsiteY2" fmla="*/ 290374 h 737210"/>
                  <a:gd name="connsiteX3" fmla="*/ 524102 w 867643"/>
                  <a:gd name="connsiteY3" fmla="*/ 731809 h 737210"/>
                  <a:gd name="connsiteX4" fmla="*/ 156240 w 867643"/>
                  <a:gd name="connsiteY4" fmla="*/ 595174 h 737210"/>
                  <a:gd name="connsiteX5" fmla="*/ 9095 w 867643"/>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9095 w 850361"/>
                  <a:gd name="connsiteY0" fmla="*/ 132719 h 737210"/>
                  <a:gd name="connsiteX1" fmla="*/ 397978 w 850361"/>
                  <a:gd name="connsiteY1" fmla="*/ 6595 h 737210"/>
                  <a:gd name="connsiteX2" fmla="*/ 849923 w 850361"/>
                  <a:gd name="connsiteY2" fmla="*/ 290374 h 737210"/>
                  <a:gd name="connsiteX3" fmla="*/ 524102 w 850361"/>
                  <a:gd name="connsiteY3" fmla="*/ 731809 h 737210"/>
                  <a:gd name="connsiteX4" fmla="*/ 156240 w 850361"/>
                  <a:gd name="connsiteY4" fmla="*/ 595174 h 737210"/>
                  <a:gd name="connsiteX5" fmla="*/ 9095 w 850361"/>
                  <a:gd name="connsiteY5" fmla="*/ 132719 h 737210"/>
                  <a:gd name="connsiteX0" fmla="*/ 4147 w 845413"/>
                  <a:gd name="connsiteY0" fmla="*/ 131736 h 735610"/>
                  <a:gd name="connsiteX1" fmla="*/ 393030 w 845413"/>
                  <a:gd name="connsiteY1" fmla="*/ 5612 h 735610"/>
                  <a:gd name="connsiteX2" fmla="*/ 844975 w 845413"/>
                  <a:gd name="connsiteY2" fmla="*/ 289391 h 735610"/>
                  <a:gd name="connsiteX3" fmla="*/ 519154 w 845413"/>
                  <a:gd name="connsiteY3" fmla="*/ 730826 h 735610"/>
                  <a:gd name="connsiteX4" fmla="*/ 207836 w 845413"/>
                  <a:gd name="connsiteY4" fmla="*/ 499953 h 735610"/>
                  <a:gd name="connsiteX5" fmla="*/ 4147 w 845413"/>
                  <a:gd name="connsiteY5" fmla="*/ 131736 h 735610"/>
                  <a:gd name="connsiteX0" fmla="*/ 4147 w 619793"/>
                  <a:gd name="connsiteY0" fmla="*/ 132758 h 735931"/>
                  <a:gd name="connsiteX1" fmla="*/ 393030 w 619793"/>
                  <a:gd name="connsiteY1" fmla="*/ 6634 h 735931"/>
                  <a:gd name="connsiteX2" fmla="*/ 618801 w 619793"/>
                  <a:gd name="connsiteY2" fmla="*/ 309260 h 735931"/>
                  <a:gd name="connsiteX3" fmla="*/ 519154 w 619793"/>
                  <a:gd name="connsiteY3" fmla="*/ 731848 h 735931"/>
                  <a:gd name="connsiteX4" fmla="*/ 207836 w 619793"/>
                  <a:gd name="connsiteY4" fmla="*/ 500975 h 735931"/>
                  <a:gd name="connsiteX5" fmla="*/ 4147 w 619793"/>
                  <a:gd name="connsiteY5" fmla="*/ 132758 h 73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93" h="735931">
                    <a:moveTo>
                      <a:pt x="4147" y="132758"/>
                    </a:moveTo>
                    <a:cubicBezTo>
                      <a:pt x="35013" y="50368"/>
                      <a:pt x="290588" y="-22783"/>
                      <a:pt x="393030" y="6634"/>
                    </a:cubicBezTo>
                    <a:cubicBezTo>
                      <a:pt x="495472" y="36051"/>
                      <a:pt x="632815" y="88542"/>
                      <a:pt x="618801" y="309260"/>
                    </a:cubicBezTo>
                    <a:cubicBezTo>
                      <a:pt x="604787" y="529978"/>
                      <a:pt x="587648" y="699896"/>
                      <a:pt x="519154" y="731848"/>
                    </a:cubicBezTo>
                    <a:cubicBezTo>
                      <a:pt x="450660" y="763800"/>
                      <a:pt x="293671" y="600823"/>
                      <a:pt x="207836" y="500975"/>
                    </a:cubicBezTo>
                    <a:cubicBezTo>
                      <a:pt x="122001" y="401127"/>
                      <a:pt x="-26719" y="215148"/>
                      <a:pt x="4147" y="132758"/>
                    </a:cubicBezTo>
                    <a:close/>
                  </a:path>
                </a:pathLst>
              </a:custGeom>
              <a:gradFill flip="none" rotWithShape="1">
                <a:gsLst>
                  <a:gs pos="0">
                    <a:srgbClr val="D4CFB4"/>
                  </a:gs>
                  <a:gs pos="100000">
                    <a:srgbClr val="E2EDC9"/>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grpSp>
        <p:grpSp>
          <p:nvGrpSpPr>
            <p:cNvPr id="9" name="Group 8"/>
            <p:cNvGrpSpPr/>
            <p:nvPr/>
          </p:nvGrpSpPr>
          <p:grpSpPr>
            <a:xfrm>
              <a:off x="3189241" y="3640825"/>
              <a:ext cx="1639616" cy="1714142"/>
              <a:chOff x="6379778" y="1776248"/>
              <a:chExt cx="924911" cy="966952"/>
            </a:xfrm>
          </p:grpSpPr>
          <p:grpSp>
            <p:nvGrpSpPr>
              <p:cNvPr id="12" name="Group 11"/>
              <p:cNvGrpSpPr/>
              <p:nvPr/>
            </p:nvGrpSpPr>
            <p:grpSpPr>
              <a:xfrm>
                <a:off x="6379778" y="1954924"/>
                <a:ext cx="924911" cy="609600"/>
                <a:chOff x="5927834" y="2007476"/>
                <a:chExt cx="1376856" cy="609600"/>
              </a:xfrm>
            </p:grpSpPr>
            <p:cxnSp>
              <p:nvCxnSpPr>
                <p:cNvPr id="19" name="Straight Connector 18"/>
                <p:cNvCxnSpPr/>
                <p:nvPr/>
              </p:nvCxnSpPr>
              <p:spPr>
                <a:xfrm>
                  <a:off x="5927834" y="20074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27834" y="21598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27834" y="23122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27834" y="24646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27834" y="26170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5400000">
                <a:off x="6358757" y="1954924"/>
                <a:ext cx="966952" cy="609600"/>
                <a:chOff x="5927834" y="2007476"/>
                <a:chExt cx="1376856" cy="609600"/>
              </a:xfrm>
            </p:grpSpPr>
            <p:cxnSp>
              <p:nvCxnSpPr>
                <p:cNvPr id="14" name="Straight Connector 13"/>
                <p:cNvCxnSpPr/>
                <p:nvPr/>
              </p:nvCxnSpPr>
              <p:spPr>
                <a:xfrm>
                  <a:off x="5927834" y="20074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27834" y="21598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27834" y="23122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27834" y="24646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27834" y="26170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1" name="TextBox 10"/>
            <p:cNvSpPr txBox="1"/>
            <p:nvPr/>
          </p:nvSpPr>
          <p:spPr>
            <a:xfrm>
              <a:off x="3643810" y="5572312"/>
              <a:ext cx="971741" cy="369332"/>
            </a:xfrm>
            <a:prstGeom prst="rect">
              <a:avLst/>
            </a:prstGeom>
            <a:noFill/>
          </p:spPr>
          <p:txBody>
            <a:bodyPr wrap="none" rtlCol="0">
              <a:spAutoFit/>
            </a:bodyPr>
            <a:lstStyle/>
            <a:p>
              <a:r>
                <a:rPr lang="en-US" dirty="0" smtClean="0"/>
                <a:t>speckles</a:t>
              </a:r>
              <a:endParaRPr lang="en-US" dirty="0"/>
            </a:p>
          </p:txBody>
        </p:sp>
      </p:grpSp>
      <p:grpSp>
        <p:nvGrpSpPr>
          <p:cNvPr id="67" name="Group 66"/>
          <p:cNvGrpSpPr/>
          <p:nvPr/>
        </p:nvGrpSpPr>
        <p:grpSpPr>
          <a:xfrm>
            <a:off x="1687919" y="3973334"/>
            <a:ext cx="1639616" cy="2300819"/>
            <a:chOff x="1350871" y="3640825"/>
            <a:chExt cx="1639616" cy="2300819"/>
          </a:xfrm>
        </p:grpSpPr>
        <p:grpSp>
          <p:nvGrpSpPr>
            <p:cNvPr id="7" name="Group 6"/>
            <p:cNvGrpSpPr/>
            <p:nvPr/>
          </p:nvGrpSpPr>
          <p:grpSpPr>
            <a:xfrm>
              <a:off x="1427964" y="3742942"/>
              <a:ext cx="1509908" cy="1509908"/>
              <a:chOff x="6460996" y="3288782"/>
              <a:chExt cx="1791536" cy="1791536"/>
            </a:xfrm>
          </p:grpSpPr>
          <p:sp>
            <p:nvSpPr>
              <p:cNvPr id="36" name="Oval 35"/>
              <p:cNvSpPr/>
              <p:nvPr/>
            </p:nvSpPr>
            <p:spPr>
              <a:xfrm>
                <a:off x="6460996" y="3288782"/>
                <a:ext cx="1791536" cy="1791536"/>
              </a:xfrm>
              <a:prstGeom prst="ellips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7" name="Oval 36"/>
              <p:cNvSpPr/>
              <p:nvPr/>
            </p:nvSpPr>
            <p:spPr>
              <a:xfrm>
                <a:off x="6683625" y="3511411"/>
                <a:ext cx="1346278" cy="1346278"/>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8" name="Oval 37"/>
              <p:cNvSpPr/>
              <p:nvPr/>
            </p:nvSpPr>
            <p:spPr>
              <a:xfrm>
                <a:off x="6915329" y="3743115"/>
                <a:ext cx="882870" cy="882870"/>
              </a:xfrm>
              <a:prstGeom prst="ellipse">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path path="circl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grpSp>
        <p:grpSp>
          <p:nvGrpSpPr>
            <p:cNvPr id="8" name="Group 7"/>
            <p:cNvGrpSpPr/>
            <p:nvPr/>
          </p:nvGrpSpPr>
          <p:grpSpPr>
            <a:xfrm>
              <a:off x="1350871" y="3640825"/>
              <a:ext cx="1639616" cy="1714142"/>
              <a:chOff x="6379778" y="1776248"/>
              <a:chExt cx="924911" cy="966952"/>
            </a:xfrm>
          </p:grpSpPr>
          <p:grpSp>
            <p:nvGrpSpPr>
              <p:cNvPr id="24" name="Group 23"/>
              <p:cNvGrpSpPr/>
              <p:nvPr/>
            </p:nvGrpSpPr>
            <p:grpSpPr>
              <a:xfrm>
                <a:off x="6379778" y="1954924"/>
                <a:ext cx="924911" cy="609600"/>
                <a:chOff x="5927834" y="2007476"/>
                <a:chExt cx="1376856" cy="609600"/>
              </a:xfrm>
            </p:grpSpPr>
            <p:cxnSp>
              <p:nvCxnSpPr>
                <p:cNvPr id="31" name="Straight Connector 30"/>
                <p:cNvCxnSpPr/>
                <p:nvPr/>
              </p:nvCxnSpPr>
              <p:spPr>
                <a:xfrm>
                  <a:off x="5927834" y="20074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27834" y="21598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27834" y="23122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27834" y="24646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927834" y="26170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5400000">
                <a:off x="6358757" y="1954924"/>
                <a:ext cx="966952" cy="609600"/>
                <a:chOff x="5927834" y="2007476"/>
                <a:chExt cx="1376856" cy="609600"/>
              </a:xfrm>
            </p:grpSpPr>
            <p:cxnSp>
              <p:nvCxnSpPr>
                <p:cNvPr id="26" name="Straight Connector 25"/>
                <p:cNvCxnSpPr/>
                <p:nvPr/>
              </p:nvCxnSpPr>
              <p:spPr>
                <a:xfrm>
                  <a:off x="5927834" y="20074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27834" y="21598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27834" y="23122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27834" y="24646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27834" y="26170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 name="TextBox 9"/>
            <p:cNvSpPr txBox="1"/>
            <p:nvPr/>
          </p:nvSpPr>
          <p:spPr>
            <a:xfrm>
              <a:off x="1810876" y="5572312"/>
              <a:ext cx="782971" cy="369332"/>
            </a:xfrm>
            <a:prstGeom prst="rect">
              <a:avLst/>
            </a:prstGeom>
            <a:noFill/>
          </p:spPr>
          <p:txBody>
            <a:bodyPr wrap="none" rtlCol="0">
              <a:spAutoFit/>
            </a:bodyPr>
            <a:lstStyle/>
            <a:p>
              <a:r>
                <a:rPr lang="en-US" dirty="0" smtClean="0"/>
                <a:t>planet</a:t>
              </a:r>
              <a:endParaRPr lang="en-US" dirty="0"/>
            </a:p>
          </p:txBody>
        </p:sp>
        <p:sp>
          <p:nvSpPr>
            <p:cNvPr id="46" name="Oval 45"/>
            <p:cNvSpPr/>
            <p:nvPr/>
          </p:nvSpPr>
          <p:spPr>
            <a:xfrm>
              <a:off x="1908715" y="4222615"/>
              <a:ext cx="547879" cy="547879"/>
            </a:xfrm>
            <a:prstGeom prst="ellipse">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grpSp>
      <p:sp>
        <p:nvSpPr>
          <p:cNvPr id="47" name="Freeform 46"/>
          <p:cNvSpPr/>
          <p:nvPr/>
        </p:nvSpPr>
        <p:spPr>
          <a:xfrm>
            <a:off x="2749390" y="3832280"/>
            <a:ext cx="462455" cy="819807"/>
          </a:xfrm>
          <a:custGeom>
            <a:avLst/>
            <a:gdLst>
              <a:gd name="connsiteX0" fmla="*/ 462455 w 462455"/>
              <a:gd name="connsiteY0" fmla="*/ 0 h 819807"/>
              <a:gd name="connsiteX1" fmla="*/ 105103 w 462455"/>
              <a:gd name="connsiteY1" fmla="*/ 378372 h 819807"/>
              <a:gd name="connsiteX2" fmla="*/ 273269 w 462455"/>
              <a:gd name="connsiteY2" fmla="*/ 430924 h 819807"/>
              <a:gd name="connsiteX3" fmla="*/ 0 w 462455"/>
              <a:gd name="connsiteY3" fmla="*/ 819807 h 819807"/>
              <a:gd name="connsiteX4" fmla="*/ 0 w 462455"/>
              <a:gd name="connsiteY4" fmla="*/ 819807 h 819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455" h="819807">
                <a:moveTo>
                  <a:pt x="462455" y="0"/>
                </a:moveTo>
                <a:cubicBezTo>
                  <a:pt x="299544" y="153275"/>
                  <a:pt x="136634" y="306551"/>
                  <a:pt x="105103" y="378372"/>
                </a:cubicBezTo>
                <a:cubicBezTo>
                  <a:pt x="73572" y="450193"/>
                  <a:pt x="290786" y="357352"/>
                  <a:pt x="273269" y="430924"/>
                </a:cubicBezTo>
                <a:cubicBezTo>
                  <a:pt x="255752" y="504496"/>
                  <a:pt x="0" y="819807"/>
                  <a:pt x="0" y="819807"/>
                </a:cubicBezTo>
                <a:lnTo>
                  <a:pt x="0" y="819807"/>
                </a:lnTo>
              </a:path>
            </a:pathLst>
          </a:custGeom>
          <a:noFill/>
          <a:ln>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154876" y="3548652"/>
            <a:ext cx="978025" cy="369332"/>
          </a:xfrm>
          <a:prstGeom prst="rect">
            <a:avLst/>
          </a:prstGeom>
          <a:noFill/>
        </p:spPr>
        <p:txBody>
          <a:bodyPr wrap="none" rtlCol="0">
            <a:spAutoFit/>
          </a:bodyPr>
          <a:lstStyle/>
          <a:p>
            <a:r>
              <a:rPr lang="en-US" dirty="0" smtClean="0"/>
              <a:t>PSF core</a:t>
            </a:r>
            <a:endParaRPr lang="en-US" dirty="0"/>
          </a:p>
        </p:txBody>
      </p:sp>
      <p:grpSp>
        <p:nvGrpSpPr>
          <p:cNvPr id="65" name="Group 64"/>
          <p:cNvGrpSpPr/>
          <p:nvPr/>
        </p:nvGrpSpPr>
        <p:grpSpPr>
          <a:xfrm>
            <a:off x="5753017" y="3967101"/>
            <a:ext cx="1639616" cy="2307052"/>
            <a:chOff x="5415969" y="3634592"/>
            <a:chExt cx="1639616" cy="2307052"/>
          </a:xfrm>
        </p:grpSpPr>
        <p:sp>
          <p:nvSpPr>
            <p:cNvPr id="63" name="Rectangle 62"/>
            <p:cNvSpPr/>
            <p:nvPr/>
          </p:nvSpPr>
          <p:spPr>
            <a:xfrm>
              <a:off x="5502660" y="3673532"/>
              <a:ext cx="1465477" cy="1590316"/>
            </a:xfrm>
            <a:custGeom>
              <a:avLst/>
              <a:gdLst>
                <a:gd name="connsiteX0" fmla="*/ 0 w 1446577"/>
                <a:gd name="connsiteY0" fmla="*/ 0 h 1567609"/>
                <a:gd name="connsiteX1" fmla="*/ 1446577 w 1446577"/>
                <a:gd name="connsiteY1" fmla="*/ 0 h 1567609"/>
                <a:gd name="connsiteX2" fmla="*/ 1446577 w 1446577"/>
                <a:gd name="connsiteY2" fmla="*/ 1567609 h 1567609"/>
                <a:gd name="connsiteX3" fmla="*/ 0 w 1446577"/>
                <a:gd name="connsiteY3" fmla="*/ 1567609 h 1567609"/>
                <a:gd name="connsiteX4" fmla="*/ 0 w 1446577"/>
                <a:gd name="connsiteY4" fmla="*/ 0 h 1567609"/>
                <a:gd name="connsiteX0" fmla="*/ 0 w 1446577"/>
                <a:gd name="connsiteY0" fmla="*/ 0 h 1567609"/>
                <a:gd name="connsiteX1" fmla="*/ 1446577 w 1446577"/>
                <a:gd name="connsiteY1" fmla="*/ 0 h 1567609"/>
                <a:gd name="connsiteX2" fmla="*/ 1446577 w 1446577"/>
                <a:gd name="connsiteY2" fmla="*/ 1567609 h 1567609"/>
                <a:gd name="connsiteX3" fmla="*/ 0 w 1446577"/>
                <a:gd name="connsiteY3" fmla="*/ 1567609 h 1567609"/>
                <a:gd name="connsiteX4" fmla="*/ 0 w 1446577"/>
                <a:gd name="connsiteY4" fmla="*/ 0 h 1567609"/>
                <a:gd name="connsiteX0" fmla="*/ 0 w 1446577"/>
                <a:gd name="connsiteY0" fmla="*/ 11709 h 1579318"/>
                <a:gd name="connsiteX1" fmla="*/ 1446577 w 1446577"/>
                <a:gd name="connsiteY1" fmla="*/ 11709 h 1579318"/>
                <a:gd name="connsiteX2" fmla="*/ 1446577 w 1446577"/>
                <a:gd name="connsiteY2" fmla="*/ 1579318 h 1579318"/>
                <a:gd name="connsiteX3" fmla="*/ 0 w 1446577"/>
                <a:gd name="connsiteY3" fmla="*/ 1579318 h 1579318"/>
                <a:gd name="connsiteX4" fmla="*/ 0 w 1446577"/>
                <a:gd name="connsiteY4" fmla="*/ 11709 h 1579318"/>
                <a:gd name="connsiteX0" fmla="*/ 0 w 1446577"/>
                <a:gd name="connsiteY0" fmla="*/ 11709 h 1579318"/>
                <a:gd name="connsiteX1" fmla="*/ 1446577 w 1446577"/>
                <a:gd name="connsiteY1" fmla="*/ 11709 h 1579318"/>
                <a:gd name="connsiteX2" fmla="*/ 1446577 w 1446577"/>
                <a:gd name="connsiteY2" fmla="*/ 1579318 h 1579318"/>
                <a:gd name="connsiteX3" fmla="*/ 0 w 1446577"/>
                <a:gd name="connsiteY3" fmla="*/ 1579318 h 1579318"/>
                <a:gd name="connsiteX4" fmla="*/ 0 w 1446577"/>
                <a:gd name="connsiteY4" fmla="*/ 11709 h 1579318"/>
                <a:gd name="connsiteX0" fmla="*/ 10363 w 1456940"/>
                <a:gd name="connsiteY0" fmla="*/ 11709 h 1579318"/>
                <a:gd name="connsiteX1" fmla="*/ 1456940 w 1456940"/>
                <a:gd name="connsiteY1" fmla="*/ 11709 h 1579318"/>
                <a:gd name="connsiteX2" fmla="*/ 1456940 w 1456940"/>
                <a:gd name="connsiteY2" fmla="*/ 1579318 h 1579318"/>
                <a:gd name="connsiteX3" fmla="*/ 10363 w 1456940"/>
                <a:gd name="connsiteY3" fmla="*/ 1579318 h 1579318"/>
                <a:gd name="connsiteX4" fmla="*/ 10363 w 1456940"/>
                <a:gd name="connsiteY4" fmla="*/ 11709 h 1579318"/>
                <a:gd name="connsiteX0" fmla="*/ 10363 w 1456940"/>
                <a:gd name="connsiteY0" fmla="*/ 11709 h 1579318"/>
                <a:gd name="connsiteX1" fmla="*/ 1456940 w 1456940"/>
                <a:gd name="connsiteY1" fmla="*/ 11709 h 1579318"/>
                <a:gd name="connsiteX2" fmla="*/ 1456940 w 1456940"/>
                <a:gd name="connsiteY2" fmla="*/ 1579318 h 1579318"/>
                <a:gd name="connsiteX3" fmla="*/ 10363 w 1456940"/>
                <a:gd name="connsiteY3" fmla="*/ 1579318 h 1579318"/>
                <a:gd name="connsiteX4" fmla="*/ 10363 w 1456940"/>
                <a:gd name="connsiteY4" fmla="*/ 11709 h 1579318"/>
                <a:gd name="connsiteX0" fmla="*/ 10363 w 1456940"/>
                <a:gd name="connsiteY0" fmla="*/ 11709 h 1579318"/>
                <a:gd name="connsiteX1" fmla="*/ 1456940 w 1456940"/>
                <a:gd name="connsiteY1" fmla="*/ 11709 h 1579318"/>
                <a:gd name="connsiteX2" fmla="*/ 1456940 w 1456940"/>
                <a:gd name="connsiteY2" fmla="*/ 1579318 h 1579318"/>
                <a:gd name="connsiteX3" fmla="*/ 10363 w 1456940"/>
                <a:gd name="connsiteY3" fmla="*/ 1579318 h 1579318"/>
                <a:gd name="connsiteX4" fmla="*/ 10363 w 1456940"/>
                <a:gd name="connsiteY4" fmla="*/ 11709 h 1579318"/>
                <a:gd name="connsiteX0" fmla="*/ 10363 w 1456940"/>
                <a:gd name="connsiteY0" fmla="*/ 11709 h 1590316"/>
                <a:gd name="connsiteX1" fmla="*/ 1456940 w 1456940"/>
                <a:gd name="connsiteY1" fmla="*/ 11709 h 1590316"/>
                <a:gd name="connsiteX2" fmla="*/ 1456940 w 1456940"/>
                <a:gd name="connsiteY2" fmla="*/ 1579318 h 1590316"/>
                <a:gd name="connsiteX3" fmla="*/ 10363 w 1456940"/>
                <a:gd name="connsiteY3" fmla="*/ 1579318 h 1590316"/>
                <a:gd name="connsiteX4" fmla="*/ 10363 w 1456940"/>
                <a:gd name="connsiteY4" fmla="*/ 11709 h 1590316"/>
                <a:gd name="connsiteX0" fmla="*/ 10363 w 1456940"/>
                <a:gd name="connsiteY0" fmla="*/ 11709 h 1590316"/>
                <a:gd name="connsiteX1" fmla="*/ 1456940 w 1456940"/>
                <a:gd name="connsiteY1" fmla="*/ 11709 h 1590316"/>
                <a:gd name="connsiteX2" fmla="*/ 1456940 w 1456940"/>
                <a:gd name="connsiteY2" fmla="*/ 1579318 h 1590316"/>
                <a:gd name="connsiteX3" fmla="*/ 10363 w 1456940"/>
                <a:gd name="connsiteY3" fmla="*/ 1579318 h 1590316"/>
                <a:gd name="connsiteX4" fmla="*/ 10363 w 1456940"/>
                <a:gd name="connsiteY4" fmla="*/ 11709 h 1590316"/>
                <a:gd name="connsiteX0" fmla="*/ 10363 w 1465477"/>
                <a:gd name="connsiteY0" fmla="*/ 11709 h 1590316"/>
                <a:gd name="connsiteX1" fmla="*/ 1456940 w 1465477"/>
                <a:gd name="connsiteY1" fmla="*/ 11709 h 1590316"/>
                <a:gd name="connsiteX2" fmla="*/ 1456940 w 1465477"/>
                <a:gd name="connsiteY2" fmla="*/ 1579318 h 1590316"/>
                <a:gd name="connsiteX3" fmla="*/ 10363 w 1465477"/>
                <a:gd name="connsiteY3" fmla="*/ 1579318 h 1590316"/>
                <a:gd name="connsiteX4" fmla="*/ 10363 w 1465477"/>
                <a:gd name="connsiteY4" fmla="*/ 11709 h 15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477" h="1590316">
                  <a:moveTo>
                    <a:pt x="10363" y="11709"/>
                  </a:moveTo>
                  <a:cubicBezTo>
                    <a:pt x="517955" y="-26391"/>
                    <a:pt x="974748" y="43459"/>
                    <a:pt x="1456940" y="11709"/>
                  </a:cubicBezTo>
                  <a:cubicBezTo>
                    <a:pt x="1488690" y="578695"/>
                    <a:pt x="1418840" y="1075832"/>
                    <a:pt x="1456940" y="1579318"/>
                  </a:cubicBezTo>
                  <a:cubicBezTo>
                    <a:pt x="981098" y="1617418"/>
                    <a:pt x="486205" y="1541218"/>
                    <a:pt x="10363" y="1579318"/>
                  </a:cubicBezTo>
                  <a:cubicBezTo>
                    <a:pt x="-27737" y="1050432"/>
                    <a:pt x="54813" y="534245"/>
                    <a:pt x="10363" y="11709"/>
                  </a:cubicBezTo>
                  <a:close/>
                </a:path>
              </a:pathLst>
            </a:custGeom>
            <a:gradFill flip="none" rotWithShape="1">
              <a:gsLst>
                <a:gs pos="0">
                  <a:schemeClr val="accent4">
                    <a:lumMod val="40000"/>
                    <a:lumOff val="60000"/>
                  </a:schemeClr>
                </a:gs>
                <a:gs pos="50000">
                  <a:schemeClr val="accent4">
                    <a:lumMod val="20000"/>
                    <a:lumOff val="80000"/>
                  </a:schemeClr>
                </a:gs>
                <a:gs pos="100000">
                  <a:schemeClr val="bg1">
                    <a:shade val="100000"/>
                    <a:satMod val="115000"/>
                  </a:schemeClr>
                </a:gs>
              </a:gsLst>
              <a:lin ang="189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grpSp>
          <p:nvGrpSpPr>
            <p:cNvPr id="50" name="Group 49"/>
            <p:cNvGrpSpPr/>
            <p:nvPr/>
          </p:nvGrpSpPr>
          <p:grpSpPr>
            <a:xfrm>
              <a:off x="5415969" y="3634592"/>
              <a:ext cx="1639616" cy="1714142"/>
              <a:chOff x="6379778" y="1776248"/>
              <a:chExt cx="924911" cy="966952"/>
            </a:xfrm>
          </p:grpSpPr>
          <p:grpSp>
            <p:nvGrpSpPr>
              <p:cNvPr id="51" name="Group 50"/>
              <p:cNvGrpSpPr/>
              <p:nvPr/>
            </p:nvGrpSpPr>
            <p:grpSpPr>
              <a:xfrm>
                <a:off x="6379778" y="1954924"/>
                <a:ext cx="924911" cy="609600"/>
                <a:chOff x="5927834" y="2007476"/>
                <a:chExt cx="1376856" cy="609600"/>
              </a:xfrm>
            </p:grpSpPr>
            <p:cxnSp>
              <p:nvCxnSpPr>
                <p:cNvPr id="58" name="Straight Connector 57"/>
                <p:cNvCxnSpPr/>
                <p:nvPr/>
              </p:nvCxnSpPr>
              <p:spPr>
                <a:xfrm>
                  <a:off x="5927834" y="20074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927834" y="21598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927834" y="23122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27834" y="24646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27834" y="26170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rot="5400000">
                <a:off x="6358757" y="1954924"/>
                <a:ext cx="966952" cy="609600"/>
                <a:chOff x="5927834" y="2007476"/>
                <a:chExt cx="1376856" cy="609600"/>
              </a:xfrm>
            </p:grpSpPr>
            <p:cxnSp>
              <p:nvCxnSpPr>
                <p:cNvPr id="53" name="Straight Connector 52"/>
                <p:cNvCxnSpPr/>
                <p:nvPr/>
              </p:nvCxnSpPr>
              <p:spPr>
                <a:xfrm>
                  <a:off x="5927834" y="20074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27834" y="21598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927834" y="23122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27834" y="24646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927834" y="2617076"/>
                  <a:ext cx="137685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64" name="TextBox 63"/>
            <p:cNvSpPr txBox="1"/>
            <p:nvPr/>
          </p:nvSpPr>
          <p:spPr>
            <a:xfrm>
              <a:off x="5569934" y="5572312"/>
              <a:ext cx="1398203" cy="369332"/>
            </a:xfrm>
            <a:prstGeom prst="rect">
              <a:avLst/>
            </a:prstGeom>
            <a:noFill/>
          </p:spPr>
          <p:txBody>
            <a:bodyPr wrap="none" rtlCol="0">
              <a:spAutoFit/>
            </a:bodyPr>
            <a:lstStyle/>
            <a:p>
              <a:r>
                <a:rPr lang="en-US" dirty="0" smtClean="0"/>
                <a:t>zodiacal dust</a:t>
              </a:r>
              <a:endParaRPr lang="en-US" dirty="0"/>
            </a:p>
          </p:txBody>
        </p:sp>
      </p:grpSp>
      <p:sp>
        <p:nvSpPr>
          <p:cNvPr id="5" name="Date Placeholder 4"/>
          <p:cNvSpPr>
            <a:spLocks noGrp="1"/>
          </p:cNvSpPr>
          <p:nvPr>
            <p:ph type="dt" sz="half" idx="10"/>
          </p:nvPr>
        </p:nvSpPr>
        <p:spPr/>
        <p:txBody>
          <a:bodyPr/>
          <a:lstStyle/>
          <a:p>
            <a:r>
              <a:rPr lang="en-US" smtClean="0"/>
              <a:t>9/23/2016</a:t>
            </a:r>
            <a:endParaRPr lang="en-US" dirty="0"/>
          </a:p>
        </p:txBody>
      </p:sp>
      <p:sp>
        <p:nvSpPr>
          <p:cNvPr id="49" name="Footer Placeholder 48"/>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273150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612105" y="773186"/>
            <a:ext cx="5380895" cy="2572410"/>
          </a:xfrm>
          <a:prstGeom prst="rect">
            <a:avLst/>
          </a:prstGeom>
        </p:spPr>
      </p:pic>
      <p:sp>
        <p:nvSpPr>
          <p:cNvPr id="2" name="Title 1"/>
          <p:cNvSpPr>
            <a:spLocks noGrp="1"/>
          </p:cNvSpPr>
          <p:nvPr>
            <p:ph type="title"/>
          </p:nvPr>
        </p:nvSpPr>
        <p:spPr/>
        <p:txBody>
          <a:bodyPr/>
          <a:lstStyle/>
          <a:p>
            <a:r>
              <a:rPr lang="en-US" dirty="0" smtClean="0"/>
              <a:t>Coronagraph Throughput Contributions</a:t>
            </a:r>
            <a:endParaRPr lang="en-US" dirty="0"/>
          </a:p>
        </p:txBody>
      </p:sp>
      <p:sp>
        <p:nvSpPr>
          <p:cNvPr id="4" name="Slide Number Placeholder 3"/>
          <p:cNvSpPr>
            <a:spLocks noGrp="1"/>
          </p:cNvSpPr>
          <p:nvPr>
            <p:ph type="sldNum" sz="quarter" idx="12"/>
          </p:nvPr>
        </p:nvSpPr>
        <p:spPr/>
        <p:txBody>
          <a:bodyPr/>
          <a:lstStyle/>
          <a:p>
            <a:fld id="{1CC15F70-C0AE-4DAC-85E2-A0B43E763A5F}" type="slidenum">
              <a:rPr lang="en-US" smtClean="0"/>
              <a:pPr/>
              <a:t>4</a:t>
            </a:fld>
            <a:endParaRPr lang="en-US" dirty="0"/>
          </a:p>
        </p:txBody>
      </p:sp>
      <p:sp>
        <p:nvSpPr>
          <p:cNvPr id="279" name="TextBox 278"/>
          <p:cNvSpPr txBox="1"/>
          <p:nvPr/>
        </p:nvSpPr>
        <p:spPr>
          <a:xfrm>
            <a:off x="2031615" y="4930870"/>
            <a:ext cx="499367" cy="246221"/>
          </a:xfrm>
          <a:prstGeom prst="rect">
            <a:avLst/>
          </a:prstGeom>
          <a:noFill/>
        </p:spPr>
        <p:txBody>
          <a:bodyPr wrap="none" rtlCol="0">
            <a:spAutoFit/>
          </a:bodyPr>
          <a:lstStyle/>
          <a:p>
            <a:r>
              <a:rPr lang="en-US" sz="1000" dirty="0" smtClean="0">
                <a:solidFill>
                  <a:srgbClr val="000000"/>
                </a:solidFill>
              </a:rPr>
              <a:t>FSM</a:t>
            </a:r>
            <a:endParaRPr lang="en-US" sz="1000" dirty="0">
              <a:solidFill>
                <a:srgbClr val="000000"/>
              </a:solidFill>
            </a:endParaRPr>
          </a:p>
        </p:txBody>
      </p:sp>
      <p:cxnSp>
        <p:nvCxnSpPr>
          <p:cNvPr id="273" name="Straight Connector 272"/>
          <p:cNvCxnSpPr/>
          <p:nvPr/>
        </p:nvCxnSpPr>
        <p:spPr bwMode="auto">
          <a:xfrm flipH="1">
            <a:off x="1236642" y="5045419"/>
            <a:ext cx="653384" cy="453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6" name="Straight Connector 275"/>
          <p:cNvCxnSpPr/>
          <p:nvPr/>
        </p:nvCxnSpPr>
        <p:spPr bwMode="auto">
          <a:xfrm>
            <a:off x="1043360" y="4295493"/>
            <a:ext cx="858762" cy="7499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a:off x="1061502" y="4513210"/>
            <a:ext cx="870856" cy="7438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Straight Connector 144"/>
          <p:cNvCxnSpPr>
            <a:stCxn id="181" idx="3"/>
          </p:cNvCxnSpPr>
          <p:nvPr/>
        </p:nvCxnSpPr>
        <p:spPr bwMode="auto">
          <a:xfrm>
            <a:off x="803036" y="4377984"/>
            <a:ext cx="179460" cy="2158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6" name="Rectangle 155"/>
          <p:cNvSpPr/>
          <p:nvPr/>
        </p:nvSpPr>
        <p:spPr bwMode="auto">
          <a:xfrm>
            <a:off x="1012697" y="4275914"/>
            <a:ext cx="30536" cy="2521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301" name="Rectangle 300"/>
          <p:cNvSpPr/>
          <p:nvPr/>
        </p:nvSpPr>
        <p:spPr bwMode="auto">
          <a:xfrm rot="21120000">
            <a:off x="1912068" y="5005088"/>
            <a:ext cx="80771" cy="2521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359" name="Content Placeholder 8"/>
          <p:cNvSpPr txBox="1">
            <a:spLocks/>
          </p:cNvSpPr>
          <p:nvPr/>
        </p:nvSpPr>
        <p:spPr bwMode="auto">
          <a:xfrm>
            <a:off x="1581620" y="4151809"/>
            <a:ext cx="909315" cy="455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250"/>
              </a:spcBef>
              <a:spcAft>
                <a:spcPts val="250"/>
              </a:spcAft>
              <a:buChar char="•"/>
              <a:defRPr sz="2400">
                <a:solidFill>
                  <a:srgbClr val="333399"/>
                </a:solidFill>
                <a:latin typeface="Candara"/>
                <a:ea typeface="+mn-ea"/>
                <a:cs typeface="Candara"/>
              </a:defRPr>
            </a:lvl1pPr>
            <a:lvl2pPr marL="457200" indent="-228600" algn="l" rtl="0" eaLnBrk="1" fontAlgn="base" hangingPunct="1">
              <a:spcBef>
                <a:spcPts val="250"/>
              </a:spcBef>
              <a:spcAft>
                <a:spcPts val="250"/>
              </a:spcAft>
              <a:buChar char="–"/>
              <a:defRPr sz="2200">
                <a:solidFill>
                  <a:srgbClr val="333399"/>
                </a:solidFill>
                <a:latin typeface="Candara"/>
                <a:cs typeface="Candara"/>
              </a:defRPr>
            </a:lvl2pPr>
            <a:lvl3pPr marL="685800" indent="-228600" algn="l" rtl="0" eaLnBrk="1" fontAlgn="base" hangingPunct="1">
              <a:spcBef>
                <a:spcPts val="250"/>
              </a:spcBef>
              <a:spcAft>
                <a:spcPts val="250"/>
              </a:spcAft>
              <a:buChar char="•"/>
              <a:defRPr sz="2000">
                <a:solidFill>
                  <a:srgbClr val="333399"/>
                </a:solidFill>
                <a:latin typeface="Candara"/>
                <a:cs typeface="Candara"/>
              </a:defRPr>
            </a:lvl3pPr>
            <a:lvl4pPr marL="914400" indent="-228600" algn="l" rtl="0" eaLnBrk="1" fontAlgn="base" hangingPunct="1">
              <a:spcBef>
                <a:spcPts val="200"/>
              </a:spcBef>
              <a:spcAft>
                <a:spcPts val="200"/>
              </a:spcAft>
              <a:buChar char="–"/>
              <a:defRPr>
                <a:solidFill>
                  <a:srgbClr val="333399"/>
                </a:solidFill>
                <a:latin typeface="Candara"/>
                <a:cs typeface="Candara"/>
              </a:defRPr>
            </a:lvl4pPr>
            <a:lvl5pPr marL="1143000" indent="-228600" algn="l" rtl="0" eaLnBrk="1" fontAlgn="base" hangingPunct="1">
              <a:spcBef>
                <a:spcPts val="200"/>
              </a:spcBef>
              <a:spcAft>
                <a:spcPts val="200"/>
              </a:spcAft>
              <a:buChar char="»"/>
              <a:defRPr sz="1600">
                <a:solidFill>
                  <a:srgbClr val="333399"/>
                </a:solidFill>
                <a:latin typeface="Candara"/>
                <a:cs typeface="Candara"/>
              </a:defRPr>
            </a:lvl5pPr>
            <a:lvl6pPr marL="2514600" indent="-228600" algn="l" rtl="0" eaLnBrk="1" fontAlgn="base" hangingPunct="1">
              <a:spcBef>
                <a:spcPct val="20000"/>
              </a:spcBef>
              <a:spcAft>
                <a:spcPct val="0"/>
              </a:spcAft>
              <a:buChar char="»"/>
              <a:defRPr sz="1600">
                <a:solidFill>
                  <a:srgbClr val="333399"/>
                </a:solidFill>
                <a:latin typeface="+mn-lt"/>
              </a:defRPr>
            </a:lvl6pPr>
            <a:lvl7pPr marL="2971800" indent="-228600" algn="l" rtl="0" eaLnBrk="1" fontAlgn="base" hangingPunct="1">
              <a:spcBef>
                <a:spcPct val="20000"/>
              </a:spcBef>
              <a:spcAft>
                <a:spcPct val="0"/>
              </a:spcAft>
              <a:buChar char="»"/>
              <a:defRPr sz="1600">
                <a:solidFill>
                  <a:srgbClr val="333399"/>
                </a:solidFill>
                <a:latin typeface="+mn-lt"/>
              </a:defRPr>
            </a:lvl7pPr>
            <a:lvl8pPr marL="3429000" indent="-228600" algn="l" rtl="0" eaLnBrk="1" fontAlgn="base" hangingPunct="1">
              <a:spcBef>
                <a:spcPct val="20000"/>
              </a:spcBef>
              <a:spcAft>
                <a:spcPct val="0"/>
              </a:spcAft>
              <a:buChar char="»"/>
              <a:defRPr sz="1600">
                <a:solidFill>
                  <a:srgbClr val="333399"/>
                </a:solidFill>
                <a:latin typeface="+mn-lt"/>
              </a:defRPr>
            </a:lvl8pPr>
            <a:lvl9pPr marL="3886200" indent="-228600" algn="l" rtl="0" eaLnBrk="1" fontAlgn="base" hangingPunct="1">
              <a:spcBef>
                <a:spcPct val="20000"/>
              </a:spcBef>
              <a:spcAft>
                <a:spcPct val="0"/>
              </a:spcAft>
              <a:buChar char="»"/>
              <a:defRPr sz="1600">
                <a:solidFill>
                  <a:srgbClr val="333399"/>
                </a:solidFill>
                <a:latin typeface="+mn-lt"/>
              </a:defRPr>
            </a:lvl9pPr>
          </a:lstStyle>
          <a:p>
            <a:pPr marL="0" indent="0">
              <a:buFontTx/>
              <a:buNone/>
            </a:pPr>
            <a:r>
              <a:rPr lang="en-US" sz="1200" b="1" dirty="0" smtClean="0">
                <a:solidFill>
                  <a:srgbClr val="008040"/>
                </a:solidFill>
              </a:rPr>
              <a:t>Collimator</a:t>
            </a:r>
            <a:br>
              <a:rPr lang="en-US" sz="1200" b="1" dirty="0" smtClean="0">
                <a:solidFill>
                  <a:srgbClr val="008040"/>
                </a:solidFill>
              </a:rPr>
            </a:br>
            <a:r>
              <a:rPr lang="en-US" sz="1200" b="1" dirty="0" smtClean="0">
                <a:solidFill>
                  <a:srgbClr val="008040"/>
                </a:solidFill>
              </a:rPr>
              <a:t>Bench</a:t>
            </a:r>
            <a:endParaRPr lang="en-US" sz="1200" b="1" dirty="0">
              <a:solidFill>
                <a:srgbClr val="008040"/>
              </a:solidFill>
            </a:endParaRPr>
          </a:p>
        </p:txBody>
      </p:sp>
      <p:sp>
        <p:nvSpPr>
          <p:cNvPr id="161" name="TextBox 160"/>
          <p:cNvSpPr txBox="1"/>
          <p:nvPr/>
        </p:nvSpPr>
        <p:spPr>
          <a:xfrm>
            <a:off x="2194834" y="5987267"/>
            <a:ext cx="520527" cy="246221"/>
          </a:xfrm>
          <a:prstGeom prst="rect">
            <a:avLst/>
          </a:prstGeom>
          <a:noFill/>
        </p:spPr>
        <p:txBody>
          <a:bodyPr wrap="none" rtlCol="0">
            <a:spAutoFit/>
          </a:bodyPr>
          <a:lstStyle/>
          <a:p>
            <a:r>
              <a:rPr lang="en-US" sz="1000" dirty="0" smtClean="0">
                <a:solidFill>
                  <a:srgbClr val="000000"/>
                </a:solidFill>
              </a:rPr>
              <a:t>DM2</a:t>
            </a:r>
            <a:endParaRPr lang="en-US" sz="1000" dirty="0">
              <a:solidFill>
                <a:srgbClr val="000000"/>
              </a:solidFill>
            </a:endParaRPr>
          </a:p>
        </p:txBody>
      </p:sp>
      <p:sp>
        <p:nvSpPr>
          <p:cNvPr id="164" name="Rectangle 163"/>
          <p:cNvSpPr/>
          <p:nvPr/>
        </p:nvSpPr>
        <p:spPr bwMode="auto">
          <a:xfrm rot="20400000">
            <a:off x="2441247" y="5746174"/>
            <a:ext cx="30536" cy="2521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173" name="Oval 172"/>
          <p:cNvSpPr/>
          <p:nvPr/>
        </p:nvSpPr>
        <p:spPr bwMode="auto">
          <a:xfrm>
            <a:off x="1226052" y="5448878"/>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174" name="Straight Connector 173"/>
          <p:cNvCxnSpPr>
            <a:stCxn id="173" idx="7"/>
            <a:endCxn id="176" idx="3"/>
          </p:cNvCxnSpPr>
          <p:nvPr/>
        </p:nvCxnSpPr>
        <p:spPr bwMode="auto">
          <a:xfrm>
            <a:off x="1267511" y="5486699"/>
            <a:ext cx="977993" cy="1948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5" name="Straight Connector 174"/>
          <p:cNvCxnSpPr>
            <a:stCxn id="173" idx="5"/>
            <a:endCxn id="176" idx="1"/>
          </p:cNvCxnSpPr>
          <p:nvPr/>
        </p:nvCxnSpPr>
        <p:spPr bwMode="auto">
          <a:xfrm flipV="1">
            <a:off x="1267511" y="5498887"/>
            <a:ext cx="977993" cy="1704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6" name="Oval 175"/>
          <p:cNvSpPr/>
          <p:nvPr/>
        </p:nvSpPr>
        <p:spPr bwMode="auto">
          <a:xfrm>
            <a:off x="2238391" y="5461066"/>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182" name="Rectangle 181"/>
          <p:cNvSpPr/>
          <p:nvPr/>
        </p:nvSpPr>
        <p:spPr bwMode="auto">
          <a:xfrm rot="20400000">
            <a:off x="1908156" y="5462416"/>
            <a:ext cx="30536" cy="252137"/>
          </a:xfrm>
          <a:prstGeom prst="rect">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20399999"/>
            </a:camera>
            <a:lightRig rig="threePt" dir="t"/>
          </a:scene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188" name="TextBox 187"/>
          <p:cNvSpPr txBox="1"/>
          <p:nvPr/>
        </p:nvSpPr>
        <p:spPr>
          <a:xfrm>
            <a:off x="1718790" y="5715112"/>
            <a:ext cx="507959" cy="246221"/>
          </a:xfrm>
          <a:prstGeom prst="rect">
            <a:avLst/>
          </a:prstGeom>
          <a:noFill/>
        </p:spPr>
        <p:txBody>
          <a:bodyPr wrap="none" rtlCol="0">
            <a:spAutoFit/>
          </a:bodyPr>
          <a:lstStyle/>
          <a:p>
            <a:r>
              <a:rPr lang="en-US" sz="1000" dirty="0" err="1" smtClean="0">
                <a:solidFill>
                  <a:srgbClr val="000000"/>
                </a:solidFill>
              </a:rPr>
              <a:t>FocM</a:t>
            </a:r>
            <a:endParaRPr lang="en-US" sz="1000" dirty="0">
              <a:solidFill>
                <a:srgbClr val="000000"/>
              </a:solidFill>
            </a:endParaRPr>
          </a:p>
        </p:txBody>
      </p:sp>
      <p:sp>
        <p:nvSpPr>
          <p:cNvPr id="189" name="TextBox 188"/>
          <p:cNvSpPr txBox="1"/>
          <p:nvPr/>
        </p:nvSpPr>
        <p:spPr>
          <a:xfrm>
            <a:off x="1017042" y="5666682"/>
            <a:ext cx="548835" cy="400110"/>
          </a:xfrm>
          <a:prstGeom prst="rect">
            <a:avLst/>
          </a:prstGeom>
          <a:noFill/>
        </p:spPr>
        <p:txBody>
          <a:bodyPr wrap="square" rtlCol="0">
            <a:spAutoFit/>
          </a:bodyPr>
          <a:lstStyle/>
          <a:p>
            <a:pPr algn="ctr"/>
            <a:r>
              <a:rPr lang="en-US" sz="1000" dirty="0" smtClean="0">
                <a:solidFill>
                  <a:srgbClr val="000000"/>
                </a:solidFill>
              </a:rPr>
              <a:t>R1 OAP1</a:t>
            </a:r>
            <a:endParaRPr lang="en-US" sz="1000" dirty="0">
              <a:solidFill>
                <a:srgbClr val="000000"/>
              </a:solidFill>
            </a:endParaRPr>
          </a:p>
        </p:txBody>
      </p:sp>
      <p:sp>
        <p:nvSpPr>
          <p:cNvPr id="190" name="TextBox 189"/>
          <p:cNvSpPr txBox="1"/>
          <p:nvPr/>
        </p:nvSpPr>
        <p:spPr>
          <a:xfrm>
            <a:off x="1948467" y="5246957"/>
            <a:ext cx="748923" cy="246221"/>
          </a:xfrm>
          <a:prstGeom prst="rect">
            <a:avLst/>
          </a:prstGeom>
          <a:noFill/>
        </p:spPr>
        <p:txBody>
          <a:bodyPr wrap="none" rtlCol="0">
            <a:spAutoFit/>
          </a:bodyPr>
          <a:lstStyle/>
          <a:p>
            <a:r>
              <a:rPr lang="en-US" sz="1000" dirty="0" smtClean="0">
                <a:solidFill>
                  <a:srgbClr val="000000"/>
                </a:solidFill>
              </a:rPr>
              <a:t>R1 OAP2</a:t>
            </a:r>
            <a:endParaRPr lang="en-US" sz="1000" dirty="0">
              <a:solidFill>
                <a:srgbClr val="000000"/>
              </a:solidFill>
            </a:endParaRPr>
          </a:p>
        </p:txBody>
      </p:sp>
      <p:cxnSp>
        <p:nvCxnSpPr>
          <p:cNvPr id="210" name="Straight Connector 209"/>
          <p:cNvCxnSpPr/>
          <p:nvPr/>
        </p:nvCxnSpPr>
        <p:spPr bwMode="auto">
          <a:xfrm flipH="1">
            <a:off x="1267511" y="5232895"/>
            <a:ext cx="670897" cy="436417"/>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1" name="Group 10"/>
          <p:cNvGrpSpPr/>
          <p:nvPr/>
        </p:nvGrpSpPr>
        <p:grpSpPr>
          <a:xfrm>
            <a:off x="219673" y="1083772"/>
            <a:ext cx="7797798" cy="5388142"/>
            <a:chOff x="194734" y="1266658"/>
            <a:chExt cx="7797798" cy="5388142"/>
          </a:xfrm>
        </p:grpSpPr>
        <p:cxnSp>
          <p:nvCxnSpPr>
            <p:cNvPr id="211" name="Straight Connector 210"/>
            <p:cNvCxnSpPr/>
            <p:nvPr/>
          </p:nvCxnSpPr>
          <p:spPr bwMode="auto">
            <a:xfrm>
              <a:off x="2445923" y="6049907"/>
              <a:ext cx="5478821" cy="3159"/>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6" name="Straight Connector 245"/>
            <p:cNvCxnSpPr/>
            <p:nvPr/>
          </p:nvCxnSpPr>
          <p:spPr bwMode="auto">
            <a:xfrm flipV="1">
              <a:off x="6834389" y="4859380"/>
              <a:ext cx="0" cy="1290533"/>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29" name="Straight Connector 128"/>
            <p:cNvCxnSpPr/>
            <p:nvPr/>
          </p:nvCxnSpPr>
          <p:spPr bwMode="auto">
            <a:xfrm flipV="1">
              <a:off x="5018573" y="4877523"/>
              <a:ext cx="0" cy="129635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30" name="Straight Connector 129"/>
            <p:cNvCxnSpPr/>
            <p:nvPr/>
          </p:nvCxnSpPr>
          <p:spPr bwMode="auto">
            <a:xfrm flipV="1">
              <a:off x="5655775" y="4871476"/>
              <a:ext cx="0" cy="1302401"/>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5" name="Straight Connector 34"/>
            <p:cNvCxnSpPr/>
            <p:nvPr/>
          </p:nvCxnSpPr>
          <p:spPr bwMode="auto">
            <a:xfrm flipV="1">
              <a:off x="4357758" y="4871476"/>
              <a:ext cx="0" cy="1302401"/>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36" name="TextBox 35"/>
            <p:cNvSpPr txBox="1"/>
            <p:nvPr/>
          </p:nvSpPr>
          <p:spPr>
            <a:xfrm>
              <a:off x="3985581" y="4401363"/>
              <a:ext cx="715719" cy="400110"/>
            </a:xfrm>
            <a:prstGeom prst="rect">
              <a:avLst/>
            </a:prstGeom>
            <a:noFill/>
          </p:spPr>
          <p:txBody>
            <a:bodyPr wrap="square" rtlCol="0">
              <a:spAutoFit/>
            </a:bodyPr>
            <a:lstStyle/>
            <a:p>
              <a:pPr algn="ctr"/>
              <a:r>
                <a:rPr lang="en-US" sz="1000" dirty="0" smtClean="0"/>
                <a:t>Pupil mask</a:t>
              </a:r>
              <a:endParaRPr lang="en-US" sz="1000" dirty="0"/>
            </a:p>
          </p:txBody>
        </p:sp>
        <p:sp>
          <p:nvSpPr>
            <p:cNvPr id="133" name="TextBox 132"/>
            <p:cNvSpPr txBox="1"/>
            <p:nvPr/>
          </p:nvSpPr>
          <p:spPr>
            <a:xfrm>
              <a:off x="5312504" y="4401363"/>
              <a:ext cx="715719" cy="400110"/>
            </a:xfrm>
            <a:prstGeom prst="rect">
              <a:avLst/>
            </a:prstGeom>
            <a:noFill/>
          </p:spPr>
          <p:txBody>
            <a:bodyPr wrap="square" rtlCol="0">
              <a:spAutoFit/>
            </a:bodyPr>
            <a:lstStyle/>
            <a:p>
              <a:pPr algn="ctr"/>
              <a:r>
                <a:rPr lang="en-US" sz="1000" dirty="0" smtClean="0"/>
                <a:t>Lyot</a:t>
              </a:r>
            </a:p>
            <a:p>
              <a:pPr algn="ctr"/>
              <a:r>
                <a:rPr lang="en-US" sz="1000" dirty="0" smtClean="0"/>
                <a:t>mask</a:t>
              </a:r>
              <a:endParaRPr lang="en-US" sz="1000" dirty="0"/>
            </a:p>
          </p:txBody>
        </p:sp>
        <p:cxnSp>
          <p:nvCxnSpPr>
            <p:cNvPr id="234" name="Straight Connector 233"/>
            <p:cNvCxnSpPr/>
            <p:nvPr/>
          </p:nvCxnSpPr>
          <p:spPr bwMode="auto">
            <a:xfrm flipV="1">
              <a:off x="6386874" y="4865428"/>
              <a:ext cx="0" cy="1308449"/>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55" name="TextBox 254"/>
            <p:cNvSpPr txBox="1"/>
            <p:nvPr/>
          </p:nvSpPr>
          <p:spPr>
            <a:xfrm>
              <a:off x="6526504" y="4401363"/>
              <a:ext cx="650943" cy="400110"/>
            </a:xfrm>
            <a:prstGeom prst="rect">
              <a:avLst/>
            </a:prstGeom>
            <a:noFill/>
          </p:spPr>
          <p:txBody>
            <a:bodyPr wrap="square" rtlCol="0">
              <a:spAutoFit/>
            </a:bodyPr>
            <a:lstStyle/>
            <a:p>
              <a:pPr algn="ctr"/>
              <a:r>
                <a:rPr lang="en-US" sz="1000" dirty="0" smtClean="0"/>
                <a:t>Filter </a:t>
              </a:r>
            </a:p>
            <a:p>
              <a:pPr algn="ctr"/>
              <a:r>
                <a:rPr lang="en-US" sz="1000" dirty="0" smtClean="0"/>
                <a:t>wheel</a:t>
              </a:r>
            </a:p>
          </p:txBody>
        </p:sp>
        <p:sp>
          <p:nvSpPr>
            <p:cNvPr id="256" name="TextBox 255"/>
            <p:cNvSpPr txBox="1"/>
            <p:nvPr/>
          </p:nvSpPr>
          <p:spPr>
            <a:xfrm>
              <a:off x="5845904" y="4401363"/>
              <a:ext cx="885808" cy="400110"/>
            </a:xfrm>
            <a:prstGeom prst="rect">
              <a:avLst/>
            </a:prstGeom>
            <a:noFill/>
          </p:spPr>
          <p:txBody>
            <a:bodyPr wrap="square" rtlCol="0">
              <a:spAutoFit/>
            </a:bodyPr>
            <a:lstStyle/>
            <a:p>
              <a:pPr algn="ctr"/>
              <a:r>
                <a:rPr lang="en-US" sz="1000" dirty="0" smtClean="0"/>
                <a:t>Field stop</a:t>
              </a:r>
            </a:p>
            <a:p>
              <a:pPr algn="ctr"/>
              <a:r>
                <a:rPr lang="en-US" sz="1000" dirty="0" smtClean="0"/>
                <a:t>mask</a:t>
              </a:r>
              <a:endParaRPr lang="en-US" sz="1000" dirty="0"/>
            </a:p>
          </p:txBody>
        </p:sp>
        <p:grpSp>
          <p:nvGrpSpPr>
            <p:cNvPr id="253" name="Group 252"/>
            <p:cNvGrpSpPr/>
            <p:nvPr/>
          </p:nvGrpSpPr>
          <p:grpSpPr>
            <a:xfrm>
              <a:off x="6672008" y="5489726"/>
              <a:ext cx="340164" cy="315145"/>
              <a:chOff x="7571883" y="2557516"/>
              <a:chExt cx="340164" cy="315145"/>
            </a:xfrm>
          </p:grpSpPr>
          <p:sp>
            <p:nvSpPr>
              <p:cNvPr id="18" name="Rectangle 17"/>
              <p:cNvSpPr/>
              <p:nvPr/>
            </p:nvSpPr>
            <p:spPr bwMode="auto">
              <a:xfrm>
                <a:off x="7571883" y="2557516"/>
                <a:ext cx="340164" cy="31514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9" name="Oval 18"/>
              <p:cNvSpPr/>
              <p:nvPr/>
            </p:nvSpPr>
            <p:spPr bwMode="auto">
              <a:xfrm>
                <a:off x="7602595" y="2572438"/>
                <a:ext cx="274320" cy="27432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sp>
          <p:nvSpPr>
            <p:cNvPr id="71" name="TextBox 70"/>
            <p:cNvSpPr txBox="1"/>
            <p:nvPr/>
          </p:nvSpPr>
          <p:spPr>
            <a:xfrm>
              <a:off x="3694711" y="6408579"/>
              <a:ext cx="821059" cy="246221"/>
            </a:xfrm>
            <a:prstGeom prst="rect">
              <a:avLst/>
            </a:prstGeom>
            <a:noFill/>
          </p:spPr>
          <p:txBody>
            <a:bodyPr wrap="none" rtlCol="0">
              <a:spAutoFit/>
            </a:bodyPr>
            <a:lstStyle/>
            <a:p>
              <a:r>
                <a:rPr lang="en-US" sz="1000" dirty="0" smtClean="0">
                  <a:solidFill>
                    <a:srgbClr val="000000"/>
                  </a:solidFill>
                </a:rPr>
                <a:t>to LOWFS</a:t>
              </a:r>
              <a:endParaRPr lang="en-US" sz="1000" dirty="0">
                <a:solidFill>
                  <a:srgbClr val="000000"/>
                </a:solidFill>
              </a:endParaRPr>
            </a:p>
          </p:txBody>
        </p:sp>
        <p:sp>
          <p:nvSpPr>
            <p:cNvPr id="160" name="TextBox 159"/>
            <p:cNvSpPr txBox="1"/>
            <p:nvPr/>
          </p:nvSpPr>
          <p:spPr>
            <a:xfrm>
              <a:off x="6934475" y="6319895"/>
              <a:ext cx="481734" cy="246221"/>
            </a:xfrm>
            <a:prstGeom prst="rect">
              <a:avLst/>
            </a:prstGeom>
            <a:noFill/>
          </p:spPr>
          <p:txBody>
            <a:bodyPr wrap="none" rtlCol="0">
              <a:spAutoFit/>
            </a:bodyPr>
            <a:lstStyle/>
            <a:p>
              <a:r>
                <a:rPr lang="en-US" sz="1000" dirty="0" smtClean="0">
                  <a:solidFill>
                    <a:srgbClr val="000000"/>
                  </a:solidFill>
                </a:rPr>
                <a:t>PBS</a:t>
              </a:r>
              <a:endParaRPr lang="en-US" sz="1000" dirty="0">
                <a:solidFill>
                  <a:srgbClr val="000000"/>
                </a:solidFill>
              </a:endParaRPr>
            </a:p>
          </p:txBody>
        </p:sp>
        <p:sp>
          <p:nvSpPr>
            <p:cNvPr id="20" name="Oval 19"/>
            <p:cNvSpPr/>
            <p:nvPr/>
          </p:nvSpPr>
          <p:spPr bwMode="auto">
            <a:xfrm>
              <a:off x="4664674" y="5919078"/>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21" name="Oval 20"/>
            <p:cNvSpPr/>
            <p:nvPr/>
          </p:nvSpPr>
          <p:spPr bwMode="auto">
            <a:xfrm>
              <a:off x="5262894" y="5919078"/>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22" name="Oval 21"/>
            <p:cNvSpPr/>
            <p:nvPr/>
          </p:nvSpPr>
          <p:spPr bwMode="auto">
            <a:xfrm>
              <a:off x="6026293" y="5919078"/>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26" name="Straight Connector 25"/>
            <p:cNvCxnSpPr>
              <a:stCxn id="20" idx="7"/>
              <a:endCxn id="21" idx="3"/>
            </p:cNvCxnSpPr>
            <p:nvPr/>
          </p:nvCxnSpPr>
          <p:spPr bwMode="auto">
            <a:xfrm>
              <a:off x="4706133" y="5956899"/>
              <a:ext cx="563874" cy="1826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a:stCxn id="20" idx="5"/>
              <a:endCxn id="21" idx="1"/>
            </p:cNvCxnSpPr>
            <p:nvPr/>
          </p:nvCxnSpPr>
          <p:spPr bwMode="auto">
            <a:xfrm flipV="1">
              <a:off x="4706133" y="5956899"/>
              <a:ext cx="563874" cy="1826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983906" y="5985079"/>
              <a:ext cx="30536" cy="1310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7" name="Straight Connector 56"/>
            <p:cNvCxnSpPr>
              <a:stCxn id="21" idx="7"/>
              <a:endCxn id="22" idx="1"/>
            </p:cNvCxnSpPr>
            <p:nvPr/>
          </p:nvCxnSpPr>
          <p:spPr bwMode="auto">
            <a:xfrm>
              <a:off x="5304353" y="5956899"/>
              <a:ext cx="7290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a:stCxn id="21" idx="5"/>
              <a:endCxn id="22" idx="3"/>
            </p:cNvCxnSpPr>
            <p:nvPr/>
          </p:nvCxnSpPr>
          <p:spPr bwMode="auto">
            <a:xfrm>
              <a:off x="5304353" y="6139512"/>
              <a:ext cx="7290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Arrow Connector 69"/>
            <p:cNvCxnSpPr/>
            <p:nvPr/>
          </p:nvCxnSpPr>
          <p:spPr bwMode="auto">
            <a:xfrm flipH="1">
              <a:off x="4422271" y="6058674"/>
              <a:ext cx="573731" cy="473015"/>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nvGrpSpPr>
            <p:cNvPr id="25" name="Group 24"/>
            <p:cNvGrpSpPr/>
            <p:nvPr/>
          </p:nvGrpSpPr>
          <p:grpSpPr>
            <a:xfrm>
              <a:off x="5610490" y="5895811"/>
              <a:ext cx="73573" cy="304777"/>
              <a:chOff x="6329882" y="2855113"/>
              <a:chExt cx="73573" cy="304777"/>
            </a:xfrm>
          </p:grpSpPr>
          <p:cxnSp>
            <p:nvCxnSpPr>
              <p:cNvPr id="54" name="Straight Connector 53"/>
              <p:cNvCxnSpPr/>
              <p:nvPr/>
            </p:nvCxnSpPr>
            <p:spPr bwMode="auto">
              <a:xfrm>
                <a:off x="6366669" y="2855113"/>
                <a:ext cx="0" cy="304777"/>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72" name="Rectangle 71"/>
              <p:cNvSpPr/>
              <p:nvPr/>
            </p:nvSpPr>
            <p:spPr bwMode="auto">
              <a:xfrm>
                <a:off x="6329882" y="2928622"/>
                <a:ext cx="67322" cy="331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73" name="Rectangle 72"/>
              <p:cNvSpPr/>
              <p:nvPr/>
            </p:nvSpPr>
            <p:spPr bwMode="auto">
              <a:xfrm>
                <a:off x="6336133" y="3053022"/>
                <a:ext cx="67322" cy="331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grpSp>
        <p:cxnSp>
          <p:nvCxnSpPr>
            <p:cNvPr id="221" name="Straight Connector 220"/>
            <p:cNvCxnSpPr>
              <a:endCxn id="219" idx="3"/>
            </p:cNvCxnSpPr>
            <p:nvPr/>
          </p:nvCxnSpPr>
          <p:spPr bwMode="auto">
            <a:xfrm>
              <a:off x="6062240" y="5956387"/>
              <a:ext cx="563874" cy="1826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2" name="Straight Connector 221"/>
            <p:cNvCxnSpPr>
              <a:endCxn id="219" idx="1"/>
            </p:cNvCxnSpPr>
            <p:nvPr/>
          </p:nvCxnSpPr>
          <p:spPr bwMode="auto">
            <a:xfrm flipV="1">
              <a:off x="6062240" y="5956387"/>
              <a:ext cx="563874" cy="18261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0" name="Rectangle 229"/>
            <p:cNvSpPr/>
            <p:nvPr/>
          </p:nvSpPr>
          <p:spPr bwMode="auto">
            <a:xfrm>
              <a:off x="6363402" y="5983796"/>
              <a:ext cx="31227" cy="127795"/>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cxnSp>
          <p:nvCxnSpPr>
            <p:cNvPr id="248" name="Straight Connector 247"/>
            <p:cNvCxnSpPr/>
            <p:nvPr/>
          </p:nvCxnSpPr>
          <p:spPr bwMode="auto">
            <a:xfrm>
              <a:off x="6824408" y="5920160"/>
              <a:ext cx="0" cy="27215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4" name="Straight Connector 283"/>
            <p:cNvCxnSpPr/>
            <p:nvPr/>
          </p:nvCxnSpPr>
          <p:spPr bwMode="auto">
            <a:xfrm>
              <a:off x="3946209" y="5960309"/>
              <a:ext cx="7290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5" name="Straight Connector 284"/>
            <p:cNvCxnSpPr/>
            <p:nvPr/>
          </p:nvCxnSpPr>
          <p:spPr bwMode="auto">
            <a:xfrm>
              <a:off x="3946209" y="6142922"/>
              <a:ext cx="72905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7" name="Oval 286"/>
            <p:cNvSpPr/>
            <p:nvPr/>
          </p:nvSpPr>
          <p:spPr bwMode="auto">
            <a:xfrm rot="19800000">
              <a:off x="1548165" y="4050728"/>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288" name="Straight Connector 287"/>
            <p:cNvCxnSpPr/>
            <p:nvPr/>
          </p:nvCxnSpPr>
          <p:spPr bwMode="auto">
            <a:xfrm>
              <a:off x="1740231" y="3558258"/>
              <a:ext cx="572200" cy="2533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9" name="Straight Connector 288"/>
            <p:cNvCxnSpPr/>
            <p:nvPr/>
          </p:nvCxnSpPr>
          <p:spPr bwMode="auto">
            <a:xfrm flipV="1">
              <a:off x="1760859" y="3686143"/>
              <a:ext cx="594085" cy="36607"/>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77" name="Group 176"/>
            <p:cNvGrpSpPr/>
            <p:nvPr/>
          </p:nvGrpSpPr>
          <p:grpSpPr>
            <a:xfrm>
              <a:off x="6664746" y="5489726"/>
              <a:ext cx="340164" cy="315145"/>
              <a:chOff x="7571883" y="4509953"/>
              <a:chExt cx="340164" cy="315145"/>
            </a:xfrm>
          </p:grpSpPr>
          <p:sp>
            <p:nvSpPr>
              <p:cNvPr id="178" name="Rectangle 177"/>
              <p:cNvSpPr/>
              <p:nvPr/>
            </p:nvSpPr>
            <p:spPr bwMode="auto">
              <a:xfrm>
                <a:off x="7571883" y="4509953"/>
                <a:ext cx="340164" cy="31514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79" name="Oval 178"/>
              <p:cNvSpPr/>
              <p:nvPr/>
            </p:nvSpPr>
            <p:spPr bwMode="auto">
              <a:xfrm>
                <a:off x="7602595" y="4524875"/>
                <a:ext cx="274320" cy="274320"/>
              </a:xfrm>
              <a:prstGeom prst="ellipse">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sp>
          <p:nvSpPr>
            <p:cNvPr id="116" name="TextBox 115"/>
            <p:cNvSpPr txBox="1"/>
            <p:nvPr/>
          </p:nvSpPr>
          <p:spPr>
            <a:xfrm>
              <a:off x="1131871" y="3884068"/>
              <a:ext cx="374271" cy="246221"/>
            </a:xfrm>
            <a:prstGeom prst="rect">
              <a:avLst/>
            </a:prstGeom>
            <a:noFill/>
          </p:spPr>
          <p:txBody>
            <a:bodyPr wrap="none" rtlCol="0">
              <a:spAutoFit/>
            </a:bodyPr>
            <a:lstStyle/>
            <a:p>
              <a:r>
                <a:rPr lang="en-US" sz="1000" dirty="0" smtClean="0">
                  <a:solidFill>
                    <a:srgbClr val="000000"/>
                  </a:solidFill>
                </a:rPr>
                <a:t>M4</a:t>
              </a:r>
              <a:endParaRPr lang="en-US" sz="1000" dirty="0">
                <a:solidFill>
                  <a:srgbClr val="000000"/>
                </a:solidFill>
              </a:endParaRPr>
            </a:p>
          </p:txBody>
        </p:sp>
        <p:sp>
          <p:nvSpPr>
            <p:cNvPr id="117" name="Oval 116"/>
            <p:cNvSpPr/>
            <p:nvPr/>
          </p:nvSpPr>
          <p:spPr bwMode="auto">
            <a:xfrm>
              <a:off x="1719975" y="3524312"/>
              <a:ext cx="48157" cy="22704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118" name="TextBox 117"/>
            <p:cNvSpPr txBox="1"/>
            <p:nvPr/>
          </p:nvSpPr>
          <p:spPr>
            <a:xfrm>
              <a:off x="1549305" y="3262329"/>
              <a:ext cx="374271" cy="246221"/>
            </a:xfrm>
            <a:prstGeom prst="rect">
              <a:avLst/>
            </a:prstGeom>
            <a:noFill/>
          </p:spPr>
          <p:txBody>
            <a:bodyPr wrap="none" rtlCol="0">
              <a:spAutoFit/>
            </a:bodyPr>
            <a:lstStyle/>
            <a:p>
              <a:r>
                <a:rPr lang="en-US" sz="1000" dirty="0" smtClean="0">
                  <a:solidFill>
                    <a:srgbClr val="000000"/>
                  </a:solidFill>
                </a:rPr>
                <a:t>M3</a:t>
              </a:r>
              <a:endParaRPr lang="en-US" sz="1000" dirty="0">
                <a:solidFill>
                  <a:srgbClr val="000000"/>
                </a:solidFill>
              </a:endParaRPr>
            </a:p>
          </p:txBody>
        </p:sp>
        <p:cxnSp>
          <p:nvCxnSpPr>
            <p:cNvPr id="131" name="Straight Connector 130"/>
            <p:cNvCxnSpPr/>
            <p:nvPr/>
          </p:nvCxnSpPr>
          <p:spPr bwMode="auto">
            <a:xfrm flipH="1">
              <a:off x="331863" y="3024376"/>
              <a:ext cx="1160655" cy="5654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4" name="Straight Connector 133"/>
            <p:cNvCxnSpPr/>
            <p:nvPr/>
          </p:nvCxnSpPr>
          <p:spPr bwMode="auto">
            <a:xfrm flipH="1">
              <a:off x="383308" y="3241594"/>
              <a:ext cx="944636" cy="48739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6" name="TextBox 135"/>
            <p:cNvSpPr txBox="1"/>
            <p:nvPr/>
          </p:nvSpPr>
          <p:spPr>
            <a:xfrm>
              <a:off x="1471484" y="2948203"/>
              <a:ext cx="664628" cy="246221"/>
            </a:xfrm>
            <a:prstGeom prst="rect">
              <a:avLst/>
            </a:prstGeom>
            <a:noFill/>
          </p:spPr>
          <p:txBody>
            <a:bodyPr wrap="none" rtlCol="0">
              <a:spAutoFit/>
            </a:bodyPr>
            <a:lstStyle/>
            <a:p>
              <a:r>
                <a:rPr lang="en-US" sz="1000" dirty="0" smtClean="0">
                  <a:solidFill>
                    <a:srgbClr val="000000"/>
                  </a:solidFill>
                </a:rPr>
                <a:t>COR F1</a:t>
              </a:r>
              <a:endParaRPr lang="en-US" sz="1000" dirty="0">
                <a:solidFill>
                  <a:srgbClr val="000000"/>
                </a:solidFill>
              </a:endParaRPr>
            </a:p>
          </p:txBody>
        </p:sp>
        <p:sp>
          <p:nvSpPr>
            <p:cNvPr id="151" name="TextBox 150"/>
            <p:cNvSpPr txBox="1"/>
            <p:nvPr/>
          </p:nvSpPr>
          <p:spPr>
            <a:xfrm>
              <a:off x="4407716" y="6156274"/>
              <a:ext cx="547714" cy="400110"/>
            </a:xfrm>
            <a:prstGeom prst="rect">
              <a:avLst/>
            </a:prstGeom>
            <a:noFill/>
          </p:spPr>
          <p:txBody>
            <a:bodyPr wrap="square" rtlCol="0">
              <a:spAutoFit/>
            </a:bodyPr>
            <a:lstStyle/>
            <a:p>
              <a:pPr algn="ctr"/>
              <a:r>
                <a:rPr lang="en-US" sz="1000" dirty="0" smtClean="0">
                  <a:solidFill>
                    <a:srgbClr val="000000"/>
                  </a:solidFill>
                </a:rPr>
                <a:t>R3 OAP1</a:t>
              </a:r>
              <a:endParaRPr lang="en-US" sz="1000" dirty="0">
                <a:solidFill>
                  <a:srgbClr val="000000"/>
                </a:solidFill>
              </a:endParaRPr>
            </a:p>
          </p:txBody>
        </p:sp>
        <p:sp>
          <p:nvSpPr>
            <p:cNvPr id="152" name="TextBox 151"/>
            <p:cNvSpPr txBox="1"/>
            <p:nvPr/>
          </p:nvSpPr>
          <p:spPr>
            <a:xfrm>
              <a:off x="4988076" y="6174224"/>
              <a:ext cx="608392" cy="400110"/>
            </a:xfrm>
            <a:prstGeom prst="rect">
              <a:avLst/>
            </a:prstGeom>
            <a:noFill/>
          </p:spPr>
          <p:txBody>
            <a:bodyPr wrap="square" rtlCol="0">
              <a:spAutoFit/>
            </a:bodyPr>
            <a:lstStyle/>
            <a:p>
              <a:pPr algn="ctr"/>
              <a:r>
                <a:rPr lang="en-US" sz="1000" dirty="0" smtClean="0">
                  <a:solidFill>
                    <a:srgbClr val="000000"/>
                  </a:solidFill>
                </a:rPr>
                <a:t>R3 OAP2</a:t>
              </a:r>
              <a:endParaRPr lang="en-US" sz="1000" dirty="0">
                <a:solidFill>
                  <a:srgbClr val="000000"/>
                </a:solidFill>
              </a:endParaRPr>
            </a:p>
          </p:txBody>
        </p:sp>
        <p:sp>
          <p:nvSpPr>
            <p:cNvPr id="140" name="Rectangle 139"/>
            <p:cNvSpPr/>
            <p:nvPr/>
          </p:nvSpPr>
          <p:spPr bwMode="auto">
            <a:xfrm rot="20400000">
              <a:off x="2329111" y="3502054"/>
              <a:ext cx="30536" cy="2521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146" name="Straight Connector 145"/>
            <p:cNvCxnSpPr/>
            <p:nvPr/>
          </p:nvCxnSpPr>
          <p:spPr bwMode="auto">
            <a:xfrm flipV="1">
              <a:off x="1556681" y="3692190"/>
              <a:ext cx="786168" cy="39912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7" name="Straight Connector 146"/>
            <p:cNvCxnSpPr>
              <a:stCxn id="287" idx="5"/>
            </p:cNvCxnSpPr>
            <p:nvPr/>
          </p:nvCxnSpPr>
          <p:spPr bwMode="auto">
            <a:xfrm flipV="1">
              <a:off x="1632977" y="3583589"/>
              <a:ext cx="679454" cy="6667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8" name="Straight Connector 167"/>
            <p:cNvCxnSpPr>
              <a:stCxn id="287" idx="1"/>
            </p:cNvCxnSpPr>
            <p:nvPr/>
          </p:nvCxnSpPr>
          <p:spPr bwMode="auto">
            <a:xfrm flipH="1">
              <a:off x="1024509" y="4109368"/>
              <a:ext cx="487416" cy="3690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9" name="Straight Connector 168"/>
            <p:cNvCxnSpPr/>
            <p:nvPr/>
          </p:nvCxnSpPr>
          <p:spPr bwMode="auto">
            <a:xfrm flipH="1">
              <a:off x="1012373" y="4261468"/>
              <a:ext cx="590859" cy="44067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0" name="TextBox 179"/>
            <p:cNvSpPr txBox="1"/>
            <p:nvPr/>
          </p:nvSpPr>
          <p:spPr>
            <a:xfrm>
              <a:off x="2043907" y="3212358"/>
              <a:ext cx="646844" cy="246221"/>
            </a:xfrm>
            <a:prstGeom prst="rect">
              <a:avLst/>
            </a:prstGeom>
            <a:noFill/>
          </p:spPr>
          <p:txBody>
            <a:bodyPr wrap="none" rtlCol="0">
              <a:spAutoFit/>
            </a:bodyPr>
            <a:lstStyle/>
            <a:p>
              <a:r>
                <a:rPr lang="en-US" sz="1000" dirty="0" smtClean="0">
                  <a:solidFill>
                    <a:srgbClr val="000000"/>
                  </a:solidFill>
                </a:rPr>
                <a:t>COL F1</a:t>
              </a:r>
              <a:endParaRPr lang="en-US" sz="1000" dirty="0">
                <a:solidFill>
                  <a:srgbClr val="000000"/>
                </a:solidFill>
              </a:endParaRPr>
            </a:p>
          </p:txBody>
        </p:sp>
        <p:sp>
          <p:nvSpPr>
            <p:cNvPr id="181" name="TextBox 180"/>
            <p:cNvSpPr txBox="1"/>
            <p:nvPr/>
          </p:nvSpPr>
          <p:spPr>
            <a:xfrm>
              <a:off x="317295" y="4437759"/>
              <a:ext cx="460802" cy="246221"/>
            </a:xfrm>
            <a:prstGeom prst="rect">
              <a:avLst/>
            </a:prstGeom>
            <a:noFill/>
          </p:spPr>
          <p:txBody>
            <a:bodyPr wrap="square" lIns="0" rIns="0" rtlCol="0">
              <a:spAutoFit/>
            </a:bodyPr>
            <a:lstStyle/>
            <a:p>
              <a:pPr algn="ctr"/>
              <a:r>
                <a:rPr lang="en-US" sz="1000" dirty="0" smtClean="0">
                  <a:solidFill>
                    <a:srgbClr val="000000"/>
                  </a:solidFill>
                </a:rPr>
                <a:t>COL F2</a:t>
              </a:r>
              <a:endParaRPr lang="en-US" sz="1000" dirty="0">
                <a:solidFill>
                  <a:srgbClr val="000000"/>
                </a:solidFill>
              </a:endParaRPr>
            </a:p>
          </p:txBody>
        </p:sp>
        <p:cxnSp>
          <p:nvCxnSpPr>
            <p:cNvPr id="320" name="Straight Connector 319"/>
            <p:cNvCxnSpPr/>
            <p:nvPr/>
          </p:nvCxnSpPr>
          <p:spPr bwMode="auto">
            <a:xfrm flipH="1" flipV="1">
              <a:off x="331863" y="3589848"/>
              <a:ext cx="1418637" cy="1439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1" name="Straight Connector 320"/>
            <p:cNvCxnSpPr/>
            <p:nvPr/>
          </p:nvCxnSpPr>
          <p:spPr bwMode="auto">
            <a:xfrm flipH="1">
              <a:off x="383308" y="3547788"/>
              <a:ext cx="1347737" cy="1812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2" name="Straight Connector 321"/>
            <p:cNvCxnSpPr>
              <a:stCxn id="140" idx="1"/>
            </p:cNvCxnSpPr>
            <p:nvPr/>
          </p:nvCxnSpPr>
          <p:spPr bwMode="auto">
            <a:xfrm flipH="1">
              <a:off x="352521" y="3633345"/>
              <a:ext cx="1977511" cy="27591"/>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54" name="Rounded Rectangle 353"/>
            <p:cNvSpPr/>
            <p:nvPr/>
          </p:nvSpPr>
          <p:spPr bwMode="auto">
            <a:xfrm>
              <a:off x="795867" y="5060167"/>
              <a:ext cx="7092648" cy="1536090"/>
            </a:xfrm>
            <a:prstGeom prst="roundRect">
              <a:avLst/>
            </a:prstGeom>
            <a:noFill/>
            <a:ln w="28575" cap="flat" cmpd="sng" algn="ctr">
              <a:solidFill>
                <a:srgbClr val="80008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56" name="TextBox 355"/>
            <p:cNvSpPr txBox="1"/>
            <p:nvPr/>
          </p:nvSpPr>
          <p:spPr>
            <a:xfrm>
              <a:off x="5763382" y="6151245"/>
              <a:ext cx="558803" cy="400110"/>
            </a:xfrm>
            <a:prstGeom prst="rect">
              <a:avLst/>
            </a:prstGeom>
            <a:noFill/>
          </p:spPr>
          <p:txBody>
            <a:bodyPr wrap="square" rtlCol="0">
              <a:spAutoFit/>
            </a:bodyPr>
            <a:lstStyle/>
            <a:p>
              <a:pPr algn="ctr"/>
              <a:r>
                <a:rPr lang="en-US" sz="1000" dirty="0" smtClean="0">
                  <a:solidFill>
                    <a:srgbClr val="000000"/>
                  </a:solidFill>
                </a:rPr>
                <a:t>FS OAP1</a:t>
              </a:r>
              <a:endParaRPr lang="en-US" sz="1000" dirty="0">
                <a:solidFill>
                  <a:srgbClr val="000000"/>
                </a:solidFill>
              </a:endParaRPr>
            </a:p>
          </p:txBody>
        </p:sp>
        <p:sp>
          <p:nvSpPr>
            <p:cNvPr id="357" name="TextBox 356"/>
            <p:cNvSpPr txBox="1"/>
            <p:nvPr/>
          </p:nvSpPr>
          <p:spPr>
            <a:xfrm>
              <a:off x="6369360" y="6146404"/>
              <a:ext cx="539448" cy="400110"/>
            </a:xfrm>
            <a:prstGeom prst="rect">
              <a:avLst/>
            </a:prstGeom>
            <a:noFill/>
          </p:spPr>
          <p:txBody>
            <a:bodyPr wrap="square" rtlCol="0">
              <a:spAutoFit/>
            </a:bodyPr>
            <a:lstStyle/>
            <a:p>
              <a:pPr algn="ctr"/>
              <a:r>
                <a:rPr lang="en-US" sz="1000" dirty="0" smtClean="0">
                  <a:solidFill>
                    <a:srgbClr val="000000"/>
                  </a:solidFill>
                </a:rPr>
                <a:t>FS OAP2</a:t>
              </a:r>
              <a:endParaRPr lang="en-US" sz="1000" dirty="0">
                <a:solidFill>
                  <a:srgbClr val="000000"/>
                </a:solidFill>
              </a:endParaRPr>
            </a:p>
          </p:txBody>
        </p:sp>
        <p:sp>
          <p:nvSpPr>
            <p:cNvPr id="360" name="Content Placeholder 8"/>
            <p:cNvSpPr txBox="1">
              <a:spLocks/>
            </p:cNvSpPr>
            <p:nvPr/>
          </p:nvSpPr>
          <p:spPr bwMode="auto">
            <a:xfrm>
              <a:off x="3043699" y="5074284"/>
              <a:ext cx="1149721" cy="323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250"/>
                </a:spcBef>
                <a:spcAft>
                  <a:spcPts val="250"/>
                </a:spcAft>
                <a:buChar char="•"/>
                <a:defRPr sz="2400">
                  <a:solidFill>
                    <a:srgbClr val="333399"/>
                  </a:solidFill>
                  <a:latin typeface="Candara"/>
                  <a:ea typeface="+mn-ea"/>
                  <a:cs typeface="Candara"/>
                </a:defRPr>
              </a:lvl1pPr>
              <a:lvl2pPr marL="457200" indent="-228600" algn="l" rtl="0" eaLnBrk="1" fontAlgn="base" hangingPunct="1">
                <a:spcBef>
                  <a:spcPts val="250"/>
                </a:spcBef>
                <a:spcAft>
                  <a:spcPts val="250"/>
                </a:spcAft>
                <a:buChar char="–"/>
                <a:defRPr sz="2200">
                  <a:solidFill>
                    <a:srgbClr val="333399"/>
                  </a:solidFill>
                  <a:latin typeface="Candara"/>
                  <a:cs typeface="Candara"/>
                </a:defRPr>
              </a:lvl2pPr>
              <a:lvl3pPr marL="685800" indent="-228600" algn="l" rtl="0" eaLnBrk="1" fontAlgn="base" hangingPunct="1">
                <a:spcBef>
                  <a:spcPts val="250"/>
                </a:spcBef>
                <a:spcAft>
                  <a:spcPts val="250"/>
                </a:spcAft>
                <a:buChar char="•"/>
                <a:defRPr sz="2000">
                  <a:solidFill>
                    <a:srgbClr val="333399"/>
                  </a:solidFill>
                  <a:latin typeface="Candara"/>
                  <a:cs typeface="Candara"/>
                </a:defRPr>
              </a:lvl3pPr>
              <a:lvl4pPr marL="914400" indent="-228600" algn="l" rtl="0" eaLnBrk="1" fontAlgn="base" hangingPunct="1">
                <a:spcBef>
                  <a:spcPts val="200"/>
                </a:spcBef>
                <a:spcAft>
                  <a:spcPts val="200"/>
                </a:spcAft>
                <a:buChar char="–"/>
                <a:defRPr>
                  <a:solidFill>
                    <a:srgbClr val="333399"/>
                  </a:solidFill>
                  <a:latin typeface="Candara"/>
                  <a:cs typeface="Candara"/>
                </a:defRPr>
              </a:lvl4pPr>
              <a:lvl5pPr marL="1143000" indent="-228600" algn="l" rtl="0" eaLnBrk="1" fontAlgn="base" hangingPunct="1">
                <a:spcBef>
                  <a:spcPts val="200"/>
                </a:spcBef>
                <a:spcAft>
                  <a:spcPts val="200"/>
                </a:spcAft>
                <a:buChar char="»"/>
                <a:defRPr sz="1600">
                  <a:solidFill>
                    <a:srgbClr val="333399"/>
                  </a:solidFill>
                  <a:latin typeface="Candara"/>
                  <a:cs typeface="Candara"/>
                </a:defRPr>
              </a:lvl5pPr>
              <a:lvl6pPr marL="2514600" indent="-228600" algn="l" rtl="0" eaLnBrk="1" fontAlgn="base" hangingPunct="1">
                <a:spcBef>
                  <a:spcPct val="20000"/>
                </a:spcBef>
                <a:spcAft>
                  <a:spcPct val="0"/>
                </a:spcAft>
                <a:buChar char="»"/>
                <a:defRPr sz="1600">
                  <a:solidFill>
                    <a:srgbClr val="333399"/>
                  </a:solidFill>
                  <a:latin typeface="+mn-lt"/>
                </a:defRPr>
              </a:lvl6pPr>
              <a:lvl7pPr marL="2971800" indent="-228600" algn="l" rtl="0" eaLnBrk="1" fontAlgn="base" hangingPunct="1">
                <a:spcBef>
                  <a:spcPct val="20000"/>
                </a:spcBef>
                <a:spcAft>
                  <a:spcPct val="0"/>
                </a:spcAft>
                <a:buChar char="»"/>
                <a:defRPr sz="1600">
                  <a:solidFill>
                    <a:srgbClr val="333399"/>
                  </a:solidFill>
                  <a:latin typeface="+mn-lt"/>
                </a:defRPr>
              </a:lvl7pPr>
              <a:lvl8pPr marL="3429000" indent="-228600" algn="l" rtl="0" eaLnBrk="1" fontAlgn="base" hangingPunct="1">
                <a:spcBef>
                  <a:spcPct val="20000"/>
                </a:spcBef>
                <a:spcAft>
                  <a:spcPct val="0"/>
                </a:spcAft>
                <a:buChar char="»"/>
                <a:defRPr sz="1600">
                  <a:solidFill>
                    <a:srgbClr val="333399"/>
                  </a:solidFill>
                  <a:latin typeface="+mn-lt"/>
                </a:defRPr>
              </a:lvl8pPr>
              <a:lvl9pPr marL="3886200" indent="-228600" algn="l" rtl="0" eaLnBrk="1" fontAlgn="base" hangingPunct="1">
                <a:spcBef>
                  <a:spcPct val="20000"/>
                </a:spcBef>
                <a:spcAft>
                  <a:spcPct val="0"/>
                </a:spcAft>
                <a:buChar char="»"/>
                <a:defRPr sz="1600">
                  <a:solidFill>
                    <a:srgbClr val="333399"/>
                  </a:solidFill>
                  <a:latin typeface="+mn-lt"/>
                </a:defRPr>
              </a:lvl9pPr>
            </a:lstStyle>
            <a:p>
              <a:pPr marL="0" indent="0" algn="ctr">
                <a:buFontTx/>
                <a:buNone/>
              </a:pPr>
              <a:r>
                <a:rPr lang="en-US" sz="1200" b="1" dirty="0" smtClean="0">
                  <a:solidFill>
                    <a:srgbClr val="800080"/>
                  </a:solidFill>
                </a:rPr>
                <a:t>Coronagraph </a:t>
              </a:r>
              <a:br>
                <a:rPr lang="en-US" sz="1200" b="1" dirty="0" smtClean="0">
                  <a:solidFill>
                    <a:srgbClr val="800080"/>
                  </a:solidFill>
                </a:rPr>
              </a:br>
              <a:r>
                <a:rPr lang="en-US" sz="1200" b="1" dirty="0" smtClean="0">
                  <a:solidFill>
                    <a:srgbClr val="800080"/>
                  </a:solidFill>
                </a:rPr>
                <a:t>Bench</a:t>
              </a:r>
              <a:endParaRPr lang="en-US" sz="1200" b="1" dirty="0">
                <a:solidFill>
                  <a:srgbClr val="800080"/>
                </a:solidFill>
              </a:endParaRPr>
            </a:p>
          </p:txBody>
        </p:sp>
        <p:pic>
          <p:nvPicPr>
            <p:cNvPr id="1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4115" y="5477949"/>
              <a:ext cx="340188" cy="3511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nvGrpSpPr>
            <p:cNvPr id="139" name="Group 138"/>
            <p:cNvGrpSpPr/>
            <p:nvPr/>
          </p:nvGrpSpPr>
          <p:grpSpPr>
            <a:xfrm>
              <a:off x="6205499" y="5495936"/>
              <a:ext cx="340164" cy="315145"/>
              <a:chOff x="6943379" y="2552378"/>
              <a:chExt cx="340164" cy="315145"/>
            </a:xfrm>
          </p:grpSpPr>
          <p:sp>
            <p:nvSpPr>
              <p:cNvPr id="141" name="Rectangle 140"/>
              <p:cNvSpPr/>
              <p:nvPr/>
            </p:nvSpPr>
            <p:spPr bwMode="auto">
              <a:xfrm>
                <a:off x="6943379" y="2552378"/>
                <a:ext cx="340164" cy="31514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50" name="Oval 149"/>
              <p:cNvSpPr/>
              <p:nvPr/>
            </p:nvSpPr>
            <p:spPr bwMode="auto">
              <a:xfrm>
                <a:off x="7077417" y="2668220"/>
                <a:ext cx="73871" cy="71735"/>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pic>
          <p:nvPicPr>
            <p:cNvPr id="1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2395" y="5471756"/>
              <a:ext cx="365637" cy="3635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nvGrpSpPr>
            <p:cNvPr id="154" name="Group 153"/>
            <p:cNvGrpSpPr/>
            <p:nvPr/>
          </p:nvGrpSpPr>
          <p:grpSpPr>
            <a:xfrm>
              <a:off x="7471443" y="5179836"/>
              <a:ext cx="342899" cy="718394"/>
              <a:chOff x="8479258" y="3203368"/>
              <a:chExt cx="342899" cy="718394"/>
            </a:xfrm>
          </p:grpSpPr>
          <p:pic>
            <p:nvPicPr>
              <p:cNvPr id="15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9258" y="3203368"/>
                <a:ext cx="342899" cy="361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9258" y="3560212"/>
                <a:ext cx="342899" cy="361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sp>
          <p:nvSpPr>
            <p:cNvPr id="159" name="Rounded Rectangle 158"/>
            <p:cNvSpPr/>
            <p:nvPr/>
          </p:nvSpPr>
          <p:spPr bwMode="auto">
            <a:xfrm>
              <a:off x="194734" y="2913250"/>
              <a:ext cx="2353733" cy="2023533"/>
            </a:xfrm>
            <a:prstGeom prst="roundRect">
              <a:avLst>
                <a:gd name="adj" fmla="val 10077"/>
              </a:avLst>
            </a:prstGeom>
            <a:noFill/>
            <a:ln w="28575" cap="flat" cmpd="sng" algn="ctr">
              <a:solidFill>
                <a:srgbClr val="008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63" name="Rectangle 162"/>
            <p:cNvSpPr/>
            <p:nvPr/>
          </p:nvSpPr>
          <p:spPr bwMode="auto">
            <a:xfrm rot="20400000">
              <a:off x="2833493" y="5626865"/>
              <a:ext cx="30536" cy="2521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165" name="Straight Connector 164"/>
            <p:cNvCxnSpPr/>
            <p:nvPr/>
          </p:nvCxnSpPr>
          <p:spPr bwMode="auto">
            <a:xfrm flipH="1">
              <a:off x="2405989" y="5689899"/>
              <a:ext cx="386648" cy="2836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2430559" y="5967343"/>
              <a:ext cx="613502"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7" name="Straight Connector 166"/>
            <p:cNvCxnSpPr/>
            <p:nvPr/>
          </p:nvCxnSpPr>
          <p:spPr bwMode="auto">
            <a:xfrm flipH="1">
              <a:off x="2467061" y="5847485"/>
              <a:ext cx="386648" cy="2836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2478940" y="6131139"/>
              <a:ext cx="56512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1" name="Straight Connector 170"/>
            <p:cNvCxnSpPr/>
            <p:nvPr/>
          </p:nvCxnSpPr>
          <p:spPr bwMode="auto">
            <a:xfrm>
              <a:off x="2228725" y="5692693"/>
              <a:ext cx="5684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2" name="Straight Connector 171"/>
            <p:cNvCxnSpPr/>
            <p:nvPr/>
          </p:nvCxnSpPr>
          <p:spPr bwMode="auto">
            <a:xfrm>
              <a:off x="2228725" y="5847485"/>
              <a:ext cx="63161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3" name="Straight Connector 182"/>
            <p:cNvCxnSpPr/>
            <p:nvPr/>
          </p:nvCxnSpPr>
          <p:spPr bwMode="auto">
            <a:xfrm flipV="1">
              <a:off x="1226112" y="5766622"/>
              <a:ext cx="1608302" cy="474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84" name="Oval 183"/>
            <p:cNvSpPr/>
            <p:nvPr/>
          </p:nvSpPr>
          <p:spPr bwMode="auto">
            <a:xfrm>
              <a:off x="3028428" y="5927233"/>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185" name="Oval 184"/>
            <p:cNvSpPr/>
            <p:nvPr/>
          </p:nvSpPr>
          <p:spPr bwMode="auto">
            <a:xfrm>
              <a:off x="3909003" y="5922488"/>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186" name="Straight Connector 185"/>
            <p:cNvCxnSpPr>
              <a:stCxn id="184" idx="7"/>
              <a:endCxn id="185" idx="3"/>
            </p:cNvCxnSpPr>
            <p:nvPr/>
          </p:nvCxnSpPr>
          <p:spPr bwMode="auto">
            <a:xfrm>
              <a:off x="3069887" y="5965054"/>
              <a:ext cx="846229" cy="1778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7" name="Straight Connector 186"/>
            <p:cNvCxnSpPr>
              <a:stCxn id="184" idx="5"/>
              <a:endCxn id="185" idx="1"/>
            </p:cNvCxnSpPr>
            <p:nvPr/>
          </p:nvCxnSpPr>
          <p:spPr bwMode="auto">
            <a:xfrm flipV="1">
              <a:off x="3069887" y="5960309"/>
              <a:ext cx="846229" cy="1873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1" name="TextBox 190"/>
            <p:cNvSpPr txBox="1"/>
            <p:nvPr/>
          </p:nvSpPr>
          <p:spPr>
            <a:xfrm>
              <a:off x="2726900" y="6145810"/>
              <a:ext cx="552124" cy="400110"/>
            </a:xfrm>
            <a:prstGeom prst="rect">
              <a:avLst/>
            </a:prstGeom>
            <a:noFill/>
          </p:spPr>
          <p:txBody>
            <a:bodyPr wrap="square" rtlCol="0">
              <a:spAutoFit/>
            </a:bodyPr>
            <a:lstStyle/>
            <a:p>
              <a:pPr algn="ctr"/>
              <a:r>
                <a:rPr lang="en-US" sz="1000" dirty="0" smtClean="0">
                  <a:solidFill>
                    <a:srgbClr val="000000"/>
                  </a:solidFill>
                </a:rPr>
                <a:t>R2 OAP1</a:t>
              </a:r>
              <a:endParaRPr lang="en-US" sz="1000" dirty="0">
                <a:solidFill>
                  <a:srgbClr val="000000"/>
                </a:solidFill>
              </a:endParaRPr>
            </a:p>
          </p:txBody>
        </p:sp>
        <p:sp>
          <p:nvSpPr>
            <p:cNvPr id="192" name="TextBox 191"/>
            <p:cNvSpPr txBox="1"/>
            <p:nvPr/>
          </p:nvSpPr>
          <p:spPr>
            <a:xfrm>
              <a:off x="3624975" y="5547491"/>
              <a:ext cx="590237" cy="400110"/>
            </a:xfrm>
            <a:prstGeom prst="rect">
              <a:avLst/>
            </a:prstGeom>
            <a:noFill/>
          </p:spPr>
          <p:txBody>
            <a:bodyPr wrap="square" rtlCol="0">
              <a:spAutoFit/>
            </a:bodyPr>
            <a:lstStyle/>
            <a:p>
              <a:pPr algn="ctr"/>
              <a:r>
                <a:rPr lang="en-US" sz="1000" dirty="0" smtClean="0">
                  <a:solidFill>
                    <a:srgbClr val="000000"/>
                  </a:solidFill>
                </a:rPr>
                <a:t>R2 OAP2</a:t>
              </a:r>
              <a:endParaRPr lang="en-US" sz="1000" dirty="0">
                <a:solidFill>
                  <a:srgbClr val="000000"/>
                </a:solidFill>
              </a:endParaRPr>
            </a:p>
          </p:txBody>
        </p:sp>
        <p:sp>
          <p:nvSpPr>
            <p:cNvPr id="194" name="TextBox 193"/>
            <p:cNvSpPr txBox="1"/>
            <p:nvPr/>
          </p:nvSpPr>
          <p:spPr>
            <a:xfrm>
              <a:off x="2801616" y="5507512"/>
              <a:ext cx="520527" cy="246221"/>
            </a:xfrm>
            <a:prstGeom prst="rect">
              <a:avLst/>
            </a:prstGeom>
            <a:noFill/>
          </p:spPr>
          <p:txBody>
            <a:bodyPr wrap="none" rtlCol="0">
              <a:spAutoFit/>
            </a:bodyPr>
            <a:lstStyle/>
            <a:p>
              <a:r>
                <a:rPr lang="en-US" sz="1000" dirty="0" smtClean="0">
                  <a:solidFill>
                    <a:srgbClr val="000000"/>
                  </a:solidFill>
                </a:rPr>
                <a:t>DM1</a:t>
              </a:r>
              <a:endParaRPr lang="en-US" sz="1000" dirty="0">
                <a:solidFill>
                  <a:srgbClr val="000000"/>
                </a:solidFill>
              </a:endParaRPr>
            </a:p>
          </p:txBody>
        </p:sp>
        <p:sp>
          <p:nvSpPr>
            <p:cNvPr id="195" name="Rectangle 194"/>
            <p:cNvSpPr/>
            <p:nvPr/>
          </p:nvSpPr>
          <p:spPr bwMode="auto">
            <a:xfrm rot="20400000">
              <a:off x="3309850" y="5933168"/>
              <a:ext cx="30536" cy="252137"/>
            </a:xfrm>
            <a:prstGeom prst="rect">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20399999"/>
              </a:camera>
              <a:lightRig rig="threePt" dir="t"/>
            </a:scene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196" name="TextBox 195"/>
            <p:cNvSpPr txBox="1"/>
            <p:nvPr/>
          </p:nvSpPr>
          <p:spPr>
            <a:xfrm>
              <a:off x="3213617" y="6177398"/>
              <a:ext cx="366444" cy="246221"/>
            </a:xfrm>
            <a:prstGeom prst="rect">
              <a:avLst/>
            </a:prstGeom>
            <a:noFill/>
          </p:spPr>
          <p:txBody>
            <a:bodyPr wrap="none" rtlCol="0">
              <a:spAutoFit/>
            </a:bodyPr>
            <a:lstStyle/>
            <a:p>
              <a:r>
                <a:rPr lang="en-US" sz="1000" dirty="0" smtClean="0">
                  <a:solidFill>
                    <a:srgbClr val="000000"/>
                  </a:solidFill>
                </a:rPr>
                <a:t>FM</a:t>
              </a:r>
              <a:endParaRPr lang="en-US" sz="1000" dirty="0">
                <a:solidFill>
                  <a:srgbClr val="000000"/>
                </a:solidFill>
              </a:endParaRPr>
            </a:p>
          </p:txBody>
        </p:sp>
        <p:cxnSp>
          <p:nvCxnSpPr>
            <p:cNvPr id="142" name="Straight Connector 141"/>
            <p:cNvCxnSpPr/>
            <p:nvPr/>
          </p:nvCxnSpPr>
          <p:spPr bwMode="auto">
            <a:xfrm>
              <a:off x="6668927" y="5956387"/>
              <a:ext cx="375341" cy="48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6618128" y="6155933"/>
              <a:ext cx="519274" cy="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Straight Connector 143"/>
            <p:cNvCxnSpPr>
              <a:endCxn id="193" idx="1"/>
            </p:cNvCxnSpPr>
            <p:nvPr/>
          </p:nvCxnSpPr>
          <p:spPr bwMode="auto">
            <a:xfrm>
              <a:off x="7052735" y="5961257"/>
              <a:ext cx="503163" cy="87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8" name="Straight Connector 147"/>
            <p:cNvCxnSpPr>
              <a:endCxn id="193" idx="1"/>
            </p:cNvCxnSpPr>
            <p:nvPr/>
          </p:nvCxnSpPr>
          <p:spPr bwMode="auto">
            <a:xfrm flipV="1">
              <a:off x="7128935" y="6048725"/>
              <a:ext cx="426963" cy="10726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8" name="TextBox 157"/>
            <p:cNvSpPr txBox="1"/>
            <p:nvPr/>
          </p:nvSpPr>
          <p:spPr>
            <a:xfrm>
              <a:off x="7068373" y="4401360"/>
              <a:ext cx="780229" cy="400110"/>
            </a:xfrm>
            <a:prstGeom prst="rect">
              <a:avLst/>
            </a:prstGeom>
            <a:noFill/>
          </p:spPr>
          <p:txBody>
            <a:bodyPr wrap="square" rtlCol="0">
              <a:spAutoFit/>
            </a:bodyPr>
            <a:lstStyle/>
            <a:p>
              <a:pPr algn="ctr"/>
              <a:r>
                <a:rPr lang="en-US" sz="1000" dirty="0" smtClean="0"/>
                <a:t>IFS/</a:t>
              </a:r>
              <a:r>
                <a:rPr lang="en-US" sz="1000" dirty="0" err="1" smtClean="0"/>
                <a:t>Img</a:t>
              </a:r>
              <a:r>
                <a:rPr lang="en-US" sz="1000" dirty="0" smtClean="0"/>
                <a:t> Selector</a:t>
              </a:r>
            </a:p>
          </p:txBody>
        </p:sp>
        <p:sp>
          <p:nvSpPr>
            <p:cNvPr id="219" name="Oval 218"/>
            <p:cNvSpPr/>
            <p:nvPr/>
          </p:nvSpPr>
          <p:spPr bwMode="auto">
            <a:xfrm>
              <a:off x="6619001" y="5918566"/>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3" name="Rectangle 2"/>
            <p:cNvSpPr/>
            <p:nvPr/>
          </p:nvSpPr>
          <p:spPr bwMode="auto">
            <a:xfrm>
              <a:off x="7212908" y="5886591"/>
              <a:ext cx="144900" cy="3139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cxnSp>
          <p:nvCxnSpPr>
            <p:cNvPr id="8" name="Straight Connector 7"/>
            <p:cNvCxnSpPr/>
            <p:nvPr/>
          </p:nvCxnSpPr>
          <p:spPr bwMode="auto">
            <a:xfrm flipH="1">
              <a:off x="7204382" y="5886591"/>
              <a:ext cx="144900" cy="3007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3" name="Rectangle 192"/>
            <p:cNvSpPr/>
            <p:nvPr/>
          </p:nvSpPr>
          <p:spPr bwMode="auto">
            <a:xfrm>
              <a:off x="7555898" y="5963628"/>
              <a:ext cx="296332" cy="170193"/>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500" dirty="0" smtClean="0">
                <a:solidFill>
                  <a:srgbClr val="000000"/>
                </a:solidFill>
                <a:latin typeface="Arial" charset="0"/>
                <a:cs typeface="Arial" charset="0"/>
              </a:endParaRPr>
            </a:p>
          </p:txBody>
        </p:sp>
        <p:sp>
          <p:nvSpPr>
            <p:cNvPr id="199" name="TextBox 198"/>
            <p:cNvSpPr txBox="1"/>
            <p:nvPr/>
          </p:nvSpPr>
          <p:spPr>
            <a:xfrm>
              <a:off x="4626704" y="4350897"/>
              <a:ext cx="812233" cy="553998"/>
            </a:xfrm>
            <a:prstGeom prst="rect">
              <a:avLst/>
            </a:prstGeom>
            <a:noFill/>
          </p:spPr>
          <p:txBody>
            <a:bodyPr wrap="square" rtlCol="0">
              <a:spAutoFit/>
            </a:bodyPr>
            <a:lstStyle/>
            <a:p>
              <a:pPr algn="ctr"/>
              <a:r>
                <a:rPr lang="en-US" sz="1000" dirty="0" smtClean="0"/>
                <a:t>Focal Plane mask</a:t>
              </a:r>
              <a:endParaRPr lang="en-US" sz="1000" dirty="0"/>
            </a:p>
          </p:txBody>
        </p:sp>
        <p:cxnSp>
          <p:nvCxnSpPr>
            <p:cNvPr id="202" name="Straight Connector 201"/>
            <p:cNvCxnSpPr/>
            <p:nvPr/>
          </p:nvCxnSpPr>
          <p:spPr bwMode="auto">
            <a:xfrm>
              <a:off x="7493275" y="5920160"/>
              <a:ext cx="0" cy="27215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03" name="TextBox 202"/>
            <p:cNvSpPr txBox="1"/>
            <p:nvPr/>
          </p:nvSpPr>
          <p:spPr>
            <a:xfrm>
              <a:off x="7195372" y="6137027"/>
              <a:ext cx="797160" cy="461665"/>
            </a:xfrm>
            <a:prstGeom prst="rect">
              <a:avLst/>
            </a:prstGeom>
            <a:noFill/>
          </p:spPr>
          <p:txBody>
            <a:bodyPr wrap="square" rtlCol="0">
              <a:spAutoFit/>
            </a:bodyPr>
            <a:lstStyle/>
            <a:p>
              <a:pPr algn="ctr"/>
              <a:r>
                <a:rPr lang="en-US" sz="800" dirty="0" smtClean="0"/>
                <a:t>Radiation Shield Mirror</a:t>
              </a:r>
            </a:p>
          </p:txBody>
        </p:sp>
        <p:sp>
          <p:nvSpPr>
            <p:cNvPr id="206" name="TextBox 205"/>
            <p:cNvSpPr txBox="1"/>
            <p:nvPr/>
          </p:nvSpPr>
          <p:spPr>
            <a:xfrm>
              <a:off x="7510209" y="5938897"/>
              <a:ext cx="377026" cy="215444"/>
            </a:xfrm>
            <a:prstGeom prst="rect">
              <a:avLst/>
            </a:prstGeom>
            <a:noFill/>
          </p:spPr>
          <p:txBody>
            <a:bodyPr wrap="none" rtlCol="0">
              <a:spAutoFit/>
            </a:bodyPr>
            <a:lstStyle/>
            <a:p>
              <a:r>
                <a:rPr lang="en-US" sz="800" dirty="0" smtClean="0">
                  <a:solidFill>
                    <a:srgbClr val="000000"/>
                  </a:solidFill>
                </a:rPr>
                <a:t>FPA</a:t>
              </a:r>
              <a:endParaRPr lang="en-US" sz="800" dirty="0">
                <a:solidFill>
                  <a:srgbClr val="000000"/>
                </a:solidFill>
              </a:endParaRPr>
            </a:p>
          </p:txBody>
        </p:sp>
        <p:cxnSp>
          <p:nvCxnSpPr>
            <p:cNvPr id="207" name="Straight Connector 206"/>
            <p:cNvCxnSpPr/>
            <p:nvPr/>
          </p:nvCxnSpPr>
          <p:spPr bwMode="auto">
            <a:xfrm flipV="1">
              <a:off x="7162802" y="6189858"/>
              <a:ext cx="127000" cy="194736"/>
            </a:xfrm>
            <a:prstGeom prst="line">
              <a:avLst/>
            </a:prstGeom>
            <a:solidFill>
              <a:schemeClr val="accent1"/>
            </a:solidFill>
            <a:ln w="9525" cap="flat" cmpd="sng" algn="ctr">
              <a:solidFill>
                <a:schemeClr val="tx1"/>
              </a:solidFill>
              <a:prstDash val="solid"/>
              <a:round/>
              <a:headEnd type="none" w="med" len="med"/>
              <a:tailEnd type="arrow" w="sm" len="sm"/>
            </a:ln>
            <a:effectLst/>
          </p:spPr>
        </p:cxnSp>
        <p:cxnSp>
          <p:nvCxnSpPr>
            <p:cNvPr id="208" name="Straight Connector 207"/>
            <p:cNvCxnSpPr/>
            <p:nvPr/>
          </p:nvCxnSpPr>
          <p:spPr bwMode="auto">
            <a:xfrm flipV="1">
              <a:off x="7096861" y="5190788"/>
              <a:ext cx="6675" cy="865983"/>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09" name="Straight Connector 208"/>
            <p:cNvCxnSpPr/>
            <p:nvPr/>
          </p:nvCxnSpPr>
          <p:spPr bwMode="auto">
            <a:xfrm flipV="1">
              <a:off x="7103536" y="4733734"/>
              <a:ext cx="380353" cy="46552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98" name="Oval 197"/>
            <p:cNvSpPr/>
            <p:nvPr/>
          </p:nvSpPr>
          <p:spPr bwMode="auto">
            <a:xfrm>
              <a:off x="7067735" y="5927032"/>
              <a:ext cx="48572" cy="2582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sp>
          <p:nvSpPr>
            <p:cNvPr id="162" name="Chord 161"/>
            <p:cNvSpPr/>
            <p:nvPr/>
          </p:nvSpPr>
          <p:spPr bwMode="auto">
            <a:xfrm>
              <a:off x="194734" y="1866772"/>
              <a:ext cx="2353733" cy="822960"/>
            </a:xfrm>
            <a:prstGeom prst="chord">
              <a:avLst>
                <a:gd name="adj1" fmla="val 868212"/>
                <a:gd name="adj2" fmla="val 9970713"/>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7" name="Rectangle 196"/>
            <p:cNvSpPr/>
            <p:nvPr/>
          </p:nvSpPr>
          <p:spPr bwMode="auto">
            <a:xfrm rot="20400000" flipH="1">
              <a:off x="307421" y="3492554"/>
              <a:ext cx="45719" cy="3283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200" name="Straight Connector 199"/>
            <p:cNvCxnSpPr>
              <a:stCxn id="204" idx="1"/>
              <a:endCxn id="162" idx="1"/>
            </p:cNvCxnSpPr>
            <p:nvPr/>
          </p:nvCxnSpPr>
          <p:spPr bwMode="auto">
            <a:xfrm flipH="1">
              <a:off x="409122" y="1598350"/>
              <a:ext cx="819091" cy="9166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4" name="Chord 203"/>
            <p:cNvSpPr/>
            <p:nvPr/>
          </p:nvSpPr>
          <p:spPr bwMode="auto">
            <a:xfrm>
              <a:off x="1210734" y="1440052"/>
              <a:ext cx="406401" cy="225213"/>
            </a:xfrm>
            <a:prstGeom prst="chord">
              <a:avLst>
                <a:gd name="adj1" fmla="val 868212"/>
                <a:gd name="adj2" fmla="val 9970713"/>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cxnSp>
          <p:nvCxnSpPr>
            <p:cNvPr id="205" name="Straight Connector 204"/>
            <p:cNvCxnSpPr/>
            <p:nvPr/>
          </p:nvCxnSpPr>
          <p:spPr bwMode="auto">
            <a:xfrm>
              <a:off x="414864" y="1677117"/>
              <a:ext cx="7" cy="8297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2" name="Straight Connector 211"/>
            <p:cNvCxnSpPr/>
            <p:nvPr/>
          </p:nvCxnSpPr>
          <p:spPr bwMode="auto">
            <a:xfrm>
              <a:off x="2311398" y="1736383"/>
              <a:ext cx="5" cy="7874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3" name="Straight Connector 212"/>
            <p:cNvCxnSpPr>
              <a:stCxn id="204" idx="0"/>
              <a:endCxn id="162" idx="0"/>
            </p:cNvCxnSpPr>
            <p:nvPr/>
          </p:nvCxnSpPr>
          <p:spPr bwMode="auto">
            <a:xfrm>
              <a:off x="1598141" y="1600195"/>
              <a:ext cx="720342" cy="9224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4" name="Straight Connector 213"/>
            <p:cNvCxnSpPr/>
            <p:nvPr/>
          </p:nvCxnSpPr>
          <p:spPr bwMode="auto">
            <a:xfrm flipH="1">
              <a:off x="1481665" y="1617128"/>
              <a:ext cx="99545" cy="14315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5" name="Straight Connector 214"/>
            <p:cNvCxnSpPr>
              <a:stCxn id="204" idx="1"/>
              <a:endCxn id="135" idx="0"/>
            </p:cNvCxnSpPr>
            <p:nvPr/>
          </p:nvCxnSpPr>
          <p:spPr bwMode="auto">
            <a:xfrm>
              <a:off x="1228213" y="1598350"/>
              <a:ext cx="103282" cy="17052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6" name="Straight Connector 215"/>
            <p:cNvCxnSpPr>
              <a:endCxn id="135" idx="3"/>
            </p:cNvCxnSpPr>
            <p:nvPr/>
          </p:nvCxnSpPr>
          <p:spPr bwMode="auto">
            <a:xfrm flipH="1">
              <a:off x="1402413" y="1626317"/>
              <a:ext cx="3051" cy="151320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17" name="Content Placeholder 8"/>
            <p:cNvSpPr txBox="1">
              <a:spLocks/>
            </p:cNvSpPr>
            <p:nvPr/>
          </p:nvSpPr>
          <p:spPr bwMode="auto">
            <a:xfrm>
              <a:off x="195989" y="1329561"/>
              <a:ext cx="1065590" cy="2465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250"/>
                </a:spcBef>
                <a:spcAft>
                  <a:spcPts val="250"/>
                </a:spcAft>
                <a:buChar char="•"/>
                <a:defRPr sz="2400">
                  <a:solidFill>
                    <a:srgbClr val="333399"/>
                  </a:solidFill>
                  <a:latin typeface="Candara"/>
                  <a:ea typeface="+mn-ea"/>
                  <a:cs typeface="Candara"/>
                </a:defRPr>
              </a:lvl1pPr>
              <a:lvl2pPr marL="457200" indent="-228600" algn="l" rtl="0" eaLnBrk="1" fontAlgn="base" hangingPunct="1">
                <a:spcBef>
                  <a:spcPts val="250"/>
                </a:spcBef>
                <a:spcAft>
                  <a:spcPts val="250"/>
                </a:spcAft>
                <a:buChar char="–"/>
                <a:defRPr sz="2200">
                  <a:solidFill>
                    <a:srgbClr val="333399"/>
                  </a:solidFill>
                  <a:latin typeface="Candara"/>
                  <a:cs typeface="Candara"/>
                </a:defRPr>
              </a:lvl2pPr>
              <a:lvl3pPr marL="685800" indent="-228600" algn="l" rtl="0" eaLnBrk="1" fontAlgn="base" hangingPunct="1">
                <a:spcBef>
                  <a:spcPts val="250"/>
                </a:spcBef>
                <a:spcAft>
                  <a:spcPts val="250"/>
                </a:spcAft>
                <a:buChar char="•"/>
                <a:defRPr sz="2000">
                  <a:solidFill>
                    <a:srgbClr val="333399"/>
                  </a:solidFill>
                  <a:latin typeface="Candara"/>
                  <a:cs typeface="Candara"/>
                </a:defRPr>
              </a:lvl3pPr>
              <a:lvl4pPr marL="914400" indent="-228600" algn="l" rtl="0" eaLnBrk="1" fontAlgn="base" hangingPunct="1">
                <a:spcBef>
                  <a:spcPts val="200"/>
                </a:spcBef>
                <a:spcAft>
                  <a:spcPts val="200"/>
                </a:spcAft>
                <a:buChar char="–"/>
                <a:defRPr>
                  <a:solidFill>
                    <a:srgbClr val="333399"/>
                  </a:solidFill>
                  <a:latin typeface="Candara"/>
                  <a:cs typeface="Candara"/>
                </a:defRPr>
              </a:lvl4pPr>
              <a:lvl5pPr marL="1143000" indent="-228600" algn="l" rtl="0" eaLnBrk="1" fontAlgn="base" hangingPunct="1">
                <a:spcBef>
                  <a:spcPts val="200"/>
                </a:spcBef>
                <a:spcAft>
                  <a:spcPts val="200"/>
                </a:spcAft>
                <a:buChar char="»"/>
                <a:defRPr sz="1600">
                  <a:solidFill>
                    <a:srgbClr val="333399"/>
                  </a:solidFill>
                  <a:latin typeface="Candara"/>
                  <a:cs typeface="Candara"/>
                </a:defRPr>
              </a:lvl5pPr>
              <a:lvl6pPr marL="2514600" indent="-228600" algn="l" rtl="0" eaLnBrk="1" fontAlgn="base" hangingPunct="1">
                <a:spcBef>
                  <a:spcPct val="20000"/>
                </a:spcBef>
                <a:spcAft>
                  <a:spcPct val="0"/>
                </a:spcAft>
                <a:buChar char="»"/>
                <a:defRPr sz="1600">
                  <a:solidFill>
                    <a:srgbClr val="333399"/>
                  </a:solidFill>
                  <a:latin typeface="+mn-lt"/>
                </a:defRPr>
              </a:lvl6pPr>
              <a:lvl7pPr marL="2971800" indent="-228600" algn="l" rtl="0" eaLnBrk="1" fontAlgn="base" hangingPunct="1">
                <a:spcBef>
                  <a:spcPct val="20000"/>
                </a:spcBef>
                <a:spcAft>
                  <a:spcPct val="0"/>
                </a:spcAft>
                <a:buChar char="»"/>
                <a:defRPr sz="1600">
                  <a:solidFill>
                    <a:srgbClr val="333399"/>
                  </a:solidFill>
                  <a:latin typeface="+mn-lt"/>
                </a:defRPr>
              </a:lvl7pPr>
              <a:lvl8pPr marL="3429000" indent="-228600" algn="l" rtl="0" eaLnBrk="1" fontAlgn="base" hangingPunct="1">
                <a:spcBef>
                  <a:spcPct val="20000"/>
                </a:spcBef>
                <a:spcAft>
                  <a:spcPct val="0"/>
                </a:spcAft>
                <a:buChar char="»"/>
                <a:defRPr sz="1600">
                  <a:solidFill>
                    <a:srgbClr val="333399"/>
                  </a:solidFill>
                  <a:latin typeface="+mn-lt"/>
                </a:defRPr>
              </a:lvl8pPr>
              <a:lvl9pPr marL="3886200" indent="-228600" algn="l" rtl="0" eaLnBrk="1" fontAlgn="base" hangingPunct="1">
                <a:spcBef>
                  <a:spcPct val="20000"/>
                </a:spcBef>
                <a:spcAft>
                  <a:spcPct val="0"/>
                </a:spcAft>
                <a:buChar char="»"/>
                <a:defRPr sz="1600">
                  <a:solidFill>
                    <a:srgbClr val="333399"/>
                  </a:solidFill>
                  <a:latin typeface="+mn-lt"/>
                </a:defRPr>
              </a:lvl9pPr>
            </a:lstStyle>
            <a:p>
              <a:pPr marL="0" indent="0" algn="ctr">
                <a:buFontTx/>
                <a:buNone/>
              </a:pPr>
              <a:r>
                <a:rPr lang="en-US" sz="1200" b="1" dirty="0" smtClean="0">
                  <a:solidFill>
                    <a:schemeClr val="accent2"/>
                  </a:solidFill>
                </a:rPr>
                <a:t>Telescope</a:t>
              </a:r>
              <a:endParaRPr lang="en-US" sz="1200" b="1" dirty="0">
                <a:solidFill>
                  <a:schemeClr val="accent2"/>
                </a:solidFill>
              </a:endParaRPr>
            </a:p>
          </p:txBody>
        </p:sp>
        <p:sp>
          <p:nvSpPr>
            <p:cNvPr id="218" name="Rounded Rectangle 217"/>
            <p:cNvSpPr/>
            <p:nvPr/>
          </p:nvSpPr>
          <p:spPr bwMode="auto">
            <a:xfrm>
              <a:off x="194734" y="1266658"/>
              <a:ext cx="2353733" cy="1536528"/>
            </a:xfrm>
            <a:prstGeom prst="roundRect">
              <a:avLst>
                <a:gd name="adj" fmla="val 14187"/>
              </a:avLst>
            </a:prstGeom>
            <a:noFill/>
            <a:ln w="28575" cap="flat" cmpd="sng" algn="ctr">
              <a:solidFill>
                <a:schemeClr val="accent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2"/>
                </a:solidFill>
                <a:effectLst/>
                <a:latin typeface="Arial" charset="0"/>
                <a:cs typeface="Arial" charset="0"/>
              </a:endParaRPr>
            </a:p>
          </p:txBody>
        </p:sp>
        <p:sp>
          <p:nvSpPr>
            <p:cNvPr id="220" name="TextBox 219"/>
            <p:cNvSpPr txBox="1"/>
            <p:nvPr/>
          </p:nvSpPr>
          <p:spPr>
            <a:xfrm>
              <a:off x="1632348" y="2287803"/>
              <a:ext cx="345217" cy="246221"/>
            </a:xfrm>
            <a:prstGeom prst="rect">
              <a:avLst/>
            </a:prstGeom>
            <a:noFill/>
          </p:spPr>
          <p:txBody>
            <a:bodyPr wrap="none" rtlCol="0">
              <a:spAutoFit/>
            </a:bodyPr>
            <a:lstStyle/>
            <a:p>
              <a:r>
                <a:rPr lang="en-US" sz="1000" dirty="0" smtClean="0">
                  <a:solidFill>
                    <a:srgbClr val="000000"/>
                  </a:solidFill>
                </a:rPr>
                <a:t>T1</a:t>
              </a:r>
              <a:endParaRPr lang="en-US" sz="1000" dirty="0">
                <a:solidFill>
                  <a:srgbClr val="000000"/>
                </a:solidFill>
              </a:endParaRPr>
            </a:p>
          </p:txBody>
        </p:sp>
        <p:sp>
          <p:nvSpPr>
            <p:cNvPr id="223" name="TextBox 222"/>
            <p:cNvSpPr txBox="1"/>
            <p:nvPr/>
          </p:nvSpPr>
          <p:spPr>
            <a:xfrm>
              <a:off x="1309414" y="1362195"/>
              <a:ext cx="345217" cy="246221"/>
            </a:xfrm>
            <a:prstGeom prst="rect">
              <a:avLst/>
            </a:prstGeom>
            <a:noFill/>
          </p:spPr>
          <p:txBody>
            <a:bodyPr wrap="none" rtlCol="0">
              <a:spAutoFit/>
            </a:bodyPr>
            <a:lstStyle/>
            <a:p>
              <a:r>
                <a:rPr lang="en-US" sz="1000" dirty="0" smtClean="0">
                  <a:solidFill>
                    <a:srgbClr val="000000"/>
                  </a:solidFill>
                </a:rPr>
                <a:t>T2</a:t>
              </a:r>
              <a:endParaRPr lang="en-US" sz="1000" dirty="0">
                <a:solidFill>
                  <a:srgbClr val="000000"/>
                </a:solidFill>
              </a:endParaRPr>
            </a:p>
          </p:txBody>
        </p:sp>
        <p:sp>
          <p:nvSpPr>
            <p:cNvPr id="135" name="Rectangle 134"/>
            <p:cNvSpPr/>
            <p:nvPr/>
          </p:nvSpPr>
          <p:spPr bwMode="auto">
            <a:xfrm rot="12780000">
              <a:off x="1397594" y="2979584"/>
              <a:ext cx="59743" cy="3524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800" smtClean="0">
                <a:solidFill>
                  <a:srgbClr val="000000"/>
                </a:solidFill>
                <a:latin typeface="Arial" charset="0"/>
                <a:cs typeface="Arial" charset="0"/>
              </a:endParaRPr>
            </a:p>
          </p:txBody>
        </p:sp>
        <p:cxnSp>
          <p:nvCxnSpPr>
            <p:cNvPr id="257" name="Straight Connector 256"/>
            <p:cNvCxnSpPr>
              <a:endCxn id="135" idx="3"/>
            </p:cNvCxnSpPr>
            <p:nvPr/>
          </p:nvCxnSpPr>
          <p:spPr bwMode="auto">
            <a:xfrm flipV="1">
              <a:off x="352521" y="3139523"/>
              <a:ext cx="1049892" cy="52141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70" name="TextBox 269"/>
            <p:cNvSpPr txBox="1"/>
            <p:nvPr/>
          </p:nvSpPr>
          <p:spPr>
            <a:xfrm>
              <a:off x="261625" y="3758224"/>
              <a:ext cx="664628" cy="246221"/>
            </a:xfrm>
            <a:prstGeom prst="rect">
              <a:avLst/>
            </a:prstGeom>
            <a:noFill/>
          </p:spPr>
          <p:txBody>
            <a:bodyPr wrap="none" rtlCol="0">
              <a:spAutoFit/>
            </a:bodyPr>
            <a:lstStyle/>
            <a:p>
              <a:r>
                <a:rPr lang="en-US" sz="1000" dirty="0" smtClean="0">
                  <a:solidFill>
                    <a:srgbClr val="000000"/>
                  </a:solidFill>
                </a:rPr>
                <a:t>COR F2</a:t>
              </a:r>
              <a:endParaRPr lang="en-US" sz="1000" dirty="0">
                <a:solidFill>
                  <a:srgbClr val="000000"/>
                </a:solidFill>
              </a:endParaRPr>
            </a:p>
          </p:txBody>
        </p:sp>
      </p:grpSp>
      <p:sp>
        <p:nvSpPr>
          <p:cNvPr id="38" name="Freeform 37"/>
          <p:cNvSpPr/>
          <p:nvPr/>
        </p:nvSpPr>
        <p:spPr>
          <a:xfrm>
            <a:off x="3924000" y="1777606"/>
            <a:ext cx="2925347" cy="2476765"/>
          </a:xfrm>
          <a:custGeom>
            <a:avLst/>
            <a:gdLst>
              <a:gd name="connsiteX0" fmla="*/ 0 w 3028950"/>
              <a:gd name="connsiteY0" fmla="*/ 0 h 2622550"/>
              <a:gd name="connsiteX1" fmla="*/ 2514600 w 3028950"/>
              <a:gd name="connsiteY1" fmla="*/ 641350 h 2622550"/>
              <a:gd name="connsiteX2" fmla="*/ 3028950 w 3028950"/>
              <a:gd name="connsiteY2" fmla="*/ 2622550 h 2622550"/>
              <a:gd name="connsiteX0" fmla="*/ 0 w 3028950"/>
              <a:gd name="connsiteY0" fmla="*/ 0 h 2622550"/>
              <a:gd name="connsiteX1" fmla="*/ 2514600 w 3028950"/>
              <a:gd name="connsiteY1" fmla="*/ 641350 h 2622550"/>
              <a:gd name="connsiteX2" fmla="*/ 3028950 w 3028950"/>
              <a:gd name="connsiteY2" fmla="*/ 2622550 h 2622550"/>
              <a:gd name="connsiteX0" fmla="*/ 0 w 3028950"/>
              <a:gd name="connsiteY0" fmla="*/ 0 h 2622550"/>
              <a:gd name="connsiteX1" fmla="*/ 2514600 w 3028950"/>
              <a:gd name="connsiteY1" fmla="*/ 641350 h 2622550"/>
              <a:gd name="connsiteX2" fmla="*/ 3028950 w 3028950"/>
              <a:gd name="connsiteY2" fmla="*/ 2622550 h 2622550"/>
            </a:gdLst>
            <a:ahLst/>
            <a:cxnLst>
              <a:cxn ang="0">
                <a:pos x="connsiteX0" y="connsiteY0"/>
              </a:cxn>
              <a:cxn ang="0">
                <a:pos x="connsiteX1" y="connsiteY1"/>
              </a:cxn>
              <a:cxn ang="0">
                <a:pos x="connsiteX2" y="connsiteY2"/>
              </a:cxn>
            </a:cxnLst>
            <a:rect l="l" t="t" r="r" b="b"/>
            <a:pathLst>
              <a:path w="3028950" h="2622550">
                <a:moveTo>
                  <a:pt x="0" y="0"/>
                </a:moveTo>
                <a:cubicBezTo>
                  <a:pt x="296775" y="61115"/>
                  <a:pt x="2009775" y="204258"/>
                  <a:pt x="2514600" y="641350"/>
                </a:cubicBezTo>
                <a:cubicBezTo>
                  <a:pt x="3019425" y="1078442"/>
                  <a:pt x="3024187" y="1850496"/>
                  <a:pt x="3028950" y="2622550"/>
                </a:cubicBezTo>
              </a:path>
            </a:pathLst>
          </a:custGeom>
          <a:noFill/>
          <a:ln>
            <a:solidFill>
              <a:srgbClr val="E46C0A">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Brace 38"/>
          <p:cNvSpPr/>
          <p:nvPr/>
        </p:nvSpPr>
        <p:spPr>
          <a:xfrm rot="5400000">
            <a:off x="4902158" y="3256602"/>
            <a:ext cx="224554" cy="1712816"/>
          </a:xfrm>
          <a:prstGeom prst="leftBrace">
            <a:avLst>
              <a:gd name="adj1" fmla="val 28033"/>
              <a:gd name="adj2" fmla="val 50000"/>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4018830" y="2506846"/>
            <a:ext cx="990016" cy="1469518"/>
          </a:xfrm>
          <a:custGeom>
            <a:avLst/>
            <a:gdLst>
              <a:gd name="connsiteX0" fmla="*/ 0 w 1004134"/>
              <a:gd name="connsiteY0" fmla="*/ 0 h 1422400"/>
              <a:gd name="connsiteX1" fmla="*/ 857250 w 1004134"/>
              <a:gd name="connsiteY1" fmla="*/ 349250 h 1422400"/>
              <a:gd name="connsiteX2" fmla="*/ 996950 w 1004134"/>
              <a:gd name="connsiteY2" fmla="*/ 1422400 h 1422400"/>
              <a:gd name="connsiteX0" fmla="*/ 0 w 1004134"/>
              <a:gd name="connsiteY0" fmla="*/ 0 h 1422400"/>
              <a:gd name="connsiteX1" fmla="*/ 857250 w 1004134"/>
              <a:gd name="connsiteY1" fmla="*/ 349250 h 1422400"/>
              <a:gd name="connsiteX2" fmla="*/ 996950 w 1004134"/>
              <a:gd name="connsiteY2" fmla="*/ 1422400 h 1422400"/>
            </a:gdLst>
            <a:ahLst/>
            <a:cxnLst>
              <a:cxn ang="0">
                <a:pos x="connsiteX0" y="connsiteY0"/>
              </a:cxn>
              <a:cxn ang="0">
                <a:pos x="connsiteX1" y="connsiteY1"/>
              </a:cxn>
              <a:cxn ang="0">
                <a:pos x="connsiteX2" y="connsiteY2"/>
              </a:cxn>
            </a:cxnLst>
            <a:rect l="l" t="t" r="r" b="b"/>
            <a:pathLst>
              <a:path w="1004134" h="1422400">
                <a:moveTo>
                  <a:pt x="0" y="0"/>
                </a:moveTo>
                <a:cubicBezTo>
                  <a:pt x="219077" y="112414"/>
                  <a:pt x="691092" y="112183"/>
                  <a:pt x="857250" y="349250"/>
                </a:cubicBezTo>
                <a:cubicBezTo>
                  <a:pt x="1023408" y="586317"/>
                  <a:pt x="1010179" y="1004358"/>
                  <a:pt x="996950" y="1422400"/>
                </a:cubicBezTo>
              </a:path>
            </a:pathLst>
          </a:custGeom>
          <a:noFill/>
          <a:ln>
            <a:solidFill>
              <a:schemeClr val="accent3">
                <a:lumMod val="75000"/>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941055" y="2160448"/>
            <a:ext cx="3428030" cy="3482488"/>
          </a:xfrm>
          <a:custGeom>
            <a:avLst/>
            <a:gdLst>
              <a:gd name="connsiteX0" fmla="*/ 0 w 3028950"/>
              <a:gd name="connsiteY0" fmla="*/ 0 h 2622550"/>
              <a:gd name="connsiteX1" fmla="*/ 2514600 w 3028950"/>
              <a:gd name="connsiteY1" fmla="*/ 641350 h 2622550"/>
              <a:gd name="connsiteX2" fmla="*/ 3028950 w 3028950"/>
              <a:gd name="connsiteY2" fmla="*/ 2622550 h 2622550"/>
              <a:gd name="connsiteX0" fmla="*/ 0 w 3028950"/>
              <a:gd name="connsiteY0" fmla="*/ 0 h 2622550"/>
              <a:gd name="connsiteX1" fmla="*/ 2514600 w 3028950"/>
              <a:gd name="connsiteY1" fmla="*/ 641350 h 2622550"/>
              <a:gd name="connsiteX2" fmla="*/ 3028950 w 3028950"/>
              <a:gd name="connsiteY2" fmla="*/ 2622550 h 2622550"/>
              <a:gd name="connsiteX0" fmla="*/ 0 w 3028950"/>
              <a:gd name="connsiteY0" fmla="*/ 0 h 2622550"/>
              <a:gd name="connsiteX1" fmla="*/ 2514600 w 3028950"/>
              <a:gd name="connsiteY1" fmla="*/ 641350 h 2622550"/>
              <a:gd name="connsiteX2" fmla="*/ 3028950 w 3028950"/>
              <a:gd name="connsiteY2" fmla="*/ 2622550 h 2622550"/>
              <a:gd name="connsiteX0" fmla="*/ 0 w 3031531"/>
              <a:gd name="connsiteY0" fmla="*/ 0 h 2622550"/>
              <a:gd name="connsiteX1" fmla="*/ 2658917 w 3031531"/>
              <a:gd name="connsiteY1" fmla="*/ 585409 h 2622550"/>
              <a:gd name="connsiteX2" fmla="*/ 3028950 w 3031531"/>
              <a:gd name="connsiteY2" fmla="*/ 2622550 h 2622550"/>
              <a:gd name="connsiteX0" fmla="*/ 0 w 3028950"/>
              <a:gd name="connsiteY0" fmla="*/ 0 h 2622550"/>
              <a:gd name="connsiteX1" fmla="*/ 2658917 w 3028950"/>
              <a:gd name="connsiteY1" fmla="*/ 585409 h 2622550"/>
              <a:gd name="connsiteX2" fmla="*/ 3028950 w 3028950"/>
              <a:gd name="connsiteY2" fmla="*/ 2622550 h 2622550"/>
              <a:gd name="connsiteX0" fmla="*/ 0 w 3028950"/>
              <a:gd name="connsiteY0" fmla="*/ 0 h 2622550"/>
              <a:gd name="connsiteX1" fmla="*/ 2658917 w 3028950"/>
              <a:gd name="connsiteY1" fmla="*/ 585409 h 2622550"/>
              <a:gd name="connsiteX2" fmla="*/ 3028950 w 3028950"/>
              <a:gd name="connsiteY2" fmla="*/ 2622550 h 2622550"/>
              <a:gd name="connsiteX0" fmla="*/ 0 w 3028950"/>
              <a:gd name="connsiteY0" fmla="*/ 0 h 2622550"/>
              <a:gd name="connsiteX1" fmla="*/ 2737636 w 3028950"/>
              <a:gd name="connsiteY1" fmla="*/ 533771 h 2622550"/>
              <a:gd name="connsiteX2" fmla="*/ 3028950 w 3028950"/>
              <a:gd name="connsiteY2" fmla="*/ 2622550 h 2622550"/>
              <a:gd name="connsiteX0" fmla="*/ 0 w 3028950"/>
              <a:gd name="connsiteY0" fmla="*/ 0 h 2622550"/>
              <a:gd name="connsiteX1" fmla="*/ 2737636 w 3028950"/>
              <a:gd name="connsiteY1" fmla="*/ 533771 h 2622550"/>
              <a:gd name="connsiteX2" fmla="*/ 3028950 w 3028950"/>
              <a:gd name="connsiteY2" fmla="*/ 2622550 h 2622550"/>
              <a:gd name="connsiteX0" fmla="*/ 0 w 3028950"/>
              <a:gd name="connsiteY0" fmla="*/ 0 h 2622550"/>
              <a:gd name="connsiteX1" fmla="*/ 2737636 w 3028950"/>
              <a:gd name="connsiteY1" fmla="*/ 533771 h 2622550"/>
              <a:gd name="connsiteX2" fmla="*/ 3028950 w 3028950"/>
              <a:gd name="connsiteY2" fmla="*/ 2622550 h 2622550"/>
              <a:gd name="connsiteX0" fmla="*/ 0 w 3028950"/>
              <a:gd name="connsiteY0" fmla="*/ 0 h 2622550"/>
              <a:gd name="connsiteX1" fmla="*/ 2737636 w 3028950"/>
              <a:gd name="connsiteY1" fmla="*/ 533771 h 2622550"/>
              <a:gd name="connsiteX2" fmla="*/ 3028950 w 3028950"/>
              <a:gd name="connsiteY2" fmla="*/ 2622550 h 2622550"/>
              <a:gd name="connsiteX0" fmla="*/ 0 w 3056386"/>
              <a:gd name="connsiteY0" fmla="*/ 0 h 2622550"/>
              <a:gd name="connsiteX1" fmla="*/ 2875393 w 3056386"/>
              <a:gd name="connsiteY1" fmla="*/ 738507 h 2622550"/>
              <a:gd name="connsiteX2" fmla="*/ 3028950 w 3056386"/>
              <a:gd name="connsiteY2" fmla="*/ 2622550 h 2622550"/>
              <a:gd name="connsiteX0" fmla="*/ 0 w 3073334"/>
              <a:gd name="connsiteY0" fmla="*/ 0 h 2622550"/>
              <a:gd name="connsiteX1" fmla="*/ 2875393 w 3073334"/>
              <a:gd name="connsiteY1" fmla="*/ 738507 h 2622550"/>
              <a:gd name="connsiteX2" fmla="*/ 3028950 w 3073334"/>
              <a:gd name="connsiteY2" fmla="*/ 2622550 h 2622550"/>
              <a:gd name="connsiteX0" fmla="*/ 0 w 3042209"/>
              <a:gd name="connsiteY0" fmla="*/ 0 h 2622550"/>
              <a:gd name="connsiteX1" fmla="*/ 2790115 w 3042209"/>
              <a:gd name="connsiteY1" fmla="*/ 738507 h 2622550"/>
              <a:gd name="connsiteX2" fmla="*/ 3028950 w 3042209"/>
              <a:gd name="connsiteY2" fmla="*/ 2622550 h 2622550"/>
              <a:gd name="connsiteX0" fmla="*/ 0 w 3080446"/>
              <a:gd name="connsiteY0" fmla="*/ 0 h 2622550"/>
              <a:gd name="connsiteX1" fmla="*/ 2790115 w 3080446"/>
              <a:gd name="connsiteY1" fmla="*/ 738507 h 2622550"/>
              <a:gd name="connsiteX2" fmla="*/ 3028950 w 3080446"/>
              <a:gd name="connsiteY2" fmla="*/ 2622550 h 2622550"/>
              <a:gd name="connsiteX0" fmla="*/ 0 w 3085090"/>
              <a:gd name="connsiteY0" fmla="*/ 0 h 2622550"/>
              <a:gd name="connsiteX1" fmla="*/ 2790115 w 3085090"/>
              <a:gd name="connsiteY1" fmla="*/ 738507 h 2622550"/>
              <a:gd name="connsiteX2" fmla="*/ 3028950 w 3085090"/>
              <a:gd name="connsiteY2" fmla="*/ 2622550 h 2622550"/>
            </a:gdLst>
            <a:ahLst/>
            <a:cxnLst>
              <a:cxn ang="0">
                <a:pos x="connsiteX0" y="connsiteY0"/>
              </a:cxn>
              <a:cxn ang="0">
                <a:pos x="connsiteX1" y="connsiteY1"/>
              </a:cxn>
              <a:cxn ang="0">
                <a:pos x="connsiteX2" y="connsiteY2"/>
              </a:cxn>
            </a:cxnLst>
            <a:rect l="l" t="t" r="r" b="b"/>
            <a:pathLst>
              <a:path w="3085090" h="2622550">
                <a:moveTo>
                  <a:pt x="0" y="0"/>
                </a:moveTo>
                <a:cubicBezTo>
                  <a:pt x="119304" y="194245"/>
                  <a:pt x="2337768" y="298609"/>
                  <a:pt x="2790115" y="738507"/>
                </a:cubicBezTo>
                <a:cubicBezTo>
                  <a:pt x="3242462" y="1178405"/>
                  <a:pt x="3043867" y="1911646"/>
                  <a:pt x="3028950" y="2622550"/>
                </a:cubicBezTo>
              </a:path>
            </a:pathLst>
          </a:custGeom>
          <a:noFill/>
          <a:ln>
            <a:solidFill>
              <a:srgbClr val="8EB4E3">
                <a:alpha val="4117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Left Brace 259"/>
          <p:cNvSpPr/>
          <p:nvPr/>
        </p:nvSpPr>
        <p:spPr>
          <a:xfrm rot="10800000">
            <a:off x="2794477" y="1132619"/>
            <a:ext cx="224554" cy="4014667"/>
          </a:xfrm>
          <a:prstGeom prst="leftBrace">
            <a:avLst>
              <a:gd name="adj1" fmla="val 28033"/>
              <a:gd name="adj2"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056679" y="1393193"/>
            <a:ext cx="548321" cy="1727494"/>
          </a:xfrm>
          <a:custGeom>
            <a:avLst/>
            <a:gdLst>
              <a:gd name="connsiteX0" fmla="*/ 0 w 628650"/>
              <a:gd name="connsiteY0" fmla="*/ 2120727 h 2270456"/>
              <a:gd name="connsiteX1" fmla="*/ 222250 w 628650"/>
              <a:gd name="connsiteY1" fmla="*/ 2076277 h 2270456"/>
              <a:gd name="connsiteX2" fmla="*/ 234950 w 628650"/>
              <a:gd name="connsiteY2" fmla="*/ 215727 h 2270456"/>
              <a:gd name="connsiteX3" fmla="*/ 628650 w 628650"/>
              <a:gd name="connsiteY3" fmla="*/ 114127 h 2270456"/>
              <a:gd name="connsiteX0" fmla="*/ 0 w 628650"/>
              <a:gd name="connsiteY0" fmla="*/ 2031536 h 2154722"/>
              <a:gd name="connsiteX1" fmla="*/ 222250 w 628650"/>
              <a:gd name="connsiteY1" fmla="*/ 1987086 h 2154722"/>
              <a:gd name="connsiteX2" fmla="*/ 215900 w 628650"/>
              <a:gd name="connsiteY2" fmla="*/ 526586 h 2154722"/>
              <a:gd name="connsiteX3" fmla="*/ 628650 w 628650"/>
              <a:gd name="connsiteY3" fmla="*/ 24936 h 2154722"/>
              <a:gd name="connsiteX0" fmla="*/ 0 w 628650"/>
              <a:gd name="connsiteY0" fmla="*/ 2025937 h 2149123"/>
              <a:gd name="connsiteX1" fmla="*/ 222250 w 628650"/>
              <a:gd name="connsiteY1" fmla="*/ 1981487 h 2149123"/>
              <a:gd name="connsiteX2" fmla="*/ 215900 w 628650"/>
              <a:gd name="connsiteY2" fmla="*/ 520987 h 2149123"/>
              <a:gd name="connsiteX3" fmla="*/ 628650 w 628650"/>
              <a:gd name="connsiteY3" fmla="*/ 19337 h 2149123"/>
              <a:gd name="connsiteX0" fmla="*/ 0 w 628650"/>
              <a:gd name="connsiteY0" fmla="*/ 2006657 h 2129843"/>
              <a:gd name="connsiteX1" fmla="*/ 222250 w 628650"/>
              <a:gd name="connsiteY1" fmla="*/ 1962207 h 2129843"/>
              <a:gd name="connsiteX2" fmla="*/ 215900 w 628650"/>
              <a:gd name="connsiteY2" fmla="*/ 501707 h 2129843"/>
              <a:gd name="connsiteX3" fmla="*/ 628650 w 628650"/>
              <a:gd name="connsiteY3" fmla="*/ 57 h 2129843"/>
              <a:gd name="connsiteX0" fmla="*/ 0 w 628650"/>
              <a:gd name="connsiteY0" fmla="*/ 2006658 h 2129844"/>
              <a:gd name="connsiteX1" fmla="*/ 222250 w 628650"/>
              <a:gd name="connsiteY1" fmla="*/ 1962208 h 2129844"/>
              <a:gd name="connsiteX2" fmla="*/ 215900 w 628650"/>
              <a:gd name="connsiteY2" fmla="*/ 501708 h 2129844"/>
              <a:gd name="connsiteX3" fmla="*/ 628650 w 628650"/>
              <a:gd name="connsiteY3" fmla="*/ 58 h 2129844"/>
              <a:gd name="connsiteX0" fmla="*/ 0 w 628650"/>
              <a:gd name="connsiteY0" fmla="*/ 2006671 h 2044296"/>
              <a:gd name="connsiteX1" fmla="*/ 260350 w 628650"/>
              <a:gd name="connsiteY1" fmla="*/ 1632021 h 2044296"/>
              <a:gd name="connsiteX2" fmla="*/ 215900 w 628650"/>
              <a:gd name="connsiteY2" fmla="*/ 501721 h 2044296"/>
              <a:gd name="connsiteX3" fmla="*/ 628650 w 628650"/>
              <a:gd name="connsiteY3" fmla="*/ 71 h 2044296"/>
              <a:gd name="connsiteX0" fmla="*/ 0 w 628650"/>
              <a:gd name="connsiteY0" fmla="*/ 2006671 h 2037658"/>
              <a:gd name="connsiteX1" fmla="*/ 260350 w 628650"/>
              <a:gd name="connsiteY1" fmla="*/ 1632021 h 2037658"/>
              <a:gd name="connsiteX2" fmla="*/ 215900 w 628650"/>
              <a:gd name="connsiteY2" fmla="*/ 501721 h 2037658"/>
              <a:gd name="connsiteX3" fmla="*/ 628650 w 628650"/>
              <a:gd name="connsiteY3" fmla="*/ 71 h 2037658"/>
              <a:gd name="connsiteX0" fmla="*/ 0 w 628650"/>
              <a:gd name="connsiteY0" fmla="*/ 2006679 h 2037666"/>
              <a:gd name="connsiteX1" fmla="*/ 260350 w 628650"/>
              <a:gd name="connsiteY1" fmla="*/ 1632029 h 2037666"/>
              <a:gd name="connsiteX2" fmla="*/ 215900 w 628650"/>
              <a:gd name="connsiteY2" fmla="*/ 501729 h 2037666"/>
              <a:gd name="connsiteX3" fmla="*/ 628650 w 628650"/>
              <a:gd name="connsiteY3" fmla="*/ 79 h 2037666"/>
              <a:gd name="connsiteX0" fmla="*/ 0 w 628650"/>
              <a:gd name="connsiteY0" fmla="*/ 2006679 h 2006679"/>
              <a:gd name="connsiteX1" fmla="*/ 260350 w 628650"/>
              <a:gd name="connsiteY1" fmla="*/ 1632029 h 2006679"/>
              <a:gd name="connsiteX2" fmla="*/ 215900 w 628650"/>
              <a:gd name="connsiteY2" fmla="*/ 501729 h 2006679"/>
              <a:gd name="connsiteX3" fmla="*/ 628650 w 628650"/>
              <a:gd name="connsiteY3" fmla="*/ 79 h 2006679"/>
              <a:gd name="connsiteX0" fmla="*/ 0 w 628650"/>
              <a:gd name="connsiteY0" fmla="*/ 2006679 h 2006679"/>
              <a:gd name="connsiteX1" fmla="*/ 215900 w 628650"/>
              <a:gd name="connsiteY1" fmla="*/ 501729 h 2006679"/>
              <a:gd name="connsiteX2" fmla="*/ 628650 w 628650"/>
              <a:gd name="connsiteY2" fmla="*/ 79 h 2006679"/>
              <a:gd name="connsiteX0" fmla="*/ 0 w 628650"/>
              <a:gd name="connsiteY0" fmla="*/ 2006631 h 2006631"/>
              <a:gd name="connsiteX1" fmla="*/ 222250 w 628650"/>
              <a:gd name="connsiteY1" fmla="*/ 844581 h 2006631"/>
              <a:gd name="connsiteX2" fmla="*/ 628650 w 628650"/>
              <a:gd name="connsiteY2" fmla="*/ 31 h 2006631"/>
              <a:gd name="connsiteX0" fmla="*/ 0 w 628650"/>
              <a:gd name="connsiteY0" fmla="*/ 2006631 h 2006631"/>
              <a:gd name="connsiteX1" fmla="*/ 222250 w 628650"/>
              <a:gd name="connsiteY1" fmla="*/ 844581 h 2006631"/>
              <a:gd name="connsiteX2" fmla="*/ 628650 w 628650"/>
              <a:gd name="connsiteY2" fmla="*/ 31 h 2006631"/>
              <a:gd name="connsiteX0" fmla="*/ 0 w 628650"/>
              <a:gd name="connsiteY0" fmla="*/ 2006631 h 2006631"/>
              <a:gd name="connsiteX1" fmla="*/ 222250 w 628650"/>
              <a:gd name="connsiteY1" fmla="*/ 844581 h 2006631"/>
              <a:gd name="connsiteX2" fmla="*/ 628650 w 628650"/>
              <a:gd name="connsiteY2" fmla="*/ 31 h 2006631"/>
              <a:gd name="connsiteX0" fmla="*/ 0 w 628650"/>
              <a:gd name="connsiteY0" fmla="*/ 2006631 h 2006631"/>
              <a:gd name="connsiteX1" fmla="*/ 222250 w 628650"/>
              <a:gd name="connsiteY1" fmla="*/ 844581 h 2006631"/>
              <a:gd name="connsiteX2" fmla="*/ 628650 w 628650"/>
              <a:gd name="connsiteY2" fmla="*/ 31 h 2006631"/>
            </a:gdLst>
            <a:ahLst/>
            <a:cxnLst>
              <a:cxn ang="0">
                <a:pos x="connsiteX0" y="connsiteY0"/>
              </a:cxn>
              <a:cxn ang="0">
                <a:pos x="connsiteX1" y="connsiteY1"/>
              </a:cxn>
              <a:cxn ang="0">
                <a:pos x="connsiteX2" y="connsiteY2"/>
              </a:cxn>
            </a:cxnLst>
            <a:rect l="l" t="t" r="r" b="b"/>
            <a:pathLst>
              <a:path w="628650" h="2006631">
                <a:moveTo>
                  <a:pt x="0" y="2006631"/>
                </a:moveTo>
                <a:cubicBezTo>
                  <a:pt x="279929" y="2004250"/>
                  <a:pt x="217366" y="1195008"/>
                  <a:pt x="222250" y="844581"/>
                </a:cubicBezTo>
                <a:cubicBezTo>
                  <a:pt x="226483" y="540839"/>
                  <a:pt x="281516" y="-4732"/>
                  <a:pt x="628650" y="31"/>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1669645" y="1012379"/>
            <a:ext cx="1918506" cy="389984"/>
          </a:xfrm>
          <a:custGeom>
            <a:avLst/>
            <a:gdLst>
              <a:gd name="connsiteX0" fmla="*/ 2463800 w 2463800"/>
              <a:gd name="connsiteY0" fmla="*/ 0 h 844550"/>
              <a:gd name="connsiteX1" fmla="*/ 469900 w 2463800"/>
              <a:gd name="connsiteY1" fmla="*/ 641350 h 844550"/>
              <a:gd name="connsiteX2" fmla="*/ 0 w 2463800"/>
              <a:gd name="connsiteY2" fmla="*/ 844550 h 844550"/>
              <a:gd name="connsiteX0" fmla="*/ 2463800 w 2463800"/>
              <a:gd name="connsiteY0" fmla="*/ 0 h 844550"/>
              <a:gd name="connsiteX1" fmla="*/ 1042154 w 2463800"/>
              <a:gd name="connsiteY1" fmla="*/ 163737 h 844550"/>
              <a:gd name="connsiteX2" fmla="*/ 0 w 2463800"/>
              <a:gd name="connsiteY2" fmla="*/ 844550 h 844550"/>
              <a:gd name="connsiteX0" fmla="*/ 2463800 w 2463800"/>
              <a:gd name="connsiteY0" fmla="*/ 0 h 844550"/>
              <a:gd name="connsiteX1" fmla="*/ 1042154 w 2463800"/>
              <a:gd name="connsiteY1" fmla="*/ 163737 h 844550"/>
              <a:gd name="connsiteX2" fmla="*/ 0 w 2463800"/>
              <a:gd name="connsiteY2" fmla="*/ 844550 h 844550"/>
              <a:gd name="connsiteX0" fmla="*/ 2288945 w 2288945"/>
              <a:gd name="connsiteY0" fmla="*/ 0 h 795814"/>
              <a:gd name="connsiteX1" fmla="*/ 867299 w 2288945"/>
              <a:gd name="connsiteY1" fmla="*/ 163737 h 795814"/>
              <a:gd name="connsiteX2" fmla="*/ 0 w 2288945"/>
              <a:gd name="connsiteY2" fmla="*/ 795814 h 795814"/>
              <a:gd name="connsiteX0" fmla="*/ 2551228 w 2551228"/>
              <a:gd name="connsiteY0" fmla="*/ 0 h 942022"/>
              <a:gd name="connsiteX1" fmla="*/ 1129582 w 2551228"/>
              <a:gd name="connsiteY1" fmla="*/ 163737 h 942022"/>
              <a:gd name="connsiteX2" fmla="*/ 0 w 2551228"/>
              <a:gd name="connsiteY2" fmla="*/ 942022 h 942022"/>
              <a:gd name="connsiteX0" fmla="*/ 2551228 w 2551228"/>
              <a:gd name="connsiteY0" fmla="*/ 0 h 942022"/>
              <a:gd name="connsiteX1" fmla="*/ 1129582 w 2551228"/>
              <a:gd name="connsiteY1" fmla="*/ 163737 h 942022"/>
              <a:gd name="connsiteX2" fmla="*/ 0 w 2551228"/>
              <a:gd name="connsiteY2" fmla="*/ 942022 h 942022"/>
              <a:gd name="connsiteX0" fmla="*/ 2654552 w 2654552"/>
              <a:gd name="connsiteY0" fmla="*/ 0 h 990758"/>
              <a:gd name="connsiteX1" fmla="*/ 1232906 w 2654552"/>
              <a:gd name="connsiteY1" fmla="*/ 163737 h 990758"/>
              <a:gd name="connsiteX2" fmla="*/ 0 w 2654552"/>
              <a:gd name="connsiteY2" fmla="*/ 990758 h 990758"/>
            </a:gdLst>
            <a:ahLst/>
            <a:cxnLst>
              <a:cxn ang="0">
                <a:pos x="connsiteX0" y="connsiteY0"/>
              </a:cxn>
              <a:cxn ang="0">
                <a:pos x="connsiteX1" y="connsiteY1"/>
              </a:cxn>
              <a:cxn ang="0">
                <a:pos x="connsiteX2" y="connsiteY2"/>
              </a:cxn>
            </a:cxnLst>
            <a:rect l="l" t="t" r="r" b="b"/>
            <a:pathLst>
              <a:path w="2654552" h="990758">
                <a:moveTo>
                  <a:pt x="2654552" y="0"/>
                </a:moveTo>
                <a:cubicBezTo>
                  <a:pt x="2140930" y="5844"/>
                  <a:pt x="1675331" y="-1389"/>
                  <a:pt x="1232906" y="163737"/>
                </a:cubicBezTo>
                <a:cubicBezTo>
                  <a:pt x="790481" y="328863"/>
                  <a:pt x="29633" y="959537"/>
                  <a:pt x="0" y="990758"/>
                </a:cubicBezTo>
              </a:path>
            </a:pathLst>
          </a:custGeom>
          <a:noFill/>
          <a:ln>
            <a:solidFill>
              <a:srgbClr val="D4CF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en-US" smtClean="0"/>
              <a:t>9/23/2016</a:t>
            </a:r>
            <a:endParaRPr lang="en-US" dirty="0"/>
          </a:p>
        </p:txBody>
      </p:sp>
      <p:sp>
        <p:nvSpPr>
          <p:cNvPr id="6" name="Footer Placeholder 5"/>
          <p:cNvSpPr>
            <a:spLocks noGrp="1"/>
          </p:cNvSpPr>
          <p:nvPr>
            <p:ph type="ftr" sz="quarter" idx="11"/>
          </p:nvPr>
        </p:nvSpPr>
        <p:spPr/>
        <p:txBody>
          <a:bodyPr/>
          <a:lstStyle/>
          <a:p>
            <a:r>
              <a:rPr lang="en-US" smtClean="0"/>
              <a:t>Nemati - WFIRST Coronagraph Photometry and Planet Yield</a:t>
            </a:r>
            <a:endParaRPr lang="en-US" dirty="0"/>
          </a:p>
        </p:txBody>
      </p:sp>
      <p:sp>
        <p:nvSpPr>
          <p:cNvPr id="12" name="Rectangle 11"/>
          <p:cNvSpPr/>
          <p:nvPr/>
        </p:nvSpPr>
        <p:spPr>
          <a:xfrm>
            <a:off x="4181594" y="3487227"/>
            <a:ext cx="4903849" cy="215444"/>
          </a:xfrm>
          <a:prstGeom prst="rect">
            <a:avLst/>
          </a:prstGeom>
        </p:spPr>
        <p:txBody>
          <a:bodyPr wrap="square">
            <a:spAutoFit/>
          </a:bodyPr>
          <a:lstStyle/>
          <a:p>
            <a:r>
              <a:rPr lang="en-US" sz="800" dirty="0" smtClean="0">
                <a:solidFill>
                  <a:schemeClr val="bg2">
                    <a:lumMod val="75000"/>
                  </a:schemeClr>
                </a:solidFill>
                <a:latin typeface="Courier New" panose="02070309020205020404" pitchFamily="49" charset="0"/>
                <a:cs typeface="Courier New" panose="02070309020205020404" pitchFamily="49" charset="0"/>
              </a:rPr>
              <a:t>From SNR repository rev 422: 20160406 </a:t>
            </a:r>
            <a:r>
              <a:rPr lang="en-US" sz="800" dirty="0">
                <a:solidFill>
                  <a:schemeClr val="bg2">
                    <a:lumMod val="75000"/>
                  </a:schemeClr>
                </a:solidFill>
                <a:latin typeface="Courier New" panose="02070309020205020404" pitchFamily="49" charset="0"/>
                <a:cs typeface="Courier New" panose="02070309020205020404" pitchFamily="49" charset="0"/>
              </a:rPr>
              <a:t>Nemati Rates for Typical Observation.sm</a:t>
            </a:r>
          </a:p>
        </p:txBody>
      </p:sp>
    </p:spTree>
    <p:extLst>
      <p:ext uri="{BB962C8B-B14F-4D97-AF65-F5344CB8AC3E}">
        <p14:creationId xmlns:p14="http://schemas.microsoft.com/office/powerpoint/2010/main" val="180890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Coronagraph Contrast</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sz="2000" dirty="0" smtClean="0"/>
                  <a:t>The Coronagraph contrast is computed on a per pixel basis. </a:t>
                </a:r>
              </a:p>
              <a:p>
                <a:r>
                  <a:rPr lang="en-US" sz="2000" dirty="0" smtClean="0"/>
                  <a:t>Steps to getting contrast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a14:m>
                <a:endParaRPr lang="en-US" sz="2000" dirty="0" smtClean="0"/>
              </a:p>
              <a:p>
                <a:pPr marL="857250" lvl="1" indent="-457200">
                  <a:buFont typeface="+mj-lt"/>
                  <a:buAutoNum type="arabicPeriod"/>
                </a:pPr>
                <a:r>
                  <a:rPr lang="en-US" sz="1800" dirty="0" smtClean="0"/>
                  <a:t>Propagate a flat wavefront (corresponding to the star being at 0,0) through the optical system, from the primary all the way to the imager</a:t>
                </a:r>
              </a:p>
              <a:p>
                <a:pPr marL="857250" lvl="1" indent="-457200">
                  <a:buFont typeface="+mj-lt"/>
                  <a:buAutoNum type="arabicPeriod"/>
                </a:pPr>
                <a:r>
                  <a:rPr lang="en-US" sz="1800" dirty="0" smtClean="0"/>
                  <a:t>Obtain the intensity distribution </a:t>
                </a:r>
                <a14:m>
                  <m:oMath xmlns:m="http://schemas.openxmlformats.org/officeDocument/2006/math">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𝑢</m:t>
                    </m:r>
                    <m:r>
                      <a:rPr lang="en-US" sz="1800" i="1">
                        <a:latin typeface="Cambria Math" panose="02040503050406030204" pitchFamily="18" charset="0"/>
                      </a:rPr>
                      <m:t>,</m:t>
                    </m:r>
                    <m:r>
                      <a:rPr lang="en-US" sz="1800" i="1">
                        <a:latin typeface="Cambria Math" panose="02040503050406030204" pitchFamily="18" charset="0"/>
                      </a:rPr>
                      <m:t>𝑣</m:t>
                    </m:r>
                    <m:r>
                      <a:rPr lang="en-US" sz="1800" i="1">
                        <a:latin typeface="Cambria Math" panose="02040503050406030204" pitchFamily="18" charset="0"/>
                      </a:rPr>
                      <m:t>;0,0)</m:t>
                    </m:r>
                  </m:oMath>
                </a14:m>
                <a:r>
                  <a:rPr lang="en-US" sz="1800" dirty="0" smtClean="0"/>
                  <a:t> in the focal plane </a:t>
                </a:r>
              </a:p>
              <a:p>
                <a:pPr marL="1257300" lvl="2" indent="-457200"/>
                <a:r>
                  <a:rPr lang="en-US" sz="1600" dirty="0" smtClean="0"/>
                  <a:t>Normalize the intensity distribution to the total incident power (photons/second) incident on the unobscured parts of the primary. </a:t>
                </a:r>
              </a:p>
              <a:p>
                <a:pPr marL="857250" lvl="1" indent="-457200">
                  <a:buFont typeface="+mj-lt"/>
                  <a:buAutoNum type="arabicPeriod"/>
                </a:pPr>
                <a:r>
                  <a:rPr lang="en-US" sz="1800" dirty="0" smtClean="0"/>
                  <a:t>Repeat with a tilt applied to the incoming wavefront so that the star is effectively at </a:t>
                </a: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e>
                    </m:d>
                  </m:oMath>
                </a14:m>
                <a:r>
                  <a:rPr lang="en-US" sz="1800" b="0" dirty="0" smtClean="0"/>
                  <a:t> </a:t>
                </a:r>
                <a:r>
                  <a:rPr lang="en-US" sz="1800" b="0" dirty="0" smtClean="0">
                    <a:sym typeface="Wingdings" panose="05000000000000000000" pitchFamily="2" charset="2"/>
                  </a:rPr>
                  <a:t> this gives </a:t>
                </a:r>
                <a14:m>
                  <m:oMath xmlns:m="http://schemas.openxmlformats.org/officeDocument/2006/math">
                    <m:r>
                      <a:rPr lang="en-US" sz="1800" b="0" i="1" smtClean="0">
                        <a:latin typeface="Cambria Math" panose="02040503050406030204" pitchFamily="18" charset="0"/>
                        <a:sym typeface="Wingdings" panose="05000000000000000000" pitchFamily="2" charset="2"/>
                      </a:rPr>
                      <m:t>𝐼</m:t>
                    </m:r>
                    <m:r>
                      <a:rPr lang="en-US" sz="1800" b="0" i="1" smtClean="0">
                        <a:latin typeface="Cambria Math" panose="02040503050406030204" pitchFamily="18" charset="0"/>
                        <a:sym typeface="Wingdings" panose="05000000000000000000" pitchFamily="2" charset="2"/>
                      </a:rPr>
                      <m:t>(</m:t>
                    </m:r>
                    <m:r>
                      <a:rPr lang="en-US" sz="1800" b="0" i="1" smtClean="0">
                        <a:latin typeface="Cambria Math" panose="02040503050406030204" pitchFamily="18" charset="0"/>
                        <a:sym typeface="Wingdings" panose="05000000000000000000" pitchFamily="2" charset="2"/>
                      </a:rPr>
                      <m:t>𝑢</m:t>
                    </m:r>
                    <m:r>
                      <a:rPr lang="en-US" sz="1800" b="0" i="1" smtClean="0">
                        <a:latin typeface="Cambria Math" panose="02040503050406030204" pitchFamily="18" charset="0"/>
                        <a:sym typeface="Wingdings" panose="05000000000000000000" pitchFamily="2" charset="2"/>
                      </a:rPr>
                      <m:t>,</m:t>
                    </m:r>
                    <m:r>
                      <a:rPr lang="en-US" sz="1800" b="0" i="1" smtClean="0">
                        <a:latin typeface="Cambria Math" panose="02040503050406030204" pitchFamily="18" charset="0"/>
                        <a:sym typeface="Wingdings" panose="05000000000000000000" pitchFamily="2" charset="2"/>
                      </a:rPr>
                      <m:t>𝑣</m:t>
                    </m:r>
                    <m:r>
                      <a:rPr lang="en-US" sz="1800" b="0" i="1" smtClean="0">
                        <a:latin typeface="Cambria Math" panose="02040503050406030204" pitchFamily="18" charset="0"/>
                        <a:sym typeface="Wingdings" panose="05000000000000000000" pitchFamily="2" charset="2"/>
                      </a:rPr>
                      <m:t>;</m:t>
                    </m:r>
                    <m:r>
                      <a:rPr lang="en-US" sz="1800" b="0" i="1" smtClean="0">
                        <a:latin typeface="Cambria Math" panose="02040503050406030204" pitchFamily="18" charset="0"/>
                        <a:sym typeface="Wingdings" panose="05000000000000000000" pitchFamily="2" charset="2"/>
                      </a:rPr>
                      <m:t>𝑢</m:t>
                    </m:r>
                    <m:r>
                      <a:rPr lang="en-US" sz="1800" b="0" i="1" smtClean="0">
                        <a:latin typeface="Cambria Math" panose="02040503050406030204" pitchFamily="18" charset="0"/>
                        <a:sym typeface="Wingdings" panose="05000000000000000000" pitchFamily="2" charset="2"/>
                      </a:rPr>
                      <m:t>,</m:t>
                    </m:r>
                    <m:r>
                      <a:rPr lang="en-US" sz="1800" b="0" i="1" smtClean="0">
                        <a:latin typeface="Cambria Math" panose="02040503050406030204" pitchFamily="18" charset="0"/>
                        <a:sym typeface="Wingdings" panose="05000000000000000000" pitchFamily="2" charset="2"/>
                      </a:rPr>
                      <m:t>𝑣</m:t>
                    </m:r>
                    <m:r>
                      <a:rPr lang="en-US" sz="1800" b="0" i="1" smtClean="0">
                        <a:latin typeface="Cambria Math" panose="02040503050406030204" pitchFamily="18" charset="0"/>
                        <a:sym typeface="Wingdings" panose="05000000000000000000" pitchFamily="2" charset="2"/>
                      </a:rPr>
                      <m:t>)</m:t>
                    </m:r>
                  </m:oMath>
                </a14:m>
                <a:endParaRPr lang="en-US" sz="1800" b="0" dirty="0" smtClean="0"/>
              </a:p>
              <a:p>
                <a:pPr marL="857250" lvl="1" indent="-457200">
                  <a:buFont typeface="+mj-lt"/>
                  <a:buAutoNum type="arabicPeriod"/>
                </a:pPr>
                <a:r>
                  <a:rPr lang="en-US" sz="1800" dirty="0" smtClean="0"/>
                  <a:t>Divide the intensity distribution in step 2 </a:t>
                </a:r>
                <a:br>
                  <a:rPr lang="en-US" sz="1800" dirty="0" smtClean="0"/>
                </a:br>
                <a:r>
                  <a:rPr lang="en-US" sz="1800" dirty="0" smtClean="0"/>
                  <a:t>by the PSF peak in step 3</a:t>
                </a:r>
              </a:p>
              <a:p>
                <a:pPr marL="857250" lvl="1" indent="-457200">
                  <a:buFont typeface="+mj-lt"/>
                  <a:buAutoNum type="arabicPeriod"/>
                </a:pPr>
                <a:endParaRPr lang="en-US" sz="1800" dirty="0" smtClean="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644" t="-5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E33DCA-FF86-44C4-B4AC-5D08CEEC2E49}" type="slidenum">
              <a:rPr lang="en-US" smtClean="0"/>
              <a:t>5</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2187113" y="5320305"/>
                <a:ext cx="2522599" cy="605037"/>
              </a:xfrm>
              <a:prstGeom prst="rect">
                <a:avLst/>
              </a:prstGeom>
              <a:noFill/>
              <a:ln w="19050">
                <a:noFill/>
              </a:ln>
              <a:effectLst>
                <a:outerShdw blurRad="63500" sx="102000" sy="102000" algn="ctr"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a:rPr>
                            <m:t>𝐶</m:t>
                          </m:r>
                        </m:e>
                        <m:sub>
                          <m:r>
                            <a:rPr lang="en-US" sz="1600" b="0" i="1" smtClean="0">
                              <a:solidFill>
                                <a:schemeClr val="tx1"/>
                              </a:solidFill>
                              <a:latin typeface="Cambria Math"/>
                            </a:rPr>
                            <m:t>𝐶𝐺</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𝑢</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𝑣</m:t>
                      </m:r>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a:rPr>
                                <m:t>𝐼</m:t>
                              </m:r>
                            </m:e>
                            <m:sub>
                              <m:r>
                                <a:rPr lang="en-US" sz="1600" b="0" i="1" smtClean="0">
                                  <a:solidFill>
                                    <a:schemeClr val="tx1"/>
                                  </a:solidFill>
                                  <a:latin typeface="Cambria Math"/>
                                </a:rPr>
                                <m:t>𝑠𝑡𝑎𝑟</m:t>
                              </m:r>
                            </m:sub>
                          </m:sSub>
                          <m:r>
                            <a:rPr lang="en-US" sz="1600" b="0" i="1" smtClean="0">
                              <a:solidFill>
                                <a:schemeClr val="tx1"/>
                              </a:solidFill>
                              <a:latin typeface="Cambria Math"/>
                            </a:rPr>
                            <m:t>(</m:t>
                          </m:r>
                          <m:r>
                            <a:rPr lang="en-US" sz="1600" b="0" i="1" smtClean="0">
                              <a:solidFill>
                                <a:schemeClr val="tx1"/>
                              </a:solidFill>
                              <a:latin typeface="Cambria Math" panose="02040503050406030204" pitchFamily="18" charset="0"/>
                            </a:rPr>
                            <m:t>𝑢</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𝑣</m:t>
                          </m:r>
                          <m:r>
                            <a:rPr lang="en-US" sz="1600" b="0" i="1" smtClean="0">
                              <a:solidFill>
                                <a:schemeClr val="tx1"/>
                              </a:solidFill>
                              <a:latin typeface="Cambria Math" panose="02040503050406030204" pitchFamily="18" charset="0"/>
                            </a:rPr>
                            <m:t>;0, 0)</m:t>
                          </m:r>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𝐼</m:t>
                              </m:r>
                            </m:e>
                            <m:sub>
                              <m:r>
                                <a:rPr lang="en-US" sz="1600" i="1">
                                  <a:solidFill>
                                    <a:schemeClr val="tx1"/>
                                  </a:solidFill>
                                  <a:latin typeface="Cambria Math"/>
                                </a:rPr>
                                <m:t>𝑠𝑡𝑎𝑟</m:t>
                              </m:r>
                            </m:sub>
                          </m:sSub>
                          <m:r>
                            <a:rPr lang="en-US" sz="1600" i="1">
                              <a:solidFill>
                                <a:schemeClr val="tx1"/>
                              </a:solidFill>
                              <a:latin typeface="Cambria Math"/>
                            </a:rPr>
                            <m:t>(</m:t>
                          </m:r>
                          <m:r>
                            <a:rPr lang="en-US" sz="1600" b="0" i="1" smtClean="0">
                              <a:solidFill>
                                <a:schemeClr val="tx1"/>
                              </a:solidFill>
                              <a:latin typeface="Cambria Math"/>
                            </a:rPr>
                            <m:t>𝑢</m:t>
                          </m:r>
                          <m:r>
                            <a:rPr lang="en-US" sz="1600" b="0" i="1" smtClean="0">
                              <a:solidFill>
                                <a:schemeClr val="tx1"/>
                              </a:solidFill>
                              <a:latin typeface="Cambria Math"/>
                            </a:rPr>
                            <m:t>,</m:t>
                          </m:r>
                          <m:r>
                            <a:rPr lang="en-US" sz="1600" b="0" i="1" smtClean="0">
                              <a:solidFill>
                                <a:schemeClr val="tx1"/>
                              </a:solidFill>
                              <a:latin typeface="Cambria Math"/>
                            </a:rPr>
                            <m:t>𝑣</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𝑢</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𝑣</m:t>
                          </m:r>
                          <m:r>
                            <a:rPr lang="en-US" sz="1600" i="1">
                              <a:solidFill>
                                <a:schemeClr val="tx1"/>
                              </a:solidFill>
                              <a:latin typeface="Cambria Math"/>
                            </a:rPr>
                            <m:t>)</m:t>
                          </m:r>
                        </m:den>
                      </m:f>
                    </m:oMath>
                  </m:oMathPara>
                </a14:m>
                <a:endParaRPr lang="en-US" sz="1600"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187113" y="5320305"/>
                <a:ext cx="2522599" cy="605037"/>
              </a:xfrm>
              <a:prstGeom prst="rect">
                <a:avLst/>
              </a:prstGeom>
              <a:blipFill rotWithShape="0">
                <a:blip r:embed="rId3"/>
                <a:stretch>
                  <a:fillRect/>
                </a:stretch>
              </a:blipFill>
              <a:ln w="19050">
                <a:noFill/>
              </a:ln>
              <a:effectLst>
                <a:outerShdw blurRad="63500" sx="102000" sy="102000" algn="ctr" rotWithShape="0">
                  <a:prstClr val="black">
                    <a:alpha val="40000"/>
                  </a:prstClr>
                </a:outerShdw>
              </a:effectLst>
            </p:spPr>
            <p:txBody>
              <a:bodyPr/>
              <a:lstStyle/>
              <a:p>
                <a:r>
                  <a:rPr lang="en-US">
                    <a:noFill/>
                  </a:rPr>
                  <a:t> </a:t>
                </a:r>
              </a:p>
            </p:txBody>
          </p:sp>
        </mc:Fallback>
      </mc:AlternateContent>
      <p:grpSp>
        <p:nvGrpSpPr>
          <p:cNvPr id="8" name="Group 7"/>
          <p:cNvGrpSpPr/>
          <p:nvPr/>
        </p:nvGrpSpPr>
        <p:grpSpPr>
          <a:xfrm>
            <a:off x="6062735" y="3810000"/>
            <a:ext cx="2705100" cy="2667000"/>
            <a:chOff x="6329230" y="993149"/>
            <a:chExt cx="2705100" cy="2667000"/>
          </a:xfrm>
        </p:grpSpPr>
        <p:grpSp>
          <p:nvGrpSpPr>
            <p:cNvPr id="9" name="Group 8"/>
            <p:cNvGrpSpPr/>
            <p:nvPr/>
          </p:nvGrpSpPr>
          <p:grpSpPr>
            <a:xfrm>
              <a:off x="6329230" y="993149"/>
              <a:ext cx="2705100" cy="2667000"/>
              <a:chOff x="6291130" y="993149"/>
              <a:chExt cx="2705100" cy="2667000"/>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130" y="993149"/>
                <a:ext cx="27051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6321610" y="1001087"/>
                <a:ext cx="2635250" cy="2635250"/>
                <a:chOff x="2727325" y="2101850"/>
                <a:chExt cx="2635250" cy="2635250"/>
              </a:xfrm>
            </p:grpSpPr>
            <p:sp>
              <p:nvSpPr>
                <p:cNvPr id="22" name="Oval 21"/>
                <p:cNvSpPr/>
                <p:nvPr/>
              </p:nvSpPr>
              <p:spPr>
                <a:xfrm>
                  <a:off x="2727325" y="2101850"/>
                  <a:ext cx="2635250" cy="2635250"/>
                </a:xfrm>
                <a:prstGeom prst="ellipse">
                  <a:avLst/>
                </a:prstGeom>
                <a:noFill/>
                <a:ln w="9525">
                  <a:solidFill>
                    <a:schemeClr val="bg2">
                      <a:lumMod val="50000"/>
                    </a:schemeClr>
                  </a:solidFill>
                  <a:prstDash val="sysDash"/>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p:txBody>
            </p:sp>
            <p:sp>
              <p:nvSpPr>
                <p:cNvPr id="23" name="Oval 22"/>
                <p:cNvSpPr/>
                <p:nvPr/>
              </p:nvSpPr>
              <p:spPr>
                <a:xfrm>
                  <a:off x="3663316" y="3037841"/>
                  <a:ext cx="763270" cy="763270"/>
                </a:xfrm>
                <a:prstGeom prst="ellipse">
                  <a:avLst/>
                </a:prstGeom>
                <a:solidFill>
                  <a:schemeClr val="accent2">
                    <a:lumMod val="75000"/>
                    <a:alpha val="63922"/>
                  </a:schemeClr>
                </a:solidFill>
                <a:ln w="9525">
                  <a:solidFill>
                    <a:schemeClr val="bg2">
                      <a:lumMod val="50000"/>
                    </a:schemeClr>
                  </a:solidFill>
                  <a:prstDash val="sysDash"/>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p:txBody>
            </p:sp>
          </p:grpSp>
          <p:sp>
            <p:nvSpPr>
              <p:cNvPr id="18" name="Oval 17"/>
              <p:cNvSpPr/>
              <p:nvPr/>
            </p:nvSpPr>
            <p:spPr>
              <a:xfrm>
                <a:off x="6974614" y="2793578"/>
                <a:ext cx="195805" cy="195805"/>
              </a:xfrm>
              <a:prstGeom prst="ellipse">
                <a:avLst/>
              </a:prstGeom>
              <a:solidFill>
                <a:srgbClr val="C5C5C5">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dirty="0" smtClean="0">
                  <a:solidFill>
                    <a:schemeClr val="tx1">
                      <a:lumMod val="65000"/>
                      <a:lumOff val="35000"/>
                    </a:schemeClr>
                  </a:solidFill>
                </a:endParaRPr>
              </a:p>
            </p:txBody>
          </p:sp>
          <p:sp>
            <p:nvSpPr>
              <p:cNvPr id="19" name="TextBox 18"/>
              <p:cNvSpPr txBox="1"/>
              <p:nvPr/>
            </p:nvSpPr>
            <p:spPr>
              <a:xfrm>
                <a:off x="7576845" y="1832015"/>
                <a:ext cx="970138" cy="430887"/>
              </a:xfrm>
              <a:prstGeom prst="rect">
                <a:avLst/>
              </a:prstGeom>
              <a:noFill/>
            </p:spPr>
            <p:txBody>
              <a:bodyPr wrap="none" rtlCol="0">
                <a:spAutoFit/>
              </a:bodyPr>
              <a:lstStyle/>
              <a:p>
                <a:pPr algn="ctr"/>
                <a:r>
                  <a:rPr lang="en-US" sz="1100" b="1" dirty="0" smtClean="0">
                    <a:solidFill>
                      <a:srgbClr val="FFFF00"/>
                    </a:solidFill>
                    <a:effectLst>
                      <a:outerShdw blurRad="38100" dist="38100" dir="2700000" algn="tl">
                        <a:srgbClr val="000000">
                          <a:alpha val="43137"/>
                        </a:srgbClr>
                      </a:outerShdw>
                    </a:effectLst>
                  </a:rPr>
                  <a:t>IWA</a:t>
                </a:r>
                <a:br>
                  <a:rPr lang="en-US" sz="1100" b="1" dirty="0" smtClean="0">
                    <a:solidFill>
                      <a:srgbClr val="FFFF00"/>
                    </a:solidFill>
                    <a:effectLst>
                      <a:outerShdw blurRad="38100" dist="38100" dir="2700000" algn="tl">
                        <a:srgbClr val="000000">
                          <a:alpha val="43137"/>
                        </a:srgbClr>
                      </a:outerShdw>
                    </a:effectLst>
                  </a:rPr>
                </a:br>
                <a:r>
                  <a:rPr lang="en-US" sz="1100" b="1" dirty="0" smtClean="0">
                    <a:solidFill>
                      <a:srgbClr val="FFFF00"/>
                    </a:solidFill>
                    <a:effectLst>
                      <a:outerShdw blurRad="38100" dist="38100" dir="2700000" algn="tl">
                        <a:srgbClr val="000000">
                          <a:alpha val="43137"/>
                        </a:srgbClr>
                      </a:outerShdw>
                    </a:effectLst>
                  </a:rPr>
                  <a:t>           ~ 3 </a:t>
                </a:r>
                <a:r>
                  <a:rPr lang="en-US" sz="1100" b="1" dirty="0" smtClean="0">
                    <a:solidFill>
                      <a:srgbClr val="FFFF00"/>
                    </a:solidFill>
                    <a:effectLst>
                      <a:outerShdw blurRad="38100" dist="38100" dir="2700000" algn="tl">
                        <a:srgbClr val="000000">
                          <a:alpha val="43137"/>
                        </a:srgbClr>
                      </a:outerShdw>
                    </a:effectLst>
                    <a:latin typeface="Symbol" panose="05050102010706020507" pitchFamily="18" charset="2"/>
                  </a:rPr>
                  <a:t>l</a:t>
                </a:r>
                <a:r>
                  <a:rPr lang="en-US" sz="1100" b="1" dirty="0" smtClean="0">
                    <a:solidFill>
                      <a:srgbClr val="FFFF00"/>
                    </a:solidFill>
                    <a:effectLst>
                      <a:outerShdw blurRad="38100" dist="38100" dir="2700000" algn="tl">
                        <a:srgbClr val="000000">
                          <a:alpha val="43137"/>
                        </a:srgbClr>
                      </a:outerShdw>
                    </a:effectLst>
                  </a:rPr>
                  <a:t>/D</a:t>
                </a:r>
                <a:endParaRPr lang="en-US" sz="1100" b="1" dirty="0">
                  <a:solidFill>
                    <a:srgbClr val="FFFF00"/>
                  </a:solidFill>
                  <a:effectLst>
                    <a:outerShdw blurRad="38100" dist="38100" dir="2700000" algn="tl">
                      <a:srgbClr val="000000">
                        <a:alpha val="43137"/>
                      </a:srgbClr>
                    </a:outerShdw>
                  </a:effectLst>
                </a:endParaRPr>
              </a:p>
            </p:txBody>
          </p:sp>
          <p:sp>
            <p:nvSpPr>
              <p:cNvPr id="20" name="TextBox 19"/>
              <p:cNvSpPr txBox="1"/>
              <p:nvPr/>
            </p:nvSpPr>
            <p:spPr>
              <a:xfrm>
                <a:off x="8194864" y="1374149"/>
                <a:ext cx="494046" cy="261610"/>
              </a:xfrm>
              <a:prstGeom prst="rect">
                <a:avLst/>
              </a:prstGeom>
              <a:noFill/>
            </p:spPr>
            <p:txBody>
              <a:bodyPr wrap="none" rtlCol="0">
                <a:spAutoFit/>
              </a:bodyPr>
              <a:lstStyle/>
              <a:p>
                <a:pPr algn="ctr"/>
                <a:r>
                  <a:rPr lang="en-US" sz="1100" b="1" dirty="0" smtClean="0">
                    <a:solidFill>
                      <a:srgbClr val="FFFF00"/>
                    </a:solidFill>
                    <a:effectLst>
                      <a:outerShdw blurRad="38100" dist="38100" dir="2700000" algn="tl">
                        <a:srgbClr val="000000">
                          <a:alpha val="43137"/>
                        </a:srgbClr>
                      </a:outerShdw>
                    </a:effectLst>
                  </a:rPr>
                  <a:t>OWA</a:t>
                </a:r>
                <a:endParaRPr lang="en-US" sz="1100" b="1" dirty="0">
                  <a:solidFill>
                    <a:srgbClr val="FFFF00"/>
                  </a:solidFill>
                  <a:effectLst>
                    <a:outerShdw blurRad="38100" dist="38100" dir="2700000" algn="tl">
                      <a:srgbClr val="000000">
                        <a:alpha val="43137"/>
                      </a:srgbClr>
                    </a:outerShdw>
                  </a:effectLst>
                </a:endParaRPr>
              </a:p>
            </p:txBody>
          </p:sp>
          <p:sp>
            <p:nvSpPr>
              <p:cNvPr id="21" name="TextBox 20"/>
              <p:cNvSpPr txBox="1"/>
              <p:nvPr/>
            </p:nvSpPr>
            <p:spPr>
              <a:xfrm>
                <a:off x="7811158" y="2654156"/>
                <a:ext cx="928459" cy="430887"/>
              </a:xfrm>
              <a:prstGeom prst="rect">
                <a:avLst/>
              </a:prstGeom>
              <a:noFill/>
            </p:spPr>
            <p:txBody>
              <a:bodyPr wrap="none" rtlCol="0">
                <a:spAutoFit/>
              </a:bodyPr>
              <a:lstStyle/>
              <a:p>
                <a:pPr algn="ctr"/>
                <a:r>
                  <a:rPr lang="en-US" sz="1100" b="1" dirty="0" smtClean="0">
                    <a:solidFill>
                      <a:srgbClr val="FFFF00"/>
                    </a:solidFill>
                    <a:effectLst>
                      <a:outerShdw blurRad="38100" dist="38100" dir="2700000" algn="tl">
                        <a:srgbClr val="000000">
                          <a:alpha val="43137"/>
                        </a:srgbClr>
                      </a:outerShdw>
                    </a:effectLst>
                  </a:rPr>
                  <a:t>Dark Hole </a:t>
                </a:r>
                <a:br>
                  <a:rPr lang="en-US" sz="1100" b="1" dirty="0" smtClean="0">
                    <a:solidFill>
                      <a:srgbClr val="FFFF00"/>
                    </a:solidFill>
                    <a:effectLst>
                      <a:outerShdw blurRad="38100" dist="38100" dir="2700000" algn="tl">
                        <a:srgbClr val="000000">
                          <a:alpha val="43137"/>
                        </a:srgbClr>
                      </a:outerShdw>
                    </a:effectLst>
                  </a:rPr>
                </a:br>
                <a:r>
                  <a:rPr lang="en-US" sz="1100" b="1" dirty="0" smtClean="0">
                    <a:solidFill>
                      <a:srgbClr val="FFFF00"/>
                    </a:solidFill>
                    <a:effectLst>
                      <a:outerShdw blurRad="38100" dist="38100" dir="2700000" algn="tl">
                        <a:srgbClr val="000000">
                          <a:alpha val="43137"/>
                        </a:srgbClr>
                      </a:outerShdw>
                    </a:effectLst>
                  </a:rPr>
                  <a:t>with Speckle</a:t>
                </a:r>
                <a:endParaRPr lang="en-US" sz="1100" b="1" dirty="0">
                  <a:solidFill>
                    <a:srgbClr val="FFFF00"/>
                  </a:solidFill>
                  <a:effectLst>
                    <a:outerShdw blurRad="38100" dist="38100" dir="2700000" algn="tl">
                      <a:srgbClr val="000000">
                        <a:alpha val="43137"/>
                      </a:srgbClr>
                    </a:outerShdw>
                  </a:effectLst>
                </a:endParaRPr>
              </a:p>
            </p:txBody>
          </p:sp>
        </p:grpSp>
        <p:cxnSp>
          <p:nvCxnSpPr>
            <p:cNvPr id="10" name="Straight Connector 9"/>
            <p:cNvCxnSpPr/>
            <p:nvPr/>
          </p:nvCxnSpPr>
          <p:spPr>
            <a:xfrm>
              <a:off x="6582330" y="2318712"/>
              <a:ext cx="211717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81780" y="1254759"/>
              <a:ext cx="0" cy="21234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57060" y="2888632"/>
              <a:ext cx="724720" cy="0"/>
            </a:xfrm>
            <a:prstGeom prst="line">
              <a:avLst/>
            </a:prstGeom>
            <a:ln>
              <a:solidFill>
                <a:srgbClr val="FFC000"/>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10616" y="2316479"/>
              <a:ext cx="0" cy="746761"/>
            </a:xfrm>
            <a:prstGeom prst="line">
              <a:avLst/>
            </a:prstGeom>
            <a:ln>
              <a:solidFill>
                <a:srgbClr val="FFC000"/>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77507" y="2891480"/>
              <a:ext cx="463588" cy="276999"/>
            </a:xfrm>
            <a:prstGeom prst="rect">
              <a:avLst/>
            </a:prstGeom>
          </p:spPr>
          <p:txBody>
            <a:bodyPr wrap="none">
              <a:spAutoFit/>
            </a:bodyPr>
            <a:lstStyle/>
            <a:p>
              <a:r>
                <a:rPr lang="en-US" sz="1200" dirty="0">
                  <a:solidFill>
                    <a:srgbClr val="FFFF00"/>
                  </a:solidFill>
                </a:rPr>
                <a:t>(</a:t>
              </a:r>
              <a:r>
                <a:rPr lang="en-US" sz="1200" i="1" dirty="0">
                  <a:solidFill>
                    <a:srgbClr val="FFFF00"/>
                  </a:solidFill>
                </a:rPr>
                <a:t>u,v</a:t>
              </a:r>
              <a:r>
                <a:rPr lang="en-US" sz="1200" dirty="0">
                  <a:solidFill>
                    <a:srgbClr val="FFFF00"/>
                  </a:solidFill>
                </a:rPr>
                <a:t>)</a:t>
              </a:r>
            </a:p>
          </p:txBody>
        </p:sp>
        <p:sp>
          <p:nvSpPr>
            <p:cNvPr id="15" name="Rectangle 14"/>
            <p:cNvSpPr/>
            <p:nvPr/>
          </p:nvSpPr>
          <p:spPr>
            <a:xfrm>
              <a:off x="7292339" y="2294513"/>
              <a:ext cx="508473" cy="276999"/>
            </a:xfrm>
            <a:prstGeom prst="rect">
              <a:avLst/>
            </a:prstGeom>
          </p:spPr>
          <p:txBody>
            <a:bodyPr wrap="none">
              <a:spAutoFit/>
            </a:bodyPr>
            <a:lstStyle/>
            <a:p>
              <a:r>
                <a:rPr lang="en-US" sz="1200" dirty="0">
                  <a:solidFill>
                    <a:srgbClr val="FFFF00"/>
                  </a:solidFill>
                </a:rPr>
                <a:t>(0,0) </a:t>
              </a:r>
            </a:p>
          </p:txBody>
        </p:sp>
      </p:grpSp>
      <p:sp>
        <p:nvSpPr>
          <p:cNvPr id="24" name="Line Callout 1 23"/>
          <p:cNvSpPr/>
          <p:nvPr/>
        </p:nvSpPr>
        <p:spPr>
          <a:xfrm>
            <a:off x="4020982" y="4646948"/>
            <a:ext cx="1236570" cy="539364"/>
          </a:xfrm>
          <a:prstGeom prst="borderCallout1">
            <a:avLst>
              <a:gd name="adj1" fmla="val 107300"/>
              <a:gd name="adj2" fmla="val 41463"/>
              <a:gd name="adj3" fmla="val 127782"/>
              <a:gd name="adj4" fmla="val 30646"/>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source</a:t>
            </a:r>
          </a:p>
        </p:txBody>
      </p:sp>
      <p:sp>
        <p:nvSpPr>
          <p:cNvPr id="25" name="Line Callout 1 24"/>
          <p:cNvSpPr/>
          <p:nvPr/>
        </p:nvSpPr>
        <p:spPr>
          <a:xfrm>
            <a:off x="2609256" y="4646948"/>
            <a:ext cx="1236570" cy="539364"/>
          </a:xfrm>
          <a:prstGeom prst="borderCallout1">
            <a:avLst>
              <a:gd name="adj1" fmla="val 105351"/>
              <a:gd name="adj2" fmla="val 82261"/>
              <a:gd name="adj3" fmla="val 131680"/>
              <a:gd name="adj4" fmla="val 104592"/>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evaluate</a:t>
            </a:r>
          </a:p>
        </p:txBody>
      </p:sp>
      <p:sp>
        <p:nvSpPr>
          <p:cNvPr id="2" name="Date Placeholder 1"/>
          <p:cNvSpPr>
            <a:spLocks noGrp="1"/>
          </p:cNvSpPr>
          <p:nvPr>
            <p:ph type="dt" sz="half" idx="10"/>
          </p:nvPr>
        </p:nvSpPr>
        <p:spPr/>
        <p:txBody>
          <a:bodyPr/>
          <a:lstStyle/>
          <a:p>
            <a:r>
              <a:rPr lang="en-US" smtClean="0"/>
              <a:t>9/23/2016</a:t>
            </a:r>
            <a:endParaRPr lang="en-US" dirty="0"/>
          </a:p>
        </p:txBody>
      </p:sp>
      <p:sp>
        <p:nvSpPr>
          <p:cNvPr id="3" name="Footer Placeholder 2"/>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3533340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Coronagraph Contrast Tables</a:t>
            </a:r>
            <a:endParaRPr lang="en-US" dirty="0"/>
          </a:p>
        </p:txBody>
      </p:sp>
      <p:sp>
        <p:nvSpPr>
          <p:cNvPr id="3" name="Slide Number Placeholder 2"/>
          <p:cNvSpPr>
            <a:spLocks noGrp="1"/>
          </p:cNvSpPr>
          <p:nvPr>
            <p:ph type="sldNum" sz="quarter" idx="12"/>
          </p:nvPr>
        </p:nvSpPr>
        <p:spPr/>
        <p:txBody>
          <a:bodyPr/>
          <a:lstStyle/>
          <a:p>
            <a:fld id="{5DE33DCA-FF86-44C4-B4AC-5D08CEEC2E49}" type="slidenum">
              <a:rPr lang="en-US" smtClean="0"/>
              <a:t>6</a:t>
            </a:fld>
            <a:endParaRPr lang="en-US" dirty="0"/>
          </a:p>
        </p:txBody>
      </p:sp>
      <p:sp>
        <p:nvSpPr>
          <p:cNvPr id="4" name="Rectangle 3"/>
          <p:cNvSpPr/>
          <p:nvPr/>
        </p:nvSpPr>
        <p:spPr>
          <a:xfrm>
            <a:off x="677335" y="1250980"/>
            <a:ext cx="8238065" cy="4524315"/>
          </a:xfrm>
          <a:prstGeom prst="rect">
            <a:avLst/>
          </a:prstGeom>
          <a:solidFill>
            <a:schemeClr val="bg2"/>
          </a:solidFill>
          <a:effectLst>
            <a:outerShdw blurRad="63500" sx="102000" sy="102000" algn="ctr" rotWithShape="0">
              <a:prstClr val="black">
                <a:alpha val="40000"/>
              </a:prstClr>
            </a:outerShdw>
          </a:effectLst>
        </p:spPr>
        <p:txBody>
          <a:bodyPr wrap="square">
            <a:spAutoFit/>
          </a:bodyPr>
          <a:lstStyle/>
          <a:p>
            <a:r>
              <a:rPr lang="en-US" sz="800" b="1" dirty="0">
                <a:solidFill>
                  <a:srgbClr val="002060"/>
                </a:solidFill>
                <a:latin typeface="Courier New" panose="02070309020205020404" pitchFamily="49" charset="0"/>
              </a:rPr>
              <a:t>The HLC polx and PIACMC tables include the attenuation (throughput loss)</a:t>
            </a:r>
          </a:p>
          <a:p>
            <a:r>
              <a:rPr lang="en-US" sz="800" b="1" dirty="0">
                <a:solidFill>
                  <a:srgbClr val="002060"/>
                </a:solidFill>
                <a:latin typeface="Courier New" panose="02070309020205020404" pitchFamily="49" charset="0"/>
              </a:rPr>
              <a:t>due to the polarizer for </a:t>
            </a:r>
            <a:r>
              <a:rPr lang="en-US" sz="800" b="1" dirty="0">
                <a:solidFill>
                  <a:srgbClr val="E46C0A"/>
                </a:solidFill>
                <a:latin typeface="Courier New" panose="02070309020205020404" pitchFamily="49" charset="0"/>
              </a:rPr>
              <a:t>I, core_thruput, PSF_peak, and occ_trans </a:t>
            </a:r>
          </a:p>
          <a:p>
            <a:r>
              <a:rPr lang="en-US" sz="800" b="1" dirty="0">
                <a:solidFill>
                  <a:srgbClr val="002060"/>
                </a:solidFill>
                <a:latin typeface="Courier New" panose="02070309020205020404" pitchFamily="49" charset="0"/>
              </a:rPr>
              <a:t> </a:t>
            </a:r>
          </a:p>
          <a:p>
            <a:r>
              <a:rPr lang="en-US" sz="800" b="1" dirty="0">
                <a:solidFill>
                  <a:srgbClr val="002060"/>
                </a:solidFill>
                <a:latin typeface="Courier New" panose="02070309020205020404" pitchFamily="49" charset="0"/>
              </a:rPr>
              <a:t>so, to calculate the mean speckle level, the throughput </a:t>
            </a:r>
          </a:p>
          <a:p>
            <a:r>
              <a:rPr lang="en-US" sz="800" b="1" dirty="0">
                <a:solidFill>
                  <a:srgbClr val="002060"/>
                </a:solidFill>
                <a:latin typeface="Courier New" panose="02070309020205020404" pitchFamily="49" charset="0"/>
              </a:rPr>
              <a:t> </a:t>
            </a:r>
          </a:p>
          <a:p>
            <a:r>
              <a:rPr lang="en-US" sz="800" b="1" dirty="0">
                <a:solidFill>
                  <a:srgbClr val="002060"/>
                </a:solidFill>
                <a:latin typeface="Courier New" panose="02070309020205020404" pitchFamily="49" charset="0"/>
              </a:rPr>
              <a:t> </a:t>
            </a:r>
          </a:p>
          <a:p>
            <a:r>
              <a:rPr lang="en-US" sz="800" b="1" dirty="0">
                <a:solidFill>
                  <a:srgbClr val="002060"/>
                </a:solidFill>
                <a:latin typeface="Courier New" panose="02070309020205020404" pitchFamily="49" charset="0"/>
              </a:rPr>
              <a:t>Below are excerpts from two contrast table files for the HLC design</a:t>
            </a:r>
          </a:p>
          <a:p>
            <a:r>
              <a:rPr lang="en-US" sz="800" dirty="0">
                <a:solidFill>
                  <a:srgbClr val="000000"/>
                </a:solidFill>
                <a:latin typeface="Courier New" panose="02070309020205020404" pitchFamily="49" charset="0"/>
              </a:rPr>
              <a:t>---------------------------------------------------------------------------------------------------------------------------</a:t>
            </a:r>
          </a:p>
          <a:p>
            <a:r>
              <a:rPr lang="en-US" sz="800" dirty="0">
                <a:solidFill>
                  <a:srgbClr val="000000"/>
                </a:solidFill>
                <a:latin typeface="Courier New" panose="02070309020205020404" pitchFamily="49" charset="0"/>
              </a:rPr>
              <a:t>     </a:t>
            </a:r>
            <a:r>
              <a:rPr lang="en-US" sz="800" dirty="0">
                <a:solidFill>
                  <a:srgbClr val="A020F0"/>
                </a:solidFill>
                <a:latin typeface="Courier New" panose="02070309020205020404" pitchFamily="49" charset="0"/>
              </a:rPr>
              <a:t>r(lam/D)     r(arcsec)        I           contrast       core_thruput</a:t>
            </a:r>
            <a:r>
              <a:rPr lang="en-US" sz="800" dirty="0">
                <a:solidFill>
                  <a:srgbClr val="000000"/>
                </a:solidFill>
                <a:latin typeface="Courier New" panose="02070309020205020404" pitchFamily="49" charset="0"/>
              </a:rPr>
              <a:t>      </a:t>
            </a:r>
            <a:r>
              <a:rPr lang="en-US" sz="800" dirty="0">
                <a:solidFill>
                  <a:srgbClr val="A020F0"/>
                </a:solidFill>
                <a:latin typeface="Courier New" panose="02070309020205020404" pitchFamily="49" charset="0"/>
              </a:rPr>
              <a:t>PSF_peak</a:t>
            </a:r>
            <a:r>
              <a:rPr lang="en-US" sz="800" dirty="0">
                <a:solidFill>
                  <a:srgbClr val="000000"/>
                </a:solidFill>
                <a:latin typeface="Courier New" panose="02070309020205020404" pitchFamily="49" charset="0"/>
              </a:rPr>
              <a:t>      </a:t>
            </a:r>
            <a:r>
              <a:rPr lang="en-US" sz="800" dirty="0">
                <a:solidFill>
                  <a:srgbClr val="A020F0"/>
                </a:solidFill>
                <a:latin typeface="Courier New" panose="02070309020205020404" pitchFamily="49" charset="0"/>
              </a:rPr>
              <a:t>area(</a:t>
            </a:r>
            <a:r>
              <a:rPr lang="en-US" sz="800" dirty="0" err="1">
                <a:solidFill>
                  <a:srgbClr val="A020F0"/>
                </a:solidFill>
                <a:latin typeface="Courier New" panose="02070309020205020404" pitchFamily="49" charset="0"/>
              </a:rPr>
              <a:t>sq_arcsec</a:t>
            </a:r>
            <a:r>
              <a:rPr lang="en-US" sz="800" dirty="0">
                <a:solidFill>
                  <a:srgbClr val="A020F0"/>
                </a:solidFill>
                <a:latin typeface="Courier New" panose="02070309020205020404" pitchFamily="49" charset="0"/>
              </a:rPr>
              <a:t>)</a:t>
            </a:r>
            <a:r>
              <a:rPr lang="en-US" sz="800" dirty="0">
                <a:solidFill>
                  <a:srgbClr val="000000"/>
                </a:solidFill>
                <a:latin typeface="Courier New" panose="02070309020205020404" pitchFamily="49" charset="0"/>
              </a:rPr>
              <a:t>  </a:t>
            </a:r>
            <a:r>
              <a:rPr lang="en-US" sz="800" dirty="0">
                <a:solidFill>
                  <a:srgbClr val="A020F0"/>
                </a:solidFill>
                <a:latin typeface="Courier New" panose="02070309020205020404" pitchFamily="49" charset="0"/>
              </a:rPr>
              <a:t>occ_trans</a:t>
            </a:r>
          </a:p>
          <a:p>
            <a:r>
              <a:rPr lang="en-US" sz="800" dirty="0">
                <a:solidFill>
                  <a:srgbClr val="000000"/>
                </a:solidFill>
                <a:latin typeface="Courier New" panose="02070309020205020404" pitchFamily="49" charset="0"/>
              </a:rPr>
              <a:t>---------------------------------------------------------------------------------------------------------------------------</a:t>
            </a:r>
          </a:p>
          <a:p>
            <a:r>
              <a:rPr lang="en-US" sz="800" dirty="0">
                <a:solidFill>
                  <a:srgbClr val="0000FF"/>
                </a:solidFill>
                <a:latin typeface="Courier New" panose="02070309020205020404" pitchFamily="49" charset="0"/>
              </a:rPr>
              <a:t>...</a:t>
            </a:r>
            <a:r>
              <a:rPr lang="en-US" sz="800" dirty="0">
                <a:solidFill>
                  <a:srgbClr val="228B22"/>
                </a:solidFill>
                <a:latin typeface="Courier New" panose="02070309020205020404" pitchFamily="49" charset="0"/>
              </a:rPr>
              <a:t>..........  hlc_20140623-139_0.4mas_jitter_results.txt  ................................................................</a:t>
            </a:r>
          </a:p>
          <a:p>
            <a:r>
              <a:rPr lang="en-US" sz="800" dirty="0">
                <a:solidFill>
                  <a:srgbClr val="000000"/>
                </a:solidFill>
                <a:latin typeface="Courier New" panose="02070309020205020404" pitchFamily="49" charset="0"/>
              </a:rPr>
              <a:t>      3.00000     0.143602   1.1689422e-11   3.8758899e-09     0.022367177    0.0030159324    0.0020705070      0.39442343</a:t>
            </a:r>
          </a:p>
          <a:p>
            <a:r>
              <a:rPr lang="en-US" sz="800" dirty="0">
                <a:solidFill>
                  <a:srgbClr val="000000"/>
                </a:solidFill>
                <a:latin typeface="Courier New" panose="02070309020205020404" pitchFamily="49" charset="0"/>
              </a:rPr>
              <a:t>      3.30000     0.157962   6.6227517e-12   1.5575568e-09     0.030859951    0.0042520129    0.0020109240      0.39442343</a:t>
            </a:r>
          </a:p>
          <a:p>
            <a:r>
              <a:rPr lang="en-US" sz="800" dirty="0">
                <a:solidFill>
                  <a:srgbClr val="000000"/>
                </a:solidFill>
                <a:latin typeface="Courier New" panose="02070309020205020404" pitchFamily="49" charset="0"/>
              </a:rPr>
              <a:t>      5.40000     0.258484   4.5271587e-12   7.9960251e-10     0.041660457    0.0056617615    0.0020556112      0.39442343</a:t>
            </a:r>
          </a:p>
          <a:p>
            <a:r>
              <a:rPr lang="en-US" sz="800" dirty="0">
                <a:solidFill>
                  <a:srgbClr val="000000"/>
                </a:solidFill>
                <a:latin typeface="Courier New" panose="02070309020205020404" pitchFamily="49" charset="0"/>
              </a:rPr>
              <a:t> </a:t>
            </a:r>
          </a:p>
          <a:p>
            <a:r>
              <a:rPr lang="en-US" sz="800" dirty="0">
                <a:solidFill>
                  <a:srgbClr val="0000FF"/>
                </a:solidFill>
                <a:latin typeface="Courier New" panose="02070309020205020404" pitchFamily="49" charset="0"/>
              </a:rPr>
              <a:t>...</a:t>
            </a:r>
            <a:r>
              <a:rPr lang="en-US" sz="800" dirty="0">
                <a:solidFill>
                  <a:srgbClr val="228B22"/>
                </a:solidFill>
                <a:latin typeface="Courier New" panose="02070309020205020404" pitchFamily="49" charset="0"/>
              </a:rPr>
              <a:t>..........  hlc_20140623-139_0.4mas_jitter_results_polx.txt  ...........................................................</a:t>
            </a:r>
          </a:p>
          <a:p>
            <a:r>
              <a:rPr lang="en-US" sz="800" dirty="0">
                <a:solidFill>
                  <a:srgbClr val="000000"/>
                </a:solidFill>
                <a:latin typeface="Courier New" panose="02070309020205020404" pitchFamily="49" charset="0"/>
              </a:rPr>
              <a:t>      3.00000     0.143602   1.6973625e-12   1.1255972e-09     0.011183589    0.0015079662    0.0020705070      0.19721172</a:t>
            </a:r>
          </a:p>
          <a:p>
            <a:r>
              <a:rPr lang="en-US" sz="800" dirty="0">
                <a:solidFill>
                  <a:srgbClr val="000000"/>
                </a:solidFill>
                <a:latin typeface="Courier New" panose="02070309020205020404" pitchFamily="49" charset="0"/>
              </a:rPr>
              <a:t>      3.30000     0.157962   1.5311561e-12   7.2020295e-10     0.015429976    0.0021260064    0.0020109240      0.19721172</a:t>
            </a:r>
          </a:p>
          <a:p>
            <a:r>
              <a:rPr lang="en-US" sz="800" dirty="0">
                <a:solidFill>
                  <a:srgbClr val="000000"/>
                </a:solidFill>
                <a:latin typeface="Courier New" panose="02070309020205020404" pitchFamily="49" charset="0"/>
              </a:rPr>
              <a:t>      5.40000     0.258484   1.1051182e-12   3.9037963e-10     0.020830229    0.0028308807    0.0020556112      0.19721172</a:t>
            </a:r>
          </a:p>
          <a:p>
            <a:r>
              <a:rPr lang="en-US" sz="800" dirty="0">
                <a:solidFill>
                  <a:srgbClr val="0000FF"/>
                </a:solidFill>
                <a:latin typeface="Courier New" panose="02070309020205020404" pitchFamily="49" charset="0"/>
              </a:rPr>
              <a:t>...</a:t>
            </a:r>
            <a:r>
              <a:rPr lang="en-US" sz="800" dirty="0">
                <a:solidFill>
                  <a:srgbClr val="228B22"/>
                </a:solidFill>
                <a:latin typeface="Courier New" panose="02070309020205020404" pitchFamily="49" charset="0"/>
              </a:rPr>
              <a:t>........................................................................................................................</a:t>
            </a:r>
          </a:p>
          <a:p>
            <a:r>
              <a:rPr lang="en-US" sz="800" dirty="0">
                <a:solidFill>
                  <a:srgbClr val="228B22"/>
                </a:solidFill>
                <a:latin typeface="Courier New" panose="02070309020205020404" pitchFamily="49" charset="0"/>
              </a:rPr>
              <a:t> </a:t>
            </a:r>
          </a:p>
          <a:p>
            <a:r>
              <a:rPr lang="en-US" sz="800" b="1" dirty="0">
                <a:solidFill>
                  <a:srgbClr val="002060"/>
                </a:solidFill>
                <a:latin typeface="Courier New" panose="02070309020205020404" pitchFamily="49" charset="0"/>
              </a:rPr>
              <a:t>Reductions due to reflections, CCD QE are omitted. Coronagraph mask throughputs</a:t>
            </a:r>
          </a:p>
          <a:p>
            <a:r>
              <a:rPr lang="en-US" sz="800" b="1" dirty="0">
                <a:solidFill>
                  <a:srgbClr val="002060"/>
                </a:solidFill>
                <a:latin typeface="Courier New" panose="02070309020205020404" pitchFamily="49" charset="0"/>
              </a:rPr>
              <a:t>are included.  Polarizer reduction is included as noted below.</a:t>
            </a:r>
          </a:p>
          <a:p>
            <a:r>
              <a:rPr lang="en-US" sz="800" b="1" dirty="0">
                <a:solidFill>
                  <a:srgbClr val="002060"/>
                </a:solidFill>
                <a:latin typeface="Courier New" panose="02070309020205020404" pitchFamily="49" charset="0"/>
              </a:rPr>
              <a:t> </a:t>
            </a:r>
          </a:p>
          <a:p>
            <a:r>
              <a:rPr lang="en-US" sz="800" b="1" dirty="0">
                <a:solidFill>
                  <a:srgbClr val="002060"/>
                </a:solidFill>
                <a:latin typeface="Courier New" panose="02070309020205020404" pitchFamily="49" charset="0"/>
              </a:rPr>
              <a:t>&gt; I = mean speckle intensity at r, normalized to flux incident on primary</a:t>
            </a:r>
          </a:p>
          <a:p>
            <a:r>
              <a:rPr lang="en-US" sz="800" b="1" dirty="0">
                <a:solidFill>
                  <a:srgbClr val="002060"/>
                </a:solidFill>
                <a:latin typeface="Courier New" panose="02070309020205020404" pitchFamily="49" charset="0"/>
              </a:rPr>
              <a:t>&gt; contrast = I(r) / PSF_peak(r)</a:t>
            </a:r>
          </a:p>
          <a:p>
            <a:r>
              <a:rPr lang="en-US" sz="800" b="1" dirty="0">
                <a:solidFill>
                  <a:srgbClr val="002060"/>
                </a:solidFill>
                <a:latin typeface="Courier New" panose="02070309020205020404" pitchFamily="49" charset="0"/>
              </a:rPr>
              <a:t>&gt; core_thruput = fraction of light incident on primary that makes it into the FWHM region of a field PSF centered at r</a:t>
            </a:r>
          </a:p>
          <a:p>
            <a:r>
              <a:rPr lang="en-US" sz="800" b="1" dirty="0">
                <a:solidFill>
                  <a:srgbClr val="002060"/>
                </a:solidFill>
                <a:latin typeface="Courier New" panose="02070309020205020404" pitchFamily="49" charset="0"/>
              </a:rPr>
              <a:t>&gt; PSF_peak = </a:t>
            </a:r>
            <a:r>
              <a:rPr lang="en-US" sz="800" b="1" dirty="0" smtClean="0">
                <a:solidFill>
                  <a:srgbClr val="002060"/>
                </a:solidFill>
                <a:latin typeface="Courier New" panose="02070309020205020404" pitchFamily="49" charset="0"/>
              </a:rPr>
              <a:t>fraction </a:t>
            </a:r>
            <a:r>
              <a:rPr lang="en-US" sz="800" b="1" dirty="0">
                <a:solidFill>
                  <a:srgbClr val="002060"/>
                </a:solidFill>
                <a:latin typeface="Courier New" panose="02070309020205020404" pitchFamily="49" charset="0"/>
              </a:rPr>
              <a:t>of light in peak pixel of field PSF centered at r normalized to flux </a:t>
            </a:r>
            <a:r>
              <a:rPr lang="en-US" sz="800" b="1" dirty="0" smtClean="0">
                <a:solidFill>
                  <a:srgbClr val="002060"/>
                </a:solidFill>
                <a:latin typeface="Courier New" panose="02070309020205020404" pitchFamily="49" charset="0"/>
              </a:rPr>
              <a:t>incident </a:t>
            </a:r>
            <a:r>
              <a:rPr lang="en-US" sz="800" b="1" dirty="0">
                <a:solidFill>
                  <a:srgbClr val="002060"/>
                </a:solidFill>
                <a:latin typeface="Courier New" panose="02070309020205020404" pitchFamily="49" charset="0"/>
              </a:rPr>
              <a:t>on primary</a:t>
            </a:r>
          </a:p>
          <a:p>
            <a:r>
              <a:rPr lang="en-US" sz="800" b="1" dirty="0">
                <a:solidFill>
                  <a:srgbClr val="002060"/>
                </a:solidFill>
                <a:latin typeface="Courier New" panose="02070309020205020404" pitchFamily="49" charset="0"/>
              </a:rPr>
              <a:t>&gt; area = area of the FWHM region of the field PSF centered at r</a:t>
            </a:r>
          </a:p>
          <a:p>
            <a:r>
              <a:rPr lang="en-US" sz="800" b="1" dirty="0">
                <a:solidFill>
                  <a:srgbClr val="002060"/>
                </a:solidFill>
                <a:latin typeface="Courier New" panose="02070309020205020404" pitchFamily="49" charset="0"/>
              </a:rPr>
              <a:t>&gt; occ_trans = occulter * lyot stop transmission at r</a:t>
            </a:r>
          </a:p>
          <a:p>
            <a:r>
              <a:rPr lang="en-US" sz="800" b="1" dirty="0">
                <a:solidFill>
                  <a:srgbClr val="002060"/>
                </a:solidFill>
                <a:latin typeface="Courier New" panose="02070309020205020404" pitchFamily="49" charset="0"/>
              </a:rPr>
              <a:t> </a:t>
            </a:r>
          </a:p>
          <a:p>
            <a:r>
              <a:rPr lang="en-US" sz="800" b="1" dirty="0">
                <a:solidFill>
                  <a:srgbClr val="002060"/>
                </a:solidFill>
                <a:latin typeface="Courier New" panose="02070309020205020404" pitchFamily="49" charset="0"/>
              </a:rPr>
              <a:t>&gt; Pixel sizes (for I, PSF_peak):  hlc, piaacmc = 0.3 lam/D, spc = 0.2 lam/D</a:t>
            </a:r>
          </a:p>
          <a:p>
            <a:r>
              <a:rPr lang="en-US" sz="800" b="1" dirty="0">
                <a:solidFill>
                  <a:srgbClr val="002060"/>
                </a:solidFill>
                <a:latin typeface="Courier New" panose="02070309020205020404" pitchFamily="49" charset="0"/>
              </a:rPr>
              <a:t> </a:t>
            </a:r>
          </a:p>
          <a:p>
            <a:r>
              <a:rPr lang="en-US" sz="800" b="1" dirty="0">
                <a:solidFill>
                  <a:srgbClr val="002060"/>
                </a:solidFill>
                <a:latin typeface="Courier New" panose="02070309020205020404" pitchFamily="49" charset="0"/>
              </a:rPr>
              <a:t>&gt; Reduction by 0.5 due to polarizer included in HLC polx and piaacmc values for: </a:t>
            </a:r>
            <a:r>
              <a:rPr lang="en-US" sz="800" b="1" dirty="0">
                <a:solidFill>
                  <a:srgbClr val="E46C0A"/>
                </a:solidFill>
                <a:latin typeface="Courier New" panose="02070309020205020404" pitchFamily="49" charset="0"/>
              </a:rPr>
              <a:t>I, core_thruput, PSF_peak, and occ_trans </a:t>
            </a:r>
          </a:p>
          <a:p>
            <a:r>
              <a:rPr lang="en-US" sz="800" b="1" dirty="0">
                <a:solidFill>
                  <a:srgbClr val="002060"/>
                </a:solidFill>
                <a:latin typeface="Courier New" panose="02070309020205020404" pitchFamily="49" charset="0"/>
              </a:rPr>
              <a:t>...........................................................................................................................</a:t>
            </a:r>
          </a:p>
          <a:p>
            <a:endParaRPr lang="en-US" sz="800" dirty="0"/>
          </a:p>
        </p:txBody>
      </p:sp>
      <p:sp>
        <p:nvSpPr>
          <p:cNvPr id="5" name="TextBox 4"/>
          <p:cNvSpPr txBox="1"/>
          <p:nvPr/>
        </p:nvSpPr>
        <p:spPr>
          <a:xfrm>
            <a:off x="5804899" y="5969285"/>
            <a:ext cx="2823402" cy="338554"/>
          </a:xfrm>
          <a:prstGeom prst="rect">
            <a:avLst/>
          </a:prstGeom>
          <a:noFill/>
        </p:spPr>
        <p:txBody>
          <a:bodyPr wrap="none" rtlCol="0">
            <a:spAutoFit/>
          </a:bodyPr>
          <a:lstStyle/>
          <a:p>
            <a:r>
              <a:rPr lang="en-US" sz="1600" dirty="0" smtClean="0">
                <a:solidFill>
                  <a:schemeClr val="accent3">
                    <a:lumMod val="75000"/>
                  </a:schemeClr>
                </a:solidFill>
              </a:rPr>
              <a:t>Documentation in setupAFTA.m</a:t>
            </a:r>
            <a:endParaRPr lang="en-US" sz="1600" dirty="0">
              <a:solidFill>
                <a:schemeClr val="accent3">
                  <a:lumMod val="75000"/>
                </a:schemeClr>
              </a:solidFill>
            </a:endParaRPr>
          </a:p>
        </p:txBody>
      </p:sp>
      <p:sp>
        <p:nvSpPr>
          <p:cNvPr id="6" name="Date Placeholder 5"/>
          <p:cNvSpPr>
            <a:spLocks noGrp="1"/>
          </p:cNvSpPr>
          <p:nvPr>
            <p:ph type="dt" sz="half" idx="10"/>
          </p:nvPr>
        </p:nvSpPr>
        <p:spPr/>
        <p:txBody>
          <a:bodyPr/>
          <a:lstStyle/>
          <a:p>
            <a:r>
              <a:rPr lang="en-US" smtClean="0"/>
              <a:t>9/23/2016</a:t>
            </a:r>
            <a:endParaRPr lang="en-US" dirty="0"/>
          </a:p>
        </p:txBody>
      </p:sp>
      <p:sp>
        <p:nvSpPr>
          <p:cNvPr id="7" name="Footer Placeholder 6"/>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1024844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Planet Contrast</a:t>
            </a:r>
            <a:endParaRPr lang="en-US" dirty="0"/>
          </a:p>
        </p:txBody>
      </p:sp>
      <p:sp>
        <p:nvSpPr>
          <p:cNvPr id="3" name="Content Placeholder 2"/>
          <p:cNvSpPr>
            <a:spLocks noGrp="1"/>
          </p:cNvSpPr>
          <p:nvPr>
            <p:ph idx="1"/>
          </p:nvPr>
        </p:nvSpPr>
        <p:spPr>
          <a:xfrm>
            <a:off x="392347" y="762000"/>
            <a:ext cx="5200190" cy="3476145"/>
          </a:xfrm>
        </p:spPr>
        <p:txBody>
          <a:bodyPr/>
          <a:lstStyle/>
          <a:p>
            <a:r>
              <a:rPr lang="en-US" dirty="0" smtClean="0"/>
              <a:t>Planet contrast is independent of the instrument. It is simply the ratio of the flux arriving at the instrument aperture from the planet divided by the same from the star.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5DE33DCA-FF86-44C4-B4AC-5D08CEEC2E49}" type="slidenum">
              <a:rPr lang="en-US" smtClean="0"/>
              <a:t>7</a:t>
            </a:fld>
            <a:endParaRPr lang="en-US" dirty="0"/>
          </a:p>
        </p:txBody>
      </p:sp>
      <p:sp>
        <p:nvSpPr>
          <p:cNvPr id="5" name="Rectangle 4"/>
          <p:cNvSpPr/>
          <p:nvPr/>
        </p:nvSpPr>
        <p:spPr>
          <a:xfrm>
            <a:off x="442189" y="6142740"/>
            <a:ext cx="8089490" cy="415498"/>
          </a:xfrm>
          <a:prstGeom prst="rect">
            <a:avLst/>
          </a:prstGeom>
        </p:spPr>
        <p:txBody>
          <a:bodyPr wrap="square">
            <a:spAutoFit/>
          </a:bodyPr>
          <a:lstStyle/>
          <a:p>
            <a:r>
              <a:rPr lang="en-US" sz="1050" dirty="0">
                <a:solidFill>
                  <a:schemeClr val="accent3">
                    <a:lumMod val="75000"/>
                  </a:schemeClr>
                </a:solidFill>
                <a:latin typeface="Courier New" panose="02070309020205020404" pitchFamily="49" charset="0"/>
                <a:cs typeface="Courier New" panose="02070309020205020404" pitchFamily="49" charset="0"/>
              </a:rPr>
              <a:t> % Planet contrast C = albedo * phi(alpha) * (r_p / SMA)^2;</a:t>
            </a:r>
          </a:p>
          <a:p>
            <a:r>
              <a:rPr lang="en-US" sz="1050" dirty="0">
                <a:solidFill>
                  <a:schemeClr val="accent3">
                    <a:lumMod val="75000"/>
                  </a:schemeClr>
                </a:solidFill>
                <a:latin typeface="Courier New" panose="02070309020205020404" pitchFamily="49" charset="0"/>
                <a:cs typeface="Courier New" panose="02070309020205020404" pitchFamily="49" charset="0"/>
              </a:rPr>
              <a:t> </a:t>
            </a:r>
            <a:r>
              <a:rPr lang="en-US" sz="1050" dirty="0" smtClean="0">
                <a:solidFill>
                  <a:schemeClr val="accent3">
                    <a:lumMod val="75000"/>
                  </a:schemeClr>
                </a:solidFill>
                <a:latin typeface="Courier New" panose="02070309020205020404" pitchFamily="49" charset="0"/>
                <a:cs typeface="Courier New" panose="02070309020205020404" pitchFamily="49" charset="0"/>
              </a:rPr>
              <a:t>% </a:t>
            </a:r>
            <a:r>
              <a:rPr lang="en-US" sz="1050" dirty="0">
                <a:solidFill>
                  <a:schemeClr val="accent3">
                    <a:lumMod val="75000"/>
                  </a:schemeClr>
                </a:solidFill>
                <a:latin typeface="Courier New" panose="02070309020205020404" pitchFamily="49" charset="0"/>
                <a:cs typeface="Courier New" panose="02070309020205020404" pitchFamily="49" charset="0"/>
              </a:rPr>
              <a:t>phi(alpha) = (sin(alpha) + (pi-alpha)*cos(alpha)) / pi , where alpha = phase angle</a:t>
            </a:r>
          </a:p>
        </p:txBody>
      </p:sp>
      <mc:AlternateContent xmlns:mc="http://schemas.openxmlformats.org/markup-compatibility/2006" xmlns:a14="http://schemas.microsoft.com/office/drawing/2010/main">
        <mc:Choice Requires="a14">
          <p:sp>
            <p:nvSpPr>
              <p:cNvPr id="6" name="TextBox 5"/>
              <p:cNvSpPr txBox="1"/>
              <p:nvPr/>
            </p:nvSpPr>
            <p:spPr>
              <a:xfrm>
                <a:off x="1534367" y="3653884"/>
                <a:ext cx="2240165" cy="536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lumMod val="50000"/>
                                </a:schemeClr>
                              </a:solidFill>
                              <a:latin typeface="Cambria Math" panose="02040503050406030204" pitchFamily="18" charset="0"/>
                            </a:rPr>
                          </m:ctrlPr>
                        </m:sSubPr>
                        <m:e>
                          <m:r>
                            <a:rPr lang="en-US" b="0" i="1" smtClean="0">
                              <a:solidFill>
                                <a:schemeClr val="accent3">
                                  <a:lumMod val="50000"/>
                                </a:schemeClr>
                              </a:solidFill>
                              <a:latin typeface="Cambria Math"/>
                            </a:rPr>
                            <m:t>𝐶</m:t>
                          </m:r>
                        </m:e>
                        <m:sub>
                          <m:r>
                            <a:rPr lang="en-US" b="0" i="1" smtClean="0">
                              <a:solidFill>
                                <a:schemeClr val="accent3">
                                  <a:lumMod val="50000"/>
                                </a:schemeClr>
                              </a:solidFill>
                              <a:latin typeface="Cambria Math"/>
                            </a:rPr>
                            <m:t>𝑝𝑙</m:t>
                          </m:r>
                        </m:sub>
                      </m:sSub>
                      <m:r>
                        <a:rPr lang="en-US" b="0" i="1" smtClean="0">
                          <a:solidFill>
                            <a:schemeClr val="accent3">
                              <a:lumMod val="50000"/>
                            </a:schemeClr>
                          </a:solidFill>
                          <a:latin typeface="Cambria Math"/>
                        </a:rPr>
                        <m:t>=</m:t>
                      </m:r>
                      <m:r>
                        <a:rPr lang="en-US" b="0" i="1" smtClean="0">
                          <a:solidFill>
                            <a:schemeClr val="accent3">
                              <a:lumMod val="50000"/>
                            </a:schemeClr>
                          </a:solidFill>
                          <a:latin typeface="Cambria Math"/>
                        </a:rPr>
                        <m:t>𝑃</m:t>
                      </m:r>
                      <m:r>
                        <a:rPr lang="en-US" b="0" i="1" smtClean="0">
                          <a:solidFill>
                            <a:schemeClr val="accent3">
                              <a:lumMod val="50000"/>
                            </a:schemeClr>
                          </a:solidFill>
                          <a:latin typeface="Cambria Math"/>
                        </a:rPr>
                        <m:t>⋅</m:t>
                      </m:r>
                      <m:r>
                        <a:rPr lang="en-US" b="0" i="1" smtClean="0">
                          <a:solidFill>
                            <a:schemeClr val="accent3">
                              <a:lumMod val="50000"/>
                            </a:schemeClr>
                          </a:solidFill>
                          <a:latin typeface="Cambria Math"/>
                        </a:rPr>
                        <m:t>𝜙</m:t>
                      </m:r>
                      <m:d>
                        <m:dPr>
                          <m:ctrlPr>
                            <a:rPr lang="en-US" b="0" i="1" smtClean="0">
                              <a:solidFill>
                                <a:schemeClr val="accent3">
                                  <a:lumMod val="50000"/>
                                </a:schemeClr>
                              </a:solidFill>
                              <a:latin typeface="Cambria Math" panose="02040503050406030204" pitchFamily="18" charset="0"/>
                            </a:rPr>
                          </m:ctrlPr>
                        </m:dPr>
                        <m:e>
                          <m:r>
                            <a:rPr lang="en-US" b="0" i="1" smtClean="0">
                              <a:solidFill>
                                <a:schemeClr val="accent3">
                                  <a:lumMod val="50000"/>
                                </a:schemeClr>
                              </a:solidFill>
                              <a:latin typeface="Cambria Math"/>
                            </a:rPr>
                            <m:t>𝛼</m:t>
                          </m:r>
                        </m:e>
                      </m:d>
                      <m:r>
                        <a:rPr lang="en-US" b="0" i="1" smtClean="0">
                          <a:solidFill>
                            <a:schemeClr val="accent3">
                              <a:lumMod val="50000"/>
                            </a:schemeClr>
                          </a:solidFill>
                          <a:latin typeface="Cambria Math"/>
                        </a:rPr>
                        <m:t>⋅</m:t>
                      </m:r>
                      <m:sSup>
                        <m:sSupPr>
                          <m:ctrlPr>
                            <a:rPr lang="en-US" b="0" i="1" smtClean="0">
                              <a:solidFill>
                                <a:schemeClr val="accent3">
                                  <a:lumMod val="50000"/>
                                </a:schemeClr>
                              </a:solidFill>
                              <a:latin typeface="Cambria Math" panose="02040503050406030204" pitchFamily="18" charset="0"/>
                            </a:rPr>
                          </m:ctrlPr>
                        </m:sSupPr>
                        <m:e>
                          <m:d>
                            <m:dPr>
                              <m:ctrlPr>
                                <a:rPr lang="en-US" b="0" i="1" smtClean="0">
                                  <a:solidFill>
                                    <a:schemeClr val="accent3">
                                      <a:lumMod val="50000"/>
                                    </a:schemeClr>
                                  </a:solidFill>
                                  <a:latin typeface="Cambria Math" panose="02040503050406030204" pitchFamily="18" charset="0"/>
                                </a:rPr>
                              </m:ctrlPr>
                            </m:dPr>
                            <m:e>
                              <m:f>
                                <m:fPr>
                                  <m:ctrlPr>
                                    <a:rPr lang="en-US" b="0" i="1" smtClean="0">
                                      <a:solidFill>
                                        <a:schemeClr val="accent3">
                                          <a:lumMod val="50000"/>
                                        </a:schemeClr>
                                      </a:solidFill>
                                      <a:latin typeface="Cambria Math" panose="02040503050406030204" pitchFamily="18" charset="0"/>
                                    </a:rPr>
                                  </m:ctrlPr>
                                </m:fPr>
                                <m:num>
                                  <m:sSub>
                                    <m:sSubPr>
                                      <m:ctrlPr>
                                        <a:rPr lang="en-US" b="0" i="1" smtClean="0">
                                          <a:solidFill>
                                            <a:schemeClr val="accent3">
                                              <a:lumMod val="50000"/>
                                            </a:schemeClr>
                                          </a:solidFill>
                                          <a:latin typeface="Cambria Math" panose="02040503050406030204" pitchFamily="18" charset="0"/>
                                        </a:rPr>
                                      </m:ctrlPr>
                                    </m:sSubPr>
                                    <m:e>
                                      <m:r>
                                        <a:rPr lang="en-US" b="0" i="1" smtClean="0">
                                          <a:solidFill>
                                            <a:schemeClr val="accent3">
                                              <a:lumMod val="50000"/>
                                            </a:schemeClr>
                                          </a:solidFill>
                                          <a:latin typeface="Cambria Math"/>
                                        </a:rPr>
                                        <m:t>𝑟</m:t>
                                      </m:r>
                                    </m:e>
                                    <m:sub>
                                      <m:r>
                                        <a:rPr lang="en-US" b="0" i="1" smtClean="0">
                                          <a:solidFill>
                                            <a:schemeClr val="accent3">
                                              <a:lumMod val="50000"/>
                                            </a:schemeClr>
                                          </a:solidFill>
                                          <a:latin typeface="Cambria Math"/>
                                        </a:rPr>
                                        <m:t>𝑝</m:t>
                                      </m:r>
                                    </m:sub>
                                  </m:sSub>
                                </m:num>
                                <m:den>
                                  <m:r>
                                    <a:rPr lang="en-US" b="0" i="1" smtClean="0">
                                      <a:solidFill>
                                        <a:schemeClr val="accent3">
                                          <a:lumMod val="50000"/>
                                        </a:schemeClr>
                                      </a:solidFill>
                                      <a:latin typeface="Cambria Math"/>
                                    </a:rPr>
                                    <m:t>𝑎</m:t>
                                  </m:r>
                                </m:den>
                              </m:f>
                            </m:e>
                          </m:d>
                        </m:e>
                        <m:sup>
                          <m:r>
                            <a:rPr lang="en-US" b="0" i="1" smtClean="0">
                              <a:solidFill>
                                <a:schemeClr val="accent3">
                                  <a:lumMod val="50000"/>
                                </a:schemeClr>
                              </a:solidFill>
                              <a:latin typeface="Cambria Math"/>
                            </a:rPr>
                            <m:t>2</m:t>
                          </m:r>
                        </m:sup>
                      </m:sSup>
                    </m:oMath>
                  </m:oMathPara>
                </a14:m>
                <a:endParaRPr lang="en-US" dirty="0" smtClean="0">
                  <a:solidFill>
                    <a:schemeClr val="accent3">
                      <a:lumMod val="50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34367" y="3653884"/>
                <a:ext cx="2240165" cy="536109"/>
              </a:xfrm>
              <a:prstGeom prst="rect">
                <a:avLst/>
              </a:prstGeom>
              <a:blipFill rotWithShape="0">
                <a:blip r:embed="rId2"/>
                <a:stretch>
                  <a:fillRect/>
                </a:stretch>
              </a:blipFill>
            </p:spPr>
            <p:txBody>
              <a:bodyPr/>
              <a:lstStyle/>
              <a:p>
                <a:r>
                  <a:rPr lang="en-US">
                    <a:noFill/>
                  </a:rPr>
                  <a:t> </a:t>
                </a:r>
              </a:p>
            </p:txBody>
          </p:sp>
        </mc:Fallback>
      </mc:AlternateContent>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754" y="923505"/>
            <a:ext cx="279082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111392" y="658437"/>
            <a:ext cx="1647823" cy="184666"/>
          </a:xfrm>
          <a:prstGeom prst="rect">
            <a:avLst/>
          </a:prstGeom>
          <a:noFill/>
        </p:spPr>
        <p:txBody>
          <a:bodyPr wrap="none" lIns="0" tIns="0" rIns="0" bIns="0" rtlCol="0">
            <a:spAutoFit/>
          </a:bodyPr>
          <a:lstStyle/>
          <a:p>
            <a:r>
              <a:rPr lang="en-US" sz="1200" dirty="0" smtClean="0">
                <a:solidFill>
                  <a:schemeClr val="accent3">
                    <a:lumMod val="75000"/>
                  </a:schemeClr>
                </a:solidFill>
                <a:latin typeface="Arial Rounded MT Bold" panose="020F0704030504030204" pitchFamily="34" charset="0"/>
              </a:rPr>
              <a:t>Traub &amp; Oppenheimer</a:t>
            </a:r>
          </a:p>
        </p:txBody>
      </p:sp>
      <p:sp>
        <p:nvSpPr>
          <p:cNvPr id="9" name="Line Callout 1 8"/>
          <p:cNvSpPr/>
          <p:nvPr/>
        </p:nvSpPr>
        <p:spPr>
          <a:xfrm>
            <a:off x="1589340" y="3252708"/>
            <a:ext cx="947058" cy="400131"/>
          </a:xfrm>
          <a:prstGeom prst="borderCallout1">
            <a:avLst>
              <a:gd name="adj1" fmla="val 110977"/>
              <a:gd name="adj2" fmla="val 47391"/>
              <a:gd name="adj3" fmla="val 140657"/>
              <a:gd name="adj4" fmla="val 66106"/>
            </a:avLst>
          </a:prstGeom>
          <a:solidFill>
            <a:schemeClr val="bg1"/>
          </a:solidFill>
          <a:ln w="952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lumMod val="75000"/>
                  </a:schemeClr>
                </a:solidFill>
              </a:rPr>
              <a:t>albedo</a:t>
            </a:r>
          </a:p>
        </p:txBody>
      </p:sp>
      <p:sp>
        <p:nvSpPr>
          <p:cNvPr id="10" name="Line Callout 1 9"/>
          <p:cNvSpPr/>
          <p:nvPr/>
        </p:nvSpPr>
        <p:spPr>
          <a:xfrm>
            <a:off x="2248472" y="4311088"/>
            <a:ext cx="1211035" cy="400131"/>
          </a:xfrm>
          <a:prstGeom prst="borderCallout1">
            <a:avLst>
              <a:gd name="adj1" fmla="val -10903"/>
              <a:gd name="adj2" fmla="val 39727"/>
              <a:gd name="adj3" fmla="val -51684"/>
              <a:gd name="adj4" fmla="val 31962"/>
            </a:avLst>
          </a:prstGeom>
          <a:solidFill>
            <a:schemeClr val="bg1"/>
          </a:solidFill>
          <a:ln w="952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lumMod val="75000"/>
                  </a:schemeClr>
                </a:solidFill>
              </a:rPr>
              <a:t>Phase law</a:t>
            </a:r>
          </a:p>
        </p:txBody>
      </p:sp>
      <p:grpSp>
        <p:nvGrpSpPr>
          <p:cNvPr id="11" name="Group 10"/>
          <p:cNvGrpSpPr/>
          <p:nvPr/>
        </p:nvGrpSpPr>
        <p:grpSpPr>
          <a:xfrm>
            <a:off x="4707315" y="4311088"/>
            <a:ext cx="3824364" cy="1791856"/>
            <a:chOff x="5282293" y="4428742"/>
            <a:chExt cx="3824364" cy="1791856"/>
          </a:xfrm>
        </p:grpSpPr>
        <p:sp>
          <p:nvSpPr>
            <p:cNvPr id="12" name="Oval 11"/>
            <p:cNvSpPr/>
            <p:nvPr/>
          </p:nvSpPr>
          <p:spPr>
            <a:xfrm>
              <a:off x="5282293" y="5788478"/>
              <a:ext cx="310243" cy="310243"/>
            </a:xfrm>
            <a:prstGeom prst="ellipse">
              <a:avLst/>
            </a:prstGeom>
            <a:solidFill>
              <a:schemeClr val="accent1">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13" name="Oval 12"/>
            <p:cNvSpPr/>
            <p:nvPr/>
          </p:nvSpPr>
          <p:spPr>
            <a:xfrm rot="376853">
              <a:off x="5763986" y="4915514"/>
              <a:ext cx="3159579" cy="383721"/>
            </a:xfrm>
            <a:prstGeom prst="ellipse">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14" name="Oval 13"/>
            <p:cNvSpPr/>
            <p:nvPr/>
          </p:nvSpPr>
          <p:spPr>
            <a:xfrm>
              <a:off x="7147833" y="4996101"/>
              <a:ext cx="212272" cy="212272"/>
            </a:xfrm>
            <a:prstGeom prst="ellipse">
              <a:avLst/>
            </a:prstGeom>
            <a:solidFill>
              <a:srgbClr val="FFFF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cxnSp>
          <p:nvCxnSpPr>
            <p:cNvPr id="15" name="Straight Arrow Connector 14"/>
            <p:cNvCxnSpPr/>
            <p:nvPr/>
          </p:nvCxnSpPr>
          <p:spPr>
            <a:xfrm flipV="1">
              <a:off x="5437414" y="4653643"/>
              <a:ext cx="2767693" cy="1289956"/>
            </a:xfrm>
            <a:prstGeom prst="straightConnector1">
              <a:avLst/>
            </a:prstGeom>
            <a:ln w="28575">
              <a:solidFill>
                <a:schemeClr val="accent4">
                  <a:lumMod val="60000"/>
                  <a:lumOff val="4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90507" y="4914900"/>
              <a:ext cx="3339193" cy="38736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45245" y="5943599"/>
              <a:ext cx="857927" cy="276999"/>
            </a:xfrm>
            <a:prstGeom prst="rect">
              <a:avLst/>
            </a:prstGeom>
            <a:noFill/>
          </p:spPr>
          <p:txBody>
            <a:bodyPr wrap="none" lIns="0" tIns="0" rIns="0" bIns="0" rtlCol="0">
              <a:spAutoFit/>
            </a:bodyPr>
            <a:lstStyle/>
            <a:p>
              <a:r>
                <a:rPr lang="en-US" dirty="0" smtClean="0">
                  <a:solidFill>
                    <a:schemeClr val="tx2">
                      <a:lumMod val="60000"/>
                      <a:lumOff val="40000"/>
                    </a:schemeClr>
                  </a:solidFill>
                </a:rPr>
                <a:t>Observer</a:t>
              </a:r>
            </a:p>
          </p:txBody>
        </p:sp>
        <p:sp>
          <p:nvSpPr>
            <p:cNvPr id="18" name="TextBox 17"/>
            <p:cNvSpPr txBox="1"/>
            <p:nvPr/>
          </p:nvSpPr>
          <p:spPr>
            <a:xfrm>
              <a:off x="6633236" y="4488397"/>
              <a:ext cx="1029193" cy="276999"/>
            </a:xfrm>
            <a:prstGeom prst="rect">
              <a:avLst/>
            </a:prstGeom>
            <a:noFill/>
          </p:spPr>
          <p:txBody>
            <a:bodyPr wrap="none" lIns="0" tIns="0" rIns="0" bIns="0" rtlCol="0">
              <a:spAutoFit/>
            </a:bodyPr>
            <a:lstStyle/>
            <a:p>
              <a:r>
                <a:rPr lang="en-US" dirty="0" smtClean="0">
                  <a:solidFill>
                    <a:schemeClr val="tx2">
                      <a:lumMod val="60000"/>
                      <a:lumOff val="40000"/>
                    </a:schemeClr>
                  </a:solidFill>
                </a:rPr>
                <a:t>Exo system</a:t>
              </a:r>
            </a:p>
          </p:txBody>
        </p:sp>
        <p:grpSp>
          <p:nvGrpSpPr>
            <p:cNvPr id="19" name="Group 18"/>
            <p:cNvGrpSpPr/>
            <p:nvPr/>
          </p:nvGrpSpPr>
          <p:grpSpPr>
            <a:xfrm>
              <a:off x="5437414" y="5095360"/>
              <a:ext cx="3279156" cy="848239"/>
              <a:chOff x="5449311" y="5104327"/>
              <a:chExt cx="3279156" cy="848239"/>
            </a:xfrm>
          </p:grpSpPr>
          <p:cxnSp>
            <p:nvCxnSpPr>
              <p:cNvPr id="31" name="Straight Connector 30"/>
              <p:cNvCxnSpPr/>
              <p:nvPr/>
            </p:nvCxnSpPr>
            <p:spPr>
              <a:xfrm>
                <a:off x="7257725" y="5104327"/>
                <a:ext cx="1470742" cy="16734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449311" y="5271668"/>
                <a:ext cx="3279156" cy="68089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p:cNvSpPr txBox="1"/>
                <p:nvPr/>
              </p:nvSpPr>
              <p:spPr>
                <a:xfrm>
                  <a:off x="7644738" y="5096621"/>
                  <a:ext cx="197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𝛼</m:t>
                        </m:r>
                      </m:oMath>
                    </m:oMathPara>
                  </a14:m>
                  <a:endParaRPr lang="en-US" dirty="0" smtClean="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644738" y="5096621"/>
                  <a:ext cx="197746" cy="276999"/>
                </a:xfrm>
                <a:prstGeom prst="rect">
                  <a:avLst/>
                </a:prstGeom>
                <a:blipFill rotWithShape="0">
                  <a:blip r:embed="rId4"/>
                  <a:stretch>
                    <a:fillRect l="-18750" r="-15625"/>
                  </a:stretch>
                </a:blipFill>
              </p:spPr>
              <p:txBody>
                <a:bodyPr/>
                <a:lstStyle/>
                <a:p>
                  <a:r>
                    <a:rPr lang="en-US">
                      <a:noFill/>
                    </a:rPr>
                    <a:t> </a:t>
                  </a:r>
                </a:p>
              </p:txBody>
            </p:sp>
          </mc:Fallback>
        </mc:AlternateContent>
        <p:sp>
          <p:nvSpPr>
            <p:cNvPr id="21" name="Freeform 20"/>
            <p:cNvSpPr/>
            <p:nvPr/>
          </p:nvSpPr>
          <p:spPr>
            <a:xfrm>
              <a:off x="7890102" y="5207000"/>
              <a:ext cx="153534" cy="195943"/>
            </a:xfrm>
            <a:custGeom>
              <a:avLst/>
              <a:gdLst>
                <a:gd name="connsiteX0" fmla="*/ 153534 w 153534"/>
                <a:gd name="connsiteY0" fmla="*/ 0 h 195943"/>
                <a:gd name="connsiteX1" fmla="*/ 6577 w 153534"/>
                <a:gd name="connsiteY1" fmla="*/ 81643 h 195943"/>
                <a:gd name="connsiteX2" fmla="*/ 39234 w 153534"/>
                <a:gd name="connsiteY2" fmla="*/ 195943 h 195943"/>
              </a:gdLst>
              <a:ahLst/>
              <a:cxnLst>
                <a:cxn ang="0">
                  <a:pos x="connsiteX0" y="connsiteY0"/>
                </a:cxn>
                <a:cxn ang="0">
                  <a:pos x="connsiteX1" y="connsiteY1"/>
                </a:cxn>
                <a:cxn ang="0">
                  <a:pos x="connsiteX2" y="connsiteY2"/>
                </a:cxn>
              </a:cxnLst>
              <a:rect l="l" t="t" r="r" b="b"/>
              <a:pathLst>
                <a:path w="153534" h="195943">
                  <a:moveTo>
                    <a:pt x="153534" y="0"/>
                  </a:moveTo>
                  <a:cubicBezTo>
                    <a:pt x="89580" y="24493"/>
                    <a:pt x="25627" y="48986"/>
                    <a:pt x="6577" y="81643"/>
                  </a:cubicBezTo>
                  <a:cubicBezTo>
                    <a:pt x="-12473" y="114300"/>
                    <a:pt x="13380" y="155121"/>
                    <a:pt x="39234" y="19594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719457" y="5108581"/>
              <a:ext cx="310243" cy="310243"/>
            </a:xfrm>
            <a:prstGeom prst="ellipse">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p:txBody>
        </p:sp>
        <p:sp>
          <p:nvSpPr>
            <p:cNvPr id="23" name="Freeform 22"/>
            <p:cNvSpPr/>
            <p:nvPr/>
          </p:nvSpPr>
          <p:spPr>
            <a:xfrm>
              <a:off x="8721411" y="5114606"/>
              <a:ext cx="161332" cy="311582"/>
            </a:xfrm>
            <a:custGeom>
              <a:avLst/>
              <a:gdLst>
                <a:gd name="connsiteX0" fmla="*/ 138793 w 146957"/>
                <a:gd name="connsiteY0" fmla="*/ 0 h 285750"/>
                <a:gd name="connsiteX1" fmla="*/ 146957 w 146957"/>
                <a:gd name="connsiteY1" fmla="*/ 285750 h 285750"/>
                <a:gd name="connsiteX2" fmla="*/ 24493 w 146957"/>
                <a:gd name="connsiteY2" fmla="*/ 253093 h 285750"/>
                <a:gd name="connsiteX3" fmla="*/ 0 w 146957"/>
                <a:gd name="connsiteY3" fmla="*/ 146957 h 285750"/>
                <a:gd name="connsiteX4" fmla="*/ 48985 w 146957"/>
                <a:gd name="connsiteY4" fmla="*/ 65314 h 285750"/>
                <a:gd name="connsiteX5" fmla="*/ 138793 w 146957"/>
                <a:gd name="connsiteY5" fmla="*/ 0 h 285750"/>
                <a:gd name="connsiteX0" fmla="*/ 138793 w 146957"/>
                <a:gd name="connsiteY0" fmla="*/ 0 h 285750"/>
                <a:gd name="connsiteX1" fmla="*/ 146957 w 146957"/>
                <a:gd name="connsiteY1" fmla="*/ 285750 h 285750"/>
                <a:gd name="connsiteX2" fmla="*/ 24493 w 146957"/>
                <a:gd name="connsiteY2" fmla="*/ 253093 h 285750"/>
                <a:gd name="connsiteX3" fmla="*/ 0 w 146957"/>
                <a:gd name="connsiteY3" fmla="*/ 146957 h 285750"/>
                <a:gd name="connsiteX4" fmla="*/ 32316 w 146957"/>
                <a:gd name="connsiteY4" fmla="*/ 39120 h 285750"/>
                <a:gd name="connsiteX5" fmla="*/ 138793 w 146957"/>
                <a:gd name="connsiteY5" fmla="*/ 0 h 285750"/>
                <a:gd name="connsiteX0" fmla="*/ 138793 w 146957"/>
                <a:gd name="connsiteY0" fmla="*/ 0 h 307181"/>
                <a:gd name="connsiteX1" fmla="*/ 146957 w 146957"/>
                <a:gd name="connsiteY1" fmla="*/ 307181 h 307181"/>
                <a:gd name="connsiteX2" fmla="*/ 24493 w 146957"/>
                <a:gd name="connsiteY2" fmla="*/ 253093 h 307181"/>
                <a:gd name="connsiteX3" fmla="*/ 0 w 146957"/>
                <a:gd name="connsiteY3" fmla="*/ 146957 h 307181"/>
                <a:gd name="connsiteX4" fmla="*/ 32316 w 146957"/>
                <a:gd name="connsiteY4" fmla="*/ 39120 h 307181"/>
                <a:gd name="connsiteX5" fmla="*/ 138793 w 146957"/>
                <a:gd name="connsiteY5" fmla="*/ 0 h 307181"/>
                <a:gd name="connsiteX0" fmla="*/ 153081 w 161245"/>
                <a:gd name="connsiteY0" fmla="*/ 0 h 307181"/>
                <a:gd name="connsiteX1" fmla="*/ 161245 w 161245"/>
                <a:gd name="connsiteY1" fmla="*/ 307181 h 307181"/>
                <a:gd name="connsiteX2" fmla="*/ 38781 w 161245"/>
                <a:gd name="connsiteY2" fmla="*/ 253093 h 307181"/>
                <a:gd name="connsiteX3" fmla="*/ 0 w 161245"/>
                <a:gd name="connsiteY3" fmla="*/ 142194 h 307181"/>
                <a:gd name="connsiteX4" fmla="*/ 46604 w 161245"/>
                <a:gd name="connsiteY4" fmla="*/ 39120 h 307181"/>
                <a:gd name="connsiteX5" fmla="*/ 153081 w 161245"/>
                <a:gd name="connsiteY5" fmla="*/ 0 h 307181"/>
                <a:gd name="connsiteX0" fmla="*/ 153081 w 161245"/>
                <a:gd name="connsiteY0" fmla="*/ 16081 h 323262"/>
                <a:gd name="connsiteX1" fmla="*/ 161245 w 161245"/>
                <a:gd name="connsiteY1" fmla="*/ 323262 h 323262"/>
                <a:gd name="connsiteX2" fmla="*/ 38781 w 161245"/>
                <a:gd name="connsiteY2" fmla="*/ 269174 h 323262"/>
                <a:gd name="connsiteX3" fmla="*/ 0 w 161245"/>
                <a:gd name="connsiteY3" fmla="*/ 158275 h 323262"/>
                <a:gd name="connsiteX4" fmla="*/ 46604 w 161245"/>
                <a:gd name="connsiteY4" fmla="*/ 55201 h 323262"/>
                <a:gd name="connsiteX5" fmla="*/ 153081 w 161245"/>
                <a:gd name="connsiteY5" fmla="*/ 16081 h 323262"/>
                <a:gd name="connsiteX0" fmla="*/ 153168 w 161332"/>
                <a:gd name="connsiteY0" fmla="*/ 16081 h 336617"/>
                <a:gd name="connsiteX1" fmla="*/ 161332 w 161332"/>
                <a:gd name="connsiteY1" fmla="*/ 323262 h 336617"/>
                <a:gd name="connsiteX2" fmla="*/ 38868 w 161332"/>
                <a:gd name="connsiteY2" fmla="*/ 269174 h 336617"/>
                <a:gd name="connsiteX3" fmla="*/ 87 w 161332"/>
                <a:gd name="connsiteY3" fmla="*/ 158275 h 336617"/>
                <a:gd name="connsiteX4" fmla="*/ 46691 w 161332"/>
                <a:gd name="connsiteY4" fmla="*/ 55201 h 336617"/>
                <a:gd name="connsiteX5" fmla="*/ 153168 w 161332"/>
                <a:gd name="connsiteY5" fmla="*/ 16081 h 336617"/>
                <a:gd name="connsiteX0" fmla="*/ 153168 w 161332"/>
                <a:gd name="connsiteY0" fmla="*/ 16081 h 323262"/>
                <a:gd name="connsiteX1" fmla="*/ 161332 w 161332"/>
                <a:gd name="connsiteY1" fmla="*/ 323262 h 323262"/>
                <a:gd name="connsiteX2" fmla="*/ 38868 w 161332"/>
                <a:gd name="connsiteY2" fmla="*/ 269174 h 323262"/>
                <a:gd name="connsiteX3" fmla="*/ 87 w 161332"/>
                <a:gd name="connsiteY3" fmla="*/ 158275 h 323262"/>
                <a:gd name="connsiteX4" fmla="*/ 46691 w 161332"/>
                <a:gd name="connsiteY4" fmla="*/ 55201 h 323262"/>
                <a:gd name="connsiteX5" fmla="*/ 153168 w 161332"/>
                <a:gd name="connsiteY5" fmla="*/ 16081 h 323262"/>
                <a:gd name="connsiteX0" fmla="*/ 153168 w 161332"/>
                <a:gd name="connsiteY0" fmla="*/ 4401 h 311582"/>
                <a:gd name="connsiteX1" fmla="*/ 161332 w 161332"/>
                <a:gd name="connsiteY1" fmla="*/ 311582 h 311582"/>
                <a:gd name="connsiteX2" fmla="*/ 38868 w 161332"/>
                <a:gd name="connsiteY2" fmla="*/ 257494 h 311582"/>
                <a:gd name="connsiteX3" fmla="*/ 87 w 161332"/>
                <a:gd name="connsiteY3" fmla="*/ 146595 h 311582"/>
                <a:gd name="connsiteX4" fmla="*/ 46691 w 161332"/>
                <a:gd name="connsiteY4" fmla="*/ 43521 h 311582"/>
                <a:gd name="connsiteX5" fmla="*/ 153168 w 161332"/>
                <a:gd name="connsiteY5" fmla="*/ 4401 h 311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332" h="311582">
                  <a:moveTo>
                    <a:pt x="153168" y="4401"/>
                  </a:moveTo>
                  <a:lnTo>
                    <a:pt x="161332" y="311582"/>
                  </a:lnTo>
                  <a:cubicBezTo>
                    <a:pt x="108945" y="310901"/>
                    <a:pt x="65742" y="284992"/>
                    <a:pt x="38868" y="257494"/>
                  </a:cubicBezTo>
                  <a:cubicBezTo>
                    <a:pt x="11994" y="229996"/>
                    <a:pt x="-1217" y="182257"/>
                    <a:pt x="87" y="146595"/>
                  </a:cubicBezTo>
                  <a:cubicBezTo>
                    <a:pt x="1391" y="110933"/>
                    <a:pt x="21178" y="67220"/>
                    <a:pt x="46691" y="43521"/>
                  </a:cubicBezTo>
                  <a:cubicBezTo>
                    <a:pt x="72205" y="19822"/>
                    <a:pt x="98343" y="-11701"/>
                    <a:pt x="153168" y="4401"/>
                  </a:cubicBezTo>
                  <a:close/>
                </a:path>
              </a:pathLst>
            </a:cu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24" name="TextBox 23"/>
            <p:cNvSpPr txBox="1"/>
            <p:nvPr/>
          </p:nvSpPr>
          <p:spPr>
            <a:xfrm>
              <a:off x="8508352" y="5432927"/>
              <a:ext cx="598305" cy="276999"/>
            </a:xfrm>
            <a:prstGeom prst="rect">
              <a:avLst/>
            </a:prstGeom>
            <a:noFill/>
          </p:spPr>
          <p:txBody>
            <a:bodyPr wrap="none" lIns="0" tIns="0" rIns="0" bIns="0" rtlCol="0">
              <a:spAutoFit/>
            </a:bodyPr>
            <a:lstStyle/>
            <a:p>
              <a:r>
                <a:rPr lang="en-US" dirty="0" smtClean="0">
                  <a:solidFill>
                    <a:schemeClr val="tx1">
                      <a:lumMod val="50000"/>
                      <a:lumOff val="50000"/>
                    </a:schemeClr>
                  </a:solidFill>
                </a:rPr>
                <a:t>planet</a:t>
              </a:r>
            </a:p>
          </p:txBody>
        </p:sp>
        <mc:AlternateContent xmlns:mc="http://schemas.openxmlformats.org/markup-compatibility/2006" xmlns:a14="http://schemas.microsoft.com/office/drawing/2010/main">
          <mc:Choice Requires="a14">
            <p:sp>
              <p:nvSpPr>
                <p:cNvPr id="25" name="TextBox 24"/>
                <p:cNvSpPr txBox="1"/>
                <p:nvPr/>
              </p:nvSpPr>
              <p:spPr>
                <a:xfrm>
                  <a:off x="8698408" y="4765396"/>
                  <a:ext cx="240963"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𝑝</m:t>
                            </m:r>
                          </m:sub>
                        </m:sSub>
                      </m:oMath>
                    </m:oMathPara>
                  </a14:m>
                  <a:endParaRPr lang="en-US" b="0" dirty="0" smtClean="0"/>
                </a:p>
              </p:txBody>
            </p:sp>
          </mc:Choice>
          <mc:Fallback xmlns="">
            <p:sp>
              <p:nvSpPr>
                <p:cNvPr id="39" name="TextBox 38"/>
                <p:cNvSpPr txBox="1">
                  <a:spLocks noRot="1" noChangeAspect="1" noMove="1" noResize="1" noEditPoints="1" noAdjustHandles="1" noChangeArrowheads="1" noChangeShapeType="1" noTextEdit="1"/>
                </p:cNvSpPr>
                <p:nvPr/>
              </p:nvSpPr>
              <p:spPr>
                <a:xfrm>
                  <a:off x="8698408" y="4765396"/>
                  <a:ext cx="240963" cy="298415"/>
                </a:xfrm>
                <a:prstGeom prst="rect">
                  <a:avLst/>
                </a:prstGeom>
                <a:blipFill rotWithShape="1">
                  <a:blip r:embed="rId5"/>
                  <a:stretch>
                    <a:fillRect l="-15385" r="-12821" b="-18367"/>
                  </a:stretch>
                </a:blipFill>
              </p:spPr>
              <p:txBody>
                <a:bodyPr/>
                <a:lstStyle/>
                <a:p>
                  <a:r>
                    <a:rPr lang="en-US">
                      <a:noFill/>
                    </a:rPr>
                    <a:t> </a:t>
                  </a:r>
                </a:p>
              </p:txBody>
            </p:sp>
          </mc:Fallback>
        </mc:AlternateContent>
        <p:cxnSp>
          <p:nvCxnSpPr>
            <p:cNvPr id="26" name="Straight Connector 25"/>
            <p:cNvCxnSpPr/>
            <p:nvPr/>
          </p:nvCxnSpPr>
          <p:spPr>
            <a:xfrm flipH="1" flipV="1">
              <a:off x="8869817" y="5108581"/>
              <a:ext cx="8164" cy="15512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790539" y="4928150"/>
              <a:ext cx="1463430" cy="166681"/>
            </a:xfrm>
            <a:prstGeom prst="line">
              <a:avLst/>
            </a:prstGeom>
            <a:ln w="28575">
              <a:solidFill>
                <a:srgbClr val="92D050">
                  <a:alpha val="65098"/>
                </a:srgb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05107" y="4428742"/>
              <a:ext cx="350802" cy="276999"/>
            </a:xfrm>
            <a:prstGeom prst="rect">
              <a:avLst/>
            </a:prstGeom>
            <a:noFill/>
          </p:spPr>
          <p:txBody>
            <a:bodyPr wrap="none" lIns="0" tIns="0" rIns="0" bIns="0" rtlCol="0">
              <a:spAutoFit/>
            </a:bodyPr>
            <a:lstStyle/>
            <a:p>
              <a:r>
                <a:rPr lang="en-US" dirty="0" smtClean="0">
                  <a:solidFill>
                    <a:schemeClr val="accent4">
                      <a:lumMod val="60000"/>
                      <a:lumOff val="40000"/>
                    </a:schemeClr>
                  </a:solidFill>
                </a:rPr>
                <a:t>LOS</a:t>
              </a:r>
            </a:p>
          </p:txBody>
        </p:sp>
        <mc:AlternateContent xmlns:mc="http://schemas.openxmlformats.org/markup-compatibility/2006" xmlns:a14="http://schemas.microsoft.com/office/drawing/2010/main">
          <mc:Choice Requires="a14">
            <p:sp>
              <p:nvSpPr>
                <p:cNvPr id="30" name="TextBox 29"/>
                <p:cNvSpPr txBox="1"/>
                <p:nvPr/>
              </p:nvSpPr>
              <p:spPr>
                <a:xfrm>
                  <a:off x="6996473" y="5623864"/>
                  <a:ext cx="1139414"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a:rPr>
                          <m:t>𝛼</m:t>
                        </m:r>
                        <m:r>
                          <a:rPr lang="en-US" b="0" i="1" smtClean="0">
                            <a:solidFill>
                              <a:schemeClr val="accent2">
                                <a:lumMod val="60000"/>
                                <a:lumOff val="40000"/>
                              </a:schemeClr>
                            </a:solidFill>
                            <a:latin typeface="Cambria Math"/>
                          </a:rPr>
                          <m:t>=</m:t>
                        </m:r>
                        <m:sSup>
                          <m:sSupPr>
                            <m:ctrlPr>
                              <a:rPr lang="en-US" b="0" i="1" smtClean="0">
                                <a:solidFill>
                                  <a:schemeClr val="accent2">
                                    <a:lumMod val="60000"/>
                                    <a:lumOff val="40000"/>
                                  </a:schemeClr>
                                </a:solidFill>
                                <a:latin typeface="Cambria Math" panose="02040503050406030204" pitchFamily="18" charset="0"/>
                              </a:rPr>
                            </m:ctrlPr>
                          </m:sSupPr>
                          <m:e>
                            <m:r>
                              <a:rPr lang="en-US" b="0" i="1" smtClean="0">
                                <a:solidFill>
                                  <a:schemeClr val="accent2">
                                    <a:lumMod val="60000"/>
                                    <a:lumOff val="40000"/>
                                  </a:schemeClr>
                                </a:solidFill>
                                <a:latin typeface="Cambria Math"/>
                              </a:rPr>
                              <m:t>90</m:t>
                            </m:r>
                          </m:e>
                          <m:sup>
                            <m:r>
                              <a:rPr lang="en-US" b="0" i="1" smtClean="0">
                                <a:solidFill>
                                  <a:schemeClr val="accent2">
                                    <a:lumMod val="60000"/>
                                    <a:lumOff val="40000"/>
                                  </a:schemeClr>
                                </a:solidFill>
                                <a:latin typeface="Cambria Math"/>
                              </a:rPr>
                              <m:t>𝑜</m:t>
                            </m:r>
                          </m:sup>
                        </m:sSup>
                      </m:oMath>
                    </m:oMathPara>
                  </a14:m>
                  <a:r>
                    <a:rPr lang="en-US" dirty="0" smtClean="0">
                      <a:solidFill>
                        <a:schemeClr val="accent2">
                          <a:lumMod val="60000"/>
                          <a:lumOff val="40000"/>
                        </a:schemeClr>
                      </a:solidFill>
                    </a:rPr>
                    <a:t/>
                  </a:r>
                  <a:br>
                    <a:rPr lang="en-US" dirty="0" smtClean="0">
                      <a:solidFill>
                        <a:schemeClr val="accent2">
                          <a:lumMod val="60000"/>
                          <a:lumOff val="40000"/>
                        </a:schemeClr>
                      </a:solidFill>
                    </a:rPr>
                  </a:br>
                  <a:r>
                    <a:rPr lang="en-US" dirty="0" smtClean="0">
                      <a:solidFill>
                        <a:schemeClr val="accent2">
                          <a:lumMod val="60000"/>
                          <a:lumOff val="40000"/>
                        </a:schemeClr>
                      </a:solidFill>
                    </a:rPr>
                    <a:t>used</a:t>
                  </a:r>
                </a:p>
              </p:txBody>
            </p:sp>
          </mc:Choice>
          <mc:Fallback xmlns="">
            <p:sp>
              <p:nvSpPr>
                <p:cNvPr id="30" name="TextBox 29"/>
                <p:cNvSpPr txBox="1">
                  <a:spLocks noRot="1" noChangeAspect="1" noMove="1" noResize="1" noEditPoints="1" noAdjustHandles="1" noChangeArrowheads="1" noChangeShapeType="1" noTextEdit="1"/>
                </p:cNvSpPr>
                <p:nvPr/>
              </p:nvSpPr>
              <p:spPr>
                <a:xfrm>
                  <a:off x="6996473" y="5623864"/>
                  <a:ext cx="1139414" cy="553998"/>
                </a:xfrm>
                <a:prstGeom prst="rect">
                  <a:avLst/>
                </a:prstGeom>
                <a:blipFill rotWithShape="0">
                  <a:blip r:embed="rId6"/>
                  <a:stretch>
                    <a:fillRect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449596" y="4878288"/>
                  <a:ext cx="165302" cy="246221"/>
                </a:xfrm>
                <a:prstGeom prst="rect">
                  <a:avLst/>
                </a:prstGeom>
                <a:solidFill>
                  <a:schemeClr val="accent3">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𝑎</m:t>
                        </m:r>
                      </m:oMath>
                    </m:oMathPara>
                  </a14:m>
                  <a:endParaRPr lang="en-US" b="0" dirty="0" smtClean="0"/>
                </a:p>
              </p:txBody>
            </p:sp>
          </mc:Choice>
          <mc:Fallback xmlns="">
            <p:sp>
              <p:nvSpPr>
                <p:cNvPr id="27" name="TextBox 26"/>
                <p:cNvSpPr txBox="1">
                  <a:spLocks noRot="1" noChangeAspect="1" noMove="1" noResize="1" noEditPoints="1" noAdjustHandles="1" noChangeArrowheads="1" noChangeShapeType="1" noTextEdit="1"/>
                </p:cNvSpPr>
                <p:nvPr/>
              </p:nvSpPr>
              <p:spPr>
                <a:xfrm>
                  <a:off x="6449596" y="4878288"/>
                  <a:ext cx="165302" cy="246221"/>
                </a:xfrm>
                <a:prstGeom prst="rect">
                  <a:avLst/>
                </a:prstGeom>
                <a:blipFill rotWithShape="0">
                  <a:blip r:embed="rId7"/>
                  <a:stretch>
                    <a:fillRect l="-18519" r="-11111"/>
                  </a:stretch>
                </a:blipFill>
              </p:spPr>
              <p:txBody>
                <a:bodyPr/>
                <a:lstStyle/>
                <a:p>
                  <a:r>
                    <a:rPr lang="en-US">
                      <a:noFill/>
                    </a:rPr>
                    <a:t> </a:t>
                  </a:r>
                </a:p>
              </p:txBody>
            </p:sp>
          </mc:Fallback>
        </mc:AlternateContent>
      </p:grpSp>
      <p:sp>
        <p:nvSpPr>
          <p:cNvPr id="33" name="TextBox 32"/>
          <p:cNvSpPr txBox="1"/>
          <p:nvPr/>
        </p:nvSpPr>
        <p:spPr>
          <a:xfrm>
            <a:off x="960473" y="5170456"/>
            <a:ext cx="4102726" cy="338554"/>
          </a:xfrm>
          <a:prstGeom prst="rect">
            <a:avLst/>
          </a:prstGeom>
          <a:noFill/>
        </p:spPr>
        <p:txBody>
          <a:bodyPr wrap="none" rtlCol="0">
            <a:spAutoFit/>
          </a:bodyPr>
          <a:lstStyle/>
          <a:p>
            <a:r>
              <a:rPr lang="en-US" sz="1600" dirty="0" smtClean="0"/>
              <a:t>(simple case of 90 deg inclination angle shown)</a:t>
            </a:r>
            <a:endParaRPr lang="en-US" sz="1600" dirty="0"/>
          </a:p>
        </p:txBody>
      </p:sp>
      <p:sp>
        <p:nvSpPr>
          <p:cNvPr id="56" name="Oval 55"/>
          <p:cNvSpPr/>
          <p:nvPr/>
        </p:nvSpPr>
        <p:spPr>
          <a:xfrm>
            <a:off x="8280143" y="5124456"/>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lumMod val="65000"/>
                  <a:lumOff val="35000"/>
                </a:schemeClr>
              </a:solidFill>
            </a:endParaRPr>
          </a:p>
        </p:txBody>
      </p:sp>
      <p:sp>
        <p:nvSpPr>
          <p:cNvPr id="34" name="Date Placeholder 33"/>
          <p:cNvSpPr>
            <a:spLocks noGrp="1"/>
          </p:cNvSpPr>
          <p:nvPr>
            <p:ph type="dt" sz="half" idx="10"/>
          </p:nvPr>
        </p:nvSpPr>
        <p:spPr/>
        <p:txBody>
          <a:bodyPr/>
          <a:lstStyle/>
          <a:p>
            <a:r>
              <a:rPr lang="en-US" smtClean="0"/>
              <a:t>9/23/2016</a:t>
            </a:r>
            <a:endParaRPr lang="en-US" dirty="0"/>
          </a:p>
        </p:txBody>
      </p:sp>
      <p:sp>
        <p:nvSpPr>
          <p:cNvPr id="35" name="Footer Placeholder 34"/>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1556704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Attenuation Factors and Throughput</a:t>
            </a:r>
            <a:endParaRPr lang="en-US" dirty="0"/>
          </a:p>
        </p:txBody>
      </p:sp>
      <p:sp>
        <p:nvSpPr>
          <p:cNvPr id="3" name="Content Placeholder 2"/>
          <p:cNvSpPr>
            <a:spLocks noGrp="1"/>
          </p:cNvSpPr>
          <p:nvPr>
            <p:ph idx="1"/>
          </p:nvPr>
        </p:nvSpPr>
        <p:spPr>
          <a:xfrm>
            <a:off x="392346" y="762000"/>
            <a:ext cx="8523053" cy="1212273"/>
          </a:xfrm>
        </p:spPr>
        <p:txBody>
          <a:bodyPr/>
          <a:lstStyle/>
          <a:p>
            <a:r>
              <a:rPr lang="en-US" sz="1800" dirty="0" smtClean="0"/>
              <a:t>Because of the way the coronagraph contrast is defined, the following differences apply to the photometric attenuation factors  for planet, speckle and zodi:</a:t>
            </a:r>
          </a:p>
        </p:txBody>
      </p:sp>
      <p:sp>
        <p:nvSpPr>
          <p:cNvPr id="4" name="Slide Number Placeholder 3"/>
          <p:cNvSpPr>
            <a:spLocks noGrp="1"/>
          </p:cNvSpPr>
          <p:nvPr>
            <p:ph type="sldNum" sz="quarter" idx="12"/>
          </p:nvPr>
        </p:nvSpPr>
        <p:spPr/>
        <p:txBody>
          <a:bodyPr/>
          <a:lstStyle/>
          <a:p>
            <a:fld id="{5DE33DCA-FF86-44C4-B4AC-5D08CEEC2E49}" type="slidenum">
              <a:rPr lang="en-US" smtClean="0"/>
              <a:t>8</a:t>
            </a:fld>
            <a:endParaRPr lang="en-US" dirty="0"/>
          </a:p>
        </p:txBody>
      </p:sp>
      <p:sp>
        <p:nvSpPr>
          <p:cNvPr id="8" name="TextBox 7"/>
          <p:cNvSpPr txBox="1"/>
          <p:nvPr/>
        </p:nvSpPr>
        <p:spPr>
          <a:xfrm>
            <a:off x="6721141" y="3408875"/>
            <a:ext cx="1265090" cy="261610"/>
          </a:xfrm>
          <a:prstGeom prst="rect">
            <a:avLst/>
          </a:prstGeom>
          <a:solidFill>
            <a:srgbClr val="FFC000"/>
          </a:solidFill>
        </p:spPr>
        <p:txBody>
          <a:bodyPr wrap="none" rtlCol="0">
            <a:spAutoFit/>
          </a:bodyPr>
          <a:lstStyle/>
          <a:p>
            <a:r>
              <a:rPr lang="en-US" sz="1100" b="1" dirty="0" smtClean="0">
                <a:solidFill>
                  <a:schemeClr val="accent4">
                    <a:lumMod val="75000"/>
                  </a:schemeClr>
                </a:solidFill>
              </a:rPr>
              <a:t>HLC Pol-x Example</a:t>
            </a:r>
            <a:endParaRPr lang="en-US" sz="1100" b="1" dirty="0">
              <a:solidFill>
                <a:schemeClr val="accent4">
                  <a:lumMod val="75000"/>
                </a:schemeClr>
              </a:solidFill>
            </a:endParaRPr>
          </a:p>
        </p:txBody>
      </p:sp>
      <mc:AlternateContent xmlns:mc="http://schemas.openxmlformats.org/markup-compatibility/2006" xmlns:a14="http://schemas.microsoft.com/office/drawing/2010/main">
        <mc:Choice Requires="a14">
          <p:sp>
            <p:nvSpPr>
              <p:cNvPr id="7" name="TextBox 6"/>
              <p:cNvSpPr txBox="1"/>
              <p:nvPr/>
            </p:nvSpPr>
            <p:spPr>
              <a:xfrm>
                <a:off x="1057947" y="3476249"/>
                <a:ext cx="4940070" cy="307777"/>
              </a:xfrm>
              <a:prstGeom prst="rect">
                <a:avLst/>
              </a:prstGeom>
              <a:noFill/>
            </p:spPr>
            <p:txBody>
              <a:bodyPr wrap="none" rtlCol="0">
                <a:spAutoFit/>
              </a:bodyPr>
              <a:lstStyle/>
              <a:p>
                <a:r>
                  <a:rPr lang="en-US" sz="1400" b="1" dirty="0" smtClean="0">
                    <a:solidFill>
                      <a:srgbClr val="FF0000"/>
                    </a:solidFill>
                  </a:rPr>
                  <a:t>X</a:t>
                </a:r>
                <a:r>
                  <a:rPr lang="en-US" sz="1400" b="0" dirty="0" smtClean="0"/>
                  <a:t> </a:t>
                </a:r>
                <a14:m>
                  <m:oMath xmlns:m="http://schemas.openxmlformats.org/officeDocument/2006/math">
                    <m:r>
                      <a:rPr lang="en-US" sz="1400" b="0" i="1" smtClean="0">
                        <a:latin typeface="Cambria Math" panose="02040503050406030204" pitchFamily="18" charset="0"/>
                      </a:rPr>
                      <m:t>:</m:t>
                    </m:r>
                  </m:oMath>
                </a14:m>
                <a:r>
                  <a:rPr lang="en-US" sz="1400" dirty="0" smtClean="0"/>
                  <a:t> Needs to be included separately: it is </a:t>
                </a:r>
                <a:r>
                  <a:rPr lang="en-US" sz="1400" i="1" dirty="0" smtClean="0"/>
                  <a:t>not </a:t>
                </a:r>
                <a:r>
                  <a:rPr lang="en-US" sz="1400" dirty="0" smtClean="0"/>
                  <a:t>in the contrast table</a:t>
                </a:r>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57947" y="3476249"/>
                <a:ext cx="4940070" cy="307777"/>
              </a:xfrm>
              <a:prstGeom prst="rect">
                <a:avLst/>
              </a:prstGeom>
              <a:blipFill>
                <a:blip r:embed="rId2"/>
                <a:stretch>
                  <a:fillRect l="-370" t="-1961" b="-19608"/>
                </a:stretch>
              </a:blipFill>
            </p:spPr>
            <p:txBody>
              <a:bodyPr/>
              <a:lstStyle/>
              <a:p>
                <a:r>
                  <a:rPr lang="en-US">
                    <a:noFill/>
                  </a:rPr>
                  <a:t> </a:t>
                </a:r>
              </a:p>
            </p:txBody>
          </p:sp>
        </mc:Fallback>
      </mc:AlternateContent>
      <p:sp>
        <p:nvSpPr>
          <p:cNvPr id="11" name="Right Brace 10"/>
          <p:cNvSpPr/>
          <p:nvPr/>
        </p:nvSpPr>
        <p:spPr>
          <a:xfrm rot="16200000">
            <a:off x="4971307" y="849674"/>
            <a:ext cx="132417" cy="1911929"/>
          </a:xfrm>
          <a:prstGeom prst="rightBrace">
            <a:avLst>
              <a:gd name="adj1" fmla="val 44929"/>
              <a:gd name="adj2" fmla="val 50000"/>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4337868" y="1445109"/>
            <a:ext cx="1399294" cy="307777"/>
          </a:xfrm>
          <a:prstGeom prst="rect">
            <a:avLst/>
          </a:prstGeom>
          <a:noFill/>
        </p:spPr>
        <p:txBody>
          <a:bodyPr wrap="none" rtlCol="0">
            <a:spAutoFit/>
          </a:bodyPr>
          <a:lstStyle/>
          <a:p>
            <a:r>
              <a:rPr lang="en-US" sz="1400" dirty="0" smtClean="0">
                <a:solidFill>
                  <a:schemeClr val="accent4">
                    <a:lumMod val="75000"/>
                  </a:schemeClr>
                </a:solidFill>
              </a:rPr>
              <a:t>Core throughput</a:t>
            </a:r>
            <a:endParaRPr lang="en-US" sz="1400" dirty="0">
              <a:solidFill>
                <a:schemeClr val="accent4">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08914627"/>
              </p:ext>
            </p:extLst>
          </p:nvPr>
        </p:nvGraphicFramePr>
        <p:xfrm>
          <a:off x="1122220" y="1914789"/>
          <a:ext cx="6864011" cy="1483360"/>
        </p:xfrm>
        <a:graphic>
          <a:graphicData uri="http://schemas.openxmlformats.org/drawingml/2006/table">
            <a:tbl>
              <a:tblPr firstRow="1" firstCol="1" bandRow="1">
                <a:tableStyleId>{125E5076-3810-47DD-B79F-674D7AD40C01}</a:tableStyleId>
              </a:tblPr>
              <a:tblGrid>
                <a:gridCol w="980573">
                  <a:extLst>
                    <a:ext uri="{9D8B030D-6E8A-4147-A177-3AD203B41FA5}">
                      <a16:colId xmlns:a16="http://schemas.microsoft.com/office/drawing/2014/main" val="2801206488"/>
                    </a:ext>
                  </a:extLst>
                </a:gridCol>
                <a:gridCol w="980573">
                  <a:extLst>
                    <a:ext uri="{9D8B030D-6E8A-4147-A177-3AD203B41FA5}">
                      <a16:colId xmlns:a16="http://schemas.microsoft.com/office/drawing/2014/main" val="1764405726"/>
                    </a:ext>
                  </a:extLst>
                </a:gridCol>
                <a:gridCol w="980573">
                  <a:extLst>
                    <a:ext uri="{9D8B030D-6E8A-4147-A177-3AD203B41FA5}">
                      <a16:colId xmlns:a16="http://schemas.microsoft.com/office/drawing/2014/main" val="40992751"/>
                    </a:ext>
                  </a:extLst>
                </a:gridCol>
                <a:gridCol w="980573">
                  <a:extLst>
                    <a:ext uri="{9D8B030D-6E8A-4147-A177-3AD203B41FA5}">
                      <a16:colId xmlns:a16="http://schemas.microsoft.com/office/drawing/2014/main" val="4020428189"/>
                    </a:ext>
                  </a:extLst>
                </a:gridCol>
                <a:gridCol w="980573">
                  <a:extLst>
                    <a:ext uri="{9D8B030D-6E8A-4147-A177-3AD203B41FA5}">
                      <a16:colId xmlns:a16="http://schemas.microsoft.com/office/drawing/2014/main" val="3410726286"/>
                    </a:ext>
                  </a:extLst>
                </a:gridCol>
                <a:gridCol w="980573">
                  <a:extLst>
                    <a:ext uri="{9D8B030D-6E8A-4147-A177-3AD203B41FA5}">
                      <a16:colId xmlns:a16="http://schemas.microsoft.com/office/drawing/2014/main" val="2374261309"/>
                    </a:ext>
                  </a:extLst>
                </a:gridCol>
                <a:gridCol w="980573">
                  <a:extLst>
                    <a:ext uri="{9D8B030D-6E8A-4147-A177-3AD203B41FA5}">
                      <a16:colId xmlns:a16="http://schemas.microsoft.com/office/drawing/2014/main" val="819589786"/>
                    </a:ext>
                  </a:extLst>
                </a:gridCol>
              </a:tblGrid>
              <a:tr h="370840">
                <a:tc>
                  <a:txBody>
                    <a:bodyPr/>
                    <a:lstStyle/>
                    <a:p>
                      <a:endParaRPr lang="en-US" dirty="0"/>
                    </a:p>
                  </a:txBody>
                  <a:tcPr/>
                </a:tc>
                <a:tc>
                  <a:txBody>
                    <a:bodyPr/>
                    <a:lstStyle/>
                    <a:p>
                      <a:pPr algn="ctr"/>
                      <a:r>
                        <a:rPr lang="en-US" dirty="0" smtClean="0"/>
                        <a:t>Obsc</a:t>
                      </a:r>
                      <a:endParaRPr lang="en-US" dirty="0"/>
                    </a:p>
                  </a:txBody>
                  <a:tcPr/>
                </a:tc>
                <a:tc>
                  <a:txBody>
                    <a:bodyPr/>
                    <a:lstStyle/>
                    <a:p>
                      <a:pPr algn="ctr"/>
                      <a:r>
                        <a:rPr lang="en-US" dirty="0" smtClean="0"/>
                        <a:t>Reflec</a:t>
                      </a:r>
                      <a:endParaRPr lang="en-US" dirty="0"/>
                    </a:p>
                  </a:txBody>
                  <a:tcPr/>
                </a:tc>
                <a:tc>
                  <a:txBody>
                    <a:bodyPr/>
                    <a:lstStyle/>
                    <a:p>
                      <a:pPr algn="ctr"/>
                      <a:r>
                        <a:rPr lang="en-US" dirty="0" smtClean="0"/>
                        <a:t>Occulter</a:t>
                      </a:r>
                      <a:endParaRPr lang="en-US" dirty="0"/>
                    </a:p>
                  </a:txBody>
                  <a:tcPr/>
                </a:tc>
                <a:tc>
                  <a:txBody>
                    <a:bodyPr/>
                    <a:lstStyle/>
                    <a:p>
                      <a:pPr algn="ctr"/>
                      <a:r>
                        <a:rPr lang="en-US" dirty="0" smtClean="0"/>
                        <a:t>PSF</a:t>
                      </a:r>
                      <a:endParaRPr lang="en-US" dirty="0"/>
                    </a:p>
                  </a:txBody>
                  <a:tcPr/>
                </a:tc>
                <a:tc>
                  <a:txBody>
                    <a:bodyPr/>
                    <a:lstStyle/>
                    <a:p>
                      <a:pPr algn="ctr"/>
                      <a:r>
                        <a:rPr lang="en-US" dirty="0" smtClean="0"/>
                        <a:t>Filter</a:t>
                      </a:r>
                      <a:endParaRPr lang="en-US" dirty="0"/>
                    </a:p>
                  </a:txBody>
                  <a:tcPr/>
                </a:tc>
                <a:tc>
                  <a:txBody>
                    <a:bodyPr/>
                    <a:lstStyle/>
                    <a:p>
                      <a:pPr algn="ctr"/>
                      <a:r>
                        <a:rPr lang="en-US" dirty="0" smtClean="0"/>
                        <a:t>Polariz</a:t>
                      </a:r>
                      <a:endParaRPr lang="en-US" dirty="0"/>
                    </a:p>
                  </a:txBody>
                  <a:tcPr/>
                </a:tc>
                <a:extLst>
                  <a:ext uri="{0D108BD9-81ED-4DB2-BD59-A6C34878D82A}">
                    <a16:rowId xmlns:a16="http://schemas.microsoft.com/office/drawing/2014/main" val="465359065"/>
                  </a:ext>
                </a:extLst>
              </a:tr>
              <a:tr h="370840">
                <a:tc>
                  <a:txBody>
                    <a:bodyPr/>
                    <a:lstStyle/>
                    <a:p>
                      <a:r>
                        <a:rPr lang="en-US" dirty="0" smtClean="0"/>
                        <a:t>Planet</a:t>
                      </a:r>
                      <a:endParaRPr lang="en-US" dirty="0"/>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extLst>
                  <a:ext uri="{0D108BD9-81ED-4DB2-BD59-A6C34878D82A}">
                    <a16:rowId xmlns:a16="http://schemas.microsoft.com/office/drawing/2014/main" val="1832536713"/>
                  </a:ext>
                </a:extLst>
              </a:tr>
              <a:tr h="370840">
                <a:tc>
                  <a:txBody>
                    <a:bodyPr/>
                    <a:lstStyle/>
                    <a:p>
                      <a:r>
                        <a:rPr lang="en-US" dirty="0" smtClean="0"/>
                        <a:t>Speckle</a:t>
                      </a:r>
                      <a:endParaRPr lang="en-US" dirty="0"/>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92D050"/>
                          </a:solidFill>
                        </a:rPr>
                        <a:t>1</a:t>
                      </a:r>
                      <a:endParaRPr lang="en-US" b="1" dirty="0">
                        <a:solidFill>
                          <a:srgbClr val="92D050"/>
                        </a:solidFill>
                      </a:endParaRPr>
                    </a:p>
                  </a:txBody>
                  <a:tcPr/>
                </a:tc>
                <a:tc>
                  <a:txBody>
                    <a:bodyPr/>
                    <a:lstStyle/>
                    <a:p>
                      <a:pPr algn="ctr"/>
                      <a:r>
                        <a:rPr lang="en-US" b="1" dirty="0" smtClean="0">
                          <a:solidFill>
                            <a:srgbClr val="92D050"/>
                          </a:solidFill>
                        </a:rPr>
                        <a:t>1</a:t>
                      </a:r>
                      <a:endParaRPr lang="en-US" b="1" dirty="0">
                        <a:solidFill>
                          <a:srgbClr val="92D05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92D050"/>
                          </a:solidFill>
                        </a:rPr>
                        <a:t>1</a:t>
                      </a:r>
                      <a:endParaRPr lang="en-US" b="1" dirty="0">
                        <a:solidFill>
                          <a:srgbClr val="92D050"/>
                        </a:solidFill>
                      </a:endParaRPr>
                    </a:p>
                  </a:txBody>
                  <a:tcPr/>
                </a:tc>
                <a:extLst>
                  <a:ext uri="{0D108BD9-81ED-4DB2-BD59-A6C34878D82A}">
                    <a16:rowId xmlns:a16="http://schemas.microsoft.com/office/drawing/2014/main" val="4099679184"/>
                  </a:ext>
                </a:extLst>
              </a:tr>
              <a:tr h="370840">
                <a:tc>
                  <a:txBody>
                    <a:bodyPr/>
                    <a:lstStyle/>
                    <a:p>
                      <a:r>
                        <a:rPr lang="en-US" dirty="0" smtClean="0"/>
                        <a:t>Zodi</a:t>
                      </a:r>
                      <a:endParaRPr lang="en-US" dirty="0"/>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92D050"/>
                          </a:solidFill>
                        </a:rPr>
                        <a:t>1</a:t>
                      </a:r>
                      <a:endParaRPr lang="en-US" b="1" dirty="0">
                        <a:solidFill>
                          <a:srgbClr val="92D05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tc>
                  <a:txBody>
                    <a:bodyPr/>
                    <a:lstStyle/>
                    <a:p>
                      <a:pPr algn="ctr"/>
                      <a:r>
                        <a:rPr lang="en-US" b="1" dirty="0" smtClean="0">
                          <a:solidFill>
                            <a:srgbClr val="FF0000"/>
                          </a:solidFill>
                        </a:rPr>
                        <a:t>X</a:t>
                      </a:r>
                      <a:endParaRPr lang="en-US" b="1" dirty="0">
                        <a:solidFill>
                          <a:srgbClr val="FF0000"/>
                        </a:solidFill>
                      </a:endParaRPr>
                    </a:p>
                  </a:txBody>
                  <a:tcPr/>
                </a:tc>
                <a:extLst>
                  <a:ext uri="{0D108BD9-81ED-4DB2-BD59-A6C34878D82A}">
                    <a16:rowId xmlns:a16="http://schemas.microsoft.com/office/drawing/2014/main" val="1707367183"/>
                  </a:ext>
                </a:extLst>
              </a:tr>
            </a:tbl>
          </a:graphicData>
        </a:graphic>
      </p:graphicFrame>
      <p:sp>
        <p:nvSpPr>
          <p:cNvPr id="22" name="TextBox 21"/>
          <p:cNvSpPr txBox="1"/>
          <p:nvPr/>
        </p:nvSpPr>
        <p:spPr>
          <a:xfrm>
            <a:off x="685991" y="3929831"/>
            <a:ext cx="8063344" cy="1508105"/>
          </a:xfrm>
          <a:prstGeom prst="rect">
            <a:avLst/>
          </a:prstGeom>
          <a:noFill/>
        </p:spPr>
        <p:txBody>
          <a:bodyPr wrap="square" lIns="0" rIns="0" rtlCol="0">
            <a:spAutoFit/>
          </a:bodyPr>
          <a:lstStyle/>
          <a:p>
            <a:r>
              <a:rPr lang="en-US" sz="1600" dirty="0" smtClean="0"/>
              <a:t>For example, when calculating the mean speckle level, we start with John Krist’s contrast, and apply losses from obscuration, all the reflections, and the filter. Some of the contrast tables (e.g. PIAA and HLC non-Pol-x) do not include polarizer effect so for those another factor of ~0.5 must also be applied.  </a:t>
            </a:r>
          </a:p>
          <a:p>
            <a:endParaRPr lang="en-US" sz="1100" dirty="0"/>
          </a:p>
          <a:p>
            <a:r>
              <a:rPr lang="en-US" sz="1600" dirty="0" smtClean="0"/>
              <a:t>So we can use this table to get the various throughputs:</a:t>
            </a:r>
          </a:p>
        </p:txBody>
      </p:sp>
      <p:pic>
        <p:nvPicPr>
          <p:cNvPr id="28" name="Picture 27"/>
          <p:cNvPicPr>
            <a:picLocks noChangeAspect="1"/>
          </p:cNvPicPr>
          <p:nvPr/>
        </p:nvPicPr>
        <p:blipFill>
          <a:blip r:embed="rId3"/>
          <a:stretch>
            <a:fillRect/>
          </a:stretch>
        </p:blipFill>
        <p:spPr>
          <a:xfrm>
            <a:off x="1806855" y="5437936"/>
            <a:ext cx="4914286" cy="1000000"/>
          </a:xfrm>
          <a:prstGeom prst="rect">
            <a:avLst/>
          </a:prstGeom>
        </p:spPr>
      </p:pic>
      <p:sp>
        <p:nvSpPr>
          <p:cNvPr id="12" name="Date Placeholder 11"/>
          <p:cNvSpPr>
            <a:spLocks noGrp="1"/>
          </p:cNvSpPr>
          <p:nvPr>
            <p:ph type="dt" sz="half" idx="10"/>
          </p:nvPr>
        </p:nvSpPr>
        <p:spPr/>
        <p:txBody>
          <a:bodyPr/>
          <a:lstStyle/>
          <a:p>
            <a:r>
              <a:rPr lang="en-US" smtClean="0"/>
              <a:t>9/23/2016</a:t>
            </a:r>
            <a:endParaRPr lang="en-US" dirty="0"/>
          </a:p>
        </p:txBody>
      </p:sp>
      <p:sp>
        <p:nvSpPr>
          <p:cNvPr id="13" name="Footer Placeholder 12"/>
          <p:cNvSpPr>
            <a:spLocks noGrp="1"/>
          </p:cNvSpPr>
          <p:nvPr>
            <p:ph type="ftr" sz="quarter" idx="11"/>
          </p:nvPr>
        </p:nvSpPr>
        <p:spPr/>
        <p:txBody>
          <a:bodyPr/>
          <a:lstStyle/>
          <a:p>
            <a:r>
              <a:rPr lang="en-US" smtClean="0"/>
              <a:t>Nemati - WFIRST Coronagraph Photometry and Planet Yield</a:t>
            </a:r>
            <a:endParaRPr lang="en-US" dirty="0"/>
          </a:p>
        </p:txBody>
      </p:sp>
    </p:spTree>
    <p:extLst>
      <p:ext uri="{BB962C8B-B14F-4D97-AF65-F5344CB8AC3E}">
        <p14:creationId xmlns:p14="http://schemas.microsoft.com/office/powerpoint/2010/main" val="938906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metric: </a:t>
            </a:r>
            <a:r>
              <a:rPr lang="en-US" dirty="0" smtClean="0">
                <a:solidFill>
                  <a:srgbClr val="00B0F0"/>
                </a:solidFill>
              </a:rPr>
              <a:t>Requisite time to reach SNR</a:t>
            </a:r>
            <a:endParaRPr lang="en-US" dirty="0">
              <a:solidFill>
                <a:srgbClr val="00B0F0"/>
              </a:solidFill>
            </a:endParaRPr>
          </a:p>
        </p:txBody>
      </p:sp>
      <p:sp>
        <p:nvSpPr>
          <p:cNvPr id="5" name="Footer Placeholder 4"/>
          <p:cNvSpPr>
            <a:spLocks noGrp="1"/>
          </p:cNvSpPr>
          <p:nvPr>
            <p:ph type="ftr" sz="quarter" idx="11"/>
          </p:nvPr>
        </p:nvSpPr>
        <p:spPr/>
        <p:txBody>
          <a:bodyPr/>
          <a:lstStyle/>
          <a:p>
            <a:r>
              <a:rPr lang="en-US" smtClean="0"/>
              <a:t>Bijan Nemati - SNR and Equivalent Contrast</a:t>
            </a:r>
            <a:endParaRPr lang="en-US" dirty="0"/>
          </a:p>
        </p:txBody>
      </p:sp>
      <p:sp>
        <p:nvSpPr>
          <p:cNvPr id="6" name="Slide Number Placeholder 5"/>
          <p:cNvSpPr>
            <a:spLocks noGrp="1"/>
          </p:cNvSpPr>
          <p:nvPr>
            <p:ph type="sldNum" sz="quarter" idx="12"/>
          </p:nvPr>
        </p:nvSpPr>
        <p:spPr/>
        <p:txBody>
          <a:bodyPr/>
          <a:lstStyle/>
          <a:p>
            <a:fld id="{5DE33DCA-FF86-44C4-B4AC-5D08CEEC2E49}" type="slidenum">
              <a:rPr lang="en-US" smtClean="0"/>
              <a:pPr/>
              <a:t>9</a:t>
            </a:fld>
            <a:endParaRPr lang="en-US" dirty="0"/>
          </a:p>
        </p:txBody>
      </p:sp>
      <p:sp>
        <p:nvSpPr>
          <p:cNvPr id="3" name="Content Placeholder 2"/>
          <p:cNvSpPr>
            <a:spLocks noGrp="1"/>
          </p:cNvSpPr>
          <p:nvPr>
            <p:ph idx="4294967295"/>
          </p:nvPr>
        </p:nvSpPr>
        <p:spPr>
          <a:xfrm>
            <a:off x="620713" y="762000"/>
            <a:ext cx="8523287" cy="469900"/>
          </a:xfrm>
        </p:spPr>
        <p:txBody>
          <a:bodyPr>
            <a:normAutofit/>
          </a:bodyPr>
          <a:lstStyle/>
          <a:p>
            <a:pPr marL="0" indent="0">
              <a:buNone/>
            </a:pPr>
            <a:r>
              <a:rPr lang="en-US" dirty="0" smtClean="0"/>
              <a:t>Analytical expression for SNR:</a:t>
            </a:r>
            <a:endParaRPr lang="en-US" dirty="0"/>
          </a:p>
        </p:txBody>
      </p:sp>
      <p:sp>
        <p:nvSpPr>
          <p:cNvPr id="22" name="Right Brace 21"/>
          <p:cNvSpPr/>
          <p:nvPr/>
        </p:nvSpPr>
        <p:spPr>
          <a:xfrm rot="5400000">
            <a:off x="7530773" y="2048900"/>
            <a:ext cx="186417" cy="2684240"/>
          </a:xfrm>
          <a:prstGeom prst="rightBrace">
            <a:avLst>
              <a:gd name="adj1" fmla="val 42004"/>
              <a:gd name="adj2" fmla="val 49993"/>
            </a:avLst>
          </a:prstGeom>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B050"/>
              </a:solidFill>
            </a:endParaRPr>
          </a:p>
        </p:txBody>
      </p:sp>
      <p:sp>
        <p:nvSpPr>
          <p:cNvPr id="23" name="TextBox 22"/>
          <p:cNvSpPr txBox="1"/>
          <p:nvPr/>
        </p:nvSpPr>
        <p:spPr>
          <a:xfrm>
            <a:off x="498133" y="5322380"/>
            <a:ext cx="5470728" cy="307777"/>
          </a:xfrm>
          <a:prstGeom prst="rect">
            <a:avLst/>
          </a:prstGeom>
          <a:noFill/>
        </p:spPr>
        <p:txBody>
          <a:bodyPr wrap="none" rtlCol="0">
            <a:spAutoFit/>
          </a:bodyPr>
          <a:lstStyle/>
          <a:p>
            <a:r>
              <a:rPr lang="en-US" sz="1400" dirty="0">
                <a:solidFill>
                  <a:schemeClr val="bg2">
                    <a:lumMod val="50000"/>
                  </a:schemeClr>
                </a:solidFill>
              </a:rPr>
              <a:t>Can invert the equation to get the requisite time to get to a desired SNR:</a:t>
            </a:r>
          </a:p>
        </p:txBody>
      </p:sp>
      <p:sp>
        <p:nvSpPr>
          <p:cNvPr id="25" name="Right Brace 24"/>
          <p:cNvSpPr/>
          <p:nvPr/>
        </p:nvSpPr>
        <p:spPr>
          <a:xfrm rot="5400000">
            <a:off x="3344307" y="1703378"/>
            <a:ext cx="186417" cy="3398615"/>
          </a:xfrm>
          <a:prstGeom prst="rightBrace">
            <a:avLst>
              <a:gd name="adj1" fmla="val 42004"/>
              <a:gd name="adj2" fmla="val 49993"/>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B050"/>
              </a:solidFill>
            </a:endParaRPr>
          </a:p>
        </p:txBody>
      </p:sp>
      <p:sp>
        <p:nvSpPr>
          <p:cNvPr id="9" name="TextBox 8"/>
          <p:cNvSpPr txBox="1"/>
          <p:nvPr/>
        </p:nvSpPr>
        <p:spPr>
          <a:xfrm>
            <a:off x="2375010" y="3500604"/>
            <a:ext cx="2123979" cy="300082"/>
          </a:xfrm>
          <a:prstGeom prst="rect">
            <a:avLst/>
          </a:prstGeom>
          <a:noFill/>
        </p:spPr>
        <p:txBody>
          <a:bodyPr wrap="none" rtlCol="0">
            <a:spAutoFit/>
          </a:bodyPr>
          <a:lstStyle/>
          <a:p>
            <a:r>
              <a:rPr lang="en-US" sz="1350" dirty="0">
                <a:solidFill>
                  <a:srgbClr val="0070C0"/>
                </a:solidFill>
              </a:rPr>
              <a:t>photonic (shot noise) terms</a:t>
            </a:r>
          </a:p>
        </p:txBody>
      </p:sp>
      <p:sp>
        <p:nvSpPr>
          <p:cNvPr id="26" name="TextBox 25"/>
          <p:cNvSpPr txBox="1"/>
          <p:nvPr/>
        </p:nvSpPr>
        <p:spPr>
          <a:xfrm>
            <a:off x="6964497" y="3488601"/>
            <a:ext cx="1330942" cy="300082"/>
          </a:xfrm>
          <a:prstGeom prst="rect">
            <a:avLst/>
          </a:prstGeom>
          <a:noFill/>
        </p:spPr>
        <p:txBody>
          <a:bodyPr wrap="none" rtlCol="0">
            <a:spAutoFit/>
          </a:bodyPr>
          <a:lstStyle/>
          <a:p>
            <a:r>
              <a:rPr lang="en-US" sz="1350" dirty="0">
                <a:solidFill>
                  <a:srgbClr val="00B050"/>
                </a:solidFill>
              </a:rPr>
              <a:t>electronic terms</a:t>
            </a:r>
          </a:p>
        </p:txBody>
      </p:sp>
      <mc:AlternateContent xmlns:mc="http://schemas.openxmlformats.org/markup-compatibility/2006" xmlns:a14="http://schemas.microsoft.com/office/drawing/2010/main">
        <mc:Choice Requires="a14">
          <p:sp>
            <p:nvSpPr>
              <p:cNvPr id="15" name="TextBox 14"/>
              <p:cNvSpPr txBox="1"/>
              <p:nvPr/>
            </p:nvSpPr>
            <p:spPr>
              <a:xfrm>
                <a:off x="5136821" y="1555933"/>
                <a:ext cx="2126288" cy="3160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𝑟</m:t>
                          </m:r>
                        </m:e>
                        <m:sub>
                          <m:r>
                            <a:rPr lang="en-US" sz="1350" i="1">
                              <a:latin typeface="Cambria Math" panose="02040503050406030204" pitchFamily="18" charset="0"/>
                            </a:rPr>
                            <m:t>𝑝𝑙</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sSub>
                            <m:sSubPr>
                              <m:ctrlPr>
                                <a:rPr lang="en-US" sz="1350" i="1">
                                  <a:solidFill>
                                    <a:schemeClr val="accent3">
                                      <a:lumMod val="75000"/>
                                    </a:schemeClr>
                                  </a:solidFill>
                                  <a:latin typeface="Cambria Math" panose="02040503050406030204" pitchFamily="18" charset="0"/>
                                </a:rPr>
                              </m:ctrlPr>
                            </m:sSubPr>
                            <m:e>
                              <m:r>
                                <a:rPr lang="en-US" sz="1350" i="1">
                                  <a:solidFill>
                                    <a:schemeClr val="accent3">
                                      <a:lumMod val="75000"/>
                                    </a:schemeClr>
                                  </a:solidFill>
                                  <a:latin typeface="Cambria Math" panose="02040503050406030204" pitchFamily="18" charset="0"/>
                                </a:rPr>
                                <m:t>𝑓</m:t>
                              </m:r>
                            </m:e>
                            <m:sub>
                              <m:r>
                                <a:rPr lang="en-US" sz="1350" i="1">
                                  <a:solidFill>
                                    <a:schemeClr val="accent3">
                                      <a:lumMod val="75000"/>
                                    </a:schemeClr>
                                  </a:solidFill>
                                  <a:latin typeface="Cambria Math" panose="02040503050406030204" pitchFamily="18" charset="0"/>
                                </a:rPr>
                                <m:t>𝑆𝑅</m:t>
                              </m:r>
                            </m:sub>
                          </m:sSub>
                          <m:r>
                            <m:rPr>
                              <m:lit/>
                            </m:rPr>
                            <a:rPr lang="en-US" sz="1350">
                              <a:solidFill>
                                <a:schemeClr val="accent3">
                                  <a:lumMod val="75000"/>
                                </a:schemeClr>
                              </a:solidFill>
                              <a:latin typeface="Cambria Math" panose="02040503050406030204" pitchFamily="18" charset="0"/>
                            </a:rPr>
                            <m:t> </m:t>
                          </m:r>
                          <m:r>
                            <m:rPr>
                              <m:sty m:val="p"/>
                            </m:rPr>
                            <a:rPr lang="en-US" sz="1350">
                              <a:latin typeface="Cambria Math" panose="02040503050406030204" pitchFamily="18" charset="0"/>
                            </a:rPr>
                            <m:t>Φ</m:t>
                          </m:r>
                        </m:e>
                        <m:sub>
                          <m:r>
                            <a:rPr lang="en-US" sz="1350" i="1">
                              <a:latin typeface="Cambria Math" panose="02040503050406030204" pitchFamily="18" charset="0"/>
                            </a:rPr>
                            <m:t>∗</m:t>
                          </m:r>
                        </m:sub>
                      </m:sSub>
                      <m:r>
                        <m:rPr>
                          <m:lit/>
                        </m:rPr>
                        <a:rPr lang="en-US" sz="1350" i="1">
                          <a:latin typeface="Cambria Math" panose="02040503050406030204" pitchFamily="18" charset="0"/>
                        </a:rPr>
                        <m:t> </m:t>
                      </m:r>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𝑝𝑙</m:t>
                          </m:r>
                        </m:sub>
                      </m:sSub>
                      <m:r>
                        <m:rPr>
                          <m:lit/>
                        </m:rPr>
                        <a:rPr lang="en-US" sz="1350" i="1">
                          <a:latin typeface="Cambria Math" panose="02040503050406030204" pitchFamily="18" charset="0"/>
                        </a:rPr>
                        <m:t> </m:t>
                      </m:r>
                      <m:sSub>
                        <m:sSubPr>
                          <m:ctrlPr>
                            <a:rPr lang="en-US" sz="1350" i="1">
                              <a:latin typeface="Cambria Math" panose="02040503050406030204" pitchFamily="18" charset="0"/>
                            </a:rPr>
                          </m:ctrlPr>
                        </m:sSubPr>
                        <m:e>
                          <m:r>
                            <a:rPr lang="en-US" sz="1350" i="1">
                              <a:latin typeface="Cambria Math" panose="02040503050406030204" pitchFamily="18" charset="0"/>
                            </a:rPr>
                            <m:t>𝐴</m:t>
                          </m:r>
                        </m:e>
                        <m:sub>
                          <m:r>
                            <a:rPr lang="en-US" sz="1350" i="1">
                              <a:latin typeface="Cambria Math" panose="02040503050406030204" pitchFamily="18" charset="0"/>
                            </a:rPr>
                            <m:t>𝑃𝑀</m:t>
                          </m:r>
                        </m:sub>
                      </m:sSub>
                      <m:r>
                        <m:rPr>
                          <m:lit/>
                        </m:rPr>
                        <a:rPr lang="en-US" sz="1350" i="1">
                          <a:latin typeface="Cambria Math" panose="02040503050406030204" pitchFamily="18" charset="0"/>
                        </a:rPr>
                        <m:t> </m:t>
                      </m:r>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𝑝𝑙</m:t>
                          </m:r>
                        </m:sub>
                      </m:sSub>
                      <m:r>
                        <m:rPr>
                          <m:lit/>
                        </m:rPr>
                        <a:rPr lang="en-US" sz="1350" i="1">
                          <a:latin typeface="Cambria Math" panose="02040503050406030204" pitchFamily="18" charset="0"/>
                        </a:rPr>
                        <m:t> </m:t>
                      </m:r>
                      <m:r>
                        <a:rPr lang="en-US" sz="1350" i="1">
                          <a:latin typeface="Cambria Math" panose="02040503050406030204" pitchFamily="18" charset="0"/>
                        </a:rPr>
                        <m:t>𝜂</m:t>
                      </m:r>
                    </m:oMath>
                  </m:oMathPara>
                </a14:m>
                <a:endParaRPr lang="en-US" sz="1350" dirty="0"/>
              </a:p>
            </p:txBody>
          </p:sp>
        </mc:Choice>
        <mc:Fallback xmlns="">
          <p:sp>
            <p:nvSpPr>
              <p:cNvPr id="15" name="TextBox 14"/>
              <p:cNvSpPr txBox="1">
                <a:spLocks noRot="1" noChangeAspect="1" noMove="1" noResize="1" noEditPoints="1" noAdjustHandles="1" noChangeArrowheads="1" noChangeShapeType="1" noTextEdit="1"/>
              </p:cNvSpPr>
              <p:nvPr/>
            </p:nvSpPr>
            <p:spPr>
              <a:xfrm>
                <a:off x="5136821" y="1555933"/>
                <a:ext cx="2126288" cy="316049"/>
              </a:xfrm>
              <a:prstGeom prst="rect">
                <a:avLst/>
              </a:prstGeom>
              <a:blipFill>
                <a:blip r:embed="rId2"/>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98135" y="2688045"/>
                <a:ext cx="8580619" cy="6045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𝑟</m:t>
                          </m:r>
                        </m:e>
                        <m:sub>
                          <m:r>
                            <a:rPr lang="en-US" sz="1350" i="1">
                              <a:latin typeface="Cambria Math" panose="02040503050406030204" pitchFamily="18" charset="0"/>
                            </a:rPr>
                            <m:t>𝑛</m:t>
                          </m:r>
                        </m:sub>
                      </m:sSub>
                      <m:r>
                        <a:rPr lang="en-US" sz="1350" i="1">
                          <a:latin typeface="Cambria Math" panose="02040503050406030204" pitchFamily="18" charset="0"/>
                        </a:rPr>
                        <m:t>=</m:t>
                      </m:r>
                      <m:sSup>
                        <m:sSupPr>
                          <m:ctrlPr>
                            <a:rPr lang="en-US" sz="1350" i="1">
                              <a:latin typeface="Cambria Math" panose="02040503050406030204" pitchFamily="18" charset="0"/>
                            </a:rPr>
                          </m:ctrlPr>
                        </m:sSupPr>
                        <m:e>
                          <m:sSub>
                            <m:sSubPr>
                              <m:ctrlPr>
                                <a:rPr lang="en-US" sz="1350" i="1">
                                  <a:solidFill>
                                    <a:schemeClr val="accent3">
                                      <a:lumMod val="75000"/>
                                    </a:schemeClr>
                                  </a:solidFill>
                                  <a:latin typeface="Cambria Math" panose="02040503050406030204" pitchFamily="18" charset="0"/>
                                </a:rPr>
                              </m:ctrlPr>
                            </m:sSubPr>
                            <m:e>
                              <m:r>
                                <a:rPr lang="en-US" sz="1350" i="1">
                                  <a:solidFill>
                                    <a:schemeClr val="accent3">
                                      <a:lumMod val="75000"/>
                                    </a:schemeClr>
                                  </a:solidFill>
                                  <a:latin typeface="Cambria Math" panose="02040503050406030204" pitchFamily="18" charset="0"/>
                                </a:rPr>
                                <m:t>𝑓</m:t>
                              </m:r>
                            </m:e>
                            <m:sub>
                              <m:r>
                                <a:rPr lang="en-US" sz="1350" i="1">
                                  <a:solidFill>
                                    <a:schemeClr val="accent3">
                                      <a:lumMod val="75000"/>
                                    </a:schemeClr>
                                  </a:solidFill>
                                  <a:latin typeface="Cambria Math" panose="02040503050406030204" pitchFamily="18" charset="0"/>
                                </a:rPr>
                                <m:t>𝑆𝑅</m:t>
                              </m:r>
                            </m:sub>
                          </m:sSub>
                          <m:r>
                            <a:rPr lang="en-US" sz="1350" i="1">
                              <a:latin typeface="Cambria Math" panose="02040503050406030204" pitchFamily="18" charset="0"/>
                            </a:rPr>
                            <m:t> </m:t>
                          </m:r>
                          <m:r>
                            <a:rPr lang="en-US" sz="1350" i="1">
                              <a:latin typeface="Cambria Math" panose="02040503050406030204" pitchFamily="18" charset="0"/>
                            </a:rPr>
                            <m:t>𝐹</m:t>
                          </m:r>
                        </m:e>
                        <m:sup>
                          <m:r>
                            <a:rPr lang="en-US" sz="1350" i="1">
                              <a:latin typeface="Cambria Math" panose="02040503050406030204" pitchFamily="18" charset="0"/>
                            </a:rPr>
                            <m:t>2</m:t>
                          </m:r>
                        </m:sup>
                      </m:sSup>
                      <m:d>
                        <m:dPr>
                          <m:begChr m:val="["/>
                          <m:endChr m:val="]"/>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sSub>
                                <m:sSubPr>
                                  <m:ctrlPr>
                                    <a:rPr lang="en-US" sz="1350" i="1">
                                      <a:latin typeface="Cambria Math" panose="02040503050406030204" pitchFamily="18" charset="0"/>
                                    </a:rPr>
                                  </m:ctrlPr>
                                </m:sSubPr>
                                <m:e>
                                  <m:r>
                                    <m:rPr>
                                      <m:sty m:val="p"/>
                                    </m:rPr>
                                    <a:rPr lang="en-US" sz="1350">
                                      <a:latin typeface="Cambria Math" panose="02040503050406030204" pitchFamily="18" charset="0"/>
                                    </a:rPr>
                                    <m:t>Φ</m:t>
                                  </m:r>
                                </m:e>
                                <m:sub>
                                  <m:r>
                                    <a:rPr lang="en-US" sz="1350" i="1">
                                      <a:latin typeface="Cambria Math" panose="02040503050406030204" pitchFamily="18" charset="0"/>
                                    </a:rPr>
                                    <m:t>∗</m:t>
                                  </m:r>
                                </m:sub>
                              </m:sSub>
                              <m:r>
                                <m:rPr>
                                  <m:lit/>
                                </m:rPr>
                                <a:rPr lang="en-US" sz="1350" i="1">
                                  <a:latin typeface="Cambria Math" panose="02040503050406030204" pitchFamily="18" charset="0"/>
                                </a:rPr>
                                <m:t> </m:t>
                              </m:r>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𝑝𝑙</m:t>
                                  </m:r>
                                </m:sub>
                              </m:sSub>
                              <m:r>
                                <m:rPr>
                                  <m:lit/>
                                </m:rPr>
                                <a:rPr lang="en-US" sz="1350" i="1">
                                  <a:latin typeface="Cambria Math" panose="02040503050406030204" pitchFamily="18" charset="0"/>
                                </a:rPr>
                                <m:t> </m:t>
                              </m:r>
                              <m:sSub>
                                <m:sSubPr>
                                  <m:ctrlPr>
                                    <a:rPr lang="en-US" sz="1350" i="1">
                                      <a:solidFill>
                                        <a:srgbClr val="FF0000"/>
                                      </a:solidFill>
                                      <a:latin typeface="Cambria Math" panose="02040503050406030204" pitchFamily="18" charset="0"/>
                                    </a:rPr>
                                  </m:ctrlPr>
                                </m:sSubPr>
                                <m:e>
                                  <m:r>
                                    <a:rPr lang="en-US" sz="1350" i="1">
                                      <a:solidFill>
                                        <a:srgbClr val="FF0000"/>
                                      </a:solidFill>
                                      <a:latin typeface="Cambria Math" panose="02040503050406030204" pitchFamily="18" charset="0"/>
                                    </a:rPr>
                                    <m:t>𝜏</m:t>
                                  </m:r>
                                </m:e>
                                <m:sub>
                                  <m:r>
                                    <a:rPr lang="en-US" sz="1350" i="1">
                                      <a:solidFill>
                                        <a:srgbClr val="FF0000"/>
                                      </a:solidFill>
                                      <a:latin typeface="Cambria Math" panose="02040503050406030204" pitchFamily="18" charset="0"/>
                                    </a:rPr>
                                    <m:t>𝑝𝑙</m:t>
                                  </m:r>
                                </m:sub>
                              </m:sSub>
                              <m:r>
                                <a:rPr lang="en-US" sz="1350">
                                  <a:latin typeface="Cambria Math" panose="02040503050406030204" pitchFamily="18" charset="0"/>
                                </a:rPr>
                                <m:t>+</m:t>
                              </m:r>
                              <m:r>
                                <m:rPr>
                                  <m:sty m:val="p"/>
                                </m:rPr>
                                <a:rPr lang="en-US" sz="1350">
                                  <a:latin typeface="Cambria Math" panose="02040503050406030204" pitchFamily="18" charset="0"/>
                                </a:rPr>
                                <m:t>Φ</m:t>
                              </m:r>
                            </m:e>
                            <m:sub>
                              <m:r>
                                <a:rPr lang="en-US" sz="1350" i="1">
                                  <a:latin typeface="Cambria Math" panose="02040503050406030204" pitchFamily="18" charset="0"/>
                                </a:rPr>
                                <m:t>∗</m:t>
                              </m:r>
                            </m:sub>
                          </m:sSub>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𝐶𝐺</m:t>
                              </m:r>
                            </m:sub>
                          </m:sSub>
                          <m:sSub>
                            <m:sSubPr>
                              <m:ctrlPr>
                                <a:rPr lang="en-US" sz="1350" i="1">
                                  <a:solidFill>
                                    <a:srgbClr val="0070C0"/>
                                  </a:solidFill>
                                  <a:latin typeface="Cambria Math" panose="02040503050406030204" pitchFamily="18" charset="0"/>
                                </a:rPr>
                              </m:ctrlPr>
                            </m:sSubPr>
                            <m:e>
                              <m:r>
                                <a:rPr lang="en-US" sz="1350" i="1">
                                  <a:solidFill>
                                    <a:srgbClr val="0070C0"/>
                                  </a:solidFill>
                                  <a:latin typeface="Cambria Math" panose="02040503050406030204" pitchFamily="18" charset="0"/>
                                </a:rPr>
                                <m:t>𝐼</m:t>
                              </m:r>
                            </m:e>
                            <m:sub>
                              <m:r>
                                <a:rPr lang="en-US" sz="1350" i="1">
                                  <a:solidFill>
                                    <a:srgbClr val="0070C0"/>
                                  </a:solidFill>
                                  <a:latin typeface="Cambria Math" panose="02040503050406030204" pitchFamily="18" charset="0"/>
                                </a:rPr>
                                <m:t>𝑝𝑘</m:t>
                              </m:r>
                            </m:sub>
                          </m:sSub>
                          <m:sSub>
                            <m:sSubPr>
                              <m:ctrlPr>
                                <a:rPr lang="en-US" sz="1350" i="1">
                                  <a:solidFill>
                                    <a:srgbClr val="0070C0"/>
                                  </a:solidFill>
                                  <a:latin typeface="Cambria Math" panose="02040503050406030204" pitchFamily="18" charset="0"/>
                                </a:rPr>
                              </m:ctrlPr>
                            </m:sSubPr>
                            <m:e>
                              <m:r>
                                <a:rPr lang="en-US" sz="1350" i="1">
                                  <a:solidFill>
                                    <a:srgbClr val="0070C0"/>
                                  </a:solidFill>
                                  <a:latin typeface="Cambria Math" panose="02040503050406030204" pitchFamily="18" charset="0"/>
                                </a:rPr>
                                <m:t>𝑚</m:t>
                              </m:r>
                            </m:e>
                            <m:sub>
                              <m:r>
                                <a:rPr lang="en-US" sz="1350" i="1">
                                  <a:solidFill>
                                    <a:srgbClr val="0070C0"/>
                                  </a:solidFill>
                                  <a:latin typeface="Cambria Math" panose="02040503050406030204" pitchFamily="18" charset="0"/>
                                </a:rPr>
                                <m:t>𝑝𝑖𝑥</m:t>
                              </m:r>
                            </m:sub>
                          </m:sSub>
                          <m:sSub>
                            <m:sSubPr>
                              <m:ctrlPr>
                                <a:rPr lang="en-US" sz="1350" i="1">
                                  <a:solidFill>
                                    <a:srgbClr val="FF0000"/>
                                  </a:solidFill>
                                  <a:latin typeface="Cambria Math" panose="02040503050406030204" pitchFamily="18" charset="0"/>
                                </a:rPr>
                              </m:ctrlPr>
                            </m:sSubPr>
                            <m:e>
                              <m:r>
                                <a:rPr lang="en-US" sz="1350" i="1">
                                  <a:solidFill>
                                    <a:srgbClr val="FF0000"/>
                                  </a:solidFill>
                                  <a:latin typeface="Cambria Math" panose="02040503050406030204" pitchFamily="18" charset="0"/>
                                </a:rPr>
                                <m:t>𝜏</m:t>
                              </m:r>
                            </m:e>
                            <m:sub>
                              <m:r>
                                <a:rPr lang="en-US" sz="1350" i="1">
                                  <a:solidFill>
                                    <a:srgbClr val="FF0000"/>
                                  </a:solidFill>
                                  <a:latin typeface="Cambria Math" panose="02040503050406030204" pitchFamily="18" charset="0"/>
                                </a:rPr>
                                <m:t>𝑠𝑝</m:t>
                              </m:r>
                            </m:sub>
                          </m:sSub>
                          <m:r>
                            <a:rPr lang="en-US" sz="1350" i="1">
                              <a:latin typeface="Cambria Math" panose="02040503050406030204" pitchFamily="18" charset="0"/>
                            </a:rPr>
                            <m:t>+</m:t>
                          </m:r>
                          <m:d>
                            <m:dPr>
                              <m:ctrlPr>
                                <a:rPr lang="en-US" sz="1350" i="1">
                                  <a:latin typeface="Cambria Math" panose="02040503050406030204" pitchFamily="18" charset="0"/>
                                </a:rPr>
                              </m:ctrlPr>
                            </m:dPr>
                            <m:e>
                              <m:f>
                                <m:fPr>
                                  <m:ctrlPr>
                                    <a:rPr lang="en-US" sz="1350" i="1">
                                      <a:latin typeface="Cambria Math" panose="02040503050406030204" pitchFamily="18" charset="0"/>
                                    </a:rPr>
                                  </m:ctrlPr>
                                </m:fPr>
                                <m:num>
                                  <m:r>
                                    <a:rPr lang="en-US" sz="1350" i="1">
                                      <a:latin typeface="Cambria Math" panose="02040503050406030204" pitchFamily="18" charset="0"/>
                                    </a:rPr>
                                    <m:t>𝑑</m:t>
                                  </m:r>
                                  <m:sSub>
                                    <m:sSubPr>
                                      <m:ctrlPr>
                                        <a:rPr lang="en-US" sz="1350" i="1">
                                          <a:latin typeface="Cambria Math" panose="02040503050406030204" pitchFamily="18" charset="0"/>
                                        </a:rPr>
                                      </m:ctrlPr>
                                    </m:sSubPr>
                                    <m:e>
                                      <m:r>
                                        <m:rPr>
                                          <m:sty m:val="p"/>
                                        </m:rPr>
                                        <a:rPr lang="en-US" sz="1350">
                                          <a:latin typeface="Cambria Math" panose="02040503050406030204" pitchFamily="18" charset="0"/>
                                        </a:rPr>
                                        <m:t>Φ</m:t>
                                      </m:r>
                                    </m:e>
                                    <m:sub>
                                      <m:r>
                                        <a:rPr lang="en-US" sz="1350" i="1">
                                          <a:latin typeface="Cambria Math" panose="02040503050406030204" pitchFamily="18" charset="0"/>
                                        </a:rPr>
                                        <m:t>𝑍</m:t>
                                      </m:r>
                                    </m:sub>
                                  </m:sSub>
                                </m:num>
                                <m:den>
                                  <m:r>
                                    <a:rPr lang="en-US" sz="1350" i="1">
                                      <a:latin typeface="Cambria Math" panose="02040503050406030204" pitchFamily="18" charset="0"/>
                                    </a:rPr>
                                    <m:t>𝑑</m:t>
                                  </m:r>
                                  <m:r>
                                    <m:rPr>
                                      <m:sty m:val="p"/>
                                    </m:rPr>
                                    <a:rPr lang="en-US" sz="1350">
                                      <a:latin typeface="Cambria Math" panose="02040503050406030204" pitchFamily="18" charset="0"/>
                                    </a:rPr>
                                    <m:t>Ω</m:t>
                                  </m:r>
                                </m:den>
                              </m:f>
                              <m:r>
                                <m:rPr>
                                  <m:lit/>
                                </m:rPr>
                                <a:rPr lang="en-US" sz="1350" i="1">
                                  <a:latin typeface="Cambria Math" panose="02040503050406030204" pitchFamily="18" charset="0"/>
                                </a:rPr>
                                <m:t> </m:t>
                              </m:r>
                              <m:r>
                                <m:rPr>
                                  <m:sty m:val="p"/>
                                </m:rPr>
                                <a:rPr lang="en-US" sz="1350">
                                  <a:latin typeface="Cambria Math" panose="02040503050406030204" pitchFamily="18" charset="0"/>
                                </a:rPr>
                                <m:t>Δ</m:t>
                              </m:r>
                              <m:sSub>
                                <m:sSubPr>
                                  <m:ctrlPr>
                                    <a:rPr lang="en-US" sz="1350" i="1">
                                      <a:latin typeface="Cambria Math" panose="02040503050406030204" pitchFamily="18" charset="0"/>
                                    </a:rPr>
                                  </m:ctrlPr>
                                </m:sSubPr>
                                <m:e>
                                  <m:r>
                                    <m:rPr>
                                      <m:sty m:val="p"/>
                                    </m:rPr>
                                    <a:rPr lang="en-US" sz="1350">
                                      <a:latin typeface="Cambria Math" panose="02040503050406030204" pitchFamily="18" charset="0"/>
                                    </a:rPr>
                                    <m:t>Ω</m:t>
                                  </m:r>
                                </m:e>
                                <m:sub>
                                  <m:r>
                                    <a:rPr lang="en-US" sz="1350" i="1">
                                      <a:latin typeface="Cambria Math" panose="02040503050406030204" pitchFamily="18" charset="0"/>
                                    </a:rPr>
                                    <m:t>𝑃𝑆𝐹</m:t>
                                  </m:r>
                                </m:sub>
                              </m:sSub>
                            </m:e>
                          </m:d>
                          <m:sSub>
                            <m:sSubPr>
                              <m:ctrlPr>
                                <a:rPr lang="en-US" sz="1350" i="1">
                                  <a:solidFill>
                                    <a:srgbClr val="FF0000"/>
                                  </a:solidFill>
                                  <a:latin typeface="Cambria Math" panose="02040503050406030204" pitchFamily="18" charset="0"/>
                                </a:rPr>
                              </m:ctrlPr>
                            </m:sSubPr>
                            <m:e>
                              <m:r>
                                <a:rPr lang="en-US" sz="1350" i="1">
                                  <a:solidFill>
                                    <a:srgbClr val="FF0000"/>
                                  </a:solidFill>
                                  <a:latin typeface="Cambria Math" panose="02040503050406030204" pitchFamily="18" charset="0"/>
                                </a:rPr>
                                <m:t>𝜏</m:t>
                              </m:r>
                            </m:e>
                            <m:sub>
                              <m:r>
                                <a:rPr lang="en-US" sz="1350" i="1">
                                  <a:solidFill>
                                    <a:srgbClr val="FF0000"/>
                                  </a:solidFill>
                                  <a:latin typeface="Cambria Math" panose="02040503050406030204" pitchFamily="18" charset="0"/>
                                </a:rPr>
                                <m:t>𝑍</m:t>
                              </m:r>
                            </m:sub>
                          </m:sSub>
                        </m:e>
                      </m:d>
                      <m:r>
                        <m:rPr>
                          <m:lit/>
                        </m:rPr>
                        <a:rPr lang="en-US" sz="1350" i="1">
                          <a:latin typeface="Cambria Math" panose="02040503050406030204" pitchFamily="18" charset="0"/>
                        </a:rPr>
                        <m:t> </m:t>
                      </m:r>
                      <m:sSub>
                        <m:sSubPr>
                          <m:ctrlPr>
                            <a:rPr lang="en-US" sz="1350" i="1">
                              <a:latin typeface="Cambria Math" panose="02040503050406030204" pitchFamily="18" charset="0"/>
                            </a:rPr>
                          </m:ctrlPr>
                        </m:sSubPr>
                        <m:e>
                          <m:r>
                            <a:rPr lang="en-US" sz="1350" i="1">
                              <a:latin typeface="Cambria Math" panose="02040503050406030204" pitchFamily="18" charset="0"/>
                            </a:rPr>
                            <m:t>𝐴</m:t>
                          </m:r>
                        </m:e>
                        <m:sub>
                          <m:r>
                            <a:rPr lang="en-US" sz="1350" i="1">
                              <a:latin typeface="Cambria Math" panose="02040503050406030204" pitchFamily="18" charset="0"/>
                            </a:rPr>
                            <m:t>𝑃𝑀</m:t>
                          </m:r>
                        </m:sub>
                      </m:sSub>
                      <m:r>
                        <m:rPr>
                          <m:lit/>
                        </m:rPr>
                        <a:rPr lang="en-US" sz="1350" i="1">
                          <a:latin typeface="Cambria Math" panose="02040503050406030204" pitchFamily="18" charset="0"/>
                        </a:rPr>
                        <m:t> </m:t>
                      </m:r>
                      <m:r>
                        <a:rPr lang="en-US" sz="1350" i="1">
                          <a:latin typeface="Cambria Math" panose="02040503050406030204" pitchFamily="18" charset="0"/>
                        </a:rPr>
                        <m:t>𝜂</m:t>
                      </m:r>
                      <m:r>
                        <a:rPr lang="en-US" sz="1350" i="1">
                          <a:latin typeface="Cambria Math" panose="02040503050406030204" pitchFamily="18" charset="0"/>
                        </a:rPr>
                        <m:t>+</m:t>
                      </m:r>
                      <m:sSup>
                        <m:sSupPr>
                          <m:ctrlPr>
                            <a:rPr lang="en-US" sz="1350" i="1">
                              <a:latin typeface="Cambria Math" panose="02040503050406030204" pitchFamily="18" charset="0"/>
                            </a:rPr>
                          </m:ctrlPr>
                        </m:sSupPr>
                        <m:e>
                          <m:r>
                            <a:rPr lang="en-US" sz="1350" i="1">
                              <a:latin typeface="Cambria Math" panose="02040503050406030204" pitchFamily="18" charset="0"/>
                            </a:rPr>
                            <m:t>𝐹</m:t>
                          </m:r>
                        </m:e>
                        <m:sup>
                          <m:r>
                            <a:rPr lang="en-US" sz="1350" i="1">
                              <a:latin typeface="Cambria Math" panose="02040503050406030204" pitchFamily="18" charset="0"/>
                            </a:rPr>
                            <m:t>2</m:t>
                          </m:r>
                        </m:sup>
                      </m:sSup>
                      <m:d>
                        <m:dPr>
                          <m:begChr m:val="["/>
                          <m:endChr m:val="]"/>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𝑖</m:t>
                              </m:r>
                            </m:e>
                            <m:sub>
                              <m:r>
                                <a:rPr lang="en-US" sz="1350" i="1">
                                  <a:latin typeface="Cambria Math" panose="02040503050406030204" pitchFamily="18" charset="0"/>
                                </a:rPr>
                                <m:t>𝑑</m:t>
                              </m:r>
                            </m:sub>
                          </m:sSub>
                          <m:sSub>
                            <m:sSubPr>
                              <m:ctrlPr>
                                <a:rPr lang="en-US" sz="1350" i="1">
                                  <a:latin typeface="Cambria Math" panose="02040503050406030204" pitchFamily="18" charset="0"/>
                                </a:rPr>
                              </m:ctrlPr>
                            </m:sSubPr>
                            <m:e>
                              <m:r>
                                <a:rPr lang="en-US" sz="1350" i="1">
                                  <a:latin typeface="Cambria Math" panose="02040503050406030204" pitchFamily="18" charset="0"/>
                                </a:rPr>
                                <m:t>𝑚</m:t>
                              </m:r>
                            </m:e>
                            <m:sub>
                              <m:r>
                                <a:rPr lang="en-US" sz="1350" i="1">
                                  <a:latin typeface="Cambria Math" panose="02040503050406030204" pitchFamily="18" charset="0"/>
                                </a:rPr>
                                <m:t>𝑝𝑖𝑥</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𝑞</m:t>
                              </m:r>
                            </m:e>
                            <m:sub>
                              <m:r>
                                <a:rPr lang="en-US" sz="1350" i="1">
                                  <a:latin typeface="Cambria Math" panose="02040503050406030204" pitchFamily="18" charset="0"/>
                                </a:rPr>
                                <m:t>𝐶𝐼𝐶</m:t>
                              </m:r>
                            </m:sub>
                          </m:sSub>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𝑚</m:t>
                                  </m:r>
                                </m:e>
                                <m:sub>
                                  <m:r>
                                    <a:rPr lang="en-US" sz="1350" i="1">
                                      <a:latin typeface="Cambria Math" panose="02040503050406030204" pitchFamily="18" charset="0"/>
                                    </a:rPr>
                                    <m:t>𝑝𝑖𝑥</m:t>
                                  </m:r>
                                </m:sub>
                              </m:sSub>
                            </m:num>
                            <m:den>
                              <m:sSub>
                                <m:sSubPr>
                                  <m:ctrlPr>
                                    <a:rPr lang="en-US" sz="1350" i="1">
                                      <a:latin typeface="Cambria Math" panose="02040503050406030204" pitchFamily="18" charset="0"/>
                                    </a:rPr>
                                  </m:ctrlPr>
                                </m:sSubPr>
                                <m:e>
                                  <m:r>
                                    <a:rPr lang="en-US" sz="1350" i="1">
                                      <a:latin typeface="Cambria Math" panose="02040503050406030204" pitchFamily="18" charset="0"/>
                                    </a:rPr>
                                    <m:t>𝑡</m:t>
                                  </m:r>
                                </m:e>
                                <m:sub>
                                  <m:r>
                                    <a:rPr lang="en-US" sz="1350" i="1">
                                      <a:latin typeface="Cambria Math" panose="02040503050406030204" pitchFamily="18" charset="0"/>
                                    </a:rPr>
                                    <m:t>𝑓𝑟</m:t>
                                  </m:r>
                                </m:sub>
                              </m:sSub>
                            </m:den>
                          </m:f>
                        </m:e>
                      </m:d>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𝑚</m:t>
                              </m:r>
                            </m:e>
                            <m:sub>
                              <m:r>
                                <a:rPr lang="en-US" sz="1350" i="1">
                                  <a:latin typeface="Cambria Math" panose="02040503050406030204" pitchFamily="18" charset="0"/>
                                </a:rPr>
                                <m:t>𝑝𝑖𝑥</m:t>
                              </m:r>
                            </m:sub>
                          </m:sSub>
                        </m:num>
                        <m:den>
                          <m:sSub>
                            <m:sSubPr>
                              <m:ctrlPr>
                                <a:rPr lang="en-US" sz="1350" i="1">
                                  <a:latin typeface="Cambria Math" panose="02040503050406030204" pitchFamily="18" charset="0"/>
                                </a:rPr>
                              </m:ctrlPr>
                            </m:sSubPr>
                            <m:e>
                              <m:r>
                                <a:rPr lang="en-US" sz="1350" i="1">
                                  <a:latin typeface="Cambria Math" panose="02040503050406030204" pitchFamily="18" charset="0"/>
                                </a:rPr>
                                <m:t>𝑡</m:t>
                              </m:r>
                            </m:e>
                            <m:sub>
                              <m:r>
                                <a:rPr lang="en-US" sz="1350" i="1">
                                  <a:latin typeface="Cambria Math" panose="02040503050406030204" pitchFamily="18" charset="0"/>
                                </a:rPr>
                                <m:t>𝑓𝑟</m:t>
                              </m:r>
                            </m:sub>
                          </m:sSub>
                        </m:den>
                      </m:f>
                      <m:sSup>
                        <m:sSupPr>
                          <m:ctrlPr>
                            <a:rPr lang="en-US" sz="1350" i="1">
                              <a:latin typeface="Cambria Math" panose="02040503050406030204" pitchFamily="18" charset="0"/>
                            </a:rPr>
                          </m:ctrlPr>
                        </m:sSupPr>
                        <m:e>
                          <m:d>
                            <m:dPr>
                              <m:ctrlPr>
                                <a:rPr lang="en-US" sz="1350" i="1">
                                  <a:latin typeface="Cambria Math" panose="02040503050406030204" pitchFamily="18" charset="0"/>
                                </a:rPr>
                              </m:ctrlPr>
                            </m:dPr>
                            <m:e>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𝑟</m:t>
                                      </m:r>
                                    </m:sub>
                                  </m:sSub>
                                </m:num>
                                <m:den>
                                  <m:sSub>
                                    <m:sSubPr>
                                      <m:ctrlPr>
                                        <a:rPr lang="en-US" sz="1350" i="1">
                                          <a:latin typeface="Cambria Math" panose="02040503050406030204" pitchFamily="18" charset="0"/>
                                        </a:rPr>
                                      </m:ctrlPr>
                                    </m:sSubPr>
                                    <m:e>
                                      <m:r>
                                        <a:rPr lang="en-US" sz="1350" i="1">
                                          <a:latin typeface="Cambria Math" panose="02040503050406030204" pitchFamily="18" charset="0"/>
                                        </a:rPr>
                                        <m:t>𝐺</m:t>
                                      </m:r>
                                    </m:e>
                                    <m:sub>
                                      <m:r>
                                        <a:rPr lang="en-US" sz="1350" i="1">
                                          <a:latin typeface="Cambria Math" panose="02040503050406030204" pitchFamily="18" charset="0"/>
                                        </a:rPr>
                                        <m:t>𝐸𝑀</m:t>
                                      </m:r>
                                    </m:sub>
                                  </m:sSub>
                                </m:den>
                              </m:f>
                            </m:e>
                          </m:d>
                        </m:e>
                        <m:sup>
                          <m:r>
                            <a:rPr lang="en-US" sz="1350" i="1">
                              <a:latin typeface="Cambria Math" panose="02040503050406030204" pitchFamily="18" charset="0"/>
                            </a:rPr>
                            <m:t>2</m:t>
                          </m:r>
                        </m:sup>
                      </m:sSup>
                    </m:oMath>
                  </m:oMathPara>
                </a14:m>
                <a:endParaRPr lang="en-US" sz="1350" dirty="0"/>
              </a:p>
            </p:txBody>
          </p:sp>
        </mc:Choice>
        <mc:Fallback xmlns="">
          <p:sp>
            <p:nvSpPr>
              <p:cNvPr id="16" name="TextBox 15"/>
              <p:cNvSpPr txBox="1">
                <a:spLocks noRot="1" noChangeAspect="1" noMove="1" noResize="1" noEditPoints="1" noAdjustHandles="1" noChangeArrowheads="1" noChangeShapeType="1" noTextEdit="1"/>
              </p:cNvSpPr>
              <p:nvPr/>
            </p:nvSpPr>
            <p:spPr>
              <a:xfrm>
                <a:off x="498135" y="2688045"/>
                <a:ext cx="8580619" cy="6045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03676" y="4443239"/>
                <a:ext cx="4077526" cy="316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𝑠</m:t>
                          </m:r>
                        </m:sub>
                      </m:sSub>
                      <m:r>
                        <a:rPr lang="en-US" sz="1350" i="1">
                          <a:latin typeface="Cambria Math" panose="02040503050406030204" pitchFamily="18" charset="0"/>
                        </a:rPr>
                        <m:t>=</m:t>
                      </m:r>
                      <m:sSub>
                        <m:sSubPr>
                          <m:ctrlPr>
                            <a:rPr lang="en-US" sz="1350" i="1">
                              <a:solidFill>
                                <a:schemeClr val="accent6">
                                  <a:lumMod val="75000"/>
                                </a:schemeClr>
                              </a:solidFill>
                              <a:latin typeface="Cambria Math" panose="02040503050406030204" pitchFamily="18" charset="0"/>
                            </a:rPr>
                          </m:ctrlPr>
                        </m:sSubPr>
                        <m:e>
                          <m:r>
                            <a:rPr lang="en-US" sz="1350" i="1">
                              <a:solidFill>
                                <a:schemeClr val="accent6">
                                  <a:lumMod val="75000"/>
                                </a:schemeClr>
                              </a:solidFill>
                              <a:latin typeface="Cambria Math" panose="02040503050406030204" pitchFamily="18" charset="0"/>
                            </a:rPr>
                            <m:t>𝑓</m:t>
                          </m:r>
                        </m:e>
                        <m:sub>
                          <m:r>
                            <a:rPr lang="en-US" sz="1350" i="1">
                              <a:solidFill>
                                <a:schemeClr val="accent6">
                                  <a:lumMod val="75000"/>
                                </a:schemeClr>
                              </a:solidFill>
                              <a:latin typeface="Cambria Math" panose="02040503050406030204" pitchFamily="18" charset="0"/>
                            </a:rPr>
                            <m:t>𝑝𝑝</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𝑓</m:t>
                          </m:r>
                        </m:e>
                        <m:sub>
                          <m:r>
                            <a:rPr lang="en-US" sz="1350" i="1">
                              <a:latin typeface="Cambria Math" panose="02040503050406030204" pitchFamily="18" charset="0"/>
                            </a:rPr>
                            <m:t>𝑆𝑅</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m:rPr>
                              <m:sty m:val="p"/>
                            </m:rPr>
                            <a:rPr lang="en-US" sz="1350">
                              <a:latin typeface="Cambria Math" panose="02040503050406030204" pitchFamily="18" charset="0"/>
                            </a:rPr>
                            <m:t>Φ</m:t>
                          </m:r>
                        </m:e>
                        <m:sub>
                          <m:r>
                            <a:rPr lang="en-US" sz="1350" i="1">
                              <a:latin typeface="Cambria Math" panose="02040503050406030204" pitchFamily="18" charset="0"/>
                            </a:rPr>
                            <m:t>∗</m:t>
                          </m:r>
                        </m:sub>
                      </m:sSub>
                      <m:sSub>
                        <m:sSubPr>
                          <m:ctrlPr>
                            <a:rPr lang="en-US" sz="1350" i="1">
                              <a:latin typeface="Cambria Math" panose="02040503050406030204" pitchFamily="18" charset="0"/>
                            </a:rPr>
                          </m:ctrlPr>
                        </m:sSubPr>
                        <m:e>
                          <m:r>
                            <a:rPr lang="en-US" sz="1350" i="1">
                              <a:latin typeface="Cambria Math" panose="02040503050406030204" pitchFamily="18" charset="0"/>
                            </a:rPr>
                            <m:t>𝐶</m:t>
                          </m:r>
                        </m:e>
                        <m:sub>
                          <m:r>
                            <a:rPr lang="en-US" sz="1350" i="1">
                              <a:latin typeface="Cambria Math" panose="02040503050406030204" pitchFamily="18" charset="0"/>
                            </a:rPr>
                            <m:t>𝐶𝐺</m:t>
                          </m:r>
                        </m:sub>
                      </m:sSub>
                      <m:sSub>
                        <m:sSubPr>
                          <m:ctrlPr>
                            <a:rPr lang="en-US" sz="1350" i="1">
                              <a:latin typeface="Cambria Math" panose="02040503050406030204" pitchFamily="18" charset="0"/>
                            </a:rPr>
                          </m:ctrlPr>
                        </m:sSubPr>
                        <m:e>
                          <m:r>
                            <a:rPr lang="en-US" sz="1350" i="1">
                              <a:latin typeface="Cambria Math" panose="02040503050406030204" pitchFamily="18" charset="0"/>
                            </a:rPr>
                            <m:t>𝐼</m:t>
                          </m:r>
                        </m:e>
                        <m:sub>
                          <m:r>
                            <a:rPr lang="en-US" sz="1350" i="1">
                              <a:latin typeface="Cambria Math" panose="02040503050406030204" pitchFamily="18" charset="0"/>
                            </a:rPr>
                            <m:t>𝑝𝑘</m:t>
                          </m:r>
                        </m:sub>
                      </m:sSub>
                      <m:sSub>
                        <m:sSubPr>
                          <m:ctrlPr>
                            <a:rPr lang="en-US" sz="1350" i="1">
                              <a:latin typeface="Cambria Math" panose="02040503050406030204" pitchFamily="18" charset="0"/>
                            </a:rPr>
                          </m:ctrlPr>
                        </m:sSubPr>
                        <m:e>
                          <m:r>
                            <a:rPr lang="en-US" sz="1350" i="1">
                              <a:latin typeface="Cambria Math" panose="02040503050406030204" pitchFamily="18" charset="0"/>
                            </a:rPr>
                            <m:t>𝑚</m:t>
                          </m:r>
                        </m:e>
                        <m:sub>
                          <m:r>
                            <a:rPr lang="en-US" sz="1350" i="1">
                              <a:latin typeface="Cambria Math" panose="02040503050406030204" pitchFamily="18" charset="0"/>
                            </a:rPr>
                            <m:t>𝑝𝑖𝑥</m:t>
                          </m:r>
                        </m:sub>
                      </m:sSub>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𝑠𝑝</m:t>
                          </m:r>
                        </m:sub>
                      </m:sSub>
                      <m:sSub>
                        <m:sSubPr>
                          <m:ctrlPr>
                            <a:rPr lang="en-US" sz="1350" i="1">
                              <a:latin typeface="Cambria Math" panose="02040503050406030204" pitchFamily="18" charset="0"/>
                            </a:rPr>
                          </m:ctrlPr>
                        </m:sSubPr>
                        <m:e>
                          <m:r>
                            <m:rPr>
                              <m:lit/>
                            </m:rPr>
                            <a:rPr lang="en-US" sz="1350" i="1">
                              <a:latin typeface="Cambria Math" panose="02040503050406030204" pitchFamily="18" charset="0"/>
                            </a:rPr>
                            <m:t> </m:t>
                          </m:r>
                          <m:r>
                            <a:rPr lang="en-US" sz="1350" i="1">
                              <a:latin typeface="Cambria Math" panose="02040503050406030204" pitchFamily="18" charset="0"/>
                            </a:rPr>
                            <m:t>𝐴</m:t>
                          </m:r>
                        </m:e>
                        <m:sub>
                          <m:r>
                            <a:rPr lang="en-US" sz="1350" i="1">
                              <a:latin typeface="Cambria Math" panose="02040503050406030204" pitchFamily="18" charset="0"/>
                            </a:rPr>
                            <m:t>𝑃𝑀</m:t>
                          </m:r>
                        </m:sub>
                      </m:sSub>
                      <m:r>
                        <m:rPr>
                          <m:lit/>
                        </m:rPr>
                        <a:rPr lang="en-US" sz="1350" i="1">
                          <a:latin typeface="Cambria Math" panose="02040503050406030204" pitchFamily="18" charset="0"/>
                        </a:rPr>
                        <m:t> </m:t>
                      </m:r>
                      <m:r>
                        <a:rPr lang="en-US" sz="1350" i="1">
                          <a:latin typeface="Cambria Math" panose="02040503050406030204" pitchFamily="18" charset="0"/>
                        </a:rPr>
                        <m:t>𝜂</m:t>
                      </m:r>
                      <m:r>
                        <m:rPr>
                          <m:lit/>
                        </m:rPr>
                        <a:rPr lang="en-US" sz="1350" i="1">
                          <a:latin typeface="Cambria Math" panose="02040503050406030204" pitchFamily="18" charset="0"/>
                        </a:rPr>
                        <m:t> </m:t>
                      </m:r>
                      <m:r>
                        <a:rPr lang="en-US" sz="1350" i="1">
                          <a:latin typeface="Cambria Math" panose="02040503050406030204" pitchFamily="18" charset="0"/>
                        </a:rPr>
                        <m:t>𝑡</m:t>
                      </m:r>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𝑓</m:t>
                          </m:r>
                        </m:e>
                        <m:sub>
                          <m:r>
                            <a:rPr lang="en-US" sz="1350" i="1">
                              <a:latin typeface="Cambria Math" panose="02040503050406030204" pitchFamily="18" charset="0"/>
                            </a:rPr>
                            <m:t>𝑝𝑝</m:t>
                          </m:r>
                        </m:sub>
                      </m:sSub>
                      <m:r>
                        <m:rPr>
                          <m:lit/>
                        </m:rPr>
                        <a:rPr lang="en-US" sz="1350" i="1">
                          <a:latin typeface="Cambria Math" panose="02040503050406030204" pitchFamily="18" charset="0"/>
                        </a:rPr>
                        <m:t> </m:t>
                      </m:r>
                      <m:sSub>
                        <m:sSubPr>
                          <m:ctrlPr>
                            <a:rPr lang="en-US" sz="1350" i="1">
                              <a:solidFill>
                                <a:srgbClr val="7030A0"/>
                              </a:solidFill>
                              <a:latin typeface="Cambria Math" panose="02040503050406030204" pitchFamily="18" charset="0"/>
                            </a:rPr>
                          </m:ctrlPr>
                        </m:sSubPr>
                        <m:e>
                          <m:r>
                            <a:rPr lang="en-US" sz="1350" i="1">
                              <a:solidFill>
                                <a:srgbClr val="7030A0"/>
                              </a:solidFill>
                              <a:latin typeface="Cambria Math" panose="02040503050406030204" pitchFamily="18" charset="0"/>
                            </a:rPr>
                            <m:t>𝑟</m:t>
                          </m:r>
                        </m:e>
                        <m:sub>
                          <m:r>
                            <a:rPr lang="en-US" sz="1350" i="1">
                              <a:solidFill>
                                <a:srgbClr val="7030A0"/>
                              </a:solidFill>
                              <a:latin typeface="Cambria Math" panose="02040503050406030204" pitchFamily="18" charset="0"/>
                            </a:rPr>
                            <m:t>𝑠𝑝</m:t>
                          </m:r>
                        </m:sub>
                      </m:sSub>
                      <m:r>
                        <m:rPr>
                          <m:lit/>
                        </m:rPr>
                        <a:rPr lang="en-US" sz="1350" i="1">
                          <a:latin typeface="Cambria Math" panose="02040503050406030204" pitchFamily="18" charset="0"/>
                        </a:rPr>
                        <m:t> </m:t>
                      </m:r>
                      <m:r>
                        <a:rPr lang="en-US" sz="1350" i="1">
                          <a:latin typeface="Cambria Math" panose="02040503050406030204" pitchFamily="18" charset="0"/>
                        </a:rPr>
                        <m:t>𝑡</m:t>
                      </m:r>
                    </m:oMath>
                  </m:oMathPara>
                </a14:m>
                <a:endParaRPr lang="en-US" sz="1350" dirty="0"/>
              </a:p>
            </p:txBody>
          </p:sp>
        </mc:Choice>
        <mc:Fallback xmlns="">
          <p:sp>
            <p:nvSpPr>
              <p:cNvPr id="18" name="Rectangle 17"/>
              <p:cNvSpPr>
                <a:spLocks noRot="1" noChangeAspect="1" noMove="1" noResize="1" noEditPoints="1" noAdjustHandles="1" noChangeArrowheads="1" noChangeShapeType="1" noTextEdit="1"/>
              </p:cNvSpPr>
              <p:nvPr/>
            </p:nvSpPr>
            <p:spPr>
              <a:xfrm>
                <a:off x="503676" y="4443239"/>
                <a:ext cx="4077526" cy="316049"/>
              </a:xfrm>
              <a:prstGeom prst="rect">
                <a:avLst/>
              </a:prstGeom>
              <a:blipFill>
                <a:blip r:embed="rId4"/>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012178" y="5623958"/>
                <a:ext cx="2213555" cy="676404"/>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m:t>
                      </m:r>
                      <m:r>
                        <m:rPr>
                          <m:lit/>
                        </m:rPr>
                        <a:rPr lang="en-US" sz="1600" i="1">
                          <a:latin typeface="Cambria Math" panose="02040503050406030204" pitchFamily="18" charset="0"/>
                        </a:rPr>
                        <m:t> </m:t>
                      </m:r>
                      <m:r>
                        <a:rPr lang="en-US" sz="1600" i="1">
                          <a:latin typeface="Cambria Math" panose="02040503050406030204" pitchFamily="18" charset="0"/>
                        </a:rPr>
                        <m:t>𝑡</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𝑆</m:t>
                              </m:r>
                            </m:e>
                            <m:sup>
                              <m:r>
                                <a:rPr lang="en-US" sz="1600" i="1">
                                  <a:latin typeface="Cambria Math" panose="02040503050406030204" pitchFamily="18" charset="0"/>
                                </a:rPr>
                                <m:t>2</m:t>
                              </m:r>
                            </m:sup>
                          </m:sSup>
                          <m:r>
                            <m:rPr>
                              <m:lit/>
                            </m:rP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𝑛</m:t>
                              </m:r>
                            </m:sub>
                          </m:sSub>
                        </m:num>
                        <m:den>
                          <m:sSubSup>
                            <m:sSubSupPr>
                              <m:ctrlPr>
                                <a:rPr lang="en-US" sz="1600" i="1">
                                  <a:latin typeface="Cambria Math" panose="02040503050406030204" pitchFamily="18" charset="0"/>
                                </a:rPr>
                              </m:ctrlPr>
                            </m:sSubSupPr>
                            <m:e>
                              <m:r>
                                <a:rPr lang="en-US" sz="1600" i="1">
                                  <a:latin typeface="Cambria Math" panose="02040503050406030204" pitchFamily="18" charset="0"/>
                                </a:rPr>
                                <m:t>𝑟</m:t>
                              </m:r>
                            </m:e>
                            <m:sub>
                              <m:r>
                                <a:rPr lang="en-US" sz="1600" i="1">
                                  <a:latin typeface="Cambria Math" panose="02040503050406030204" pitchFamily="18" charset="0"/>
                                </a:rPr>
                                <m:t>𝑝𝑙</m:t>
                              </m:r>
                            </m:sub>
                            <m:sup>
                              <m:r>
                                <a:rPr lang="en-US" sz="1600" i="1">
                                  <a:latin typeface="Cambria Math" panose="02040503050406030204" pitchFamily="18" charset="0"/>
                                </a:rPr>
                                <m:t>2</m:t>
                              </m:r>
                            </m:sup>
                          </m:sSub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𝑆</m:t>
                              </m:r>
                            </m:e>
                            <m:sup>
                              <m:r>
                                <a:rPr lang="en-US" sz="1600" i="1">
                                  <a:latin typeface="Cambria Math" panose="02040503050406030204" pitchFamily="18" charset="0"/>
                                </a:rPr>
                                <m:t>2</m:t>
                              </m:r>
                            </m:sup>
                          </m:sSup>
                          <m:sSubSup>
                            <m:sSubSupPr>
                              <m:ctrlPr>
                                <a:rPr lang="en-US" sz="1600" i="1">
                                  <a:solidFill>
                                    <a:schemeClr val="accent6">
                                      <a:lumMod val="75000"/>
                                    </a:schemeClr>
                                  </a:solidFill>
                                  <a:latin typeface="Cambria Math" panose="02040503050406030204" pitchFamily="18" charset="0"/>
                                </a:rPr>
                              </m:ctrlPr>
                            </m:sSubSupPr>
                            <m:e>
                              <m:r>
                                <m:rPr>
                                  <m:lit/>
                                </m:rPr>
                                <a:rPr lang="en-US" sz="1600" i="1">
                                  <a:solidFill>
                                    <a:schemeClr val="accent6">
                                      <a:lumMod val="75000"/>
                                    </a:schemeClr>
                                  </a:solidFill>
                                  <a:latin typeface="Cambria Math" panose="02040503050406030204" pitchFamily="18" charset="0"/>
                                </a:rPr>
                                <m:t> </m:t>
                              </m:r>
                              <m:r>
                                <a:rPr lang="en-US" sz="1600" i="1">
                                  <a:solidFill>
                                    <a:schemeClr val="accent6">
                                      <a:lumMod val="75000"/>
                                    </a:schemeClr>
                                  </a:solidFill>
                                  <a:latin typeface="Cambria Math" panose="02040503050406030204" pitchFamily="18" charset="0"/>
                                </a:rPr>
                                <m:t>𝑓</m:t>
                              </m:r>
                            </m:e>
                            <m:sub>
                              <m:r>
                                <a:rPr lang="en-US" sz="1600" i="1">
                                  <a:solidFill>
                                    <a:schemeClr val="accent6">
                                      <a:lumMod val="75000"/>
                                    </a:schemeClr>
                                  </a:solidFill>
                                  <a:latin typeface="Cambria Math" panose="02040503050406030204" pitchFamily="18" charset="0"/>
                                </a:rPr>
                                <m:t>𝑝𝑝</m:t>
                              </m:r>
                            </m:sub>
                            <m:sup>
                              <m:r>
                                <a:rPr lang="en-US" sz="1600" i="1">
                                  <a:solidFill>
                                    <a:schemeClr val="accent6">
                                      <a:lumMod val="75000"/>
                                    </a:schemeClr>
                                  </a:solidFill>
                                  <a:latin typeface="Cambria Math" panose="02040503050406030204" pitchFamily="18" charset="0"/>
                                </a:rPr>
                                <m:t>2</m:t>
                              </m:r>
                            </m:sup>
                          </m:sSubSup>
                          <m:r>
                            <m:rPr>
                              <m:lit/>
                            </m:rPr>
                            <a:rPr lang="en-US" sz="1600" i="1">
                              <a:latin typeface="Cambria Math" panose="02040503050406030204" pitchFamily="18" charset="0"/>
                            </a:rPr>
                            <m:t> </m:t>
                          </m:r>
                          <m:sSubSup>
                            <m:sSubSupPr>
                              <m:ctrlPr>
                                <a:rPr lang="en-US" sz="1600" i="1">
                                  <a:solidFill>
                                    <a:srgbClr val="7030A0"/>
                                  </a:solidFill>
                                  <a:latin typeface="Cambria Math" panose="02040503050406030204" pitchFamily="18" charset="0"/>
                                </a:rPr>
                              </m:ctrlPr>
                            </m:sSubSupPr>
                            <m:e>
                              <m:r>
                                <a:rPr lang="en-US" sz="1600" i="1">
                                  <a:solidFill>
                                    <a:srgbClr val="7030A0"/>
                                  </a:solidFill>
                                  <a:latin typeface="Cambria Math" panose="02040503050406030204" pitchFamily="18" charset="0"/>
                                </a:rPr>
                                <m:t>𝑟</m:t>
                              </m:r>
                            </m:e>
                            <m:sub>
                              <m:r>
                                <a:rPr lang="en-US" sz="1600" i="1">
                                  <a:solidFill>
                                    <a:srgbClr val="7030A0"/>
                                  </a:solidFill>
                                  <a:latin typeface="Cambria Math" panose="02040503050406030204" pitchFamily="18" charset="0"/>
                                </a:rPr>
                                <m:t>𝑠𝑝</m:t>
                              </m:r>
                            </m:sub>
                            <m:sup>
                              <m:r>
                                <a:rPr lang="en-US" sz="1600" i="1">
                                  <a:solidFill>
                                    <a:srgbClr val="7030A0"/>
                                  </a:solidFill>
                                  <a:latin typeface="Cambria Math" panose="02040503050406030204" pitchFamily="18" charset="0"/>
                                </a:rPr>
                                <m:t>2</m:t>
                              </m:r>
                            </m:sup>
                          </m:sSubSup>
                        </m:den>
                      </m:f>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012178" y="5623958"/>
                <a:ext cx="2213555" cy="676404"/>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80529" y="1330679"/>
                <a:ext cx="4039376" cy="579261"/>
              </a:xfrm>
              <a:prstGeom prst="rect">
                <a:avLst/>
              </a:prstGeom>
              <a:noFill/>
            </p:spPr>
            <p:txBody>
              <a:bodyPr wrap="none" rtlCol="0">
                <a:spAutoFit/>
              </a:bodyPr>
              <a:lstStyle/>
              <a:p>
                <a14:m>
                  <m:oMath xmlns:m="http://schemas.openxmlformats.org/officeDocument/2006/math">
                    <m:r>
                      <a:rPr lang="en-US" sz="1350" i="1" smtClean="0">
                        <a:latin typeface="Cambria Math" panose="02040503050406030204" pitchFamily="18" charset="0"/>
                      </a:rPr>
                      <m:t>𝑆𝑁𝑅</m:t>
                    </m:r>
                    <m:r>
                      <a:rPr lang="en-US" sz="1350" i="1" smtClean="0">
                        <a:latin typeface="Cambria Math" panose="02040503050406030204" pitchFamily="18" charset="0"/>
                      </a:rPr>
                      <m:t>≡</m:t>
                    </m:r>
                    <m:r>
                      <a:rPr lang="en-US" sz="1350" i="1" smtClean="0">
                        <a:latin typeface="Cambria Math" panose="02040503050406030204" pitchFamily="18" charset="0"/>
                      </a:rPr>
                      <m:t>𝑆</m:t>
                    </m:r>
                    <m:r>
                      <a:rPr lang="en-US" sz="1350" i="1" smtClean="0">
                        <a:latin typeface="Cambria Math" panose="02040503050406030204" pitchFamily="18" charset="0"/>
                      </a:rPr>
                      <m:t>=</m:t>
                    </m:r>
                    <m:f>
                      <m:fPr>
                        <m:ctrlPr>
                          <a:rPr lang="en-US" sz="1350" i="1">
                            <a:latin typeface="Cambria Math" panose="02040503050406030204" pitchFamily="18" charset="0"/>
                          </a:rPr>
                        </m:ctrlPr>
                      </m:fPr>
                      <m:num>
                        <m:r>
                          <a:rPr lang="en-US" sz="1350" i="1">
                            <a:latin typeface="Cambria Math" panose="02040503050406030204" pitchFamily="18" charset="0"/>
                          </a:rPr>
                          <m:t>𝑆𝑖𝑔𝑛𝑎𝑙</m:t>
                        </m:r>
                      </m:num>
                      <m:den>
                        <m:sSub>
                          <m:sSubPr>
                            <m:ctrlPr>
                              <a:rPr lang="en-US" sz="1350" b="0" i="1" smtClean="0">
                                <a:latin typeface="Cambria Math" panose="02040503050406030204" pitchFamily="18" charset="0"/>
                              </a:rPr>
                            </m:ctrlPr>
                          </m:sSubPr>
                          <m:e>
                            <m:r>
                              <a:rPr lang="en-US" sz="1350" b="0" i="1" smtClean="0">
                                <a:latin typeface="Cambria Math"/>
                              </a:rPr>
                              <m:t>𝜎</m:t>
                            </m:r>
                          </m:e>
                          <m:sub>
                            <m:r>
                              <a:rPr lang="en-US" sz="1350" b="0" i="1" smtClean="0">
                                <a:latin typeface="Cambria Math"/>
                              </a:rPr>
                              <m:t>𝑡𝑜𝑡</m:t>
                            </m:r>
                          </m:sub>
                        </m:sSub>
                      </m:den>
                    </m:f>
                    <m:r>
                      <a:rPr lang="en-US" sz="1350" i="1">
                        <a:latin typeface="Cambria Math" panose="02040503050406030204" pitchFamily="18" charset="0"/>
                      </a:rPr>
                      <m:t> </m:t>
                    </m:r>
                  </m:oMath>
                </a14:m>
                <a:r>
                  <a:rPr lang="en-US" sz="1350" dirty="0"/>
                  <a:t>      where      </a:t>
                </a:r>
                <a14:m>
                  <m:oMath xmlns:m="http://schemas.openxmlformats.org/officeDocument/2006/math">
                    <m:d>
                      <m:dPr>
                        <m:begChr m:val="{"/>
                        <m:endChr m:val=""/>
                        <m:ctrlPr>
                          <a:rPr lang="en-US" sz="1350" i="1">
                            <a:latin typeface="Cambria Math" panose="02040503050406030204" pitchFamily="18" charset="0"/>
                          </a:rPr>
                        </m:ctrlPr>
                      </m:dPr>
                      <m:e>
                        <m:m>
                          <m:mPr>
                            <m:mcs>
                              <m:mc>
                                <m:mcPr>
                                  <m:count m:val="1"/>
                                  <m:mcJc m:val="center"/>
                                </m:mcPr>
                              </m:mc>
                            </m:mcs>
                            <m:ctrlPr>
                              <a:rPr lang="en-US" sz="1350" i="1">
                                <a:latin typeface="Cambria Math" panose="02040503050406030204" pitchFamily="18" charset="0"/>
                              </a:rPr>
                            </m:ctrlPr>
                          </m:mPr>
                          <m:mr>
                            <m:e>
                              <m:r>
                                <a:rPr lang="en-US" sz="1350" i="1">
                                  <a:latin typeface="Cambria Math" panose="02040503050406030204" pitchFamily="18" charset="0"/>
                                </a:rPr>
                                <m:t>𝑠𝑖𝑔𝑛𝑎𝑙</m:t>
                              </m:r>
                              <m:r>
                                <a:rPr lang="en-US" sz="1350" i="1">
                                  <a:latin typeface="Cambria Math" panose="02040503050406030204" pitchFamily="18" charset="0"/>
                                </a:rPr>
                                <m:t>=</m:t>
                              </m:r>
                              <m:sSub>
                                <m:sSubPr>
                                  <m:ctrlPr>
                                    <a:rPr lang="en-US" sz="1350" i="1">
                                      <a:latin typeface="Cambria Math" panose="02040503050406030204" pitchFamily="18" charset="0"/>
                                    </a:rPr>
                                  </m:ctrlPr>
                                </m:sSubPr>
                                <m:e>
                                  <m:r>
                                    <m:rPr>
                                      <m:brk m:alnAt="7"/>
                                    </m:rPr>
                                    <a:rPr lang="en-US" sz="1350" i="1">
                                      <a:latin typeface="Cambria Math" panose="02040503050406030204" pitchFamily="18" charset="0"/>
                                    </a:rPr>
                                    <m:t>𝑟</m:t>
                                  </m:r>
                                </m:e>
                                <m:sub>
                                  <m:r>
                                    <m:rPr>
                                      <m:brk m:alnAt="7"/>
                                    </m:rPr>
                                    <a:rPr lang="en-US" sz="1350" i="1">
                                      <a:latin typeface="Cambria Math" panose="02040503050406030204" pitchFamily="18" charset="0"/>
                                    </a:rPr>
                                    <m:t>𝑝</m:t>
                                  </m:r>
                                  <m:r>
                                    <a:rPr lang="en-US" sz="1350" i="1">
                                      <a:latin typeface="Cambria Math" panose="02040503050406030204" pitchFamily="18" charset="0"/>
                                    </a:rPr>
                                    <m:t>𝑙</m:t>
                                  </m:r>
                                </m:sub>
                              </m:sSub>
                              <m:r>
                                <m:rPr>
                                  <m:lit/>
                                  <m:brk m:alnAt="7"/>
                                </m:rPr>
                                <a:rPr lang="en-US" sz="1350" i="1">
                                  <a:latin typeface="Cambria Math" panose="02040503050406030204" pitchFamily="18" charset="0"/>
                                </a:rPr>
                                <m:t> </m:t>
                              </m:r>
                              <m:r>
                                <m:rPr>
                                  <m:brk m:alnAt="7"/>
                                </m:rPr>
                                <a:rPr lang="en-US" sz="1350" i="1">
                                  <a:latin typeface="Cambria Math" panose="02040503050406030204" pitchFamily="18" charset="0"/>
                                </a:rPr>
                                <m:t>𝑡</m:t>
                              </m:r>
                              <m:r>
                                <a:rPr lang="en-US" sz="1350" i="1">
                                  <a:latin typeface="Cambria Math" panose="02040503050406030204" pitchFamily="18" charset="0"/>
                                </a:rPr>
                                <m:t>             </m:t>
                              </m:r>
                            </m:e>
                          </m:mr>
                          <m:mr>
                            <m:e>
                              <m:sSub>
                                <m:sSubPr>
                                  <m:ctrlPr>
                                    <a:rPr lang="en-US" sz="1350" b="0" i="1" smtClean="0">
                                      <a:latin typeface="Cambria Math" panose="02040503050406030204" pitchFamily="18" charset="0"/>
                                    </a:rPr>
                                  </m:ctrlPr>
                                </m:sSubPr>
                                <m:e>
                                  <m:r>
                                    <a:rPr lang="en-US" sz="1350" b="0" i="1" smtClean="0">
                                      <a:latin typeface="Cambria Math"/>
                                    </a:rPr>
                                    <m:t>𝜎</m:t>
                                  </m:r>
                                </m:e>
                                <m:sub>
                                  <m:r>
                                    <a:rPr lang="en-US" sz="1350" b="0" i="1" smtClean="0">
                                      <a:latin typeface="Cambria Math"/>
                                    </a:rPr>
                                    <m:t>𝑡𝑜𝑡</m:t>
                                  </m:r>
                                </m:sub>
                              </m:sSub>
                              <m:r>
                                <a:rPr lang="en-US" sz="1350" i="1">
                                  <a:latin typeface="Cambria Math" panose="02040503050406030204" pitchFamily="18" charset="0"/>
                                </a:rPr>
                                <m:t>=</m:t>
                              </m:r>
                              <m:rad>
                                <m:radPr>
                                  <m:degHide m:val="on"/>
                                  <m:ctrlPr>
                                    <a:rPr lang="en-US" sz="1350" i="1">
                                      <a:latin typeface="Cambria Math" panose="02040503050406030204" pitchFamily="18" charset="0"/>
                                    </a:rPr>
                                  </m:ctrlPr>
                                </m:radPr>
                                <m:deg/>
                                <m:e>
                                  <m:sSub>
                                    <m:sSubPr>
                                      <m:ctrlPr>
                                        <a:rPr lang="en-US" sz="1350" i="1">
                                          <a:latin typeface="Cambria Math" panose="02040503050406030204" pitchFamily="18" charset="0"/>
                                        </a:rPr>
                                      </m:ctrlPr>
                                    </m:sSubPr>
                                    <m:e>
                                      <m:r>
                                        <a:rPr lang="en-US" sz="1350" i="1">
                                          <a:latin typeface="Cambria Math" panose="02040503050406030204" pitchFamily="18" charset="0"/>
                                        </a:rPr>
                                        <m:t>𝑟</m:t>
                                      </m:r>
                                    </m:e>
                                    <m:sub>
                                      <m:r>
                                        <a:rPr lang="en-US" sz="1350" i="1">
                                          <a:latin typeface="Cambria Math" panose="02040503050406030204" pitchFamily="18" charset="0"/>
                                        </a:rPr>
                                        <m:t>𝑛</m:t>
                                      </m:r>
                                    </m:sub>
                                  </m:sSub>
                                  <m:r>
                                    <m:rPr>
                                      <m:lit/>
                                    </m:rPr>
                                    <a:rPr lang="en-US" sz="1350" i="1">
                                      <a:latin typeface="Cambria Math" panose="02040503050406030204" pitchFamily="18" charset="0"/>
                                    </a:rPr>
                                    <m:t> </m:t>
                                  </m:r>
                                  <m:r>
                                    <a:rPr lang="en-US" sz="1350" i="1">
                                      <a:latin typeface="Cambria Math" panose="02040503050406030204" pitchFamily="18" charset="0"/>
                                    </a:rPr>
                                    <m:t>𝑡</m:t>
                                  </m:r>
                                  <m:r>
                                    <a:rPr lang="en-US" sz="1350" i="1">
                                      <a:latin typeface="Cambria Math" panose="02040503050406030204" pitchFamily="18" charset="0"/>
                                    </a:rPr>
                                    <m:t>+</m:t>
                                  </m:r>
                                  <m:sSubSup>
                                    <m:sSubSupPr>
                                      <m:ctrlPr>
                                        <a:rPr lang="en-US" sz="1350" i="1">
                                          <a:latin typeface="Cambria Math" panose="02040503050406030204" pitchFamily="18" charset="0"/>
                                        </a:rPr>
                                      </m:ctrlPr>
                                    </m:sSubSupPr>
                                    <m:e>
                                      <m:r>
                                        <a:rPr lang="en-US" sz="1350" i="1">
                                          <a:latin typeface="Cambria Math" panose="02040503050406030204" pitchFamily="18" charset="0"/>
                                        </a:rPr>
                                        <m:t>𝜎</m:t>
                                      </m:r>
                                    </m:e>
                                    <m:sub>
                                      <m:r>
                                        <a:rPr lang="en-US" sz="1350" i="1">
                                          <a:latin typeface="Cambria Math" panose="02040503050406030204" pitchFamily="18" charset="0"/>
                                        </a:rPr>
                                        <m:t>𝑠</m:t>
                                      </m:r>
                                    </m:sub>
                                    <m:sup>
                                      <m:r>
                                        <a:rPr lang="en-US" sz="1350" i="1">
                                          <a:latin typeface="Cambria Math" panose="02040503050406030204" pitchFamily="18" charset="0"/>
                                        </a:rPr>
                                        <m:t>2</m:t>
                                      </m:r>
                                    </m:sup>
                                  </m:sSubSup>
                                </m:e>
                              </m:rad>
                            </m:e>
                          </m:mr>
                        </m:m>
                      </m:e>
                    </m:d>
                  </m:oMath>
                </a14:m>
                <a:endParaRPr lang="en-US" sz="1350" dirty="0"/>
              </a:p>
            </p:txBody>
          </p:sp>
        </mc:Choice>
        <mc:Fallback xmlns="">
          <p:sp>
            <p:nvSpPr>
              <p:cNvPr id="20" name="TextBox 19"/>
              <p:cNvSpPr txBox="1">
                <a:spLocks noRot="1" noChangeAspect="1" noMove="1" noResize="1" noEditPoints="1" noAdjustHandles="1" noChangeArrowheads="1" noChangeShapeType="1" noTextEdit="1"/>
              </p:cNvSpPr>
              <p:nvPr/>
            </p:nvSpPr>
            <p:spPr>
              <a:xfrm>
                <a:off x="680529" y="1330679"/>
                <a:ext cx="4039376" cy="579261"/>
              </a:xfrm>
              <a:prstGeom prst="rect">
                <a:avLst/>
              </a:prstGeom>
              <a:blipFill rotWithShape="1">
                <a:blip r:embed="rId6"/>
                <a:stretch>
                  <a:fillRect/>
                </a:stretch>
              </a:blipFill>
            </p:spPr>
            <p:txBody>
              <a:bodyPr/>
              <a:lstStyle/>
              <a:p>
                <a:r>
                  <a:rPr lang="en-US">
                    <a:noFill/>
                  </a:rPr>
                  <a:t> </a:t>
                </a:r>
              </a:p>
            </p:txBody>
          </p:sp>
        </mc:Fallback>
      </mc:AlternateContent>
      <p:sp>
        <p:nvSpPr>
          <p:cNvPr id="7" name="TextBox 6"/>
          <p:cNvSpPr txBox="1"/>
          <p:nvPr/>
        </p:nvSpPr>
        <p:spPr>
          <a:xfrm>
            <a:off x="5221432" y="1289142"/>
            <a:ext cx="668453" cy="261610"/>
          </a:xfrm>
          <a:prstGeom prst="rect">
            <a:avLst/>
          </a:prstGeom>
          <a:noFill/>
        </p:spPr>
        <p:txBody>
          <a:bodyPr wrap="none" lIns="0" rIns="0" rtlCol="0">
            <a:spAutoFit/>
          </a:bodyPr>
          <a:lstStyle/>
          <a:p>
            <a:r>
              <a:rPr lang="en-US" sz="1100" dirty="0"/>
              <a:t>planet rate:</a:t>
            </a:r>
          </a:p>
        </p:txBody>
      </p:sp>
      <mc:AlternateContent xmlns:mc="http://schemas.openxmlformats.org/markup-compatibility/2006" xmlns:a14="http://schemas.microsoft.com/office/drawing/2010/main">
        <mc:Choice Requires="a14">
          <p:sp>
            <p:nvSpPr>
              <p:cNvPr id="8" name="TextBox 7"/>
              <p:cNvSpPr txBox="1"/>
              <p:nvPr/>
            </p:nvSpPr>
            <p:spPr>
              <a:xfrm>
                <a:off x="5673667" y="1938132"/>
                <a:ext cx="3178884" cy="272767"/>
              </a:xfrm>
              <a:prstGeom prst="rect">
                <a:avLst/>
              </a:prstGeom>
              <a:noFill/>
            </p:spPr>
            <p:txBody>
              <a:bodyPr wrap="none" lIns="0" rIns="0" rtlCol="0">
                <a:spAutoFit/>
              </a:bodyPr>
              <a:lstStyle/>
              <a:p>
                <a14:m>
                  <m:oMath xmlns:m="http://schemas.openxmlformats.org/officeDocument/2006/math">
                    <m:sSub>
                      <m:sSubPr>
                        <m:ctrlPr>
                          <a:rPr lang="en-US" sz="1200" i="1">
                            <a:solidFill>
                              <a:schemeClr val="accent3">
                                <a:lumMod val="75000"/>
                              </a:schemeClr>
                            </a:solidFill>
                            <a:latin typeface="Cambria Math" panose="02040503050406030204" pitchFamily="18" charset="0"/>
                          </a:rPr>
                        </m:ctrlPr>
                      </m:sSubPr>
                      <m:e>
                        <m:r>
                          <a:rPr lang="en-US" sz="1200" i="1">
                            <a:solidFill>
                              <a:schemeClr val="accent3">
                                <a:lumMod val="75000"/>
                              </a:schemeClr>
                            </a:solidFill>
                            <a:latin typeface="Cambria Math" panose="02040503050406030204" pitchFamily="18" charset="0"/>
                          </a:rPr>
                          <m:t>𝑓</m:t>
                        </m:r>
                      </m:e>
                      <m:sub>
                        <m:r>
                          <a:rPr lang="en-US" sz="1200" i="1">
                            <a:solidFill>
                              <a:schemeClr val="accent3">
                                <a:lumMod val="75000"/>
                              </a:schemeClr>
                            </a:solidFill>
                            <a:latin typeface="Cambria Math" panose="02040503050406030204" pitchFamily="18" charset="0"/>
                          </a:rPr>
                          <m:t>𝑆𝑅</m:t>
                        </m:r>
                      </m:sub>
                    </m:sSub>
                    <m:r>
                      <a:rPr lang="en-US" sz="1200" i="1">
                        <a:solidFill>
                          <a:schemeClr val="accent3">
                            <a:lumMod val="75000"/>
                          </a:schemeClr>
                        </a:solidFill>
                        <a:latin typeface="Cambria Math" panose="02040503050406030204" pitchFamily="18" charset="0"/>
                      </a:rPr>
                      <m:t>≡</m:t>
                    </m:r>
                  </m:oMath>
                </a14:m>
                <a:r>
                  <a:rPr lang="en-US" sz="1100" dirty="0">
                    <a:solidFill>
                      <a:schemeClr val="accent3">
                        <a:lumMod val="75000"/>
                      </a:schemeClr>
                    </a:solidFill>
                  </a:rPr>
                  <a:t> fraction of core light in region of interest for SNR</a:t>
                </a:r>
              </a:p>
            </p:txBody>
          </p:sp>
        </mc:Choice>
        <mc:Fallback xmlns="">
          <p:sp>
            <p:nvSpPr>
              <p:cNvPr id="8" name="TextBox 7"/>
              <p:cNvSpPr txBox="1">
                <a:spLocks noRot="1" noChangeAspect="1" noMove="1" noResize="1" noEditPoints="1" noAdjustHandles="1" noChangeArrowheads="1" noChangeShapeType="1" noTextEdit="1"/>
              </p:cNvSpPr>
              <p:nvPr/>
            </p:nvSpPr>
            <p:spPr>
              <a:xfrm>
                <a:off x="5673667" y="1938132"/>
                <a:ext cx="3178884" cy="272767"/>
              </a:xfrm>
              <a:prstGeom prst="rect">
                <a:avLst/>
              </a:prstGeom>
              <a:blipFill>
                <a:blip r:embed="rId7"/>
                <a:stretch>
                  <a:fillRect l="-2303" r="-1919" b="-13333"/>
                </a:stretch>
              </a:blipFill>
            </p:spPr>
            <p:txBody>
              <a:bodyPr/>
              <a:lstStyle/>
              <a:p>
                <a:r>
                  <a:rPr lang="en-US">
                    <a:noFill/>
                  </a:rPr>
                  <a:t> </a:t>
                </a:r>
              </a:p>
            </p:txBody>
          </p:sp>
        </mc:Fallback>
      </mc:AlternateContent>
      <p:sp>
        <p:nvSpPr>
          <p:cNvPr id="10" name="TextBox 9"/>
          <p:cNvSpPr txBox="1"/>
          <p:nvPr/>
        </p:nvSpPr>
        <p:spPr>
          <a:xfrm>
            <a:off x="498135" y="3875524"/>
            <a:ext cx="4675832" cy="523220"/>
          </a:xfrm>
          <a:prstGeom prst="rect">
            <a:avLst/>
          </a:prstGeom>
          <a:noFill/>
        </p:spPr>
        <p:txBody>
          <a:bodyPr wrap="none" lIns="0" rIns="0" rtlCol="0">
            <a:spAutoFit/>
          </a:bodyPr>
          <a:lstStyle/>
          <a:p>
            <a:r>
              <a:rPr lang="en-US" sz="1400" dirty="0">
                <a:solidFill>
                  <a:schemeClr val="bg2">
                    <a:lumMod val="50000"/>
                  </a:schemeClr>
                </a:solidFill>
              </a:rPr>
              <a:t>there is also </a:t>
            </a:r>
            <a:r>
              <a:rPr lang="en-US" sz="1400" dirty="0" smtClean="0">
                <a:solidFill>
                  <a:schemeClr val="bg2">
                    <a:lumMod val="50000"/>
                  </a:schemeClr>
                </a:solidFill>
              </a:rPr>
              <a:t>a spatial term, the </a:t>
            </a:r>
            <a:r>
              <a:rPr lang="en-US" sz="1400" dirty="0">
                <a:solidFill>
                  <a:schemeClr val="bg2">
                    <a:lumMod val="50000"/>
                  </a:schemeClr>
                </a:solidFill>
              </a:rPr>
              <a:t>confusion noise arising from the </a:t>
            </a:r>
            <a:r>
              <a:rPr lang="en-US" sz="1400" dirty="0" smtClean="0">
                <a:solidFill>
                  <a:schemeClr val="bg2">
                    <a:lumMod val="50000"/>
                  </a:schemeClr>
                </a:solidFill>
              </a:rPr>
              <a:t/>
            </a:r>
            <a:br>
              <a:rPr lang="en-US" sz="1400" dirty="0" smtClean="0">
                <a:solidFill>
                  <a:schemeClr val="bg2">
                    <a:lumMod val="50000"/>
                  </a:schemeClr>
                </a:solidFill>
              </a:rPr>
            </a:br>
            <a:r>
              <a:rPr lang="en-US" sz="1400" dirty="0" smtClean="0">
                <a:solidFill>
                  <a:schemeClr val="bg2">
                    <a:lumMod val="50000"/>
                  </a:schemeClr>
                </a:solidFill>
              </a:rPr>
              <a:t>residual </a:t>
            </a:r>
            <a:r>
              <a:rPr lang="en-US" sz="1400" dirty="0">
                <a:solidFill>
                  <a:schemeClr val="bg2">
                    <a:lumMod val="50000"/>
                  </a:schemeClr>
                </a:solidFill>
              </a:rPr>
              <a:t>speckle structure</a:t>
            </a:r>
          </a:p>
        </p:txBody>
      </p:sp>
      <p:sp>
        <p:nvSpPr>
          <p:cNvPr id="11" name="Right Brace 10"/>
          <p:cNvSpPr/>
          <p:nvPr/>
        </p:nvSpPr>
        <p:spPr>
          <a:xfrm rot="5400000">
            <a:off x="2377666" y="3801500"/>
            <a:ext cx="240623" cy="2121541"/>
          </a:xfrm>
          <a:prstGeom prst="rightBrace">
            <a:avLst>
              <a:gd name="adj1" fmla="val 23209"/>
              <a:gd name="adj2" fmla="val 50000"/>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rgbClr val="00B050"/>
              </a:solidFill>
            </a:endParaRPr>
          </a:p>
        </p:txBody>
      </p:sp>
      <mc:AlternateContent xmlns:mc="http://schemas.openxmlformats.org/markup-compatibility/2006" xmlns:a14="http://schemas.microsoft.com/office/drawing/2010/main">
        <mc:Choice Requires="a14">
          <p:sp>
            <p:nvSpPr>
              <p:cNvPr id="12" name="Rectangle 11"/>
              <p:cNvSpPr/>
              <p:nvPr/>
            </p:nvSpPr>
            <p:spPr>
              <a:xfrm>
                <a:off x="2281438" y="4913949"/>
                <a:ext cx="522002" cy="3575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7030A0"/>
                              </a:solidFill>
                              <a:latin typeface="Cambria Math" panose="02040503050406030204" pitchFamily="18" charset="0"/>
                            </a:rPr>
                          </m:ctrlPr>
                        </m:sSubPr>
                        <m:e>
                          <m:r>
                            <a:rPr lang="en-US" sz="1600" i="1">
                              <a:solidFill>
                                <a:srgbClr val="7030A0"/>
                              </a:solidFill>
                              <a:latin typeface="Cambria Math" panose="02040503050406030204" pitchFamily="18" charset="0"/>
                            </a:rPr>
                            <m:t>𝑟</m:t>
                          </m:r>
                        </m:e>
                        <m:sub>
                          <m:r>
                            <a:rPr lang="en-US" sz="1600" i="1">
                              <a:solidFill>
                                <a:srgbClr val="7030A0"/>
                              </a:solidFill>
                              <a:latin typeface="Cambria Math" panose="02040503050406030204" pitchFamily="18" charset="0"/>
                            </a:rPr>
                            <m:t>𝑠𝑝</m:t>
                          </m:r>
                        </m:sub>
                      </m:sSub>
                    </m:oMath>
                  </m:oMathPara>
                </a14:m>
                <a:endParaRPr lang="en-US" sz="1600" dirty="0"/>
              </a:p>
            </p:txBody>
          </p:sp>
        </mc:Choice>
        <mc:Fallback xmlns="">
          <p:sp>
            <p:nvSpPr>
              <p:cNvPr id="12" name="Rectangle 11"/>
              <p:cNvSpPr>
                <a:spLocks noRot="1" noChangeAspect="1" noMove="1" noResize="1" noEditPoints="1" noAdjustHandles="1" noChangeArrowheads="1" noChangeShapeType="1" noTextEdit="1"/>
              </p:cNvSpPr>
              <p:nvPr/>
            </p:nvSpPr>
            <p:spPr>
              <a:xfrm>
                <a:off x="2281438" y="4913949"/>
                <a:ext cx="522002" cy="357534"/>
              </a:xfrm>
              <a:prstGeom prst="rect">
                <a:avLst/>
              </a:prstGeom>
              <a:blipFill>
                <a:blip r:embed="rId8"/>
                <a:stretch>
                  <a:fillRect b="-3390"/>
                </a:stretch>
              </a:blipFill>
            </p:spPr>
            <p:txBody>
              <a:bodyPr/>
              <a:lstStyle/>
              <a:p>
                <a:r>
                  <a:rPr lang="en-US">
                    <a:noFill/>
                  </a:rPr>
                  <a:t> </a:t>
                </a:r>
              </a:p>
            </p:txBody>
          </p:sp>
        </mc:Fallback>
      </mc:AlternateContent>
      <p:sp>
        <p:nvSpPr>
          <p:cNvPr id="13" name="TextBox 12"/>
          <p:cNvSpPr txBox="1"/>
          <p:nvPr/>
        </p:nvSpPr>
        <p:spPr>
          <a:xfrm>
            <a:off x="1319913" y="4966967"/>
            <a:ext cx="1078821" cy="261610"/>
          </a:xfrm>
          <a:prstGeom prst="rect">
            <a:avLst/>
          </a:prstGeom>
          <a:noFill/>
        </p:spPr>
        <p:txBody>
          <a:bodyPr wrap="none" lIns="0" rIns="0" rtlCol="0">
            <a:spAutoFit/>
          </a:bodyPr>
          <a:lstStyle/>
          <a:p>
            <a:r>
              <a:rPr lang="en-US" sz="1100" dirty="0"/>
              <a:t>mean speckle rate </a:t>
            </a:r>
          </a:p>
        </p:txBody>
      </p:sp>
      <p:sp>
        <p:nvSpPr>
          <p:cNvPr id="14" name="TextBox 13"/>
          <p:cNvSpPr txBox="1"/>
          <p:nvPr/>
        </p:nvSpPr>
        <p:spPr>
          <a:xfrm>
            <a:off x="498135" y="2222941"/>
            <a:ext cx="1431482" cy="307777"/>
          </a:xfrm>
          <a:prstGeom prst="rect">
            <a:avLst/>
          </a:prstGeom>
          <a:noFill/>
        </p:spPr>
        <p:txBody>
          <a:bodyPr wrap="none" lIns="0" rIns="0" rtlCol="0">
            <a:spAutoFit/>
          </a:bodyPr>
          <a:lstStyle/>
          <a:p>
            <a:r>
              <a:rPr lang="en-US" sz="1400" dirty="0" smtClean="0">
                <a:solidFill>
                  <a:schemeClr val="bg2">
                    <a:lumMod val="50000"/>
                  </a:schemeClr>
                </a:solidFill>
              </a:rPr>
              <a:t>Temporal noise rate</a:t>
            </a:r>
            <a:endParaRPr lang="en-US" sz="1400" dirty="0">
              <a:solidFill>
                <a:schemeClr val="bg2">
                  <a:lumMod val="50000"/>
                </a:schemeClr>
              </a:solidFill>
            </a:endParaRPr>
          </a:p>
        </p:txBody>
      </p:sp>
      <p:sp>
        <p:nvSpPr>
          <p:cNvPr id="17" name="TextBox 16"/>
          <p:cNvSpPr txBox="1"/>
          <p:nvPr/>
        </p:nvSpPr>
        <p:spPr>
          <a:xfrm>
            <a:off x="1752836" y="2493340"/>
            <a:ext cx="396712" cy="276999"/>
          </a:xfrm>
          <a:prstGeom prst="rect">
            <a:avLst/>
          </a:prstGeom>
          <a:noFill/>
        </p:spPr>
        <p:txBody>
          <a:bodyPr wrap="none" lIns="0" rIns="0" rtlCol="0">
            <a:spAutoFit/>
          </a:bodyPr>
          <a:lstStyle/>
          <a:p>
            <a:r>
              <a:rPr lang="en-US" sz="1200" dirty="0">
                <a:solidFill>
                  <a:schemeClr val="tx1">
                    <a:lumMod val="50000"/>
                    <a:lumOff val="50000"/>
                  </a:schemeClr>
                </a:solidFill>
              </a:rPr>
              <a:t>planet</a:t>
            </a:r>
          </a:p>
        </p:txBody>
      </p:sp>
      <p:sp>
        <p:nvSpPr>
          <p:cNvPr id="27" name="TextBox 26"/>
          <p:cNvSpPr txBox="1"/>
          <p:nvPr/>
        </p:nvSpPr>
        <p:spPr>
          <a:xfrm>
            <a:off x="2944567" y="2493340"/>
            <a:ext cx="466474" cy="276999"/>
          </a:xfrm>
          <a:prstGeom prst="rect">
            <a:avLst/>
          </a:prstGeom>
          <a:noFill/>
        </p:spPr>
        <p:txBody>
          <a:bodyPr wrap="none" lIns="0" rIns="0" rtlCol="0">
            <a:spAutoFit/>
          </a:bodyPr>
          <a:lstStyle/>
          <a:p>
            <a:r>
              <a:rPr lang="en-US" sz="1200" dirty="0">
                <a:solidFill>
                  <a:schemeClr val="tx1">
                    <a:lumMod val="50000"/>
                    <a:lumOff val="50000"/>
                  </a:schemeClr>
                </a:solidFill>
              </a:rPr>
              <a:t>speckle</a:t>
            </a:r>
          </a:p>
        </p:txBody>
      </p:sp>
      <p:sp>
        <p:nvSpPr>
          <p:cNvPr id="28" name="TextBox 27"/>
          <p:cNvSpPr txBox="1"/>
          <p:nvPr/>
        </p:nvSpPr>
        <p:spPr>
          <a:xfrm>
            <a:off x="4363071" y="2493340"/>
            <a:ext cx="254685" cy="276999"/>
          </a:xfrm>
          <a:prstGeom prst="rect">
            <a:avLst/>
          </a:prstGeom>
          <a:noFill/>
        </p:spPr>
        <p:txBody>
          <a:bodyPr wrap="none" lIns="0" rIns="0" rtlCol="0">
            <a:spAutoFit/>
          </a:bodyPr>
          <a:lstStyle/>
          <a:p>
            <a:r>
              <a:rPr lang="en-US" sz="1200" dirty="0">
                <a:solidFill>
                  <a:schemeClr val="tx1">
                    <a:lumMod val="50000"/>
                    <a:lumOff val="50000"/>
                  </a:schemeClr>
                </a:solidFill>
              </a:rPr>
              <a:t>zodi</a:t>
            </a:r>
          </a:p>
        </p:txBody>
      </p:sp>
      <p:sp>
        <p:nvSpPr>
          <p:cNvPr id="29" name="TextBox 28"/>
          <p:cNvSpPr txBox="1"/>
          <p:nvPr/>
        </p:nvSpPr>
        <p:spPr>
          <a:xfrm>
            <a:off x="6373530" y="2493339"/>
            <a:ext cx="277320" cy="276999"/>
          </a:xfrm>
          <a:prstGeom prst="rect">
            <a:avLst/>
          </a:prstGeom>
          <a:noFill/>
        </p:spPr>
        <p:txBody>
          <a:bodyPr wrap="none" lIns="0" rIns="0" rtlCol="0">
            <a:spAutoFit/>
          </a:bodyPr>
          <a:lstStyle/>
          <a:p>
            <a:r>
              <a:rPr lang="en-US" sz="1200" dirty="0">
                <a:solidFill>
                  <a:schemeClr val="tx1">
                    <a:lumMod val="50000"/>
                    <a:lumOff val="50000"/>
                  </a:schemeClr>
                </a:solidFill>
              </a:rPr>
              <a:t>dark</a:t>
            </a:r>
          </a:p>
        </p:txBody>
      </p:sp>
      <p:sp>
        <p:nvSpPr>
          <p:cNvPr id="30" name="TextBox 29"/>
          <p:cNvSpPr txBox="1"/>
          <p:nvPr/>
        </p:nvSpPr>
        <p:spPr>
          <a:xfrm>
            <a:off x="6964499" y="2493338"/>
            <a:ext cx="790281" cy="276999"/>
          </a:xfrm>
          <a:prstGeom prst="rect">
            <a:avLst/>
          </a:prstGeom>
          <a:noFill/>
        </p:spPr>
        <p:txBody>
          <a:bodyPr wrap="none" lIns="0" rIns="0" rtlCol="0">
            <a:spAutoFit/>
          </a:bodyPr>
          <a:lstStyle/>
          <a:p>
            <a:r>
              <a:rPr lang="en-US" sz="1200" dirty="0">
                <a:solidFill>
                  <a:schemeClr val="tx1">
                    <a:lumMod val="50000"/>
                    <a:lumOff val="50000"/>
                  </a:schemeClr>
                </a:solidFill>
              </a:rPr>
              <a:t>clk. Ind. Chg.</a:t>
            </a:r>
          </a:p>
        </p:txBody>
      </p:sp>
      <p:sp>
        <p:nvSpPr>
          <p:cNvPr id="31" name="TextBox 30"/>
          <p:cNvSpPr txBox="1"/>
          <p:nvPr/>
        </p:nvSpPr>
        <p:spPr>
          <a:xfrm>
            <a:off x="8171210" y="2493337"/>
            <a:ext cx="281680" cy="276999"/>
          </a:xfrm>
          <a:prstGeom prst="rect">
            <a:avLst/>
          </a:prstGeom>
          <a:noFill/>
        </p:spPr>
        <p:txBody>
          <a:bodyPr wrap="none" lIns="0" rIns="0" rtlCol="0">
            <a:spAutoFit/>
          </a:bodyPr>
          <a:lstStyle/>
          <a:p>
            <a:r>
              <a:rPr lang="en-US" sz="1200" dirty="0">
                <a:solidFill>
                  <a:schemeClr val="tx1">
                    <a:lumMod val="50000"/>
                    <a:lumOff val="50000"/>
                  </a:schemeClr>
                </a:solidFill>
              </a:rPr>
              <a:t>read</a:t>
            </a:r>
          </a:p>
        </p:txBody>
      </p:sp>
      <p:sp>
        <p:nvSpPr>
          <p:cNvPr id="24" name="Date Placeholder 23"/>
          <p:cNvSpPr>
            <a:spLocks noGrp="1"/>
          </p:cNvSpPr>
          <p:nvPr>
            <p:ph type="dt" sz="half" idx="10"/>
          </p:nvPr>
        </p:nvSpPr>
        <p:spPr/>
        <p:txBody>
          <a:bodyPr/>
          <a:lstStyle/>
          <a:p>
            <a:r>
              <a:rPr lang="en-US" smtClean="0"/>
              <a:t>9/21/2016</a:t>
            </a:r>
            <a:endParaRPr lang="en-US"/>
          </a:p>
        </p:txBody>
      </p:sp>
      <p:grpSp>
        <p:nvGrpSpPr>
          <p:cNvPr id="52" name="Group 51"/>
          <p:cNvGrpSpPr/>
          <p:nvPr/>
        </p:nvGrpSpPr>
        <p:grpSpPr>
          <a:xfrm>
            <a:off x="6062735" y="3810000"/>
            <a:ext cx="2705100" cy="2667000"/>
            <a:chOff x="6329230" y="993149"/>
            <a:chExt cx="2705100" cy="2667000"/>
          </a:xfrm>
        </p:grpSpPr>
        <p:grpSp>
          <p:nvGrpSpPr>
            <p:cNvPr id="61" name="Group 60"/>
            <p:cNvGrpSpPr/>
            <p:nvPr/>
          </p:nvGrpSpPr>
          <p:grpSpPr>
            <a:xfrm>
              <a:off x="6329230" y="993149"/>
              <a:ext cx="2705100" cy="2667000"/>
              <a:chOff x="6291130" y="993149"/>
              <a:chExt cx="2705100" cy="2667000"/>
            </a:xfrm>
          </p:grpSpPr>
          <p:pic>
            <p:nvPicPr>
              <p:cNvPr id="6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1130" y="993149"/>
                <a:ext cx="27051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9" name="Group 68"/>
              <p:cNvGrpSpPr/>
              <p:nvPr/>
            </p:nvGrpSpPr>
            <p:grpSpPr>
              <a:xfrm>
                <a:off x="6321610" y="1001087"/>
                <a:ext cx="2635250" cy="2635250"/>
                <a:chOff x="2727325" y="2101850"/>
                <a:chExt cx="2635250" cy="2635250"/>
              </a:xfrm>
            </p:grpSpPr>
            <p:sp>
              <p:nvSpPr>
                <p:cNvPr id="74" name="Oval 73"/>
                <p:cNvSpPr/>
                <p:nvPr/>
              </p:nvSpPr>
              <p:spPr>
                <a:xfrm>
                  <a:off x="2727325" y="2101850"/>
                  <a:ext cx="2635250" cy="2635250"/>
                </a:xfrm>
                <a:prstGeom prst="ellipse">
                  <a:avLst/>
                </a:prstGeom>
                <a:noFill/>
                <a:ln w="9525">
                  <a:solidFill>
                    <a:schemeClr val="bg2">
                      <a:lumMod val="50000"/>
                    </a:schemeClr>
                  </a:solidFill>
                  <a:prstDash val="sysDash"/>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p:txBody>
            </p:sp>
            <p:sp>
              <p:nvSpPr>
                <p:cNvPr id="75" name="Oval 74"/>
                <p:cNvSpPr/>
                <p:nvPr/>
              </p:nvSpPr>
              <p:spPr>
                <a:xfrm>
                  <a:off x="3663316" y="3037841"/>
                  <a:ext cx="763270" cy="763270"/>
                </a:xfrm>
                <a:prstGeom prst="ellipse">
                  <a:avLst/>
                </a:prstGeom>
                <a:solidFill>
                  <a:schemeClr val="accent2">
                    <a:lumMod val="75000"/>
                    <a:alpha val="63922"/>
                  </a:schemeClr>
                </a:solidFill>
                <a:ln w="9525">
                  <a:solidFill>
                    <a:schemeClr val="bg2">
                      <a:lumMod val="50000"/>
                    </a:schemeClr>
                  </a:solidFill>
                  <a:prstDash val="sysDash"/>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p:txBody>
            </p:sp>
          </p:grpSp>
          <p:sp>
            <p:nvSpPr>
              <p:cNvPr id="70" name="Oval 69"/>
              <p:cNvSpPr/>
              <p:nvPr/>
            </p:nvSpPr>
            <p:spPr>
              <a:xfrm>
                <a:off x="6974614" y="2793578"/>
                <a:ext cx="195805" cy="195805"/>
              </a:xfrm>
              <a:prstGeom prst="ellipse">
                <a:avLst/>
              </a:prstGeom>
              <a:solidFill>
                <a:srgbClr val="C5C5C5">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dirty="0" smtClean="0">
                  <a:solidFill>
                    <a:schemeClr val="tx1">
                      <a:lumMod val="65000"/>
                      <a:lumOff val="35000"/>
                    </a:schemeClr>
                  </a:solidFill>
                </a:endParaRPr>
              </a:p>
            </p:txBody>
          </p:sp>
          <p:sp>
            <p:nvSpPr>
              <p:cNvPr id="71" name="TextBox 70"/>
              <p:cNvSpPr txBox="1"/>
              <p:nvPr/>
            </p:nvSpPr>
            <p:spPr>
              <a:xfrm>
                <a:off x="7576845" y="1832015"/>
                <a:ext cx="970138" cy="430887"/>
              </a:xfrm>
              <a:prstGeom prst="rect">
                <a:avLst/>
              </a:prstGeom>
              <a:noFill/>
            </p:spPr>
            <p:txBody>
              <a:bodyPr wrap="none" rtlCol="0">
                <a:spAutoFit/>
              </a:bodyPr>
              <a:lstStyle/>
              <a:p>
                <a:pPr algn="ctr"/>
                <a:r>
                  <a:rPr lang="en-US" sz="1100" b="1" dirty="0" smtClean="0">
                    <a:solidFill>
                      <a:srgbClr val="FFFF00"/>
                    </a:solidFill>
                    <a:effectLst>
                      <a:outerShdw blurRad="38100" dist="38100" dir="2700000" algn="tl">
                        <a:srgbClr val="000000">
                          <a:alpha val="43137"/>
                        </a:srgbClr>
                      </a:outerShdw>
                    </a:effectLst>
                  </a:rPr>
                  <a:t>IWA</a:t>
                </a:r>
                <a:br>
                  <a:rPr lang="en-US" sz="1100" b="1" dirty="0" smtClean="0">
                    <a:solidFill>
                      <a:srgbClr val="FFFF00"/>
                    </a:solidFill>
                    <a:effectLst>
                      <a:outerShdw blurRad="38100" dist="38100" dir="2700000" algn="tl">
                        <a:srgbClr val="000000">
                          <a:alpha val="43137"/>
                        </a:srgbClr>
                      </a:outerShdw>
                    </a:effectLst>
                  </a:rPr>
                </a:br>
                <a:r>
                  <a:rPr lang="en-US" sz="1100" b="1" dirty="0" smtClean="0">
                    <a:solidFill>
                      <a:srgbClr val="FFFF00"/>
                    </a:solidFill>
                    <a:effectLst>
                      <a:outerShdw blurRad="38100" dist="38100" dir="2700000" algn="tl">
                        <a:srgbClr val="000000">
                          <a:alpha val="43137"/>
                        </a:srgbClr>
                      </a:outerShdw>
                    </a:effectLst>
                  </a:rPr>
                  <a:t>           ~ 3 </a:t>
                </a:r>
                <a:r>
                  <a:rPr lang="en-US" sz="1100" b="1" dirty="0" smtClean="0">
                    <a:solidFill>
                      <a:srgbClr val="FFFF00"/>
                    </a:solidFill>
                    <a:effectLst>
                      <a:outerShdw blurRad="38100" dist="38100" dir="2700000" algn="tl">
                        <a:srgbClr val="000000">
                          <a:alpha val="43137"/>
                        </a:srgbClr>
                      </a:outerShdw>
                    </a:effectLst>
                    <a:latin typeface="Symbol" panose="05050102010706020507" pitchFamily="18" charset="2"/>
                  </a:rPr>
                  <a:t>l</a:t>
                </a:r>
                <a:r>
                  <a:rPr lang="en-US" sz="1100" b="1" dirty="0" smtClean="0">
                    <a:solidFill>
                      <a:srgbClr val="FFFF00"/>
                    </a:solidFill>
                    <a:effectLst>
                      <a:outerShdw blurRad="38100" dist="38100" dir="2700000" algn="tl">
                        <a:srgbClr val="000000">
                          <a:alpha val="43137"/>
                        </a:srgbClr>
                      </a:outerShdw>
                    </a:effectLst>
                  </a:rPr>
                  <a:t>/D</a:t>
                </a:r>
                <a:endParaRPr lang="en-US" sz="1100" b="1" dirty="0">
                  <a:solidFill>
                    <a:srgbClr val="FFFF00"/>
                  </a:solidFill>
                  <a:effectLst>
                    <a:outerShdw blurRad="38100" dist="38100" dir="2700000" algn="tl">
                      <a:srgbClr val="000000">
                        <a:alpha val="43137"/>
                      </a:srgbClr>
                    </a:outerShdw>
                  </a:effectLst>
                </a:endParaRPr>
              </a:p>
            </p:txBody>
          </p:sp>
          <p:sp>
            <p:nvSpPr>
              <p:cNvPr id="72" name="TextBox 71"/>
              <p:cNvSpPr txBox="1"/>
              <p:nvPr/>
            </p:nvSpPr>
            <p:spPr>
              <a:xfrm>
                <a:off x="8194864" y="1374149"/>
                <a:ext cx="494046" cy="261610"/>
              </a:xfrm>
              <a:prstGeom prst="rect">
                <a:avLst/>
              </a:prstGeom>
              <a:noFill/>
            </p:spPr>
            <p:txBody>
              <a:bodyPr wrap="none" rtlCol="0">
                <a:spAutoFit/>
              </a:bodyPr>
              <a:lstStyle/>
              <a:p>
                <a:pPr algn="ctr"/>
                <a:r>
                  <a:rPr lang="en-US" sz="1100" b="1" dirty="0" smtClean="0">
                    <a:solidFill>
                      <a:srgbClr val="FFFF00"/>
                    </a:solidFill>
                    <a:effectLst>
                      <a:outerShdw blurRad="38100" dist="38100" dir="2700000" algn="tl">
                        <a:srgbClr val="000000">
                          <a:alpha val="43137"/>
                        </a:srgbClr>
                      </a:outerShdw>
                    </a:effectLst>
                  </a:rPr>
                  <a:t>OWA</a:t>
                </a:r>
                <a:endParaRPr lang="en-US" sz="1100" b="1" dirty="0">
                  <a:solidFill>
                    <a:srgbClr val="FFFF00"/>
                  </a:solidFill>
                  <a:effectLst>
                    <a:outerShdw blurRad="38100" dist="38100" dir="2700000" algn="tl">
                      <a:srgbClr val="000000">
                        <a:alpha val="43137"/>
                      </a:srgbClr>
                    </a:outerShdw>
                  </a:effectLst>
                </a:endParaRPr>
              </a:p>
            </p:txBody>
          </p:sp>
          <p:sp>
            <p:nvSpPr>
              <p:cNvPr id="73" name="TextBox 72"/>
              <p:cNvSpPr txBox="1"/>
              <p:nvPr/>
            </p:nvSpPr>
            <p:spPr>
              <a:xfrm>
                <a:off x="7811158" y="2654156"/>
                <a:ext cx="928459" cy="430887"/>
              </a:xfrm>
              <a:prstGeom prst="rect">
                <a:avLst/>
              </a:prstGeom>
              <a:noFill/>
            </p:spPr>
            <p:txBody>
              <a:bodyPr wrap="none" rtlCol="0">
                <a:spAutoFit/>
              </a:bodyPr>
              <a:lstStyle/>
              <a:p>
                <a:pPr algn="ctr"/>
                <a:r>
                  <a:rPr lang="en-US" sz="1100" b="1" dirty="0" smtClean="0">
                    <a:solidFill>
                      <a:srgbClr val="FFFF00"/>
                    </a:solidFill>
                    <a:effectLst>
                      <a:outerShdw blurRad="38100" dist="38100" dir="2700000" algn="tl">
                        <a:srgbClr val="000000">
                          <a:alpha val="43137"/>
                        </a:srgbClr>
                      </a:outerShdw>
                    </a:effectLst>
                  </a:rPr>
                  <a:t>Dark Hole </a:t>
                </a:r>
                <a:br>
                  <a:rPr lang="en-US" sz="1100" b="1" dirty="0" smtClean="0">
                    <a:solidFill>
                      <a:srgbClr val="FFFF00"/>
                    </a:solidFill>
                    <a:effectLst>
                      <a:outerShdw blurRad="38100" dist="38100" dir="2700000" algn="tl">
                        <a:srgbClr val="000000">
                          <a:alpha val="43137"/>
                        </a:srgbClr>
                      </a:outerShdw>
                    </a:effectLst>
                  </a:rPr>
                </a:br>
                <a:r>
                  <a:rPr lang="en-US" sz="1100" b="1" dirty="0" smtClean="0">
                    <a:solidFill>
                      <a:srgbClr val="FFFF00"/>
                    </a:solidFill>
                    <a:effectLst>
                      <a:outerShdw blurRad="38100" dist="38100" dir="2700000" algn="tl">
                        <a:srgbClr val="000000">
                          <a:alpha val="43137"/>
                        </a:srgbClr>
                      </a:outerShdw>
                    </a:effectLst>
                  </a:rPr>
                  <a:t>with Speckle</a:t>
                </a:r>
                <a:endParaRPr lang="en-US" sz="1100" b="1" dirty="0">
                  <a:solidFill>
                    <a:srgbClr val="FFFF00"/>
                  </a:solidFill>
                  <a:effectLst>
                    <a:outerShdw blurRad="38100" dist="38100" dir="2700000" algn="tl">
                      <a:srgbClr val="000000">
                        <a:alpha val="43137"/>
                      </a:srgbClr>
                    </a:outerShdw>
                  </a:effectLst>
                </a:endParaRPr>
              </a:p>
            </p:txBody>
          </p:sp>
        </p:grpSp>
        <p:cxnSp>
          <p:nvCxnSpPr>
            <p:cNvPr id="62" name="Straight Connector 61"/>
            <p:cNvCxnSpPr/>
            <p:nvPr/>
          </p:nvCxnSpPr>
          <p:spPr>
            <a:xfrm>
              <a:off x="6582330" y="2318712"/>
              <a:ext cx="211717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81780" y="1254759"/>
              <a:ext cx="0" cy="21234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957060" y="2888632"/>
              <a:ext cx="724720" cy="0"/>
            </a:xfrm>
            <a:prstGeom prst="line">
              <a:avLst/>
            </a:prstGeom>
            <a:ln>
              <a:solidFill>
                <a:srgbClr val="FFC000"/>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10616" y="2316479"/>
              <a:ext cx="0" cy="746761"/>
            </a:xfrm>
            <a:prstGeom prst="line">
              <a:avLst/>
            </a:prstGeom>
            <a:ln>
              <a:solidFill>
                <a:srgbClr val="FFC000"/>
              </a:solidFill>
              <a:prstDash val="lgDash"/>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677507" y="2891480"/>
              <a:ext cx="463588" cy="276999"/>
            </a:xfrm>
            <a:prstGeom prst="rect">
              <a:avLst/>
            </a:prstGeom>
          </p:spPr>
          <p:txBody>
            <a:bodyPr wrap="none">
              <a:spAutoFit/>
            </a:bodyPr>
            <a:lstStyle/>
            <a:p>
              <a:r>
                <a:rPr lang="en-US" sz="1200" dirty="0">
                  <a:solidFill>
                    <a:srgbClr val="FFFF00"/>
                  </a:solidFill>
                </a:rPr>
                <a:t>(</a:t>
              </a:r>
              <a:r>
                <a:rPr lang="en-US" sz="1200" i="1" dirty="0">
                  <a:solidFill>
                    <a:srgbClr val="FFFF00"/>
                  </a:solidFill>
                </a:rPr>
                <a:t>u,v</a:t>
              </a:r>
              <a:r>
                <a:rPr lang="en-US" sz="1200" dirty="0">
                  <a:solidFill>
                    <a:srgbClr val="FFFF00"/>
                  </a:solidFill>
                </a:rPr>
                <a:t>)</a:t>
              </a:r>
            </a:p>
          </p:txBody>
        </p:sp>
        <p:sp>
          <p:nvSpPr>
            <p:cNvPr id="67" name="Rectangle 66"/>
            <p:cNvSpPr/>
            <p:nvPr/>
          </p:nvSpPr>
          <p:spPr>
            <a:xfrm>
              <a:off x="7292339" y="2294513"/>
              <a:ext cx="508473" cy="276999"/>
            </a:xfrm>
            <a:prstGeom prst="rect">
              <a:avLst/>
            </a:prstGeom>
          </p:spPr>
          <p:txBody>
            <a:bodyPr wrap="none">
              <a:spAutoFit/>
            </a:bodyPr>
            <a:lstStyle/>
            <a:p>
              <a:r>
                <a:rPr lang="en-US" sz="1200" dirty="0">
                  <a:solidFill>
                    <a:srgbClr val="FFFF00"/>
                  </a:solidFill>
                </a:rPr>
                <a:t>(0,0) </a:t>
              </a:r>
            </a:p>
          </p:txBody>
        </p:sp>
      </p:grpSp>
    </p:spTree>
    <p:extLst>
      <p:ext uri="{BB962C8B-B14F-4D97-AF65-F5344CB8AC3E}">
        <p14:creationId xmlns:p14="http://schemas.microsoft.com/office/powerpoint/2010/main" val="162619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BN_WFIR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rgbClr val="0070C0"/>
          </a:solidFill>
        </a:ln>
      </a:spPr>
      <a:bodyPr rtlCol="0" anchor="ctr"/>
      <a:lstStyle>
        <a:defPPr algn="ctr">
          <a:defRPr sz="1400" dirty="0" smtClean="0">
            <a:solidFill>
              <a:schemeClr val="tx1">
                <a:lumMod val="65000"/>
                <a:lumOff val="3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Ins="0" rtlCol="0">
        <a:spAutoFit/>
      </a:bodyPr>
      <a:lstStyle>
        <a:defPPr>
          <a:defRPr sz="1100" dirty="0" smtClean="0"/>
        </a:defPPr>
      </a:lstStyle>
    </a:txDef>
  </a:objectDefaults>
  <a:extraClrSchemeLst/>
  <a:extLst>
    <a:ext uri="{05A4C25C-085E-4340-85A3-A5531E510DB2}">
      <thm15:themeFamily xmlns:thm15="http://schemas.microsoft.com/office/thememl/2012/main" name="BN_WFIRST" id="{CD56E60E-D10E-4F6B-AE95-3834FA0E5A8E}" vid="{375C601F-86D7-4123-BD3A-EACCC57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BN_WFIRST</Template>
  <TotalTime>9881</TotalTime>
  <Words>1567</Words>
  <Application>Microsoft Office PowerPoint</Application>
  <PresentationFormat>On-screen Show (4:3)</PresentationFormat>
  <Paragraphs>318</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Rounded MT Bold</vt:lpstr>
      <vt:lpstr>Calibri</vt:lpstr>
      <vt:lpstr>Cambria Math</vt:lpstr>
      <vt:lpstr>Candara</vt:lpstr>
      <vt:lpstr>Courier New</vt:lpstr>
      <vt:lpstr>Symbol</vt:lpstr>
      <vt:lpstr>Verdana</vt:lpstr>
      <vt:lpstr>Wingdings</vt:lpstr>
      <vt:lpstr>BN_WFIRST</vt:lpstr>
      <vt:lpstr>WFIRST Coronagraph Photometry and Yield for Planet Imaging</vt:lpstr>
      <vt:lpstr>Introduction</vt:lpstr>
      <vt:lpstr>Signal and Background Contributions</vt:lpstr>
      <vt:lpstr>Coronagraph Throughput Contributions</vt:lpstr>
      <vt:lpstr>Coronagraph Contrast</vt:lpstr>
      <vt:lpstr>Using the Coronagraph Contrast Tables</vt:lpstr>
      <vt:lpstr>Planet Contrast</vt:lpstr>
      <vt:lpstr>Attenuation Factors and Throughput</vt:lpstr>
      <vt:lpstr>Important metric: Requisite time to reach SNR</vt:lpstr>
      <vt:lpstr>Detector Pixels in the IFS Configuration</vt:lpstr>
      <vt:lpstr>Another Correction: Differential Imaging</vt:lpstr>
      <vt:lpstr>Equivalent Contrast</vt:lpstr>
      <vt:lpstr>Example Calculation: Planet Signal</vt:lpstr>
      <vt:lpstr>Example Calculation: Speckle Background</vt:lpstr>
      <vt:lpstr>Example Calculation: Zodi Background</vt:lpstr>
      <vt:lpstr>Aside: Distinguishing types of SNR</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Photometry and Yield</dc:title>
  <dc:creator>Nemati, Bijan (383B)</dc:creator>
  <cp:lastModifiedBy>Nemati, Bijan (383B)</cp:lastModifiedBy>
  <cp:revision>77</cp:revision>
  <dcterms:created xsi:type="dcterms:W3CDTF">2016-01-10T00:32:38Z</dcterms:created>
  <dcterms:modified xsi:type="dcterms:W3CDTF">2016-12-05T19:44:54Z</dcterms:modified>
</cp:coreProperties>
</file>