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7" r:id="rId4"/>
  </p:sldMasterIdLst>
  <p:notesMasterIdLst>
    <p:notesMasterId r:id="rId17"/>
  </p:notesMasterIdLst>
  <p:handoutMasterIdLst>
    <p:handoutMasterId r:id="rId18"/>
  </p:handoutMasterIdLst>
  <p:sldIdLst>
    <p:sldId id="618" r:id="rId5"/>
    <p:sldId id="926" r:id="rId6"/>
    <p:sldId id="954" r:id="rId7"/>
    <p:sldId id="927" r:id="rId8"/>
    <p:sldId id="961" r:id="rId9"/>
    <p:sldId id="959" r:id="rId10"/>
    <p:sldId id="963" r:id="rId11"/>
    <p:sldId id="965" r:id="rId12"/>
    <p:sldId id="879" r:id="rId13"/>
    <p:sldId id="866" r:id="rId14"/>
    <p:sldId id="863" r:id="rId15"/>
    <p:sldId id="952" r:id="rId16"/>
  </p:sldIdLst>
  <p:sldSz cx="9144000" cy="6858000" type="screen4x3"/>
  <p:notesSz cx="6946900" cy="9271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" name="Microsoft Office User" initials="Office [5]" lastIdx="1" clrIdx="6">
    <p:extLst/>
  </p:cmAuthor>
  <p:cmAuthor id="1" name="Harding, Leon K (389N)" initials="HLK(" lastIdx="9" clrIdx="0">
    <p:extLst/>
  </p:cmAuthor>
  <p:cmAuthor id="8" name="Microsoft Office User" initials="Office [6]" lastIdx="1" clrIdx="7">
    <p:extLst/>
  </p:cmAuthor>
  <p:cmAuthor id="2" name="Mcguire, James P (383D)" initials="MJP(" lastIdx="9" clrIdx="1">
    <p:extLst/>
  </p:cmAuthor>
  <p:cmAuthor id="9" name="Microsoft Office User" initials="Office [7]" lastIdx="1" clrIdx="8">
    <p:extLst/>
  </p:cmAuthor>
  <p:cmAuthor id="3" name="Microsoft Office User" initials="Office" lastIdx="1" clrIdx="2">
    <p:extLst/>
  </p:cmAuthor>
  <p:cmAuthor id="10" name="Microsoft Office User" initials="Office [8]" lastIdx="1" clrIdx="9">
    <p:extLst/>
  </p:cmAuthor>
  <p:cmAuthor id="4" name="Microsoft Office User" initials="Office [2]" lastIdx="1" clrIdx="3">
    <p:extLst/>
  </p:cmAuthor>
  <p:cmAuthor id="5" name="Microsoft Office User" initials="Office [3]" lastIdx="1" clrIdx="4">
    <p:extLst/>
  </p:cmAuthor>
  <p:cmAuthor id="6" name="Microsoft Office User" initials="Office [4]" lastIdx="1" clrIdx="5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455"/>
    <a:srgbClr val="00E200"/>
    <a:srgbClr val="15E900"/>
    <a:srgbClr val="08D02D"/>
    <a:srgbClr val="00D500"/>
    <a:srgbClr val="00AF00"/>
    <a:srgbClr val="215EAA"/>
    <a:srgbClr val="FFCC99"/>
    <a:srgbClr val="A70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980" autoAdjust="0"/>
    <p:restoredTop sz="95673" autoAdjust="0"/>
  </p:normalViewPr>
  <p:slideViewPr>
    <p:cSldViewPr snapToGrid="0">
      <p:cViewPr varScale="1">
        <p:scale>
          <a:sx n="102" d="100"/>
          <a:sy n="102" d="100"/>
        </p:scale>
        <p:origin x="1380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0" d="100"/>
        <a:sy n="14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rtdemers:Documents:20%20WFIRST%20Coronagraph%20:60%20IFS%20Detector:Radiation:Radiation%20environment:WFIRST-Environment%20Analysis:L2%20Orbit:AFTA_camera_ccd_dose_L2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7889527489558099"/>
          <c:y val="3.6011080332410003E-2"/>
          <c:w val="0.75092076641346595"/>
          <c:h val="0.77357210463781501"/>
        </c:manualLayout>
      </c:layout>
      <c:scatterChart>
        <c:scatterStyle val="smoothMarker"/>
        <c:varyColors val="0"/>
        <c:ser>
          <c:idx val="0"/>
          <c:order val="0"/>
          <c:tx>
            <c:v>Aluminum</c:v>
          </c:tx>
          <c:spPr>
            <a:ln w="12700">
              <a:solidFill>
                <a:schemeClr val="tx1"/>
              </a:solidFill>
            </a:ln>
          </c:spPr>
          <c:marker>
            <c:symbol val="triangle"/>
            <c:size val="8"/>
            <c:spPr>
              <a:solidFill>
                <a:srgbClr val="A70000"/>
              </a:solidFill>
              <a:ln>
                <a:solidFill>
                  <a:srgbClr val="A70000"/>
                </a:solidFill>
              </a:ln>
            </c:spPr>
          </c:marker>
          <c:xVal>
            <c:numRef>
              <c:f>DDD_L2!$AH$6:$AH$10</c:f>
              <c:numCache>
                <c:formatCode>General</c:formatCode>
                <c:ptCount val="5"/>
                <c:pt idx="0">
                  <c:v>3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</c:numCache>
            </c:numRef>
          </c:xVal>
          <c:yVal>
            <c:numRef>
              <c:f>DDD_L2!$AG$6:$AG$10</c:f>
              <c:numCache>
                <c:formatCode>General</c:formatCode>
                <c:ptCount val="5"/>
                <c:pt idx="2" formatCode="0.00E+00">
                  <c:v>6765641569.4591703</c:v>
                </c:pt>
                <c:pt idx="3" formatCode="0.00E+00">
                  <c:v>5174973488.8653202</c:v>
                </c:pt>
                <c:pt idx="4" formatCode="0.00E+00">
                  <c:v>4135737009.5440102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0F6A-4046-9838-9E45FAAE92C6}"/>
            </c:ext>
          </c:extLst>
        </c:ser>
        <c:ser>
          <c:idx val="1"/>
          <c:order val="1"/>
          <c:tx>
            <c:v>Tantalum</c:v>
          </c:tx>
          <c:spPr>
            <a:ln w="12700">
              <a:solidFill>
                <a:schemeClr val="tx1"/>
              </a:solidFill>
            </a:ln>
          </c:spPr>
          <c:marker>
            <c:symbol val="circle"/>
            <c:size val="7"/>
          </c:marker>
          <c:xVal>
            <c:numRef>
              <c:f>DDD_L2!$AF$6:$AF$12</c:f>
              <c:numCache>
                <c:formatCode>General</c:formatCode>
                <c:ptCount val="7"/>
                <c:pt idx="0">
                  <c:v>3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21</c:v>
                </c:pt>
                <c:pt idx="6">
                  <c:v>22</c:v>
                </c:pt>
              </c:numCache>
            </c:numRef>
          </c:xVal>
          <c:yVal>
            <c:numRef>
              <c:f>DDD_L2!$AE$6:$AE$12</c:f>
              <c:numCache>
                <c:formatCode>0.00E+00</c:formatCode>
                <c:ptCount val="7"/>
                <c:pt idx="0">
                  <c:v>6129374337.2216301</c:v>
                </c:pt>
                <c:pt idx="1">
                  <c:v>4199363732.7677598</c:v>
                </c:pt>
                <c:pt idx="2">
                  <c:v>2163308589.6076398</c:v>
                </c:pt>
                <c:pt idx="3">
                  <c:v>1620000000</c:v>
                </c:pt>
                <c:pt idx="4">
                  <c:v>1080000000</c:v>
                </c:pt>
                <c:pt idx="5">
                  <c:v>1000000000</c:v>
                </c:pt>
                <c:pt idx="6">
                  <c:v>932000000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0F6A-4046-9838-9E45FAAE92C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22765104"/>
        <c:axId val="1922770416"/>
      </c:scatterChart>
      <c:valAx>
        <c:axId val="1922765104"/>
        <c:scaling>
          <c:orientation val="minMax"/>
          <c:max val="30"/>
        </c:scaling>
        <c:delete val="0"/>
        <c:axPos val="b"/>
        <c:title>
          <c:tx>
            <c:rich>
              <a:bodyPr/>
              <a:lstStyle/>
              <a:p>
                <a:pPr>
                  <a:defRPr sz="1800" b="0"/>
                </a:pPr>
                <a:r>
                  <a:rPr lang="en-US" sz="1800" b="0"/>
                  <a:t>Radiation</a:t>
                </a:r>
                <a:r>
                  <a:rPr lang="en-US" sz="1800" b="0" baseline="0"/>
                  <a:t> Shield Thickness [mm]</a:t>
                </a:r>
                <a:endParaRPr lang="en-US" sz="1800" b="0"/>
              </a:p>
            </c:rich>
          </c:tx>
          <c:layout>
            <c:manualLayout>
              <c:xMode val="edge"/>
              <c:yMode val="edge"/>
              <c:x val="0.28691551243649699"/>
              <c:y val="0.88975350907223505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 b="1"/>
            </a:pPr>
            <a:endParaRPr lang="en-US"/>
          </a:p>
        </c:txPr>
        <c:crossAx val="1922770416"/>
        <c:crosses val="autoZero"/>
        <c:crossBetween val="midCat"/>
      </c:valAx>
      <c:valAx>
        <c:axId val="1922770416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800" b="0"/>
                </a:pPr>
                <a:r>
                  <a:rPr lang="en-US" sz="1800" b="0" dirty="0"/>
                  <a:t>DDD </a:t>
                </a:r>
                <a:r>
                  <a:rPr lang="en-US" sz="1800" b="0" dirty="0" smtClean="0"/>
                  <a:t>[10 MeV protons/cm</a:t>
                </a:r>
                <a:r>
                  <a:rPr lang="en-US" sz="1800" b="0" baseline="30000" dirty="0" smtClean="0"/>
                  <a:t>2</a:t>
                </a:r>
                <a:r>
                  <a:rPr lang="en-US" sz="1800" b="0" dirty="0"/>
                  <a:t>]</a:t>
                </a:r>
              </a:p>
            </c:rich>
          </c:tx>
          <c:layout>
            <c:manualLayout>
              <c:xMode val="edge"/>
              <c:yMode val="edge"/>
              <c:x val="2.1182700794351299E-2"/>
              <c:y val="0.27721429002960302"/>
            </c:manualLayout>
          </c:layout>
          <c:overlay val="0"/>
        </c:title>
        <c:numFmt formatCode="0.0E+00" sourceLinked="0"/>
        <c:majorTickMark val="out"/>
        <c:minorTickMark val="none"/>
        <c:tickLblPos val="nextTo"/>
        <c:txPr>
          <a:bodyPr/>
          <a:lstStyle/>
          <a:p>
            <a:pPr>
              <a:defRPr sz="1200" baseline="0"/>
            </a:pPr>
            <a:endParaRPr lang="en-US"/>
          </a:p>
        </c:txPr>
        <c:crossAx val="1922765104"/>
        <c:crosses val="autoZero"/>
        <c:crossBetween val="midCat"/>
      </c:valAx>
      <c:spPr>
        <a:ln w="15875">
          <a:solidFill>
            <a:schemeClr val="tx1"/>
          </a:solidFill>
        </a:ln>
        <a:effectLst>
          <a:outerShdw blurRad="50800" dist="38100" dir="2700000" algn="tl" rotWithShape="0">
            <a:srgbClr val="000000">
              <a:alpha val="43000"/>
            </a:srgbClr>
          </a:outerShdw>
        </a:effectLst>
      </c:spPr>
    </c:plotArea>
    <c:legend>
      <c:legendPos val="r"/>
      <c:layout>
        <c:manualLayout>
          <c:xMode val="edge"/>
          <c:yMode val="edge"/>
          <c:x val="0.551657476381886"/>
          <c:y val="7.3177525247017206E-2"/>
          <c:w val="0.13082833533716501"/>
          <c:h val="0.102725899671748"/>
        </c:manualLayout>
      </c:layout>
      <c:overlay val="0"/>
      <c:spPr>
        <a:solidFill>
          <a:schemeClr val="bg1"/>
        </a:solidFill>
        <a:ln>
          <a:solidFill>
            <a:schemeClr val="tx1"/>
          </a:solidFill>
        </a:ln>
        <a:effectLst>
          <a:outerShdw blurRad="50800" dist="38100" dir="2700000" algn="tl" rotWithShape="0">
            <a:srgbClr val="000000">
              <a:alpha val="43000"/>
            </a:srgbClr>
          </a:outerShdw>
        </a:effectLst>
      </c:spPr>
    </c:legend>
    <c:plotVisOnly val="1"/>
    <c:dispBlanksAs val="gap"/>
    <c:showDLblsOverMax val="0"/>
  </c:chart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09900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35413" y="0"/>
            <a:ext cx="3009900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99CAB9-0E87-444C-824A-5FC8125AC89E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05863"/>
            <a:ext cx="3009900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35413" y="8805863"/>
            <a:ext cx="3009900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87B883-24B7-9C49-B215-A193147EB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61819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1032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55" tIns="46328" rIns="92655" bIns="46328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34971" y="1"/>
            <a:ext cx="301032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55" tIns="46328" rIns="92655" bIns="46328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5700" y="695325"/>
            <a:ext cx="4635500" cy="34766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4690" y="4403726"/>
            <a:ext cx="5557520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55" tIns="46328" rIns="92655" bIns="4632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890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05841"/>
            <a:ext cx="301032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55" tIns="46328" rIns="92655" bIns="46328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90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34971" y="8805841"/>
            <a:ext cx="301032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55" tIns="46328" rIns="92655" bIns="46328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76F79B31-0F8B-4E6A-B56A-C516BBCC521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14018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9288A-BD78-EC48-81B6-C08E556E1607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6520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9288A-BD78-EC48-81B6-C08E556E1607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0722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9288A-BD78-EC48-81B6-C08E556E1607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5701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9288A-BD78-EC48-81B6-C08E556E1607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566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661955" y="6631615"/>
            <a:ext cx="419100" cy="161583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646270-D692-4BFB-9550-8B1C722CDB0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4"/>
          <p:cNvSpPr>
            <a:spLocks noGrp="1"/>
          </p:cNvSpPr>
          <p:nvPr>
            <p:ph type="ftr" sz="quarter" idx="3"/>
          </p:nvPr>
        </p:nvSpPr>
        <p:spPr>
          <a:xfrm>
            <a:off x="1369846" y="6380698"/>
            <a:ext cx="7315200" cy="477303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r>
              <a:rPr lang="en-US" smtClean="0">
                <a:solidFill>
                  <a:srgbClr val="FFFFFF">
                    <a:lumMod val="50000"/>
                  </a:srgbClr>
                </a:solidFill>
              </a:rPr>
              <a:t>The technical data in this document is controlled under the U.S. Export Regulations, release to foreign persons may require an export authorization.</a:t>
            </a:r>
            <a:endParaRPr lang="en-US" dirty="0">
              <a:solidFill>
                <a:srgbClr val="FFFFFF">
                  <a:lumMod val="50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181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993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748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Title 1"/>
          <p:cNvSpPr txBox="1">
            <a:spLocks/>
          </p:cNvSpPr>
          <p:nvPr userDrawn="1"/>
        </p:nvSpPr>
        <p:spPr bwMode="auto">
          <a:xfrm>
            <a:off x="1600200" y="0"/>
            <a:ext cx="6477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rgbClr val="790015"/>
                </a:solidFill>
                <a:latin typeface="Calibri" pitchFamily="34" charset="0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790015"/>
                </a:solidFill>
                <a:latin typeface="Calibri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790015"/>
                </a:solidFill>
                <a:latin typeface="Calibri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790015"/>
                </a:solidFill>
                <a:latin typeface="Calibri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790015"/>
                </a:solidFill>
                <a:latin typeface="Calibri" pitchFamily="34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790015"/>
                </a:solidFill>
                <a:latin typeface="Garamond" pitchFamily="18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790015"/>
                </a:solidFill>
                <a:latin typeface="Garamond" pitchFamily="18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790015"/>
                </a:solidFill>
                <a:latin typeface="Garamond" pitchFamily="18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790015"/>
                </a:solidFill>
                <a:latin typeface="Garamond" pitchFamily="18" charset="0"/>
              </a:defRPr>
            </a:lvl9pPr>
          </a:lstStyle>
          <a:p>
            <a:r>
              <a:rPr lang="en-US" i="0" kern="0" dirty="0" smtClean="0"/>
              <a:t>Click to edit Master title style</a:t>
            </a:r>
            <a:endParaRPr lang="en-US" i="0" kern="0" dirty="0"/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661955" y="6631615"/>
            <a:ext cx="419100" cy="161583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646270-D692-4BFB-9550-8B1C722CDB0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44"/>
          <p:cNvSpPr>
            <a:spLocks noGrp="1"/>
          </p:cNvSpPr>
          <p:nvPr>
            <p:ph type="ftr" sz="quarter" idx="3"/>
          </p:nvPr>
        </p:nvSpPr>
        <p:spPr>
          <a:xfrm>
            <a:off x="1369846" y="6380698"/>
            <a:ext cx="7315200" cy="477303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r>
              <a:rPr lang="en-US" smtClean="0">
                <a:solidFill>
                  <a:srgbClr val="FFFFFF">
                    <a:lumMod val="50000"/>
                  </a:srgbClr>
                </a:solidFill>
              </a:rPr>
              <a:t>The technical data in this document is controlled under the U.S. Export Regulations, release to foreign persons may require an export authorization.</a:t>
            </a:r>
            <a:endParaRPr lang="en-US" dirty="0">
              <a:solidFill>
                <a:srgbClr val="FFFFFF">
                  <a:lumMod val="50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able Placeholder 5"/>
          <p:cNvSpPr>
            <a:spLocks noGrp="1"/>
          </p:cNvSpPr>
          <p:nvPr>
            <p:ph type="tbl" sz="quarter" idx="11"/>
          </p:nvPr>
        </p:nvSpPr>
        <p:spPr>
          <a:xfrm>
            <a:off x="855664" y="3168978"/>
            <a:ext cx="7432675" cy="523220"/>
          </a:xfrm>
          <a:prstGeom prst="rect">
            <a:avLst/>
          </a:prstGeom>
        </p:spPr>
        <p:txBody>
          <a:bodyPr lIns="182880" rIns="182880" rtlCol="0" anchor="ctr">
            <a:spAutoFit/>
          </a:bodyPr>
          <a:lstStyle>
            <a:lvl1pPr marL="0" indent="0">
              <a:buNone/>
              <a:defRPr sz="2800">
                <a:solidFill>
                  <a:srgbClr val="333399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noProof="0" dirty="0" smtClean="0"/>
              <a:t>Click icon to add table</a:t>
            </a:r>
            <a:endParaRPr lang="en-US" noProof="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661955" y="6631615"/>
            <a:ext cx="419100" cy="161583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646270-D692-4BFB-9550-8B1C722CDB0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4"/>
          <p:cNvSpPr>
            <a:spLocks noGrp="1"/>
          </p:cNvSpPr>
          <p:nvPr>
            <p:ph type="ftr" sz="quarter" idx="3"/>
          </p:nvPr>
        </p:nvSpPr>
        <p:spPr>
          <a:xfrm>
            <a:off x="1369846" y="6380698"/>
            <a:ext cx="7315200" cy="477303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r>
              <a:rPr lang="en-US" smtClean="0">
                <a:solidFill>
                  <a:srgbClr val="FFFFFF">
                    <a:lumMod val="50000"/>
                  </a:srgbClr>
                </a:solidFill>
              </a:rPr>
              <a:t>The technical data in this document is controlled under the U.S. Export Regulations, release to foreign persons may require an export authorization.</a:t>
            </a:r>
            <a:endParaRPr lang="en-US" dirty="0">
              <a:solidFill>
                <a:srgbClr val="FFFFFF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42556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er/Subhead/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474135" y="917222"/>
            <a:ext cx="8231188" cy="327905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2000" baseline="0">
                <a:solidFill>
                  <a:srgbClr val="FFFFFF"/>
                </a:solidFill>
              </a:defRPr>
            </a:lvl1pPr>
            <a:lvl2pPr marL="457200" indent="0">
              <a:buFontTx/>
              <a:buNone/>
              <a:defRPr sz="2000"/>
            </a:lvl2pPr>
            <a:lvl3pPr marL="914400" indent="0">
              <a:buFontTx/>
              <a:buNone/>
              <a:defRPr sz="2000"/>
            </a:lvl3pPr>
            <a:lvl4pPr marL="1371600" indent="0">
              <a:buFontTx/>
              <a:buNone/>
              <a:defRPr sz="2000"/>
            </a:lvl4pPr>
            <a:lvl5pPr marL="1828800" indent="0">
              <a:buFontTx/>
              <a:buNone/>
              <a:defRPr sz="2000"/>
            </a:lvl5pPr>
          </a:lstStyle>
          <a:p>
            <a:pPr lvl="0"/>
            <a:r>
              <a:rPr lang="en-US" dirty="0" smtClean="0"/>
              <a:t>Click to Edit Subhead</a:t>
            </a:r>
            <a:endParaRPr lang="en-US" dirty="0"/>
          </a:p>
        </p:txBody>
      </p:sp>
      <p:sp>
        <p:nvSpPr>
          <p:cNvPr id="19" name="Title 1"/>
          <p:cNvSpPr>
            <a:spLocks noGrp="1"/>
          </p:cNvSpPr>
          <p:nvPr>
            <p:ph type="ctrTitle" hasCustomPrompt="1"/>
          </p:nvPr>
        </p:nvSpPr>
        <p:spPr>
          <a:xfrm>
            <a:off x="454026" y="454025"/>
            <a:ext cx="8232774" cy="436031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2800" b="1" i="0" cap="none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Header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8" hasCustomPrompt="1"/>
          </p:nvPr>
        </p:nvSpPr>
        <p:spPr>
          <a:xfrm>
            <a:off x="0" y="1412875"/>
            <a:ext cx="9144000" cy="5030788"/>
          </a:xfrm>
          <a:prstGeom prst="rect">
            <a:avLst/>
          </a:prstGeom>
        </p:spPr>
        <p:txBody>
          <a:bodyPr vert="horz"/>
          <a:lstStyle>
            <a:lvl1pPr>
              <a:defRPr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Click to add content</a:t>
            </a:r>
            <a:endParaRPr lang="en-US" dirty="0"/>
          </a:p>
        </p:txBody>
      </p:sp>
      <p:pic>
        <p:nvPicPr>
          <p:cNvPr id="15" name="Picture 14" descr="JPL-logo_Stacked_RedBlack-RGB_small_040615.eps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36678"/>
          <a:stretch/>
        </p:blipFill>
        <p:spPr>
          <a:xfrm>
            <a:off x="8435767" y="6600391"/>
            <a:ext cx="421826" cy="14569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F1E51A9F-9D40-144B-9666-6B30B75E8C1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236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0"/>
            <a:ext cx="6477000" cy="685800"/>
          </a:xfrm>
        </p:spPr>
        <p:txBody>
          <a:bodyPr/>
          <a:lstStyle>
            <a:lvl1pPr algn="ctr">
              <a:defRPr sz="2800" i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661955" y="6631615"/>
            <a:ext cx="419100" cy="161583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646270-D692-4BFB-9550-8B1C722CDB0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15"/>
          <p:cNvSpPr>
            <a:spLocks noGrp="1"/>
          </p:cNvSpPr>
          <p:nvPr>
            <p:ph sz="quarter" idx="11"/>
          </p:nvPr>
        </p:nvSpPr>
        <p:spPr>
          <a:xfrm>
            <a:off x="404730" y="985964"/>
            <a:ext cx="8286047" cy="5247861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600"/>
              </a:spcBef>
              <a:buNone/>
              <a:defRPr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-228600">
              <a:spcBef>
                <a:spcPts val="0"/>
              </a:spcBef>
              <a:spcAft>
                <a:spcPts val="20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914400">
              <a:spcBef>
                <a:spcPts val="0"/>
              </a:spcBef>
              <a:spcAft>
                <a:spcPts val="20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143000">
              <a:spcBef>
                <a:spcPts val="0"/>
              </a:spcBef>
              <a:spcAft>
                <a:spcPts val="200"/>
              </a:spcAft>
              <a:defRPr sz="17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1371600">
              <a:spcBef>
                <a:spcPts val="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Footer Placeholder 44"/>
          <p:cNvSpPr>
            <a:spLocks noGrp="1"/>
          </p:cNvSpPr>
          <p:nvPr>
            <p:ph type="ftr" sz="quarter" idx="3"/>
          </p:nvPr>
        </p:nvSpPr>
        <p:spPr>
          <a:xfrm>
            <a:off x="1369846" y="6380698"/>
            <a:ext cx="7315200" cy="477303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r>
              <a:rPr lang="en-US" smtClean="0">
                <a:solidFill>
                  <a:srgbClr val="FFFFFF">
                    <a:lumMod val="50000"/>
                  </a:srgbClr>
                </a:solidFill>
              </a:rPr>
              <a:t>The technical data in this document is controlled under the U.S. Export Regulations, release to foreign persons may require an export authorization.</a:t>
            </a:r>
            <a:endParaRPr lang="en-US" dirty="0">
              <a:solidFill>
                <a:srgbClr val="FFFFFF">
                  <a:lumMod val="50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0"/>
            <a:ext cx="6477000" cy="685800"/>
          </a:xfrm>
        </p:spPr>
        <p:txBody>
          <a:bodyPr/>
          <a:lstStyle>
            <a:lvl1pPr algn="ctr">
              <a:defRPr sz="2400" i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661955" y="6631615"/>
            <a:ext cx="419100" cy="161583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646270-D692-4BFB-9550-8B1C722CDB0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326007" y="906454"/>
            <a:ext cx="21532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79001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Accomplishments</a:t>
            </a:r>
            <a:r>
              <a:rPr lang="en-US" dirty="0" smtClean="0">
                <a:solidFill>
                  <a:srgbClr val="790015"/>
                </a:solidFill>
              </a:rPr>
              <a:t>:</a:t>
            </a:r>
            <a:endParaRPr lang="en-US" dirty="0">
              <a:solidFill>
                <a:srgbClr val="790015"/>
              </a:solidFill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4613084" y="893920"/>
            <a:ext cx="11635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79001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Plans</a:t>
            </a:r>
            <a:r>
              <a:rPr lang="en-US" sz="2000" baseline="0" dirty="0" smtClean="0">
                <a:solidFill>
                  <a:srgbClr val="79001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for</a:t>
            </a:r>
            <a:r>
              <a:rPr lang="en-US" sz="2000" dirty="0" smtClean="0">
                <a:solidFill>
                  <a:srgbClr val="79001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en-US" sz="2000" dirty="0">
              <a:solidFill>
                <a:srgbClr val="790015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4613085" y="4908617"/>
            <a:ext cx="20238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79001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Upcoming</a:t>
            </a:r>
            <a:r>
              <a:rPr lang="en-US" sz="2000" dirty="0" smtClean="0">
                <a:solidFill>
                  <a:srgbClr val="790015"/>
                </a:solidFill>
              </a:rPr>
              <a:t> </a:t>
            </a:r>
            <a:r>
              <a:rPr lang="en-US" dirty="0" smtClean="0">
                <a:solidFill>
                  <a:srgbClr val="790015"/>
                </a:solidFill>
              </a:rPr>
              <a:t>Events</a:t>
            </a:r>
            <a:endParaRPr lang="en-US" dirty="0">
              <a:solidFill>
                <a:srgbClr val="790015"/>
              </a:solidFill>
            </a:endParaRPr>
          </a:p>
        </p:txBody>
      </p:sp>
      <p:sp>
        <p:nvSpPr>
          <p:cNvPr id="19" name="TextBox 18"/>
          <p:cNvSpPr txBox="1"/>
          <p:nvPr userDrawn="1"/>
        </p:nvSpPr>
        <p:spPr>
          <a:xfrm>
            <a:off x="326007" y="4908617"/>
            <a:ext cx="15478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79001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Watch/Risks:</a:t>
            </a:r>
            <a:endParaRPr lang="en-US" dirty="0">
              <a:solidFill>
                <a:srgbClr val="790015"/>
              </a:solidFill>
            </a:endParaRPr>
          </a:p>
        </p:txBody>
      </p:sp>
      <p:sp>
        <p:nvSpPr>
          <p:cNvPr id="21" name="Content Placeholder 15"/>
          <p:cNvSpPr>
            <a:spLocks noGrp="1"/>
          </p:cNvSpPr>
          <p:nvPr>
            <p:ph sz="quarter" idx="15" hasCustomPrompt="1"/>
          </p:nvPr>
        </p:nvSpPr>
        <p:spPr>
          <a:xfrm>
            <a:off x="5655486" y="895195"/>
            <a:ext cx="2597970" cy="39756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600"/>
              </a:spcBef>
              <a:buNone/>
              <a:defRPr sz="2000">
                <a:solidFill>
                  <a:srgbClr val="790015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-228600">
              <a:spcBef>
                <a:spcPts val="0"/>
              </a:spcBef>
              <a:spcAft>
                <a:spcPts val="20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914400">
              <a:spcBef>
                <a:spcPts val="0"/>
              </a:spcBef>
              <a:spcAft>
                <a:spcPts val="20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143000">
              <a:spcBef>
                <a:spcPts val="0"/>
              </a:spcBef>
              <a:spcAft>
                <a:spcPts val="200"/>
              </a:spcAft>
              <a:defRPr sz="17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1371600">
              <a:spcBef>
                <a:spcPts val="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 smtClean="0"/>
              <a:t>Month</a:t>
            </a:r>
          </a:p>
        </p:txBody>
      </p:sp>
      <p:sp>
        <p:nvSpPr>
          <p:cNvPr id="4" name="Rectangle 3"/>
          <p:cNvSpPr/>
          <p:nvPr userDrawn="1"/>
        </p:nvSpPr>
        <p:spPr bwMode="auto">
          <a:xfrm>
            <a:off x="397565" y="906456"/>
            <a:ext cx="4110825" cy="400216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2" name="Rectangle 21"/>
          <p:cNvSpPr/>
          <p:nvPr userDrawn="1"/>
        </p:nvSpPr>
        <p:spPr bwMode="auto">
          <a:xfrm>
            <a:off x="4660790" y="906456"/>
            <a:ext cx="4110825" cy="400216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3" name="Rectangle 22"/>
          <p:cNvSpPr/>
          <p:nvPr userDrawn="1"/>
        </p:nvSpPr>
        <p:spPr bwMode="auto">
          <a:xfrm>
            <a:off x="4660790" y="4969565"/>
            <a:ext cx="4110825" cy="133185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4" name="Rectangle 23"/>
          <p:cNvSpPr/>
          <p:nvPr userDrawn="1"/>
        </p:nvSpPr>
        <p:spPr bwMode="auto">
          <a:xfrm>
            <a:off x="397565" y="4970890"/>
            <a:ext cx="4110825" cy="133185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5" name="Content Placeholder 15"/>
          <p:cNvSpPr>
            <a:spLocks noGrp="1"/>
          </p:cNvSpPr>
          <p:nvPr>
            <p:ph sz="quarter" idx="11" hasCustomPrompt="1"/>
          </p:nvPr>
        </p:nvSpPr>
        <p:spPr>
          <a:xfrm>
            <a:off x="397565" y="1213106"/>
            <a:ext cx="4110825" cy="3695513"/>
          </a:xfrm>
          <a:prstGeom prst="rect">
            <a:avLst/>
          </a:prstGeom>
        </p:spPr>
        <p:txBody>
          <a:bodyPr/>
          <a:lstStyle>
            <a:lvl1pPr marL="228600" indent="-228600">
              <a:spcBef>
                <a:spcPts val="600"/>
              </a:spcBef>
              <a:buFont typeface="Arial" panose="020B0604020202020204" pitchFamily="34" charset="0"/>
              <a:buChar char="•"/>
              <a:defRPr sz="200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-228600"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914400">
              <a:spcBef>
                <a:spcPts val="0"/>
              </a:spcBef>
              <a:spcAft>
                <a:spcPts val="20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143000">
              <a:spcBef>
                <a:spcPts val="0"/>
              </a:spcBef>
              <a:spcAft>
                <a:spcPts val="200"/>
              </a:spcAft>
              <a:defRPr sz="17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1371600">
              <a:spcBef>
                <a:spcPts val="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 smtClean="0"/>
              <a:t>Enter Text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28" name="Content Placeholder 15"/>
          <p:cNvSpPr>
            <a:spLocks noGrp="1"/>
          </p:cNvSpPr>
          <p:nvPr>
            <p:ph sz="quarter" idx="16" hasCustomPrompt="1"/>
          </p:nvPr>
        </p:nvSpPr>
        <p:spPr>
          <a:xfrm>
            <a:off x="4660790" y="1213106"/>
            <a:ext cx="4110825" cy="3695513"/>
          </a:xfrm>
          <a:prstGeom prst="rect">
            <a:avLst/>
          </a:prstGeom>
        </p:spPr>
        <p:txBody>
          <a:bodyPr/>
          <a:lstStyle>
            <a:lvl1pPr marL="228600" indent="-228600"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-228600"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914400">
              <a:spcBef>
                <a:spcPts val="0"/>
              </a:spcBef>
              <a:spcAft>
                <a:spcPts val="20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143000">
              <a:spcBef>
                <a:spcPts val="0"/>
              </a:spcBef>
              <a:spcAft>
                <a:spcPts val="200"/>
              </a:spcAft>
              <a:defRPr sz="17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1371600">
              <a:spcBef>
                <a:spcPts val="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 smtClean="0"/>
              <a:t>Enter Text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29" name="Content Placeholder 15"/>
          <p:cNvSpPr>
            <a:spLocks noGrp="1"/>
          </p:cNvSpPr>
          <p:nvPr>
            <p:ph sz="quarter" idx="17"/>
          </p:nvPr>
        </p:nvSpPr>
        <p:spPr>
          <a:xfrm>
            <a:off x="397565" y="5217381"/>
            <a:ext cx="4110825" cy="1024395"/>
          </a:xfrm>
          <a:prstGeom prst="rect">
            <a:avLst/>
          </a:prstGeom>
        </p:spPr>
        <p:txBody>
          <a:bodyPr/>
          <a:lstStyle>
            <a:lvl1pPr marL="228600" indent="-228600"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-228600"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914400">
              <a:spcBef>
                <a:spcPts val="0"/>
              </a:spcBef>
              <a:spcAft>
                <a:spcPts val="20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143000">
              <a:spcBef>
                <a:spcPts val="0"/>
              </a:spcBef>
              <a:spcAft>
                <a:spcPts val="200"/>
              </a:spcAft>
              <a:defRPr sz="17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1371600">
              <a:spcBef>
                <a:spcPts val="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30" name="Content Placeholder 15"/>
          <p:cNvSpPr>
            <a:spLocks noGrp="1"/>
          </p:cNvSpPr>
          <p:nvPr>
            <p:ph sz="quarter" idx="18"/>
          </p:nvPr>
        </p:nvSpPr>
        <p:spPr>
          <a:xfrm>
            <a:off x="4668742" y="5217381"/>
            <a:ext cx="4110825" cy="1024395"/>
          </a:xfrm>
          <a:prstGeom prst="rect">
            <a:avLst/>
          </a:prstGeom>
        </p:spPr>
        <p:txBody>
          <a:bodyPr/>
          <a:lstStyle>
            <a:lvl1pPr marL="228600" indent="-228600"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-228600"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914400">
              <a:spcBef>
                <a:spcPts val="0"/>
              </a:spcBef>
              <a:spcAft>
                <a:spcPts val="20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143000">
              <a:spcBef>
                <a:spcPts val="0"/>
              </a:spcBef>
              <a:spcAft>
                <a:spcPts val="200"/>
              </a:spcAft>
              <a:defRPr sz="17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1371600">
              <a:spcBef>
                <a:spcPts val="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20" name="Footer Placeholder 44"/>
          <p:cNvSpPr>
            <a:spLocks noGrp="1"/>
          </p:cNvSpPr>
          <p:nvPr>
            <p:ph type="ftr" sz="quarter" idx="3"/>
          </p:nvPr>
        </p:nvSpPr>
        <p:spPr>
          <a:xfrm>
            <a:off x="1369846" y="6380698"/>
            <a:ext cx="7315200" cy="477303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r>
              <a:rPr lang="en-US" smtClean="0">
                <a:solidFill>
                  <a:srgbClr val="FFFFFF">
                    <a:lumMod val="50000"/>
                  </a:srgbClr>
                </a:solidFill>
              </a:rPr>
              <a:t>The technical data in this document is controlled under the U.S. Export Regulations, release to foreign persons may require an export authorization.</a:t>
            </a:r>
            <a:endParaRPr lang="en-US" dirty="0">
              <a:solidFill>
                <a:srgbClr val="FFFFFF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8511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0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661955" y="6631615"/>
            <a:ext cx="419100" cy="161583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646270-D692-4BFB-9550-8B1C722CDB0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44"/>
          <p:cNvSpPr>
            <a:spLocks noGrp="1"/>
          </p:cNvSpPr>
          <p:nvPr>
            <p:ph type="ftr" sz="quarter" idx="3"/>
          </p:nvPr>
        </p:nvSpPr>
        <p:spPr>
          <a:xfrm>
            <a:off x="1369846" y="6380698"/>
            <a:ext cx="7315200" cy="477303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r>
              <a:rPr lang="en-US" smtClean="0">
                <a:solidFill>
                  <a:srgbClr val="FFFFFF">
                    <a:lumMod val="50000"/>
                  </a:srgbClr>
                </a:solidFill>
              </a:rPr>
              <a:t>The technical data in this document is controlled under the U.S. Export Regulations, release to foreign persons may require an export authorization.</a:t>
            </a:r>
            <a:endParaRPr lang="en-US" dirty="0">
              <a:solidFill>
                <a:srgbClr val="FFFFFF">
                  <a:lumMod val="50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600200" y="0"/>
            <a:ext cx="6477000" cy="685800"/>
          </a:xfrm>
        </p:spPr>
        <p:txBody>
          <a:bodyPr/>
          <a:lstStyle>
            <a:lvl1pPr algn="ctr">
              <a:defRPr sz="2800" i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661955" y="6631615"/>
            <a:ext cx="419100" cy="161583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646270-D692-4BFB-9550-8B1C722CDB0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15"/>
          <p:cNvSpPr>
            <a:spLocks noGrp="1"/>
          </p:cNvSpPr>
          <p:nvPr>
            <p:ph sz="quarter" idx="11"/>
          </p:nvPr>
        </p:nvSpPr>
        <p:spPr>
          <a:xfrm>
            <a:off x="404730" y="985964"/>
            <a:ext cx="4095709" cy="5247861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600"/>
              </a:spcBef>
              <a:buNone/>
              <a:defRPr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-228600">
              <a:spcBef>
                <a:spcPts val="0"/>
              </a:spcBef>
              <a:spcAft>
                <a:spcPts val="20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914400">
              <a:spcBef>
                <a:spcPts val="0"/>
              </a:spcBef>
              <a:spcAft>
                <a:spcPts val="20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143000">
              <a:spcBef>
                <a:spcPts val="0"/>
              </a:spcBef>
              <a:spcAft>
                <a:spcPts val="200"/>
              </a:spcAft>
              <a:defRPr sz="17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1371600">
              <a:spcBef>
                <a:spcPts val="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Content Placeholder 15"/>
          <p:cNvSpPr>
            <a:spLocks noGrp="1"/>
          </p:cNvSpPr>
          <p:nvPr>
            <p:ph sz="quarter" idx="12"/>
          </p:nvPr>
        </p:nvSpPr>
        <p:spPr>
          <a:xfrm>
            <a:off x="4636149" y="985964"/>
            <a:ext cx="4095709" cy="5247861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600"/>
              </a:spcBef>
              <a:buNone/>
              <a:defRPr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-228600">
              <a:spcBef>
                <a:spcPts val="0"/>
              </a:spcBef>
              <a:spcAft>
                <a:spcPts val="20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914400">
              <a:spcBef>
                <a:spcPts val="0"/>
              </a:spcBef>
              <a:spcAft>
                <a:spcPts val="20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143000">
              <a:spcBef>
                <a:spcPts val="0"/>
              </a:spcBef>
              <a:spcAft>
                <a:spcPts val="200"/>
              </a:spcAft>
              <a:defRPr sz="17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1371600">
              <a:spcBef>
                <a:spcPts val="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Footer Placeholder 44"/>
          <p:cNvSpPr>
            <a:spLocks noGrp="1"/>
          </p:cNvSpPr>
          <p:nvPr>
            <p:ph type="ftr" sz="quarter" idx="3"/>
          </p:nvPr>
        </p:nvSpPr>
        <p:spPr>
          <a:xfrm>
            <a:off x="1369846" y="6380698"/>
            <a:ext cx="7315200" cy="477303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r>
              <a:rPr lang="en-US" smtClean="0">
                <a:solidFill>
                  <a:srgbClr val="FFFFFF">
                    <a:lumMod val="50000"/>
                  </a:srgbClr>
                </a:solidFill>
              </a:rPr>
              <a:t>The technical data in this document is controlled under the U.S. Export Regulations, release to foreign persons may require an export authorization.</a:t>
            </a:r>
            <a:endParaRPr lang="en-US" dirty="0">
              <a:solidFill>
                <a:srgbClr val="FFFFFF">
                  <a:lumMod val="50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838200"/>
            <a:ext cx="4040188" cy="8382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lang="en-US" sz="2400" b="1" dirty="0" smtClean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rtl="0" eaLnBrk="0" fontAlgn="base" hangingPunct="0">
              <a:spcBef>
                <a:spcPts val="0"/>
              </a:spcBef>
              <a:spcAft>
                <a:spcPct val="0"/>
              </a:spcAft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838202"/>
            <a:ext cx="4041775" cy="838199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00200" y="0"/>
            <a:ext cx="6477000" cy="685800"/>
          </a:xfrm>
        </p:spPr>
        <p:txBody>
          <a:bodyPr/>
          <a:lstStyle>
            <a:lvl1pPr algn="ctr">
              <a:defRPr sz="2800" i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661955" y="6631615"/>
            <a:ext cx="419100" cy="161583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646270-D692-4BFB-9550-8B1C722CDB0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15"/>
          <p:cNvSpPr>
            <a:spLocks noGrp="1"/>
          </p:cNvSpPr>
          <p:nvPr>
            <p:ph sz="quarter" idx="11"/>
          </p:nvPr>
        </p:nvSpPr>
        <p:spPr>
          <a:xfrm>
            <a:off x="468341" y="1685676"/>
            <a:ext cx="4040049" cy="4324599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600"/>
              </a:spcBef>
              <a:buNone/>
              <a:defRPr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-228600">
              <a:spcBef>
                <a:spcPts val="0"/>
              </a:spcBef>
              <a:spcAft>
                <a:spcPts val="20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914400">
              <a:spcBef>
                <a:spcPts val="0"/>
              </a:spcBef>
              <a:spcAft>
                <a:spcPts val="20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143000">
              <a:spcBef>
                <a:spcPts val="0"/>
              </a:spcBef>
              <a:spcAft>
                <a:spcPts val="200"/>
              </a:spcAft>
              <a:defRPr sz="17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1371600">
              <a:spcBef>
                <a:spcPts val="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15"/>
          <p:cNvSpPr>
            <a:spLocks noGrp="1"/>
          </p:cNvSpPr>
          <p:nvPr>
            <p:ph sz="quarter" idx="12"/>
          </p:nvPr>
        </p:nvSpPr>
        <p:spPr>
          <a:xfrm>
            <a:off x="4644101" y="1694954"/>
            <a:ext cx="4040049" cy="4324599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600"/>
              </a:spcBef>
              <a:buNone/>
              <a:defRPr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-228600">
              <a:spcBef>
                <a:spcPts val="0"/>
              </a:spcBef>
              <a:spcAft>
                <a:spcPts val="20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914400">
              <a:spcBef>
                <a:spcPts val="0"/>
              </a:spcBef>
              <a:spcAft>
                <a:spcPts val="20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143000">
              <a:spcBef>
                <a:spcPts val="0"/>
              </a:spcBef>
              <a:spcAft>
                <a:spcPts val="200"/>
              </a:spcAft>
              <a:defRPr sz="17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1371600">
              <a:spcBef>
                <a:spcPts val="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Footer Placeholder 44"/>
          <p:cNvSpPr>
            <a:spLocks noGrp="1"/>
          </p:cNvSpPr>
          <p:nvPr>
            <p:ph type="ftr" sz="quarter" idx="13"/>
          </p:nvPr>
        </p:nvSpPr>
        <p:spPr>
          <a:xfrm>
            <a:off x="1369846" y="6380698"/>
            <a:ext cx="7315200" cy="477303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r>
              <a:rPr lang="en-US" smtClean="0">
                <a:solidFill>
                  <a:srgbClr val="FFFFFF">
                    <a:lumMod val="50000"/>
                  </a:srgbClr>
                </a:solidFill>
              </a:rPr>
              <a:t>The technical data in this document is controlled under the U.S. Export Regulations, release to foreign persons may require an export authorization.</a:t>
            </a:r>
            <a:endParaRPr lang="en-US" dirty="0">
              <a:solidFill>
                <a:srgbClr val="FFFFFF">
                  <a:lumMod val="50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600200" y="0"/>
            <a:ext cx="6477000" cy="685800"/>
          </a:xfrm>
        </p:spPr>
        <p:txBody>
          <a:bodyPr/>
          <a:lstStyle>
            <a:lvl1pPr algn="ctr">
              <a:defRPr sz="2800" i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661955" y="6631615"/>
            <a:ext cx="419100" cy="161583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646270-D692-4BFB-9550-8B1C722CDB0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4"/>
          <p:cNvSpPr>
            <a:spLocks noGrp="1"/>
          </p:cNvSpPr>
          <p:nvPr>
            <p:ph type="ftr" sz="quarter" idx="3"/>
          </p:nvPr>
        </p:nvSpPr>
        <p:spPr>
          <a:xfrm>
            <a:off x="1369846" y="6380698"/>
            <a:ext cx="7315200" cy="477303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r>
              <a:rPr lang="en-US" smtClean="0">
                <a:solidFill>
                  <a:srgbClr val="FFFFFF">
                    <a:lumMod val="50000"/>
                  </a:srgbClr>
                </a:solidFill>
              </a:rPr>
              <a:t>The technical data in this document is controlled under the U.S. Export Regulations, release to foreign persons may require an export authorization.</a:t>
            </a:r>
            <a:endParaRPr lang="en-US" dirty="0">
              <a:solidFill>
                <a:srgbClr val="FFFFFF">
                  <a:lumMod val="50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600200" y="0"/>
            <a:ext cx="6477000" cy="685800"/>
          </a:xfrm>
        </p:spPr>
        <p:txBody>
          <a:bodyPr/>
          <a:lstStyle>
            <a:lvl1pPr algn="ctr">
              <a:defRPr sz="2800" i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661955" y="6631615"/>
            <a:ext cx="419100" cy="161583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646270-D692-4BFB-9550-8B1C722CDB0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44"/>
          <p:cNvSpPr>
            <a:spLocks noGrp="1"/>
          </p:cNvSpPr>
          <p:nvPr>
            <p:ph type="ftr" sz="quarter" idx="3"/>
          </p:nvPr>
        </p:nvSpPr>
        <p:spPr>
          <a:xfrm>
            <a:off x="1369846" y="6380698"/>
            <a:ext cx="7315200" cy="477303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r>
              <a:rPr lang="en-US" smtClean="0">
                <a:solidFill>
                  <a:srgbClr val="FFFFFF">
                    <a:lumMod val="50000"/>
                  </a:srgbClr>
                </a:solidFill>
              </a:rPr>
              <a:t>The technical data in this document is controlled under the U.S. Export Regulations, release to foreign persons may require an export authorization.</a:t>
            </a:r>
            <a:endParaRPr lang="en-US" dirty="0">
              <a:solidFill>
                <a:srgbClr val="FFFFFF">
                  <a:lumMod val="50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838200"/>
            <a:ext cx="3008313" cy="5969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Title 1"/>
          <p:cNvSpPr txBox="1">
            <a:spLocks/>
          </p:cNvSpPr>
          <p:nvPr userDrawn="1"/>
        </p:nvSpPr>
        <p:spPr bwMode="auto">
          <a:xfrm>
            <a:off x="1600200" y="0"/>
            <a:ext cx="6477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rgbClr val="790015"/>
                </a:solidFill>
                <a:latin typeface="Calibri" pitchFamily="34" charset="0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790015"/>
                </a:solidFill>
                <a:latin typeface="Calibri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790015"/>
                </a:solidFill>
                <a:latin typeface="Calibri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790015"/>
                </a:solidFill>
                <a:latin typeface="Calibri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790015"/>
                </a:solidFill>
                <a:latin typeface="Calibri" pitchFamily="34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790015"/>
                </a:solidFill>
                <a:latin typeface="Garamond" pitchFamily="18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790015"/>
                </a:solidFill>
                <a:latin typeface="Garamond" pitchFamily="18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790015"/>
                </a:solidFill>
                <a:latin typeface="Garamond" pitchFamily="18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790015"/>
                </a:solidFill>
                <a:latin typeface="Garamond" pitchFamily="18" charset="0"/>
              </a:defRPr>
            </a:lvl9pPr>
          </a:lstStyle>
          <a:p>
            <a:r>
              <a:rPr lang="en-US" i="0" kern="0" dirty="0" smtClean="0"/>
              <a:t>Click to edit Master title style</a:t>
            </a:r>
            <a:endParaRPr lang="en-US" i="0" kern="0" dirty="0"/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661955" y="6631615"/>
            <a:ext cx="419100" cy="161583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646270-D692-4BFB-9550-8B1C722CDB0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15"/>
          <p:cNvSpPr>
            <a:spLocks noGrp="1"/>
          </p:cNvSpPr>
          <p:nvPr>
            <p:ph sz="quarter" idx="11"/>
          </p:nvPr>
        </p:nvSpPr>
        <p:spPr>
          <a:xfrm>
            <a:off x="3537545" y="878412"/>
            <a:ext cx="5518059" cy="511687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600"/>
              </a:spcBef>
              <a:buNone/>
              <a:defRPr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-228600">
              <a:spcBef>
                <a:spcPts val="0"/>
              </a:spcBef>
              <a:spcAft>
                <a:spcPts val="20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914400">
              <a:spcBef>
                <a:spcPts val="0"/>
              </a:spcBef>
              <a:spcAft>
                <a:spcPts val="20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143000">
              <a:spcBef>
                <a:spcPts val="0"/>
              </a:spcBef>
              <a:spcAft>
                <a:spcPts val="200"/>
              </a:spcAft>
              <a:defRPr sz="17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1371600">
              <a:spcBef>
                <a:spcPts val="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Footer Placeholder 44"/>
          <p:cNvSpPr>
            <a:spLocks noGrp="1"/>
          </p:cNvSpPr>
          <p:nvPr>
            <p:ph type="ftr" sz="quarter" idx="3"/>
          </p:nvPr>
        </p:nvSpPr>
        <p:spPr>
          <a:xfrm>
            <a:off x="1369846" y="6380698"/>
            <a:ext cx="7315200" cy="477303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r>
              <a:rPr lang="en-US" smtClean="0">
                <a:solidFill>
                  <a:srgbClr val="FFFFFF">
                    <a:lumMod val="50000"/>
                  </a:srgbClr>
                </a:solidFill>
              </a:rPr>
              <a:t>The technical data in this document is controlled under the U.S. Export Regulations, release to foreign persons may require an export authorization.</a:t>
            </a:r>
            <a:endParaRPr lang="en-US" dirty="0">
              <a:solidFill>
                <a:srgbClr val="FFFFFF">
                  <a:lumMod val="50000"/>
                </a:srgb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tif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667000" y="0"/>
            <a:ext cx="6477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661955" y="6631615"/>
            <a:ext cx="419100" cy="161583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646270-D692-4BFB-9550-8B1C722CDB0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2"/>
          <p:cNvPicPr>
            <a:picLocks noChangeAspect="1" noChangeArrowheads="1"/>
          </p:cNvPicPr>
          <p:nvPr userDrawn="1"/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161991"/>
            <a:ext cx="1488439" cy="696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 descr="Tribrand_BlackText_CMYK_022615(583x110).tiff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0008"/>
            <a:ext cx="2618172" cy="493995"/>
          </a:xfrm>
          <a:prstGeom prst="rect">
            <a:avLst/>
          </a:prstGeom>
        </p:spPr>
      </p:pic>
      <p:sp>
        <p:nvSpPr>
          <p:cNvPr id="7" name="Footer Placeholder 44"/>
          <p:cNvSpPr>
            <a:spLocks noGrp="1"/>
          </p:cNvSpPr>
          <p:nvPr>
            <p:ph type="ftr" sz="quarter" idx="3"/>
          </p:nvPr>
        </p:nvSpPr>
        <p:spPr>
          <a:xfrm>
            <a:off x="1369846" y="6380698"/>
            <a:ext cx="7315200" cy="477303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r>
              <a:rPr lang="en-US" smtClean="0">
                <a:solidFill>
                  <a:srgbClr val="FFFFFF">
                    <a:lumMod val="50000"/>
                  </a:srgbClr>
                </a:solidFill>
              </a:rPr>
              <a:t>The technical data in this document is controlled under the U.S. Export Regulations, release to foreign persons may require an export authorization.</a:t>
            </a:r>
            <a:endParaRPr lang="en-US" dirty="0">
              <a:solidFill>
                <a:srgbClr val="FFFFFF">
                  <a:lumMod val="50000"/>
                </a:srgb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59" r:id="rId2"/>
    <p:sldLayoutId id="2147483674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73" r:id="rId11"/>
    <p:sldLayoutId id="2147483675" r:id="rId12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790015"/>
          </a:solidFill>
          <a:latin typeface="Candara"/>
          <a:ea typeface="+mj-ea"/>
          <a:cs typeface="Candara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>
          <a:solidFill>
            <a:srgbClr val="790015"/>
          </a:solidFill>
          <a:latin typeface="Calibri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>
          <a:solidFill>
            <a:srgbClr val="790015"/>
          </a:solidFill>
          <a:latin typeface="Calibri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>
          <a:solidFill>
            <a:srgbClr val="790015"/>
          </a:solidFill>
          <a:latin typeface="Calibri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>
          <a:solidFill>
            <a:srgbClr val="790015"/>
          </a:solidFill>
          <a:latin typeface="Calibri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200">
          <a:solidFill>
            <a:srgbClr val="790015"/>
          </a:solidFill>
          <a:latin typeface="Garamond" pitchFamily="18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200">
          <a:solidFill>
            <a:srgbClr val="790015"/>
          </a:solidFill>
          <a:latin typeface="Garamond" pitchFamily="18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200">
          <a:solidFill>
            <a:srgbClr val="790015"/>
          </a:solidFill>
          <a:latin typeface="Garamond" pitchFamily="18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200">
          <a:solidFill>
            <a:srgbClr val="790015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333399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333399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rgbClr val="333399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rgbClr val="333399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rgbClr val="333399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333399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333399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333399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333399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http://jwst.nasa.gov/images/l2.2.jpg" TargetMode="External"/><Relationship Id="rId5" Type="http://schemas.openxmlformats.org/officeDocument/2006/relationships/image" Target="../media/image6.jpeg"/><Relationship Id="rId4" Type="http://schemas.openxmlformats.org/officeDocument/2006/relationships/image" Target="http://jwst.nasa.gov/images/l2.1.jpg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jpeg"/><Relationship Id="rId5" Type="http://schemas.microsoft.com/office/2007/relationships/hdphoto" Target="../media/hdphoto1.wdp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7835" y="1006888"/>
            <a:ext cx="7772400" cy="1527842"/>
          </a:xfrm>
        </p:spPr>
        <p:txBody>
          <a:bodyPr/>
          <a:lstStyle/>
          <a:p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WFIRST CGI Detector</a:t>
            </a:r>
            <a:b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Radiation Environment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5571" y="2765760"/>
            <a:ext cx="7878390" cy="2978084"/>
          </a:xfrm>
        </p:spPr>
        <p:txBody>
          <a:bodyPr/>
          <a:lstStyle/>
          <a:p>
            <a:r>
              <a:rPr lang="en-US" sz="2000" dirty="0" smtClean="0">
                <a:solidFill>
                  <a:srgbClr val="215EAA"/>
                </a:solidFill>
                <a:latin typeface="Candara"/>
                <a:cs typeface="Candara"/>
              </a:rPr>
              <a:t>2017–01-31</a:t>
            </a:r>
            <a:endParaRPr lang="en-US" sz="2000" dirty="0">
              <a:solidFill>
                <a:srgbClr val="215EAA"/>
              </a:solidFill>
              <a:latin typeface="Candara"/>
              <a:cs typeface="Candara"/>
            </a:endParaRPr>
          </a:p>
          <a:p>
            <a:r>
              <a:rPr lang="en-US" sz="2000" i="1" dirty="0" smtClean="0">
                <a:solidFill>
                  <a:srgbClr val="215EAA"/>
                </a:solidFill>
                <a:latin typeface="Candara"/>
                <a:cs typeface="Candara"/>
              </a:rPr>
              <a:t>Michael </a:t>
            </a:r>
            <a:r>
              <a:rPr lang="en-US" sz="2000" i="1" dirty="0" err="1" smtClean="0">
                <a:solidFill>
                  <a:srgbClr val="215EAA"/>
                </a:solidFill>
                <a:latin typeface="Candara"/>
                <a:cs typeface="Candara"/>
              </a:rPr>
              <a:t>Cherng</a:t>
            </a:r>
            <a:r>
              <a:rPr lang="en-US" sz="2000" i="1" dirty="0" smtClean="0">
                <a:solidFill>
                  <a:srgbClr val="215EAA"/>
                </a:solidFill>
                <a:latin typeface="Candara"/>
                <a:cs typeface="Candara"/>
              </a:rPr>
              <a:t> &amp; Patrick Morrissey</a:t>
            </a:r>
          </a:p>
          <a:p>
            <a:r>
              <a:rPr lang="en-US" sz="2000" i="1" dirty="0" smtClean="0">
                <a:solidFill>
                  <a:srgbClr val="215EAA"/>
                </a:solidFill>
                <a:latin typeface="Candara"/>
                <a:cs typeface="Candara"/>
              </a:rPr>
              <a:t>Jet Propulsion Laboratory</a:t>
            </a:r>
          </a:p>
          <a:p>
            <a:endParaRPr lang="en-US" sz="1600" i="1" dirty="0">
              <a:solidFill>
                <a:srgbClr val="215EAA"/>
              </a:solidFill>
              <a:latin typeface="Candara"/>
              <a:cs typeface="Candara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738798" y="6039483"/>
            <a:ext cx="6570188" cy="38740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33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333399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rgbClr val="333399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rgbClr val="333399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333399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333399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333399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333399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333399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1600" dirty="0" smtClean="0">
                <a:solidFill>
                  <a:srgbClr val="1B5193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Calibri" panose="020F0502020204030204" pitchFamily="34" charset="0"/>
                <a:cs typeface="Candara"/>
              </a:rPr>
              <a:t>©</a:t>
            </a:r>
            <a:r>
              <a:rPr lang="en-US" sz="1600" dirty="0">
                <a:solidFill>
                  <a:srgbClr val="1B5193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Calibri" panose="020F0502020204030204" pitchFamily="34" charset="0"/>
                <a:cs typeface="Candara"/>
              </a:rPr>
              <a:t>California Institute of </a:t>
            </a:r>
            <a:r>
              <a:rPr lang="en-US" sz="1600" dirty="0" smtClean="0">
                <a:solidFill>
                  <a:srgbClr val="1B5193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Calibri" panose="020F0502020204030204" pitchFamily="34" charset="0"/>
                <a:cs typeface="Candara"/>
              </a:rPr>
              <a:t>Technology, Government sponsorship acknowledged</a:t>
            </a:r>
          </a:p>
        </p:txBody>
      </p:sp>
    </p:spTree>
    <p:extLst>
      <p:ext uri="{BB962C8B-B14F-4D97-AF65-F5344CB8AC3E}">
        <p14:creationId xmlns:p14="http://schemas.microsoft.com/office/powerpoint/2010/main" val="2399284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0" y="0"/>
            <a:ext cx="6477000" cy="685800"/>
          </a:xfrm>
        </p:spPr>
        <p:txBody>
          <a:bodyPr/>
          <a:lstStyle/>
          <a:p>
            <a:r>
              <a:rPr lang="en-US" sz="3200" dirty="0" smtClean="0"/>
              <a:t>Radiation Code Comparison</a:t>
            </a:r>
            <a:endParaRPr lang="en-US" sz="3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6403" y="597577"/>
            <a:ext cx="4964194" cy="487923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4938" y="5397555"/>
            <a:ext cx="4972755" cy="1460445"/>
          </a:xfrm>
          <a:prstGeom prst="rect">
            <a:avLst/>
          </a:prstGeom>
        </p:spPr>
      </p:pic>
      <p:sp>
        <p:nvSpPr>
          <p:cNvPr id="8" name="Content Placeholder 3"/>
          <p:cNvSpPr>
            <a:spLocks noGrp="1"/>
          </p:cNvSpPr>
          <p:nvPr>
            <p:ph sz="quarter" idx="11"/>
          </p:nvPr>
        </p:nvSpPr>
        <p:spPr>
          <a:xfrm>
            <a:off x="333108" y="1031800"/>
            <a:ext cx="3485999" cy="4433200"/>
          </a:xfrm>
        </p:spPr>
        <p:txBody>
          <a:bodyPr/>
          <a:lstStyle/>
          <a:p>
            <a:r>
              <a:rPr lang="en-US" sz="1800" b="1" u="sng" kern="1200" dirty="0" smtClean="0">
                <a:solidFill>
                  <a:srgbClr val="215EAA"/>
                </a:solidFill>
                <a:latin typeface="Candara"/>
                <a:cs typeface="Candara"/>
              </a:rPr>
              <a:t>Solar Proton Code Cross Check</a:t>
            </a:r>
          </a:p>
          <a:p>
            <a:pPr marL="285750" indent="-285750">
              <a:buFont typeface="Arial"/>
              <a:buChar char="•"/>
            </a:pPr>
            <a:r>
              <a:rPr lang="en-US" sz="1800" kern="1200" dirty="0" smtClean="0">
                <a:solidFill>
                  <a:srgbClr val="215EAA"/>
                </a:solidFill>
                <a:latin typeface="Candara"/>
                <a:cs typeface="Candara"/>
              </a:rPr>
              <a:t>Predictions of solar protons at L2 for WFIRST and JWST were compared </a:t>
            </a:r>
          </a:p>
          <a:p>
            <a:pPr marL="109538" indent="-285750">
              <a:buFont typeface="Arial"/>
              <a:buChar char="•"/>
            </a:pPr>
            <a:r>
              <a:rPr lang="en-US" sz="1800" kern="1200" dirty="0" smtClean="0">
                <a:solidFill>
                  <a:srgbClr val="215EAA"/>
                </a:solidFill>
                <a:latin typeface="Candara"/>
                <a:cs typeface="Candara"/>
              </a:rPr>
              <a:t>WFIRST (JPL model at 6 </a:t>
            </a:r>
            <a:r>
              <a:rPr lang="en-US" sz="1800" kern="1200" dirty="0" err="1" smtClean="0">
                <a:solidFill>
                  <a:srgbClr val="215EAA"/>
                </a:solidFill>
                <a:latin typeface="Candara"/>
                <a:cs typeface="Candara"/>
              </a:rPr>
              <a:t>yrs</a:t>
            </a:r>
            <a:r>
              <a:rPr lang="en-US" sz="1800" kern="1200" dirty="0" smtClean="0">
                <a:solidFill>
                  <a:srgbClr val="215EAA"/>
                </a:solidFill>
                <a:latin typeface="Candara"/>
                <a:cs typeface="Candara"/>
              </a:rPr>
              <a:t>)</a:t>
            </a:r>
          </a:p>
          <a:p>
            <a:pPr marL="109538" indent="-285750">
              <a:buFont typeface="Arial"/>
              <a:buChar char="•"/>
            </a:pPr>
            <a:r>
              <a:rPr lang="en-US" sz="1800" kern="1200" dirty="0" smtClean="0">
                <a:solidFill>
                  <a:srgbClr val="215EAA"/>
                </a:solidFill>
                <a:latin typeface="Candara"/>
                <a:cs typeface="Candara"/>
              </a:rPr>
              <a:t>JWST (GSFC model scaled to 6 </a:t>
            </a:r>
            <a:r>
              <a:rPr lang="en-US" sz="1800" kern="1200" dirty="0" err="1" smtClean="0">
                <a:solidFill>
                  <a:srgbClr val="215EAA"/>
                </a:solidFill>
                <a:latin typeface="Candara"/>
                <a:cs typeface="Candara"/>
              </a:rPr>
              <a:t>yrs</a:t>
            </a:r>
            <a:r>
              <a:rPr lang="en-US" sz="1800" kern="1200" dirty="0" smtClean="0">
                <a:solidFill>
                  <a:srgbClr val="215EAA"/>
                </a:solidFill>
                <a:latin typeface="Candara"/>
                <a:cs typeface="Candara"/>
              </a:rPr>
              <a:t>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24380" y="4281443"/>
            <a:ext cx="18117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215EAA"/>
                </a:solidFill>
              </a:rPr>
              <a:t>Independent models</a:t>
            </a:r>
            <a:endParaRPr lang="en-US" sz="1400" dirty="0">
              <a:solidFill>
                <a:srgbClr val="215EAA"/>
              </a:solidFill>
            </a:endParaRPr>
          </a:p>
        </p:txBody>
      </p:sp>
      <p:sp>
        <p:nvSpPr>
          <p:cNvPr id="10" name="Slide Number Placeholder 2"/>
          <p:cNvSpPr txBox="1">
            <a:spLocks/>
          </p:cNvSpPr>
          <p:nvPr/>
        </p:nvSpPr>
        <p:spPr>
          <a:xfrm>
            <a:off x="8661955" y="6631613"/>
            <a:ext cx="419100" cy="161583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05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fld id="{B0646270-D692-4BFB-9550-8B1C722CDB0B}" type="slidenum">
              <a:rPr lang="en-US" smtClean="0">
                <a:latin typeface="Calibri" panose="020F0502020204030204" pitchFamily="34" charset="0"/>
              </a:rPr>
              <a:pPr/>
              <a:t>10</a:t>
            </a:fld>
            <a:endParaRPr 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1766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0" y="0"/>
            <a:ext cx="6477000" cy="685800"/>
          </a:xfrm>
        </p:spPr>
        <p:txBody>
          <a:bodyPr/>
          <a:lstStyle/>
          <a:p>
            <a:r>
              <a:rPr lang="en-US" sz="3200" b="1" dirty="0" smtClean="0"/>
              <a:t>Summary of Radiation Analysis</a:t>
            </a:r>
            <a:endParaRPr lang="en-US" sz="3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080211" y="303379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20" name="Content Placeholder 3"/>
          <p:cNvSpPr>
            <a:spLocks noGrp="1"/>
          </p:cNvSpPr>
          <p:nvPr>
            <p:ph sz="quarter" idx="11"/>
          </p:nvPr>
        </p:nvSpPr>
        <p:spPr>
          <a:xfrm>
            <a:off x="504375" y="628402"/>
            <a:ext cx="7967426" cy="2253798"/>
          </a:xfrm>
        </p:spPr>
        <p:txBody>
          <a:bodyPr/>
          <a:lstStyle/>
          <a:p>
            <a:r>
              <a:rPr lang="en-US" sz="1600" dirty="0" smtClean="0">
                <a:solidFill>
                  <a:srgbClr val="215EAA"/>
                </a:solidFill>
                <a:latin typeface="Candara"/>
                <a:cs typeface="Candara"/>
              </a:rPr>
              <a:t>Radiation transport code NOVICE used to predict DDD and TID in L2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>
                <a:solidFill>
                  <a:srgbClr val="215EAA"/>
                </a:solidFill>
                <a:latin typeface="Candara"/>
                <a:cs typeface="Candara"/>
              </a:rPr>
              <a:t>Direct insertion orbit, i.e. trajectory through Earth’s trapped-particle rad belts is inconsequential</a:t>
            </a:r>
          </a:p>
          <a:p>
            <a:pPr marL="742950" lvl="1" indent="-285750">
              <a:buFont typeface="Arial"/>
              <a:buChar char="•"/>
            </a:pPr>
            <a:r>
              <a:rPr lang="en-US" sz="1200" dirty="0">
                <a:solidFill>
                  <a:srgbClr val="215EAA"/>
                </a:solidFill>
                <a:latin typeface="Candara"/>
                <a:cs typeface="Candara"/>
              </a:rPr>
              <a:t>S</a:t>
            </a:r>
            <a:r>
              <a:rPr lang="en-US" sz="1200" dirty="0" smtClean="0">
                <a:solidFill>
                  <a:srgbClr val="215EAA"/>
                </a:solidFill>
                <a:latin typeface="Candara"/>
                <a:cs typeface="Candara"/>
              </a:rPr>
              <a:t>oar proton model run at 95% confidence level</a:t>
            </a:r>
          </a:p>
          <a:p>
            <a:pPr marL="742950" lvl="1" indent="-285750">
              <a:buFont typeface="Arial"/>
              <a:buChar char="•"/>
            </a:pPr>
            <a:r>
              <a:rPr lang="en-US" sz="1200" dirty="0" smtClean="0">
                <a:solidFill>
                  <a:srgbClr val="215EAA"/>
                </a:solidFill>
                <a:latin typeface="Candara"/>
                <a:cs typeface="Candara"/>
              </a:rPr>
              <a:t>Code was run for a range of camera shielding materials/thicknesses </a:t>
            </a:r>
            <a:r>
              <a:rPr lang="en-US" sz="1200" smtClean="0">
                <a:solidFill>
                  <a:srgbClr val="215EAA"/>
                </a:solidFill>
                <a:latin typeface="Candara"/>
                <a:cs typeface="Candara"/>
              </a:rPr>
              <a:t>to in form </a:t>
            </a:r>
            <a:r>
              <a:rPr lang="en-US" sz="1200" dirty="0" smtClean="0">
                <a:solidFill>
                  <a:srgbClr val="215EAA"/>
                </a:solidFill>
                <a:latin typeface="Candara"/>
                <a:cs typeface="Candara"/>
              </a:rPr>
              <a:t>choice of maximum test exposure</a:t>
            </a:r>
          </a:p>
          <a:p>
            <a:pPr marL="742950" lvl="1" indent="-285750">
              <a:buFont typeface="Arial"/>
              <a:buChar char="•"/>
            </a:pPr>
            <a:r>
              <a:rPr lang="en-US" sz="1200" dirty="0" smtClean="0">
                <a:solidFill>
                  <a:srgbClr val="215EAA"/>
                </a:solidFill>
                <a:latin typeface="Candara"/>
                <a:cs typeface="Candara"/>
              </a:rPr>
              <a:t>Performance after mission life exposure was used to optimize shielding material/thickness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>
                <a:solidFill>
                  <a:srgbClr val="215EAA"/>
                </a:solidFill>
                <a:latin typeface="Candara"/>
                <a:cs typeface="Candara"/>
              </a:rPr>
              <a:t>Code predicted cumulative TID of only 1 </a:t>
            </a:r>
            <a:r>
              <a:rPr lang="en-US" sz="1400" dirty="0" err="1" smtClean="0">
                <a:solidFill>
                  <a:srgbClr val="215EAA"/>
                </a:solidFill>
                <a:latin typeface="Candara"/>
                <a:cs typeface="Candara"/>
              </a:rPr>
              <a:t>krad</a:t>
            </a:r>
            <a:r>
              <a:rPr lang="en-US" sz="1400" dirty="0" smtClean="0">
                <a:solidFill>
                  <a:srgbClr val="215EAA"/>
                </a:solidFill>
                <a:latin typeface="Candara"/>
                <a:cs typeface="Candara"/>
              </a:rPr>
              <a:t> with 1 mm glass window </a:t>
            </a:r>
          </a:p>
          <a:p>
            <a:pPr marL="742950" lvl="1" indent="-285750">
              <a:buFont typeface="Arial"/>
              <a:buChar char="•"/>
            </a:pPr>
            <a:r>
              <a:rPr lang="en-US" sz="1200" dirty="0" smtClean="0">
                <a:solidFill>
                  <a:srgbClr val="215EAA"/>
                </a:solidFill>
                <a:latin typeface="Candara"/>
                <a:cs typeface="Candara"/>
              </a:rPr>
              <a:t>=&gt; DDD is the major hazard</a:t>
            </a:r>
          </a:p>
          <a:p>
            <a:pPr marL="742950" lvl="1" indent="-285750">
              <a:buFont typeface="Arial"/>
              <a:buChar char="•"/>
            </a:pPr>
            <a:endParaRPr lang="en-US" sz="1400" dirty="0" smtClean="0">
              <a:solidFill>
                <a:srgbClr val="215EAA"/>
              </a:solidFill>
              <a:latin typeface="Candara"/>
              <a:cs typeface="Candara"/>
            </a:endParaRPr>
          </a:p>
          <a:p>
            <a:endParaRPr lang="en-US" sz="1600" dirty="0">
              <a:solidFill>
                <a:srgbClr val="215EAA"/>
              </a:solidFill>
              <a:latin typeface="Candara"/>
              <a:cs typeface="Candara"/>
            </a:endParaRPr>
          </a:p>
          <a:p>
            <a:pPr lvl="1"/>
            <a:endParaRPr lang="en-US" sz="1600" dirty="0">
              <a:solidFill>
                <a:srgbClr val="215EAA"/>
              </a:solidFill>
              <a:latin typeface="Candara"/>
              <a:ea typeface="+mn-ea"/>
              <a:cs typeface="Candara"/>
            </a:endParaRPr>
          </a:p>
          <a:p>
            <a:pPr lvl="1"/>
            <a:endParaRPr lang="en-US" sz="1600" dirty="0">
              <a:solidFill>
                <a:srgbClr val="215EAA"/>
              </a:solidFill>
              <a:latin typeface="Candara"/>
              <a:ea typeface="+mn-ea"/>
              <a:cs typeface="Candara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1786" b="21824"/>
          <a:stretch/>
        </p:blipFill>
        <p:spPr>
          <a:xfrm>
            <a:off x="12881" y="3011858"/>
            <a:ext cx="6741601" cy="3880685"/>
          </a:xfrm>
          <a:prstGeom prst="rect">
            <a:avLst/>
          </a:prstGeom>
        </p:spPr>
      </p:pic>
      <p:pic>
        <p:nvPicPr>
          <p:cNvPr id="24" name="Picture 23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0834" y="3783357"/>
            <a:ext cx="2551757" cy="2100969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FAA26D3D-D897-4be2-8F04-BA451C77F1D7}">
              <ma14:placeholderFlag xmlns="" xmlns:ma14="http://schemas.microsoft.com/office/mac/drawingml/2011/main"/>
            </a:ext>
          </a:extLst>
        </p:spPr>
      </p:pic>
      <p:sp>
        <p:nvSpPr>
          <p:cNvPr id="25" name="Text Box 2"/>
          <p:cNvSpPr txBox="1">
            <a:spLocks noChangeArrowheads="1"/>
          </p:cNvSpPr>
          <p:nvPr/>
        </p:nvSpPr>
        <p:spPr bwMode="auto">
          <a:xfrm>
            <a:off x="7750844" y="3127016"/>
            <a:ext cx="1008380" cy="48387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Times New Roman"/>
                <a:cs typeface="Times New Roman"/>
              </a:rPr>
              <a:t>Aperture for image light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7701949" y="3598327"/>
            <a:ext cx="129718" cy="4926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 Box 2"/>
          <p:cNvSpPr txBox="1">
            <a:spLocks noChangeArrowheads="1"/>
          </p:cNvSpPr>
          <p:nvPr/>
        </p:nvSpPr>
        <p:spPr bwMode="auto">
          <a:xfrm>
            <a:off x="7106319" y="5789852"/>
            <a:ext cx="1008380" cy="31178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>
                <a:effectLst/>
                <a:latin typeface="Calibri" panose="020F0502020204030204" pitchFamily="34" charset="0"/>
                <a:ea typeface="Times New Roman"/>
                <a:cs typeface="Times New Roman"/>
              </a:rPr>
              <a:t>Fold Mirror</a:t>
            </a:r>
          </a:p>
        </p:txBody>
      </p:sp>
      <p:sp>
        <p:nvSpPr>
          <p:cNvPr id="28" name="Text Box 2"/>
          <p:cNvSpPr txBox="1">
            <a:spLocks noChangeArrowheads="1"/>
          </p:cNvSpPr>
          <p:nvPr/>
        </p:nvSpPr>
        <p:spPr bwMode="auto">
          <a:xfrm>
            <a:off x="8136571" y="5443777"/>
            <a:ext cx="848360" cy="48387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>
                <a:effectLst/>
                <a:latin typeface="Calibri" panose="020F0502020204030204" pitchFamily="34" charset="0"/>
                <a:ea typeface="Times New Roman"/>
                <a:cs typeface="Times New Roman"/>
              </a:rPr>
              <a:t>Camera package</a:t>
            </a:r>
          </a:p>
        </p:txBody>
      </p:sp>
      <p:cxnSp>
        <p:nvCxnSpPr>
          <p:cNvPr id="29" name="Straight Arrow Connector 28"/>
          <p:cNvCxnSpPr>
            <a:stCxn id="28" idx="0"/>
          </p:cNvCxnSpPr>
          <p:nvPr/>
        </p:nvCxnSpPr>
        <p:spPr>
          <a:xfrm flipH="1" flipV="1">
            <a:off x="8108279" y="4672323"/>
            <a:ext cx="452472" cy="7714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 flipV="1">
            <a:off x="7355804" y="5071174"/>
            <a:ext cx="207645" cy="7232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2491" y="6276375"/>
            <a:ext cx="1114852" cy="28683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5" name="TextBox 14"/>
          <p:cNvSpPr txBox="1"/>
          <p:nvPr/>
        </p:nvSpPr>
        <p:spPr>
          <a:xfrm>
            <a:off x="6748781" y="2798208"/>
            <a:ext cx="2395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/>
              <a:t>Harding &amp; Demers, et al. (2016)</a:t>
            </a:r>
            <a:endParaRPr lang="en-US" sz="1200" i="1" dirty="0"/>
          </a:p>
        </p:txBody>
      </p:sp>
      <p:sp>
        <p:nvSpPr>
          <p:cNvPr id="16" name="Slide Number Placeholder 2"/>
          <p:cNvSpPr txBox="1">
            <a:spLocks/>
          </p:cNvSpPr>
          <p:nvPr/>
        </p:nvSpPr>
        <p:spPr>
          <a:xfrm>
            <a:off x="8661955" y="6631613"/>
            <a:ext cx="419100" cy="161583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05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fld id="{B0646270-D692-4BFB-9550-8B1C722CDB0B}" type="slidenum">
              <a:rPr lang="en-US" smtClean="0">
                <a:latin typeface="Calibri" panose="020F0502020204030204" pitchFamily="34" charset="0"/>
              </a:rPr>
              <a:pPr/>
              <a:t>11</a:t>
            </a:fld>
            <a:endParaRPr lang="en-US" dirty="0">
              <a:latin typeface="Calibri" panose="020F0502020204030204" pitchFamily="34" charset="0"/>
            </a:endParaRPr>
          </a:p>
        </p:txBody>
      </p:sp>
      <p:cxnSp>
        <p:nvCxnSpPr>
          <p:cNvPr id="17" name="Straight Connector 16"/>
          <p:cNvCxnSpPr/>
          <p:nvPr/>
        </p:nvCxnSpPr>
        <p:spPr bwMode="auto">
          <a:xfrm>
            <a:off x="584180" y="5185915"/>
            <a:ext cx="2624618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lgDashDot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/>
          <p:nvPr/>
        </p:nvCxnSpPr>
        <p:spPr bwMode="auto">
          <a:xfrm>
            <a:off x="583196" y="3712410"/>
            <a:ext cx="2624618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0000"/>
            </a:solidFill>
            <a:prstDash val="lgDashDot"/>
            <a:round/>
            <a:headEnd type="none" w="med" len="med"/>
            <a:tailEnd type="none" w="med" len="med"/>
          </a:ln>
          <a:effectLst/>
        </p:spPr>
      </p:cxnSp>
      <p:sp>
        <p:nvSpPr>
          <p:cNvPr id="19" name="Text Box 2"/>
          <p:cNvSpPr txBox="1">
            <a:spLocks noChangeArrowheads="1"/>
          </p:cNvSpPr>
          <p:nvPr/>
        </p:nvSpPr>
        <p:spPr bwMode="auto">
          <a:xfrm>
            <a:off x="823028" y="4951367"/>
            <a:ext cx="851927" cy="177931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ctr" anchorCtr="1"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100" dirty="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  <a:ea typeface="Times New Roman"/>
                <a:cs typeface="Times New Roman"/>
              </a:rPr>
              <a:t>Phase I (RT)</a:t>
            </a:r>
            <a:endParaRPr lang="en-US" sz="110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Calibri" panose="020F0502020204030204" pitchFamily="34" charset="0"/>
              <a:ea typeface="Times New Roman"/>
              <a:cs typeface="Times New Roman"/>
            </a:endParaRPr>
          </a:p>
        </p:txBody>
      </p:sp>
      <p:sp>
        <p:nvSpPr>
          <p:cNvPr id="22" name="Text Box 2"/>
          <p:cNvSpPr txBox="1">
            <a:spLocks noChangeArrowheads="1"/>
          </p:cNvSpPr>
          <p:nvPr/>
        </p:nvSpPr>
        <p:spPr bwMode="auto">
          <a:xfrm>
            <a:off x="619673" y="3477860"/>
            <a:ext cx="1030742" cy="177931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ctr" anchorCtr="1"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100" dirty="0" smtClean="0">
                <a:solidFill>
                  <a:srgbClr val="0D0D0D"/>
                </a:solidFill>
                <a:effectLst/>
                <a:latin typeface="Calibri" panose="020F0502020204030204" pitchFamily="34" charset="0"/>
                <a:ea typeface="Times New Roman"/>
                <a:cs typeface="Times New Roman"/>
              </a:rPr>
              <a:t>Phase II (</a:t>
            </a:r>
            <a:r>
              <a:rPr lang="en-US" sz="1100" dirty="0" err="1" smtClean="0">
                <a:solidFill>
                  <a:srgbClr val="0D0D0D"/>
                </a:solidFill>
                <a:effectLst/>
                <a:latin typeface="Calibri" panose="020F0502020204030204" pitchFamily="34" charset="0"/>
                <a:ea typeface="Times New Roman"/>
                <a:cs typeface="Times New Roman"/>
              </a:rPr>
              <a:t>Cryo</a:t>
            </a:r>
            <a:r>
              <a:rPr lang="en-US" sz="1100" dirty="0" smtClean="0">
                <a:solidFill>
                  <a:srgbClr val="0D0D0D"/>
                </a:solidFill>
                <a:effectLst/>
                <a:latin typeface="Calibri" panose="020F0502020204030204" pitchFamily="34" charset="0"/>
                <a:ea typeface="Times New Roman"/>
                <a:cs typeface="Times New Roman"/>
              </a:rPr>
              <a:t>)</a:t>
            </a:r>
            <a:endParaRPr lang="en-US" sz="1100" dirty="0">
              <a:solidFill>
                <a:srgbClr val="0D0D0D"/>
              </a:solidFill>
              <a:effectLst/>
              <a:latin typeface="Calibri" panose="020F0502020204030204" pitchFamily="34" charset="0"/>
              <a:ea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64514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Chart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43801472"/>
              </p:ext>
            </p:extLst>
          </p:nvPr>
        </p:nvGraphicFramePr>
        <p:xfrm>
          <a:off x="536575" y="946150"/>
          <a:ext cx="8070850" cy="4965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306" y="60158"/>
            <a:ext cx="6477000" cy="571146"/>
          </a:xfrm>
        </p:spPr>
        <p:txBody>
          <a:bodyPr/>
          <a:lstStyle/>
          <a:p>
            <a:r>
              <a:rPr lang="en-US" sz="3200" b="1" dirty="0" smtClean="0"/>
              <a:t>Limits of Shielding</a:t>
            </a:r>
            <a:endParaRPr lang="en-US" sz="3200" b="1" dirty="0"/>
          </a:p>
        </p:txBody>
      </p:sp>
      <p:sp>
        <p:nvSpPr>
          <p:cNvPr id="7" name="Line Callout 2 6"/>
          <p:cNvSpPr/>
          <p:nvPr/>
        </p:nvSpPr>
        <p:spPr bwMode="auto">
          <a:xfrm>
            <a:off x="4947643" y="3194454"/>
            <a:ext cx="2658417" cy="334899"/>
          </a:xfrm>
          <a:prstGeom prst="borderCallout2">
            <a:avLst>
              <a:gd name="adj1" fmla="val 50996"/>
              <a:gd name="adj2" fmla="val -2169"/>
              <a:gd name="adj3" fmla="val 52994"/>
              <a:gd name="adj4" fmla="val -11530"/>
              <a:gd name="adj5" fmla="val 166070"/>
              <a:gd name="adj6" fmla="val -22429"/>
            </a:avLst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lvl="1" eaLnBrk="0" hangingPunct="0"/>
            <a:r>
              <a:rPr lang="en-US" sz="1200" b="1" dirty="0" smtClean="0">
                <a:solidFill>
                  <a:srgbClr val="164783"/>
                </a:solidFill>
                <a:latin typeface="Calibri" panose="020F0502020204030204" pitchFamily="34" charset="0"/>
                <a:cs typeface="Candara"/>
              </a:rPr>
              <a:t>Two devices irradiated to this </a:t>
            </a:r>
            <a:r>
              <a:rPr lang="en-US" sz="1200" b="1" dirty="0" err="1" smtClean="0">
                <a:solidFill>
                  <a:srgbClr val="164783"/>
                </a:solidFill>
                <a:latin typeface="Calibri" panose="020F0502020204030204" pitchFamily="34" charset="0"/>
                <a:cs typeface="Candara"/>
              </a:rPr>
              <a:t>fluence</a:t>
            </a:r>
            <a:endParaRPr lang="en-US" sz="1200" b="1" dirty="0">
              <a:solidFill>
                <a:srgbClr val="164783"/>
              </a:solidFill>
              <a:latin typeface="Calibri" panose="020F0502020204030204" pitchFamily="34" charset="0"/>
              <a:cs typeface="Candara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 bwMode="auto">
          <a:xfrm>
            <a:off x="2025992" y="3762483"/>
            <a:ext cx="592930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lgDashDot"/>
            <a:round/>
            <a:headEnd type="none" w="med" len="med"/>
            <a:tailEnd type="none" w="med" len="med"/>
          </a:ln>
          <a:effectLst/>
        </p:spPr>
      </p:cxnSp>
      <p:sp>
        <p:nvSpPr>
          <p:cNvPr id="12" name="Content Placeholder 3"/>
          <p:cNvSpPr>
            <a:spLocks noGrp="1"/>
          </p:cNvSpPr>
          <p:nvPr>
            <p:ph sz="quarter" idx="11"/>
          </p:nvPr>
        </p:nvSpPr>
        <p:spPr>
          <a:xfrm>
            <a:off x="1711961" y="6013012"/>
            <a:ext cx="7090633" cy="706169"/>
          </a:xfrm>
        </p:spPr>
        <p:txBody>
          <a:bodyPr/>
          <a:lstStyle/>
          <a:p>
            <a:r>
              <a:rPr lang="en-US" sz="1600" kern="1200" dirty="0" smtClean="0">
                <a:solidFill>
                  <a:srgbClr val="215EAA"/>
                </a:solidFill>
                <a:latin typeface="Candara"/>
                <a:cs typeface="Candara"/>
              </a:rPr>
              <a:t>Data from analysis by Michael </a:t>
            </a:r>
            <a:r>
              <a:rPr lang="en-US" sz="1600" kern="1200" dirty="0" err="1" smtClean="0">
                <a:solidFill>
                  <a:srgbClr val="215EAA"/>
                </a:solidFill>
                <a:latin typeface="Candara"/>
                <a:cs typeface="Candara"/>
              </a:rPr>
              <a:t>Cherng</a:t>
            </a:r>
            <a:r>
              <a:rPr lang="en-US" sz="1600" kern="1200" dirty="0" smtClean="0">
                <a:solidFill>
                  <a:srgbClr val="215EAA"/>
                </a:solidFill>
                <a:latin typeface="Candara"/>
                <a:cs typeface="Candara"/>
              </a:rPr>
              <a:t> </a:t>
            </a:r>
            <a:r>
              <a:rPr lang="en-US" sz="1600" i="1" kern="1200" dirty="0" smtClean="0">
                <a:solidFill>
                  <a:srgbClr val="215EAA"/>
                </a:solidFill>
                <a:latin typeface="Candara"/>
                <a:cs typeface="Candara"/>
              </a:rPr>
              <a:t>JPL Internal Memo 5132-15-015</a:t>
            </a:r>
            <a:r>
              <a:rPr lang="en-US" sz="1600" kern="1200" dirty="0" smtClean="0">
                <a:solidFill>
                  <a:srgbClr val="215EAA"/>
                </a:solidFill>
                <a:latin typeface="Candara"/>
                <a:cs typeface="Candara"/>
              </a:rPr>
              <a:t>,   18 March 2015 &amp; recent results July 2016 </a:t>
            </a:r>
          </a:p>
          <a:p>
            <a:pPr marL="285750" indent="-285750">
              <a:buFont typeface="Arial"/>
              <a:buChar char="•"/>
            </a:pPr>
            <a:endParaRPr lang="en-US" sz="1600" dirty="0">
              <a:solidFill>
                <a:srgbClr val="215EAA"/>
              </a:solidFill>
              <a:latin typeface="Candara"/>
              <a:cs typeface="Candara"/>
            </a:endParaRPr>
          </a:p>
          <a:p>
            <a:pPr lvl="1"/>
            <a:endParaRPr lang="en-US" sz="1600" dirty="0">
              <a:solidFill>
                <a:srgbClr val="215EAA"/>
              </a:solidFill>
              <a:latin typeface="Candara"/>
              <a:ea typeface="+mn-ea"/>
              <a:cs typeface="Candara"/>
            </a:endParaRPr>
          </a:p>
          <a:p>
            <a:pPr lvl="1"/>
            <a:endParaRPr lang="en-US" sz="1600" dirty="0">
              <a:solidFill>
                <a:srgbClr val="215EAA"/>
              </a:solidFill>
              <a:latin typeface="Candara"/>
              <a:ea typeface="+mn-ea"/>
              <a:cs typeface="Candara"/>
            </a:endParaRPr>
          </a:p>
        </p:txBody>
      </p:sp>
      <p:sp>
        <p:nvSpPr>
          <p:cNvPr id="13" name="Content Placeholder 3"/>
          <p:cNvSpPr txBox="1">
            <a:spLocks/>
          </p:cNvSpPr>
          <p:nvPr/>
        </p:nvSpPr>
        <p:spPr>
          <a:xfrm>
            <a:off x="2421924" y="732465"/>
            <a:ext cx="5008606" cy="312623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/>
          <a:lstStyle>
            <a:lvl1pPr marL="0" indent="0" algn="l" rtl="0" eaLnBrk="0" fontAlgn="base" hangingPunct="0">
              <a:spcBef>
                <a:spcPts val="6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-228600" algn="l" rtl="0" eaLnBrk="0" fontAlgn="base" hangingPunct="0">
              <a:spcBef>
                <a:spcPts val="0"/>
              </a:spcBef>
              <a:spcAft>
                <a:spcPts val="20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914400" indent="-228600" algn="l" rtl="0" eaLnBrk="0" fontAlgn="base" hangingPunct="0">
              <a:spcBef>
                <a:spcPts val="0"/>
              </a:spcBef>
              <a:spcAft>
                <a:spcPts val="200"/>
              </a:spcAft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143000" indent="-228600" algn="l" rtl="0" eaLnBrk="0" fontAlgn="base" hangingPunct="0">
              <a:spcBef>
                <a:spcPts val="0"/>
              </a:spcBef>
              <a:spcAft>
                <a:spcPts val="200"/>
              </a:spcAft>
              <a:buChar char="–"/>
              <a:defRPr sz="17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1371600" indent="-228600" algn="l" rtl="0" eaLnBrk="0" fontAlgn="base" hangingPunct="0">
              <a:spcBef>
                <a:spcPts val="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333399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333399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333399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333399"/>
                </a:solidFill>
                <a:latin typeface="+mn-lt"/>
              </a:defRPr>
            </a:lvl9pPr>
          </a:lstStyle>
          <a:p>
            <a:r>
              <a:rPr lang="en-US" sz="1600" b="1" kern="1200" dirty="0" smtClean="0">
                <a:cs typeface="Candara"/>
              </a:rPr>
              <a:t>End of Life (EOL) DDD Exposure [10 MeV protons/cm</a:t>
            </a:r>
            <a:r>
              <a:rPr lang="en-US" sz="1600" b="1" kern="1200" baseline="30000" dirty="0" smtClean="0">
                <a:cs typeface="Candara"/>
              </a:rPr>
              <a:t>2</a:t>
            </a:r>
            <a:r>
              <a:rPr lang="en-US" sz="1600" b="1" kern="1200" dirty="0" smtClean="0">
                <a:cs typeface="Candara"/>
              </a:rPr>
              <a:t>]</a:t>
            </a:r>
            <a:endParaRPr lang="en-US" sz="1600" b="1" dirty="0" smtClean="0">
              <a:cs typeface="Candara"/>
            </a:endParaRPr>
          </a:p>
          <a:p>
            <a:pPr lvl="1"/>
            <a:endParaRPr lang="en-US" sz="1600" b="1" dirty="0" smtClean="0">
              <a:cs typeface="Candara"/>
            </a:endParaRPr>
          </a:p>
          <a:p>
            <a:pPr lvl="1"/>
            <a:endParaRPr lang="en-US" sz="1600" b="1" dirty="0">
              <a:cs typeface="Candara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0191" y="1384665"/>
            <a:ext cx="1088935" cy="280163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Content Placeholder 3"/>
          <p:cNvSpPr txBox="1">
            <a:spLocks/>
          </p:cNvSpPr>
          <p:nvPr/>
        </p:nvSpPr>
        <p:spPr>
          <a:xfrm>
            <a:off x="5881042" y="1978916"/>
            <a:ext cx="1775586" cy="613023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/>
          <a:lstStyle>
            <a:lvl1pPr marL="0" indent="0" algn="l" rtl="0" eaLnBrk="0" fontAlgn="base" hangingPunct="0">
              <a:spcBef>
                <a:spcPts val="6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-228600" algn="l" rtl="0" eaLnBrk="0" fontAlgn="base" hangingPunct="0">
              <a:spcBef>
                <a:spcPts val="0"/>
              </a:spcBef>
              <a:spcAft>
                <a:spcPts val="20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914400" indent="-228600" algn="l" rtl="0" eaLnBrk="0" fontAlgn="base" hangingPunct="0">
              <a:spcBef>
                <a:spcPts val="0"/>
              </a:spcBef>
              <a:spcAft>
                <a:spcPts val="200"/>
              </a:spcAft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143000" indent="-228600" algn="l" rtl="0" eaLnBrk="0" fontAlgn="base" hangingPunct="0">
              <a:spcBef>
                <a:spcPts val="0"/>
              </a:spcBef>
              <a:spcAft>
                <a:spcPts val="200"/>
              </a:spcAft>
              <a:buChar char="–"/>
              <a:defRPr sz="17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1371600" indent="-228600" algn="l" rtl="0" eaLnBrk="0" fontAlgn="base" hangingPunct="0">
              <a:spcBef>
                <a:spcPts val="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333399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333399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333399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333399"/>
                </a:solidFill>
                <a:latin typeface="+mn-lt"/>
              </a:defRPr>
            </a:lvl9pPr>
          </a:lstStyle>
          <a:p>
            <a:r>
              <a:rPr lang="en-US" sz="1600" b="1" kern="1200" dirty="0" smtClean="0">
                <a:cs typeface="Candara"/>
              </a:rPr>
              <a:t>Test at RDF = 2 per JPL Flight Practices </a:t>
            </a:r>
            <a:endParaRPr lang="en-US" sz="1600" b="1" dirty="0" smtClean="0">
              <a:cs typeface="Candara"/>
            </a:endParaRPr>
          </a:p>
          <a:p>
            <a:pPr lvl="1"/>
            <a:endParaRPr lang="en-US" sz="1600" b="1" dirty="0">
              <a:cs typeface="Candara"/>
            </a:endParaRPr>
          </a:p>
        </p:txBody>
      </p:sp>
      <p:sp>
        <p:nvSpPr>
          <p:cNvPr id="15" name="Slide Number Placeholder 2"/>
          <p:cNvSpPr txBox="1">
            <a:spLocks/>
          </p:cNvSpPr>
          <p:nvPr/>
        </p:nvSpPr>
        <p:spPr>
          <a:xfrm>
            <a:off x="8661955" y="6631613"/>
            <a:ext cx="419100" cy="161583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05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fld id="{B0646270-D692-4BFB-9550-8B1C722CDB0B}" type="slidenum">
              <a:rPr lang="en-US" smtClean="0">
                <a:latin typeface="Calibri" panose="020F0502020204030204" pitchFamily="34" charset="0"/>
              </a:rPr>
              <a:pPr/>
              <a:t>12</a:t>
            </a:fld>
            <a:endParaRPr 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9668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0513" y="48577"/>
            <a:ext cx="6477000" cy="685800"/>
          </a:xfrm>
        </p:spPr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1"/>
          </p:nvPr>
        </p:nvSpPr>
        <p:spPr>
          <a:xfrm>
            <a:off x="999493" y="942336"/>
            <a:ext cx="7010384" cy="4880613"/>
          </a:xfrm>
        </p:spPr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sz="2000" kern="1200" dirty="0" smtClean="0">
                <a:solidFill>
                  <a:srgbClr val="215EAA"/>
                </a:solidFill>
                <a:latin typeface="Candara"/>
                <a:cs typeface="Candara"/>
              </a:rPr>
              <a:t>L2 Radiation Environment</a:t>
            </a:r>
          </a:p>
          <a:p>
            <a:pPr marL="742950" lvl="1" indent="-285750">
              <a:buFont typeface="Arial"/>
              <a:buChar char="•"/>
            </a:pPr>
            <a:r>
              <a:rPr lang="en-US" kern="1200" dirty="0">
                <a:solidFill>
                  <a:srgbClr val="215EAA"/>
                </a:solidFill>
                <a:latin typeface="Candara"/>
                <a:cs typeface="Candara"/>
              </a:rPr>
              <a:t>6 </a:t>
            </a:r>
            <a:r>
              <a:rPr lang="en-US" kern="1200" dirty="0" smtClean="0">
                <a:solidFill>
                  <a:srgbClr val="215EAA"/>
                </a:solidFill>
                <a:latin typeface="Candara"/>
                <a:cs typeface="Candara"/>
              </a:rPr>
              <a:t>year mission </a:t>
            </a:r>
            <a:r>
              <a:rPr lang="en-US" kern="1200" dirty="0">
                <a:solidFill>
                  <a:srgbClr val="215EAA"/>
                </a:solidFill>
                <a:latin typeface="Candara"/>
                <a:cs typeface="Candara"/>
              </a:rPr>
              <a:t>in an L2 orbit</a:t>
            </a:r>
          </a:p>
          <a:p>
            <a:pPr marL="742950" lvl="1" indent="-285750">
              <a:buFont typeface="Arial"/>
              <a:buChar char="•"/>
            </a:pPr>
            <a:r>
              <a:rPr lang="en-US" kern="1200" dirty="0">
                <a:solidFill>
                  <a:srgbClr val="215EAA"/>
                </a:solidFill>
                <a:latin typeface="Candara"/>
                <a:cs typeface="Candara"/>
              </a:rPr>
              <a:t>Solar </a:t>
            </a:r>
            <a:r>
              <a:rPr lang="en-US" kern="1200" dirty="0" smtClean="0">
                <a:solidFill>
                  <a:srgbClr val="215EAA"/>
                </a:solidFill>
                <a:latin typeface="Candara"/>
                <a:cs typeface="Candara"/>
              </a:rPr>
              <a:t>flare protons</a:t>
            </a:r>
            <a:endParaRPr lang="en-US" kern="1200" dirty="0">
              <a:solidFill>
                <a:srgbClr val="215EAA"/>
              </a:solidFill>
              <a:latin typeface="Candara"/>
              <a:cs typeface="Candara"/>
            </a:endParaRPr>
          </a:p>
          <a:p>
            <a:pPr marL="742950" lvl="1" indent="-285750">
              <a:buFont typeface="Arial"/>
              <a:buChar char="•"/>
            </a:pPr>
            <a:r>
              <a:rPr lang="en-US" kern="1200" dirty="0">
                <a:solidFill>
                  <a:srgbClr val="215EAA"/>
                </a:solidFill>
                <a:latin typeface="Candara"/>
                <a:cs typeface="Candara"/>
              </a:rPr>
              <a:t>Galactic Cosmic Rays (GCR)</a:t>
            </a:r>
          </a:p>
          <a:p>
            <a:pPr marL="742950" lvl="1" indent="-285750">
              <a:buFont typeface="Arial"/>
              <a:buChar char="•"/>
            </a:pPr>
            <a:endParaRPr lang="en-US" kern="1200" dirty="0" smtClean="0">
              <a:solidFill>
                <a:srgbClr val="215EAA"/>
              </a:solidFill>
              <a:latin typeface="Candara"/>
              <a:cs typeface="Candara"/>
            </a:endParaRPr>
          </a:p>
          <a:p>
            <a:pPr marL="742950" lvl="1" indent="-285750">
              <a:buFont typeface="Arial"/>
              <a:buChar char="•"/>
            </a:pPr>
            <a:endParaRPr lang="en-US" kern="1200" dirty="0" smtClean="0">
              <a:solidFill>
                <a:srgbClr val="215EAA"/>
              </a:solidFill>
              <a:latin typeface="Candara"/>
              <a:cs typeface="Candara"/>
            </a:endParaRPr>
          </a:p>
          <a:p>
            <a:pPr marL="285750" indent="-285750">
              <a:buFont typeface="Arial"/>
              <a:buChar char="•"/>
            </a:pPr>
            <a:r>
              <a:rPr lang="en-US" sz="2000" kern="1200" dirty="0" smtClean="0">
                <a:solidFill>
                  <a:srgbClr val="215EAA"/>
                </a:solidFill>
                <a:latin typeface="Candara"/>
                <a:cs typeface="Candara"/>
              </a:rPr>
              <a:t>Radiation Transport Calculation</a:t>
            </a:r>
          </a:p>
          <a:p>
            <a:pPr marL="285750" indent="-285750">
              <a:buFont typeface="Arial"/>
              <a:buChar char="•"/>
            </a:pPr>
            <a:endParaRPr lang="en-US" sz="2000" kern="1200" dirty="0" smtClean="0">
              <a:solidFill>
                <a:srgbClr val="215EAA"/>
              </a:solidFill>
              <a:latin typeface="Candara"/>
              <a:cs typeface="Candara"/>
            </a:endParaRPr>
          </a:p>
          <a:p>
            <a:endParaRPr lang="en-US" sz="2000" kern="1200" dirty="0">
              <a:solidFill>
                <a:srgbClr val="215EAA"/>
              </a:solidFill>
              <a:latin typeface="Candara"/>
              <a:cs typeface="Candara"/>
            </a:endParaRPr>
          </a:p>
          <a:p>
            <a:pPr marL="742950" lvl="1" indent="-285750">
              <a:buFont typeface="Arial"/>
              <a:buChar char="•"/>
            </a:pPr>
            <a:endParaRPr lang="en-US" kern="1200" dirty="0" smtClean="0">
              <a:solidFill>
                <a:srgbClr val="215EAA"/>
              </a:solidFill>
              <a:latin typeface="Candara"/>
              <a:cs typeface="Candara"/>
            </a:endParaRPr>
          </a:p>
        </p:txBody>
      </p:sp>
      <p:sp>
        <p:nvSpPr>
          <p:cNvPr id="7" name="Slide Number Placeholder 2"/>
          <p:cNvSpPr txBox="1">
            <a:spLocks/>
          </p:cNvSpPr>
          <p:nvPr/>
        </p:nvSpPr>
        <p:spPr>
          <a:xfrm>
            <a:off x="8661955" y="6631613"/>
            <a:ext cx="419100" cy="161583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05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fld id="{B0646270-D692-4BFB-9550-8B1C722CDB0B}" type="slidenum">
              <a:rPr lang="en-US" smtClean="0">
                <a:latin typeface="Calibri" panose="020F0502020204030204" pitchFamily="34" charset="0"/>
              </a:rPr>
              <a:pPr/>
              <a:t>2</a:t>
            </a:fld>
            <a:endParaRPr 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0881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L2 Orbit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492577" y="586631"/>
            <a:ext cx="8286047" cy="5247861"/>
          </a:xfrm>
        </p:spPr>
        <p:txBody>
          <a:bodyPr/>
          <a:lstStyle/>
          <a:p>
            <a:r>
              <a:rPr lang="en-US" sz="2000" dirty="0"/>
              <a:t>T</a:t>
            </a:r>
            <a:r>
              <a:rPr lang="en-US" sz="2000" dirty="0" smtClean="0"/>
              <a:t>he </a:t>
            </a:r>
            <a:r>
              <a:rPr lang="en-US" sz="2000" dirty="0"/>
              <a:t>relative location of the L2 point with respect to the Sun and Earth</a:t>
            </a:r>
          </a:p>
        </p:txBody>
      </p:sp>
      <p:pic>
        <p:nvPicPr>
          <p:cNvPr id="2050" name="Picture 2" descr="Diagram showing the Sun, the Earth, JWST, and the Lagrange poin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050138"/>
            <a:ext cx="3821885" cy="2547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 descr="earth sun distance &#10;graphic"/>
          <p:cNvPicPr>
            <a:picLocks noChangeAspect="1" noChangeArrowheads="1"/>
          </p:cNvPicPr>
          <p:nvPr/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5319" y="3941805"/>
            <a:ext cx="5476875" cy="100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HST, JWST distance &#10;graphic"/>
          <p:cNvPicPr>
            <a:picLocks noChangeAspect="1" noChangeArrowheads="1"/>
          </p:cNvPicPr>
          <p:nvPr/>
        </p:nvPicPr>
        <p:blipFill>
          <a:blip r:embed="rId5" r:link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5319" y="5032647"/>
            <a:ext cx="5476875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1985319" y="348460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1985319" y="495145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1985319" y="669453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Figure 2.	Sun, Earth, and L2 Point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1058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0513" y="48577"/>
            <a:ext cx="6477000" cy="685800"/>
          </a:xfrm>
        </p:spPr>
        <p:txBody>
          <a:bodyPr/>
          <a:lstStyle/>
          <a:p>
            <a:r>
              <a:rPr lang="en-US" dirty="0" smtClean="0"/>
              <a:t>L2 Radiation Environment</a:t>
            </a:r>
            <a:endParaRPr lang="en-US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1"/>
          </p:nvPr>
        </p:nvSpPr>
        <p:spPr>
          <a:xfrm>
            <a:off x="333108" y="1031800"/>
            <a:ext cx="8431808" cy="4433200"/>
          </a:xfrm>
        </p:spPr>
        <p:txBody>
          <a:bodyPr/>
          <a:lstStyle/>
          <a:p>
            <a:endParaRPr lang="en-US" sz="1800" b="1" u="sng" kern="1200" dirty="0" smtClean="0">
              <a:solidFill>
                <a:srgbClr val="215EAA"/>
              </a:solidFill>
              <a:latin typeface="Candara"/>
              <a:cs typeface="Candara"/>
            </a:endParaRPr>
          </a:p>
          <a:p>
            <a:pPr marL="285750" indent="-285750">
              <a:buFont typeface="Arial"/>
              <a:buChar char="•"/>
            </a:pPr>
            <a:r>
              <a:rPr lang="en-US" sz="2000" kern="1200" dirty="0" smtClean="0">
                <a:solidFill>
                  <a:srgbClr val="215EAA"/>
                </a:solidFill>
                <a:latin typeface="Candara"/>
                <a:cs typeface="Candara"/>
              </a:rPr>
              <a:t>The dominant radiation source is solar protons from Solar Energetic Particle Events (Solar Flares)</a:t>
            </a:r>
          </a:p>
          <a:p>
            <a:pPr marL="285750" indent="-285750">
              <a:buFont typeface="Arial"/>
              <a:buChar char="•"/>
            </a:pPr>
            <a:r>
              <a:rPr lang="en-US" sz="2000" kern="1200" dirty="0" smtClean="0">
                <a:solidFill>
                  <a:srgbClr val="215EAA"/>
                </a:solidFill>
                <a:latin typeface="Candara"/>
                <a:cs typeface="Candara"/>
              </a:rPr>
              <a:t>Protons </a:t>
            </a:r>
            <a:r>
              <a:rPr lang="en-US" sz="2000" kern="1200" dirty="0" err="1" smtClean="0">
                <a:solidFill>
                  <a:srgbClr val="215EAA"/>
                </a:solidFill>
                <a:latin typeface="Candara"/>
                <a:cs typeface="Candara"/>
              </a:rPr>
              <a:t>fluence</a:t>
            </a:r>
            <a:r>
              <a:rPr lang="en-US" sz="2000" kern="1200" dirty="0" smtClean="0">
                <a:solidFill>
                  <a:srgbClr val="215EAA"/>
                </a:solidFill>
                <a:latin typeface="Candara"/>
                <a:cs typeface="Candara"/>
              </a:rPr>
              <a:t> from Galactic Cosmic Rays (GCRs) is 3 order of magnitudes lower than solar protons</a:t>
            </a:r>
          </a:p>
        </p:txBody>
      </p:sp>
      <p:sp>
        <p:nvSpPr>
          <p:cNvPr id="7" name="Slide Number Placeholder 2"/>
          <p:cNvSpPr txBox="1">
            <a:spLocks/>
          </p:cNvSpPr>
          <p:nvPr/>
        </p:nvSpPr>
        <p:spPr>
          <a:xfrm>
            <a:off x="8661955" y="6631613"/>
            <a:ext cx="419100" cy="161583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05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fld id="{B0646270-D692-4BFB-9550-8B1C722CDB0B}" type="slidenum">
              <a:rPr lang="en-US" smtClean="0">
                <a:latin typeface="Calibri" panose="020F0502020204030204" pitchFamily="34" charset="0"/>
              </a:rPr>
              <a:pPr/>
              <a:t>4</a:t>
            </a:fld>
            <a:endParaRPr 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11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025" y="604114"/>
            <a:ext cx="8229600" cy="5962001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54026" y="67452"/>
            <a:ext cx="8232774" cy="679316"/>
          </a:xfrm>
        </p:spPr>
        <p:txBody>
          <a:bodyPr/>
          <a:lstStyle/>
          <a:p>
            <a:r>
              <a:rPr lang="en-US" sz="3600" dirty="0" smtClean="0"/>
              <a:t>LEO vs L2</a:t>
            </a:r>
            <a:endParaRPr lang="en-US" sz="36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450850" y="5075727"/>
          <a:ext cx="3868824" cy="16459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237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54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96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5740"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E&gt;10MeV</a:t>
                      </a:r>
                      <a:r>
                        <a:rPr lang="en-US" sz="1400" baseline="0" dirty="0" smtClean="0"/>
                        <a:t> Trapped and Solar Protons</a:t>
                      </a:r>
                      <a:endParaRPr lang="en-US" sz="1400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E&gt;10MeV GCR</a:t>
                      </a:r>
                      <a:endParaRPr lang="en-US" sz="1400" dirty="0"/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974"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 anchor="b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 year </a:t>
                      </a:r>
                      <a:r>
                        <a:rPr lang="en-US" sz="1400" dirty="0" err="1" smtClean="0"/>
                        <a:t>fluence</a:t>
                      </a:r>
                      <a:r>
                        <a:rPr lang="en-US" sz="1400" dirty="0" smtClean="0"/>
                        <a:t> (p-cm</a:t>
                      </a:r>
                      <a:r>
                        <a:rPr lang="en-US" sz="1400" baseline="30000" dirty="0" smtClean="0"/>
                        <a:t>-2</a:t>
                      </a:r>
                      <a:r>
                        <a:rPr lang="en-US" sz="1400" baseline="0" dirty="0" smtClean="0"/>
                        <a:t>)</a:t>
                      </a:r>
                      <a:endParaRPr lang="en-US" sz="1400" baseline="30000" dirty="0"/>
                    </a:p>
                  </a:txBody>
                  <a:tcPr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974"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HST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1.13e11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2.8e8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4974"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L2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6.48e11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9.8e8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747130" y="1580123"/>
            <a:ext cx="1206421" cy="36933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HST Orbit</a:t>
            </a:r>
            <a:endParaRPr lang="en-US" dirty="0">
              <a:solidFill>
                <a:srgbClr val="FFFF00"/>
              </a:solidFill>
            </a:endParaRPr>
          </a:p>
        </p:txBody>
      </p:sp>
      <p:cxnSp>
        <p:nvCxnSpPr>
          <p:cNvPr id="12" name="Straight Arrow Connector 11"/>
          <p:cNvCxnSpPr>
            <a:stCxn id="10" idx="3"/>
          </p:cNvCxnSpPr>
          <p:nvPr/>
        </p:nvCxnSpPr>
        <p:spPr>
          <a:xfrm>
            <a:off x="1953551" y="1764789"/>
            <a:ext cx="3012459" cy="1706986"/>
          </a:xfrm>
          <a:prstGeom prst="straightConnector1">
            <a:avLst/>
          </a:prstGeom>
          <a:ln w="3810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877018" y="356624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2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486618" y="357124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4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096218" y="357623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6</a:t>
            </a:r>
            <a:endParaRPr lang="en-US" b="1" dirty="0">
              <a:solidFill>
                <a:srgbClr val="FFFF00"/>
              </a:solidFill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6521907" y="2522250"/>
            <a:ext cx="2507793" cy="369332"/>
            <a:chOff x="6521907" y="2522250"/>
            <a:chExt cx="2507793" cy="369332"/>
          </a:xfrm>
        </p:grpSpPr>
        <p:sp>
          <p:nvSpPr>
            <p:cNvPr id="16" name="TextBox 15"/>
            <p:cNvSpPr txBox="1"/>
            <p:nvPr/>
          </p:nvSpPr>
          <p:spPr>
            <a:xfrm>
              <a:off x="6521907" y="2522250"/>
              <a:ext cx="1919115" cy="369332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mtClean="0">
                  <a:solidFill>
                    <a:srgbClr val="FFFF00"/>
                  </a:solidFill>
                </a:rPr>
                <a:t>L2 Orbit@235Re</a:t>
              </a:r>
              <a:endParaRPr lang="en-US" dirty="0">
                <a:solidFill>
                  <a:srgbClr val="FFFF00"/>
                </a:solidFill>
              </a:endParaRPr>
            </a:p>
          </p:txBody>
        </p:sp>
        <p:cxnSp>
          <p:nvCxnSpPr>
            <p:cNvPr id="17" name="Straight Arrow Connector 16"/>
            <p:cNvCxnSpPr>
              <a:stCxn id="16" idx="3"/>
            </p:cNvCxnSpPr>
            <p:nvPr/>
          </p:nvCxnSpPr>
          <p:spPr>
            <a:xfrm>
              <a:off x="8441022" y="2706916"/>
              <a:ext cx="588678" cy="0"/>
            </a:xfrm>
            <a:prstGeom prst="straightConnector1">
              <a:avLst/>
            </a:prstGeom>
            <a:ln w="38100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6925649" y="4937228"/>
            <a:ext cx="1943831" cy="276999"/>
            <a:chOff x="5769910" y="5448878"/>
            <a:chExt cx="1943831" cy="276999"/>
          </a:xfrm>
        </p:grpSpPr>
        <p:sp>
          <p:nvSpPr>
            <p:cNvPr id="21" name="TextBox 20"/>
            <p:cNvSpPr txBox="1"/>
            <p:nvPr/>
          </p:nvSpPr>
          <p:spPr>
            <a:xfrm>
              <a:off x="5769910" y="5448878"/>
              <a:ext cx="1473480" cy="276999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rgbClr val="FFFF00"/>
                  </a:solidFill>
                </a:rPr>
                <a:t>Lunar Orbit@60Re</a:t>
              </a:r>
              <a:endParaRPr lang="en-US" sz="1200" dirty="0">
                <a:solidFill>
                  <a:srgbClr val="FFFF00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21" idx="3"/>
            </p:cNvCxnSpPr>
            <p:nvPr/>
          </p:nvCxnSpPr>
          <p:spPr>
            <a:xfrm flipV="1">
              <a:off x="7243390" y="5587377"/>
              <a:ext cx="470351" cy="1"/>
            </a:xfrm>
            <a:prstGeom prst="straightConnector1">
              <a:avLst/>
            </a:prstGeom>
            <a:ln w="38100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/>
          <p:cNvSpPr txBox="1"/>
          <p:nvPr/>
        </p:nvSpPr>
        <p:spPr>
          <a:xfrm>
            <a:off x="167096" y="4468047"/>
            <a:ext cx="2186360" cy="523220"/>
          </a:xfrm>
          <a:prstGeom prst="rect">
            <a:avLst/>
          </a:prstGeom>
          <a:solidFill>
            <a:schemeClr val="tx1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FF00"/>
                </a:solidFill>
              </a:rPr>
              <a:t>HST and CGI are in very different environments</a:t>
            </a:r>
            <a:endParaRPr lang="en-US" sz="1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9287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03" t="7582" r="11330" b="11765"/>
          <a:stretch/>
        </p:blipFill>
        <p:spPr>
          <a:xfrm>
            <a:off x="352044" y="0"/>
            <a:ext cx="8439912" cy="68609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8166" y="978828"/>
            <a:ext cx="2375222" cy="31768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TextBox 2"/>
          <p:cNvSpPr txBox="1"/>
          <p:nvPr/>
        </p:nvSpPr>
        <p:spPr>
          <a:xfrm>
            <a:off x="2207275" y="1141616"/>
            <a:ext cx="1375983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Feynman 2002 </a:t>
            </a:r>
          </a:p>
          <a:p>
            <a:pPr algn="ctr"/>
            <a:r>
              <a:rPr lang="en-US" sz="1100" dirty="0" smtClean="0"/>
              <a:t>(35 years of data)</a:t>
            </a:r>
            <a:endParaRPr lang="en-US" sz="1100" dirty="0"/>
          </a:p>
        </p:txBody>
      </p:sp>
      <p:sp>
        <p:nvSpPr>
          <p:cNvPr id="15" name="TextBox 14"/>
          <p:cNvSpPr txBox="1"/>
          <p:nvPr/>
        </p:nvSpPr>
        <p:spPr>
          <a:xfrm>
            <a:off x="4918042" y="978828"/>
            <a:ext cx="1319592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10 Largest </a:t>
            </a:r>
          </a:p>
          <a:p>
            <a:pPr algn="ctr"/>
            <a:r>
              <a:rPr lang="en-US" sz="1200" dirty="0" smtClean="0"/>
              <a:t>Observed Flares</a:t>
            </a:r>
            <a:endParaRPr lang="en-US" sz="1200" dirty="0"/>
          </a:p>
        </p:txBody>
      </p:sp>
      <p:cxnSp>
        <p:nvCxnSpPr>
          <p:cNvPr id="16" name="Straight Arrow Connector 15"/>
          <p:cNvCxnSpPr>
            <a:stCxn id="15" idx="2"/>
          </p:cNvCxnSpPr>
          <p:nvPr/>
        </p:nvCxnSpPr>
        <p:spPr>
          <a:xfrm>
            <a:off x="5577838" y="1440493"/>
            <a:ext cx="659796" cy="264020"/>
          </a:xfrm>
          <a:prstGeom prst="straightConnector1">
            <a:avLst/>
          </a:prstGeom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6288363" y="2470952"/>
            <a:ext cx="2044149" cy="856605"/>
            <a:chOff x="6004276" y="2389832"/>
            <a:chExt cx="2044149" cy="856605"/>
          </a:xfrm>
        </p:grpSpPr>
        <p:sp>
          <p:nvSpPr>
            <p:cNvPr id="4" name="TextBox 3"/>
            <p:cNvSpPr txBox="1"/>
            <p:nvPr/>
          </p:nvSpPr>
          <p:spPr>
            <a:xfrm>
              <a:off x="6004276" y="2389832"/>
              <a:ext cx="2044149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Log-normal Model</a:t>
              </a:r>
            </a:p>
            <a:p>
              <a:pPr algn="ctr"/>
              <a:r>
                <a:rPr lang="en-US" dirty="0" smtClean="0"/>
                <a:t>Distribution</a:t>
              </a:r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237634" y="2969438"/>
              <a:ext cx="1571264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/>
                <a:t>~68 flares in 7 years</a:t>
              </a:r>
              <a:endParaRPr lang="en-US" sz="1200" dirty="0"/>
            </a:p>
          </p:txBody>
        </p:sp>
      </p:grp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82" t="16646" r="12839" b="12632"/>
          <a:stretch/>
        </p:blipFill>
        <p:spPr>
          <a:xfrm>
            <a:off x="5370597" y="3721482"/>
            <a:ext cx="2743200" cy="19835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9" name="Straight Arrow Connector 8"/>
          <p:cNvCxnSpPr/>
          <p:nvPr/>
        </p:nvCxnSpPr>
        <p:spPr>
          <a:xfrm flipH="1" flipV="1">
            <a:off x="5370598" y="3036163"/>
            <a:ext cx="1036218" cy="1119524"/>
          </a:xfrm>
          <a:prstGeom prst="straightConnector1">
            <a:avLst/>
          </a:prstGeom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4029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91" t="11765" r="9815" b="12810"/>
          <a:stretch/>
        </p:blipFill>
        <p:spPr>
          <a:xfrm>
            <a:off x="0" y="67927"/>
            <a:ext cx="9144000" cy="671258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721" t="11503" r="10825" b="13725"/>
          <a:stretch/>
        </p:blipFill>
        <p:spPr>
          <a:xfrm>
            <a:off x="1474449" y="3866262"/>
            <a:ext cx="2386584" cy="18274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7" name="TextBox 16"/>
          <p:cNvSpPr txBox="1"/>
          <p:nvPr/>
        </p:nvSpPr>
        <p:spPr>
          <a:xfrm>
            <a:off x="5521658" y="1469012"/>
            <a:ext cx="771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7 years</a:t>
            </a:r>
            <a:endParaRPr 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4572000" y="2319654"/>
            <a:ext cx="771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3</a:t>
            </a:r>
            <a:r>
              <a:rPr lang="en-US" sz="1400" dirty="0" smtClean="0"/>
              <a:t> years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5132774" y="187444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5</a:t>
            </a:r>
            <a:endParaRPr lang="en-US" sz="1400" dirty="0"/>
          </a:p>
        </p:txBody>
      </p:sp>
      <p:sp>
        <p:nvSpPr>
          <p:cNvPr id="2" name="TextBox 1"/>
          <p:cNvSpPr txBox="1"/>
          <p:nvPr/>
        </p:nvSpPr>
        <p:spPr>
          <a:xfrm>
            <a:off x="4084058" y="5009524"/>
            <a:ext cx="192645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dirty="0" smtClean="0"/>
              <a:t>Most L2 CCD damage will likely result from just 1-5 flares in a solar cycle, and these flares may occur any time during the 7-year active period.</a:t>
            </a:r>
            <a:endParaRPr lang="en-US" sz="1000" dirty="0"/>
          </a:p>
        </p:txBody>
      </p:sp>
      <p:sp>
        <p:nvSpPr>
          <p:cNvPr id="3" name="TextBox 2"/>
          <p:cNvSpPr txBox="1"/>
          <p:nvPr/>
        </p:nvSpPr>
        <p:spPr>
          <a:xfrm>
            <a:off x="1405600" y="1396324"/>
            <a:ext cx="2383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How conservative is the test level?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6989" y="551986"/>
            <a:ext cx="1719072" cy="228980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631415" y="611131"/>
            <a:ext cx="9518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Half empty or half full?</a:t>
            </a:r>
            <a:endParaRPr lang="en-US" sz="1200" dirty="0"/>
          </a:p>
        </p:txBody>
      </p:sp>
      <p:cxnSp>
        <p:nvCxnSpPr>
          <p:cNvPr id="21" name="Straight Arrow Connector 20"/>
          <p:cNvCxnSpPr>
            <a:stCxn id="2" idx="1"/>
          </p:cNvCxnSpPr>
          <p:nvPr/>
        </p:nvCxnSpPr>
        <p:spPr>
          <a:xfrm flipH="1" flipV="1">
            <a:off x="3033132" y="5009524"/>
            <a:ext cx="1050926" cy="430887"/>
          </a:xfrm>
          <a:prstGeom prst="straightConnector1">
            <a:avLst/>
          </a:prstGeom>
          <a:ln w="381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120061" y="2556185"/>
            <a:ext cx="1459054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/>
              <a:t>95% confidence</a:t>
            </a:r>
            <a:endParaRPr 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2120061" y="3333653"/>
            <a:ext cx="1459054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smtClean="0"/>
              <a:t>98% </a:t>
            </a:r>
            <a:r>
              <a:rPr lang="en-US" sz="1400" dirty="0" smtClean="0"/>
              <a:t>confidence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175211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54026" y="240269"/>
            <a:ext cx="8232774" cy="679316"/>
          </a:xfrm>
        </p:spPr>
        <p:txBody>
          <a:bodyPr/>
          <a:lstStyle/>
          <a:p>
            <a:r>
              <a:rPr lang="en-US" sz="3600" dirty="0" smtClean="0"/>
              <a:t>Range of Protons in Matter</a:t>
            </a:r>
            <a:endParaRPr lang="en-US" sz="36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42" t="11083" r="8971" b="12553"/>
          <a:stretch/>
        </p:blipFill>
        <p:spPr>
          <a:xfrm>
            <a:off x="802434" y="1050215"/>
            <a:ext cx="7534656" cy="5483142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1719684" y="1466934"/>
            <a:ext cx="2743200" cy="2467971"/>
            <a:chOff x="1719684" y="1466934"/>
            <a:chExt cx="2743200" cy="2467971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9684" y="1514434"/>
              <a:ext cx="2743200" cy="2420471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11" name="TextBox 10"/>
            <p:cNvSpPr txBox="1"/>
            <p:nvPr/>
          </p:nvSpPr>
          <p:spPr>
            <a:xfrm>
              <a:off x="2630978" y="1466934"/>
              <a:ext cx="106311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err="1" smtClean="0"/>
                <a:t>Mewaldt</a:t>
              </a:r>
              <a:r>
                <a:rPr lang="en-US" sz="1100" dirty="0" smtClean="0"/>
                <a:t> 2005</a:t>
              </a:r>
              <a:endParaRPr lang="en-US" sz="1100" dirty="0"/>
            </a:p>
          </p:txBody>
        </p:sp>
      </p:grp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7" t="6405" r="3868" b="3660"/>
          <a:stretch/>
        </p:blipFill>
        <p:spPr>
          <a:xfrm>
            <a:off x="5662521" y="4175930"/>
            <a:ext cx="2286000" cy="17276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7" name="TextBox 16"/>
          <p:cNvSpPr txBox="1"/>
          <p:nvPr/>
        </p:nvSpPr>
        <p:spPr>
          <a:xfrm>
            <a:off x="6107894" y="4365811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GCR</a:t>
            </a:r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439259" y="3108223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Solar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922290" y="4596643"/>
            <a:ext cx="14173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Nominal Shielding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384732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0" y="0"/>
            <a:ext cx="6477000" cy="685800"/>
          </a:xfrm>
        </p:spPr>
        <p:txBody>
          <a:bodyPr/>
          <a:lstStyle/>
          <a:p>
            <a:r>
              <a:rPr lang="en-US" sz="3200" dirty="0" smtClean="0"/>
              <a:t>Radiation Level Calculation</a:t>
            </a:r>
            <a:endParaRPr lang="en-US" sz="3200" dirty="0"/>
          </a:p>
        </p:txBody>
      </p:sp>
      <p:sp>
        <p:nvSpPr>
          <p:cNvPr id="7" name="Content Placeholder 3"/>
          <p:cNvSpPr>
            <a:spLocks noGrp="1"/>
          </p:cNvSpPr>
          <p:nvPr>
            <p:ph sz="quarter" idx="11"/>
          </p:nvPr>
        </p:nvSpPr>
        <p:spPr>
          <a:xfrm>
            <a:off x="333107" y="620631"/>
            <a:ext cx="8598079" cy="5849018"/>
          </a:xfrm>
        </p:spPr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kern="1200" dirty="0">
                <a:solidFill>
                  <a:srgbClr val="215EAA"/>
                </a:solidFill>
                <a:latin typeface="Candara"/>
                <a:cs typeface="Candara"/>
              </a:rPr>
              <a:t>E</a:t>
            </a:r>
            <a:r>
              <a:rPr lang="en-US" kern="1200" dirty="0" smtClean="0">
                <a:solidFill>
                  <a:srgbClr val="215EAA"/>
                </a:solidFill>
                <a:latin typeface="Candara"/>
                <a:cs typeface="Candara"/>
              </a:rPr>
              <a:t>stimate the L2 environment using validated code </a:t>
            </a:r>
          </a:p>
          <a:p>
            <a:pPr marL="742950" lvl="1" indent="-285750">
              <a:buFont typeface="Arial"/>
              <a:buChar char="•"/>
            </a:pPr>
            <a:r>
              <a:rPr lang="en-US" kern="1200" dirty="0" smtClean="0">
                <a:solidFill>
                  <a:srgbClr val="215EAA"/>
                </a:solidFill>
                <a:latin typeface="Candara"/>
                <a:cs typeface="Candara"/>
              </a:rPr>
              <a:t>JPL 91 Solar Proton Model</a:t>
            </a:r>
          </a:p>
          <a:p>
            <a:pPr marL="742950" lvl="1" indent="-285750">
              <a:buFont typeface="Arial"/>
              <a:buChar char="•"/>
            </a:pPr>
            <a:r>
              <a:rPr lang="en-US" kern="1200" dirty="0" smtClean="0">
                <a:solidFill>
                  <a:srgbClr val="215EAA"/>
                </a:solidFill>
                <a:latin typeface="Candara"/>
                <a:cs typeface="Candara"/>
              </a:rPr>
              <a:t>Specify </a:t>
            </a:r>
            <a:r>
              <a:rPr lang="en-US" kern="1200" dirty="0">
                <a:solidFill>
                  <a:srgbClr val="215EAA"/>
                </a:solidFill>
                <a:latin typeface="Candara"/>
                <a:cs typeface="Candara"/>
              </a:rPr>
              <a:t>total </a:t>
            </a:r>
            <a:r>
              <a:rPr lang="en-US" kern="1200" dirty="0" err="1">
                <a:solidFill>
                  <a:srgbClr val="215EAA"/>
                </a:solidFill>
                <a:latin typeface="Candara"/>
                <a:cs typeface="Candara"/>
              </a:rPr>
              <a:t>fluence</a:t>
            </a:r>
            <a:r>
              <a:rPr lang="en-US" kern="1200" dirty="0">
                <a:solidFill>
                  <a:srgbClr val="215EAA"/>
                </a:solidFill>
                <a:latin typeface="Candara"/>
                <a:cs typeface="Candara"/>
              </a:rPr>
              <a:t> </a:t>
            </a:r>
            <a:r>
              <a:rPr lang="en-US" kern="1200" dirty="0" smtClean="0">
                <a:solidFill>
                  <a:srgbClr val="215EAA"/>
                </a:solidFill>
                <a:latin typeface="Candara"/>
                <a:cs typeface="Candara"/>
              </a:rPr>
              <a:t>spectrum over </a:t>
            </a:r>
            <a:r>
              <a:rPr lang="en-US" kern="1200" dirty="0">
                <a:solidFill>
                  <a:srgbClr val="215EAA"/>
                </a:solidFill>
                <a:latin typeface="Candara"/>
                <a:cs typeface="Candara"/>
              </a:rPr>
              <a:t>lifetime [particles/cm</a:t>
            </a:r>
            <a:r>
              <a:rPr lang="en-US" kern="1200" baseline="30000" dirty="0">
                <a:solidFill>
                  <a:srgbClr val="215EAA"/>
                </a:solidFill>
                <a:latin typeface="Candara"/>
                <a:cs typeface="Candara"/>
              </a:rPr>
              <a:t>2</a:t>
            </a:r>
            <a:r>
              <a:rPr lang="en-US" kern="1200" dirty="0" smtClean="0">
                <a:solidFill>
                  <a:srgbClr val="215EAA"/>
                </a:solidFill>
                <a:latin typeface="Candara"/>
                <a:cs typeface="Candara"/>
              </a:rPr>
              <a:t>]</a:t>
            </a:r>
          </a:p>
          <a:p>
            <a:pPr marL="285750" indent="-285750">
              <a:buFont typeface="Arial"/>
              <a:buChar char="•"/>
            </a:pPr>
            <a:r>
              <a:rPr lang="en-US" kern="1200" dirty="0">
                <a:solidFill>
                  <a:srgbClr val="215EAA"/>
                </a:solidFill>
                <a:latin typeface="Candara"/>
                <a:cs typeface="Candara"/>
              </a:rPr>
              <a:t>S</a:t>
            </a:r>
            <a:r>
              <a:rPr lang="en-US" kern="1200" dirty="0" smtClean="0">
                <a:solidFill>
                  <a:srgbClr val="215EAA"/>
                </a:solidFill>
                <a:latin typeface="Candara"/>
                <a:cs typeface="Candara"/>
              </a:rPr>
              <a:t>imulate radiation exposure of detector using radiation transport code</a:t>
            </a:r>
          </a:p>
          <a:p>
            <a:pPr marL="742950" lvl="1" indent="-285750">
              <a:buFont typeface="Arial"/>
              <a:buChar char="•"/>
            </a:pPr>
            <a:r>
              <a:rPr lang="en-US" kern="1200" dirty="0">
                <a:solidFill>
                  <a:srgbClr val="215EAA"/>
                </a:solidFill>
                <a:latin typeface="Candara"/>
                <a:cs typeface="Candara"/>
              </a:rPr>
              <a:t>Displacement Damage Dose (DDD)</a:t>
            </a:r>
          </a:p>
          <a:p>
            <a:pPr marL="742950" lvl="1" indent="-285750">
              <a:buFont typeface="Arial"/>
              <a:buChar char="•"/>
            </a:pPr>
            <a:r>
              <a:rPr lang="en-US" kern="1200" dirty="0">
                <a:solidFill>
                  <a:srgbClr val="215EAA"/>
                </a:solidFill>
                <a:latin typeface="Candara"/>
                <a:cs typeface="Candara"/>
              </a:rPr>
              <a:t>Total Ionizing Dose (TID</a:t>
            </a:r>
            <a:r>
              <a:rPr lang="en-US" kern="1200" dirty="0" smtClean="0">
                <a:solidFill>
                  <a:srgbClr val="215EAA"/>
                </a:solidFill>
                <a:latin typeface="Candara"/>
                <a:cs typeface="Candara"/>
              </a:rPr>
              <a:t>)</a:t>
            </a:r>
            <a:endParaRPr lang="en-US" kern="1200" dirty="0">
              <a:solidFill>
                <a:srgbClr val="215EAA"/>
              </a:solidFill>
              <a:latin typeface="Candara"/>
              <a:cs typeface="Candara"/>
            </a:endParaRPr>
          </a:p>
        </p:txBody>
      </p:sp>
      <p:sp>
        <p:nvSpPr>
          <p:cNvPr id="8" name="Slide Number Placeholder 2"/>
          <p:cNvSpPr txBox="1">
            <a:spLocks/>
          </p:cNvSpPr>
          <p:nvPr/>
        </p:nvSpPr>
        <p:spPr>
          <a:xfrm>
            <a:off x="8661955" y="6631613"/>
            <a:ext cx="419100" cy="161583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05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fld id="{B0646270-D692-4BFB-9550-8B1C722CDB0B}" type="slidenum">
              <a:rPr lang="en-US" smtClean="0">
                <a:latin typeface="Calibri" panose="020F0502020204030204" pitchFamily="34" charset="0"/>
              </a:rPr>
              <a:pPr/>
              <a:t>9</a:t>
            </a:fld>
            <a:endParaRPr 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9980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xoPEP">
  <a:themeElements>
    <a:clrScheme name="NP template_prin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NP template_print">
      <a:majorFont>
        <a:latin typeface="Garamond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NP template_prin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P template_prin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P template_prin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P template_prin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P template_prin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P template_prin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P template_prin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P template_prin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P template_prin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P template_prin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P template_prin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P template_prin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AF145E297140E45B797E081426A2797" ma:contentTypeVersion="" ma:contentTypeDescription="Create a new document." ma:contentTypeScope="" ma:versionID="160958be7475a95d82e96848130d173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f3e687d5f98ee29b9cfcc2ff24550dc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BEC411B-F4E6-460D-B9F3-D72B6A323B2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1CEB1EA8-3980-46FF-8DAD-3E851DF9287F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F0D15605-428B-4F62-A283-7236D20AAEB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75578</TotalTime>
  <Words>492</Words>
  <Application>Microsoft Office PowerPoint</Application>
  <PresentationFormat>On-screen Show (4:3)</PresentationFormat>
  <Paragraphs>105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Candara</vt:lpstr>
      <vt:lpstr>Garamond</vt:lpstr>
      <vt:lpstr>Times New Roman</vt:lpstr>
      <vt:lpstr>Verdana</vt:lpstr>
      <vt:lpstr>ExoPEP</vt:lpstr>
      <vt:lpstr> WFIRST CGI Detector Radiation Environment</vt:lpstr>
      <vt:lpstr>Outline</vt:lpstr>
      <vt:lpstr>L2 Orbit</vt:lpstr>
      <vt:lpstr>L2 Radiation Environment</vt:lpstr>
      <vt:lpstr>LEO vs L2</vt:lpstr>
      <vt:lpstr>PowerPoint Presentation</vt:lpstr>
      <vt:lpstr>PowerPoint Presentation</vt:lpstr>
      <vt:lpstr>Range of Protons in Matter</vt:lpstr>
      <vt:lpstr>Radiation Level Calculation</vt:lpstr>
      <vt:lpstr>Radiation Code Comparison</vt:lpstr>
      <vt:lpstr>Summary of Radiation Analysis</vt:lpstr>
      <vt:lpstr>Limits of Shielding</vt:lpstr>
    </vt:vector>
  </TitlesOfParts>
  <Company>Jet Propulsion Laboratory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Exoplanet Exploration Program (ExEP)  Program In-Guide Overview POP/PPBE 2009 Review PY 2010</dc:title>
  <dc:creator>Devirian</dc:creator>
  <cp:lastModifiedBy>Nemati, Bijan (383B)</cp:lastModifiedBy>
  <cp:revision>1636</cp:revision>
  <cp:lastPrinted>2015-02-04T13:59:36Z</cp:lastPrinted>
  <dcterms:created xsi:type="dcterms:W3CDTF">2012-04-10T02:29:16Z</dcterms:created>
  <dcterms:modified xsi:type="dcterms:W3CDTF">2017-03-17T15:32:36Z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0x0101008AF145E297140E45B797E081426A2797</vt:lpwstr>
  </property>
</Properties>
</file>