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4" r:id="rId10"/>
    <p:sldId id="284" r:id="rId11"/>
    <p:sldId id="265" r:id="rId12"/>
    <p:sldId id="280" r:id="rId13"/>
    <p:sldId id="266" r:id="rId14"/>
    <p:sldId id="267" r:id="rId15"/>
    <p:sldId id="268" r:id="rId16"/>
    <p:sldId id="273" r:id="rId17"/>
    <p:sldId id="274" r:id="rId18"/>
    <p:sldId id="275" r:id="rId19"/>
    <p:sldId id="269" r:id="rId20"/>
    <p:sldId id="271" r:id="rId21"/>
    <p:sldId id="272" r:id="rId22"/>
    <p:sldId id="281" r:id="rId23"/>
    <p:sldId id="276" r:id="rId24"/>
    <p:sldId id="277" r:id="rId25"/>
    <p:sldId id="278" r:id="rId26"/>
    <p:sldId id="279" r:id="rId27"/>
  </p:sldIdLst>
  <p:sldSz cx="7559675" cy="1069181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90" userDrawn="1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788" y="56"/>
      </p:cViewPr>
      <p:guideLst>
        <p:guide orient="horz" pos="3390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863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97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c3c6d52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c3c6d523_0_20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32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c3c6d52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c3c6d523_0_18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c3c6d52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c3c6d523_0_18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03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c3c6d523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c3c6d523_0_24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60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c3c6d52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c3c6d523_0_25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82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c3c6d52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c3c6d523_0_36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44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c3c6d52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c3c6d523_0_36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930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411c9e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411c9e2b_2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971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411c9e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411c9e2b_2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018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c3c6d52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fc3c6d523_0_33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10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c3c6d52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c3c6d523_0_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0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c3c6d52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fc3c6d523_0_30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46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c3c6d52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c3c6d523_0_27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22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411c9e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411c9e2b_2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720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fc3c6d52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fc3c6d523_0_2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92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c3c6d523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fc3c6d523_0_23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29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f411c9e2b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f411c9e2b_2_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32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411c9e2b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f411c9e2b_2_4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2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c3c6d52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c3c6d523_0_8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93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c3c6d52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c3c6d523_0_10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1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c3c6d52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c3c6d523_0_11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07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c3c6d52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c3c6d523_0_16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48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c3c6d52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c3c6d523_0_14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65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c3c6d52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c3c6d523_0_18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2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c3c6d52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768350"/>
            <a:ext cx="27114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c3c6d523_0_20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9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ypos.k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3450" y="176550"/>
            <a:ext cx="7260300" cy="10394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700" y="5957651"/>
            <a:ext cx="70446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사용자설명서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사장님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/>
              <a:t>v0.</a:t>
            </a:r>
            <a:r>
              <a:rPr lang="en-US" altLang="ko" sz="2400" b="1" dirty="0" smtClean="0"/>
              <a:t>25.1</a:t>
            </a:r>
            <a:endParaRPr sz="2400" b="1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32" y="3336310"/>
            <a:ext cx="2191375" cy="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21900" y="1510112"/>
            <a:ext cx="2073828" cy="27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 smtClean="0"/>
              <a:t>상품</a:t>
            </a:r>
            <a:r>
              <a:rPr lang="en-US" altLang="ko" b="1" u="sng" dirty="0" smtClean="0"/>
              <a:t> </a:t>
            </a:r>
            <a:r>
              <a:rPr lang="ko-KR" altLang="en-US" b="1" u="sng" dirty="0" smtClean="0"/>
              <a:t>리스트 엑셀 관리</a:t>
            </a:r>
            <a:endParaRPr b="1" u="sng" dirty="0"/>
          </a:p>
        </p:txBody>
      </p:sp>
      <p:sp>
        <p:nvSpPr>
          <p:cNvPr id="170" name="Google Shape;170;p21"/>
          <p:cNvSpPr txBox="1"/>
          <p:nvPr/>
        </p:nvSpPr>
        <p:spPr>
          <a:xfrm>
            <a:off x="321900" y="1791588"/>
            <a:ext cx="3284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smtClean="0"/>
              <a:t>웹에서 상품 항목에서 상품리스트 엑셀 다운과 업로드가 가능합니다</a:t>
            </a:r>
            <a:r>
              <a:rPr lang="en-US" altLang="ko-KR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smtClean="0"/>
              <a:t>기존 상품 리스트를 엑셀로 보관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 및 수정 후 일괄 변경이 가능합니다</a:t>
            </a:r>
            <a:r>
              <a:rPr lang="en-US" altLang="ko-KR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smtClean="0"/>
              <a:t>엑셀로 메뉴 업로드 시 기존 상품 정보는 전부 초기화 되니 주의 바랍니다</a:t>
            </a:r>
            <a:r>
              <a:rPr lang="en-US" altLang="ko-KR" dirty="0" smtClean="0"/>
              <a:t>.</a:t>
            </a:r>
            <a:endParaRPr lang="en-US" altLang="ko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3" y="1789350"/>
            <a:ext cx="3522254" cy="261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6437376" y="1789350"/>
            <a:ext cx="548640" cy="268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3</a:t>
            </a:r>
            <a:r>
              <a:rPr lang="ko" sz="3600" b="1" dirty="0"/>
              <a:t>. </a:t>
            </a:r>
            <a:r>
              <a:rPr lang="ko-KR" altLang="en-US" sz="3600" b="1" dirty="0"/>
              <a:t>테이블 배치</a:t>
            </a:r>
            <a:endParaRPr sz="3600" b="1" dirty="0"/>
          </a:p>
        </p:txBody>
      </p:sp>
      <p:sp>
        <p:nvSpPr>
          <p:cNvPr id="153" name="Google Shape;153;p20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68856" y="2147775"/>
            <a:ext cx="3605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/>
              <a:t>테이블 생성 하기</a:t>
            </a:r>
            <a:endParaRPr b="1" u="sng" dirty="0"/>
          </a:p>
        </p:txBody>
      </p:sp>
      <p:sp>
        <p:nvSpPr>
          <p:cNvPr id="155" name="Google Shape;155;p20"/>
          <p:cNvSpPr txBox="1"/>
          <p:nvPr/>
        </p:nvSpPr>
        <p:spPr>
          <a:xfrm>
            <a:off x="268856" y="2429250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웹에서 매장 </a:t>
            </a:r>
            <a:r>
              <a:rPr lang="en-US" altLang="ko-KR" dirty="0"/>
              <a:t>&gt; </a:t>
            </a:r>
            <a:r>
              <a:rPr lang="ko-KR" altLang="en-US" dirty="0"/>
              <a:t>테이블배치에서 테이블 배치가 가능합니다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 배치 이름과 테이블 수를 입력해 주세요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 수는 편집 기능에서 추가 및 삭제가 가능합니다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56" name="Google Shape;156;p20"/>
          <p:cNvSpPr txBox="1"/>
          <p:nvPr/>
        </p:nvSpPr>
        <p:spPr>
          <a:xfrm>
            <a:off x="258916" y="5579630"/>
            <a:ext cx="3373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/>
              <a:t>테이블 배치 하기</a:t>
            </a:r>
            <a:endParaRPr b="1" u="sng" dirty="0"/>
          </a:p>
        </p:txBody>
      </p:sp>
      <p:sp>
        <p:nvSpPr>
          <p:cNvPr id="157" name="Google Shape;157;p20"/>
          <p:cNvSpPr txBox="1"/>
          <p:nvPr/>
        </p:nvSpPr>
        <p:spPr>
          <a:xfrm>
            <a:off x="258916" y="5861105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테이블배치 편집</a:t>
            </a:r>
            <a:r>
              <a:rPr lang="ko" dirty="0"/>
              <a:t> 화면에서는 </a:t>
            </a:r>
            <a:r>
              <a:rPr lang="ko-KR" altLang="en-US" dirty="0"/>
              <a:t>테이블</a:t>
            </a:r>
            <a:r>
              <a:rPr lang="ko" dirty="0"/>
              <a:t>들을 자유롭게 배치할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</a:t>
            </a:r>
            <a:r>
              <a:rPr lang="ko" dirty="0"/>
              <a:t> 크기와 </a:t>
            </a:r>
            <a:r>
              <a:rPr lang="ko-KR" altLang="en-US" dirty="0"/>
              <a:t>모양</a:t>
            </a:r>
            <a:r>
              <a:rPr lang="ko" dirty="0"/>
              <a:t>, 위치를 변경할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테이블을</a:t>
            </a:r>
            <a:r>
              <a:rPr lang="ko" dirty="0"/>
              <a:t> 드래그 앤 드롭으로 배치할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구조물을 추가하여 실제 매장과 동일한 환경을 만들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단축키를 통해서 더 쉽게 편집이 가능합니다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824" y="2459625"/>
            <a:ext cx="3707149" cy="104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824" y="5261579"/>
            <a:ext cx="3719476" cy="317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530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68856" y="1680642"/>
            <a:ext cx="3605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 smtClean="0"/>
              <a:t>테이블 배치 단축키 기능</a:t>
            </a:r>
            <a:endParaRPr b="1" u="sng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4" y="2197738"/>
            <a:ext cx="837019" cy="7239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84" y="3320974"/>
            <a:ext cx="837019" cy="7323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84" y="4461511"/>
            <a:ext cx="880999" cy="7707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55" y="5640442"/>
            <a:ext cx="835385" cy="7323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03" y="6780979"/>
            <a:ext cx="830288" cy="7250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855" y="7960223"/>
            <a:ext cx="830288" cy="73539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6240" y="2206386"/>
            <a:ext cx="809972" cy="6958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9016" y="3320974"/>
            <a:ext cx="846959" cy="7553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5796" y="4461511"/>
            <a:ext cx="790860" cy="70174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55143" y="2408279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행 상단 자동 맞추기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055142" y="3533281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행 중간 </a:t>
            </a:r>
            <a:r>
              <a:rPr lang="ko-KR" altLang="en-US" dirty="0" smtClean="0"/>
              <a:t>자동 맞추기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055141" y="4693015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행 하단 </a:t>
            </a:r>
            <a:r>
              <a:rPr lang="ko-KR" altLang="en-US" dirty="0" smtClean="0"/>
              <a:t>자동 맞추기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46656" y="2408279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테이블간 행간 간격 자동 정렬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062103" y="5849407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열 왼쪽 자동 맞추기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55140" y="6989944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mtClean="0"/>
              <a:t>열 가운데 </a:t>
            </a:r>
            <a:r>
              <a:rPr lang="ko-KR" altLang="en-US" dirty="0" smtClean="0"/>
              <a:t>자동 맞추기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055140" y="8174033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열 오른쪽 자동 맞추기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546656" y="4580098"/>
            <a:ext cx="29947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테이블 모양 복사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변경 대상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선택 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후 원본 대상 선택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56212" y="3533327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테이블간 </a:t>
            </a:r>
            <a:r>
              <a:rPr lang="ko-KR" altLang="en-US" dirty="0" err="1" smtClean="0"/>
              <a:t>열간</a:t>
            </a:r>
            <a:r>
              <a:rPr lang="ko-KR" altLang="en-US" dirty="0" smtClean="0"/>
              <a:t> </a:t>
            </a:r>
            <a:r>
              <a:rPr lang="ko-KR" altLang="en-US" dirty="0"/>
              <a:t>간격 자동 정렬</a:t>
            </a:r>
          </a:p>
        </p:txBody>
      </p:sp>
    </p:spTree>
    <p:extLst>
      <p:ext uri="{BB962C8B-B14F-4D97-AF65-F5344CB8AC3E}">
        <p14:creationId xmlns:p14="http://schemas.microsoft.com/office/powerpoint/2010/main" val="729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4</a:t>
            </a:r>
            <a:r>
              <a:rPr lang="ko" sz="3600" b="1" dirty="0"/>
              <a:t>. 주문결제</a:t>
            </a:r>
            <a:endParaRPr sz="3600" b="1" dirty="0"/>
          </a:p>
        </p:txBody>
      </p:sp>
      <p:sp>
        <p:nvSpPr>
          <p:cNvPr id="186" name="Google Shape;186;p22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706175" y="16905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메뉴 추가하기</a:t>
            </a:r>
            <a:endParaRPr b="1" u="sng"/>
          </a:p>
        </p:txBody>
      </p:sp>
      <p:sp>
        <p:nvSpPr>
          <p:cNvPr id="188" name="Google Shape;188;p22"/>
          <p:cNvSpPr txBox="1"/>
          <p:nvPr/>
        </p:nvSpPr>
        <p:spPr>
          <a:xfrm>
            <a:off x="706174" y="1972050"/>
            <a:ext cx="2869749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 선택 후 메뉴를 선택하고 주문을 선택합니다 </a:t>
            </a:r>
            <a:endParaRPr lang="en-US" altLang="ko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관리자페이지에서 생성한 메뉴를 선택하면 추가됩니다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옵션메뉴가 있는 경우 옵션을 선택해야 합니다.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-,+ 버튼으로 수량 결정이 가능합니다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여러페이지가 있는 메뉴그룹의 경우 두번 더치하면 다음 페이지로 넘어갑니다</a:t>
            </a:r>
            <a:endParaRPr dirty="0"/>
          </a:p>
        </p:txBody>
      </p:sp>
      <p:sp>
        <p:nvSpPr>
          <p:cNvPr id="189" name="Google Shape;189;p22"/>
          <p:cNvSpPr txBox="1"/>
          <p:nvPr/>
        </p:nvSpPr>
        <p:spPr>
          <a:xfrm>
            <a:off x="706175" y="4959679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/>
              <a:t>할인 적용하기</a:t>
            </a:r>
            <a:endParaRPr b="1" u="sng" dirty="0"/>
          </a:p>
        </p:txBody>
      </p:sp>
      <p:sp>
        <p:nvSpPr>
          <p:cNvPr id="190" name="Google Shape;190;p22"/>
          <p:cNvSpPr txBox="1"/>
          <p:nvPr/>
        </p:nvSpPr>
        <p:spPr>
          <a:xfrm>
            <a:off x="706175" y="5241154"/>
            <a:ext cx="27435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할인 버튼을 누르면 적용 가능한 할인 항목이 표시됩니다.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주문 전체에 적용을 할지 개별 아이템에 적용을 할지 왼쪽 주문서에서 선택할 수 있습니다.</a:t>
            </a:r>
            <a:endParaRPr dirty="0"/>
          </a:p>
        </p:txBody>
      </p:sp>
      <p:sp>
        <p:nvSpPr>
          <p:cNvPr id="191" name="Google Shape;191;p22"/>
          <p:cNvSpPr txBox="1"/>
          <p:nvPr/>
        </p:nvSpPr>
        <p:spPr>
          <a:xfrm>
            <a:off x="706175" y="704025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메모 적용하기</a:t>
            </a:r>
            <a:endParaRPr b="1" u="sng"/>
          </a:p>
        </p:txBody>
      </p:sp>
      <p:sp>
        <p:nvSpPr>
          <p:cNvPr id="192" name="Google Shape;192;p22"/>
          <p:cNvSpPr txBox="1"/>
          <p:nvPr/>
        </p:nvSpPr>
        <p:spPr>
          <a:xfrm>
            <a:off x="706175" y="7321725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주방메모를 선택하면 적용 가능한 주방메모가 표시됩니다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주문 전체에 적용을 할지, 개별 메뉴에 적용할지 선택할 수 있어요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706175" y="894752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>
                <a:solidFill>
                  <a:schemeClr val="tx1"/>
                </a:solidFill>
              </a:rPr>
              <a:t>주문유형 변경</a:t>
            </a:r>
            <a:endParaRPr b="1" u="sng" dirty="0">
              <a:solidFill>
                <a:schemeClr val="tx1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706175" y="9235125"/>
            <a:ext cx="65961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solidFill>
                  <a:schemeClr val="tx1"/>
                </a:solidFill>
              </a:rPr>
              <a:t>기본으로 설정된 주문유형(매장, 포장, 배달)이 적용됩니다.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>
                <a:solidFill>
                  <a:schemeClr val="tx1"/>
                </a:solidFill>
              </a:rPr>
              <a:t>주문유형을 변경하려면 주문유형을 누르면 변경할 수 있습니다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4AF4018-6D85-433E-86D9-32D21624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924" y="1785825"/>
            <a:ext cx="3688021" cy="2826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E47F7A2-936C-4FAE-98F6-4179BA83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86" y="5063386"/>
            <a:ext cx="3726430" cy="2826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260125" y="3828813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현금 결제 하기</a:t>
            </a:r>
            <a:endParaRPr b="1" u="sng"/>
          </a:p>
        </p:txBody>
      </p:sp>
      <p:sp>
        <p:nvSpPr>
          <p:cNvPr id="203" name="Google Shape;203;p23"/>
          <p:cNvSpPr txBox="1"/>
          <p:nvPr/>
        </p:nvSpPr>
        <p:spPr>
          <a:xfrm>
            <a:off x="260125" y="4110300"/>
            <a:ext cx="29667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현금 결제를 선택하면 현금 결제를 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현금영수증을 요청하는 고객에겐 현금영수증을 발급 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수령금액을 입력하면 거스름돈을 계산해서 알려줍니다.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320000" y="144925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카드 결제 하기</a:t>
            </a:r>
            <a:endParaRPr b="1" u="sng"/>
          </a:p>
        </p:txBody>
      </p:sp>
      <p:sp>
        <p:nvSpPr>
          <p:cNvPr id="205" name="Google Shape;205;p23"/>
          <p:cNvSpPr txBox="1"/>
          <p:nvPr/>
        </p:nvSpPr>
        <p:spPr>
          <a:xfrm>
            <a:off x="320000" y="1730725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카드결제를 누르면 카드결제를 할 수 있습니다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영수증 출력 여부를 선택할 수 있어요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353100" y="68306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복합 결제하기</a:t>
            </a:r>
            <a:endParaRPr b="1" u="sng"/>
          </a:p>
        </p:txBody>
      </p:sp>
      <p:sp>
        <p:nvSpPr>
          <p:cNvPr id="208" name="Google Shape;208;p23"/>
          <p:cNvSpPr txBox="1"/>
          <p:nvPr/>
        </p:nvSpPr>
        <p:spPr>
          <a:xfrm>
            <a:off x="353100" y="7112075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일부 금액만 결제하려면 결제금액 부분을 터치하여 금액을 변경하시면 됩니다.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해당 금액을 현금/카드 결제를 할 수 있어요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여러 결제가 포함되면 받은금액에 결제 수가 표시되고 그 부분을 터치하면 세부 결제 내역을 보여줍니다</a:t>
            </a:r>
            <a:endParaRPr dirty="0"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251250" y="9524100"/>
            <a:ext cx="7044600" cy="1015200"/>
            <a:chOff x="320000" y="9610675"/>
            <a:chExt cx="7044600" cy="1015200"/>
          </a:xfrm>
        </p:grpSpPr>
        <p:sp>
          <p:nvSpPr>
            <p:cNvPr id="210" name="Google Shape;210;p23"/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1" name="Google Shape;211;p23" descr="tip icon에 대한 이미지 검색결과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3"/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/>
                <a:t>임의결제는 장애 등이 발생한 경우, 다른 단말기를 통해 결제를 하고 기록 / 주문 진행을 위해 사용하는 기능입니다</a:t>
              </a:r>
              <a:endParaRPr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547524C-8BB5-4889-958C-424347DC0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382" y="1136862"/>
            <a:ext cx="3814009" cy="2882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DB6C4A-5607-46C6-AF72-8669A8745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81" y="4177100"/>
            <a:ext cx="3814009" cy="2889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E831C4E-8436-46BC-B8F3-71BBC85EE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525" y="5611851"/>
            <a:ext cx="3659266" cy="287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9" name="Google Shape;219;p24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5</a:t>
            </a:r>
            <a:r>
              <a:rPr lang="ko" sz="3600" b="1" dirty="0"/>
              <a:t>. 주문취소</a:t>
            </a:r>
            <a:endParaRPr sz="3600" b="1" dirty="0"/>
          </a:p>
        </p:txBody>
      </p:sp>
      <p:sp>
        <p:nvSpPr>
          <p:cNvPr id="220" name="Google Shape;220;p24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06175" y="16143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/>
              <a:t>주문취소</a:t>
            </a:r>
            <a:endParaRPr b="1" u="sng" dirty="0"/>
          </a:p>
        </p:txBody>
      </p:sp>
      <p:sp>
        <p:nvSpPr>
          <p:cNvPr id="222" name="Google Shape;222;p24"/>
          <p:cNvSpPr txBox="1"/>
          <p:nvPr/>
        </p:nvSpPr>
        <p:spPr>
          <a:xfrm>
            <a:off x="706175" y="189585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왼쪽 상단의 리스트 아이콘을 누르면 이전 주문이 나타나요</a:t>
            </a:r>
            <a:r>
              <a:rPr lang="en-US" altLang="ko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이전 주문 중 하나를 선택하고 주문취소를 누르면 주문이 취소됩니다.</a:t>
            </a:r>
            <a:endParaRPr lang="en-US" altLang="ko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현재 테이블 주문이 있는 경우는 테이블 선택 후 주문취소를 누르면 주문이 취소됩니다</a:t>
            </a:r>
            <a:r>
              <a:rPr lang="en-US" altLang="ko-K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취소를 위해 카드 입력이 필요합니다.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분할 결제가 된 주문의 경우 수동으로 결제를 일일이 취소해야 합니다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706175" y="5330364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결제 취소</a:t>
            </a:r>
            <a:endParaRPr b="1" u="sng"/>
          </a:p>
        </p:txBody>
      </p:sp>
      <p:sp>
        <p:nvSpPr>
          <p:cNvPr id="224" name="Google Shape;224;p24"/>
          <p:cNvSpPr txBox="1"/>
          <p:nvPr/>
        </p:nvSpPr>
        <p:spPr>
          <a:xfrm>
            <a:off x="706175" y="5611851"/>
            <a:ext cx="27321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주문과 무관하게 결제는 개별적으로 출력하거나, 전표를 출력할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신용카드, 현금영수증, 현금결제를 모두 취소할 수 있습니다.</a:t>
            </a:r>
            <a:endParaRPr/>
          </a:p>
        </p:txBody>
      </p:sp>
      <p:grpSp>
        <p:nvGrpSpPr>
          <p:cNvPr id="225" name="Google Shape;225;p24"/>
          <p:cNvGrpSpPr/>
          <p:nvPr/>
        </p:nvGrpSpPr>
        <p:grpSpPr>
          <a:xfrm>
            <a:off x="251250" y="9480800"/>
            <a:ext cx="7044600" cy="1015200"/>
            <a:chOff x="320000" y="9610675"/>
            <a:chExt cx="7044600" cy="1015200"/>
          </a:xfrm>
        </p:grpSpPr>
        <p:sp>
          <p:nvSpPr>
            <p:cNvPr id="226" name="Google Shape;226;p24"/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7" name="Google Shape;227;p24" descr="tip icon에 대한 이미지 검색결과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4"/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주문취소는 주방주문서를 먼저 출력하고, 결제가 완전히 취소되야 취소 영수증을 출력 합니다.</a:t>
              </a:r>
              <a:endParaRPr/>
            </a:p>
          </p:txBody>
        </p:sp>
      </p:grpSp>
      <p:sp>
        <p:nvSpPr>
          <p:cNvPr id="229" name="Google Shape;229;p24"/>
          <p:cNvSpPr txBox="1"/>
          <p:nvPr/>
        </p:nvSpPr>
        <p:spPr>
          <a:xfrm>
            <a:off x="706175" y="7566525"/>
            <a:ext cx="22341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영수증 / 전표 재출력</a:t>
            </a:r>
            <a:endParaRPr b="1" u="sng"/>
          </a:p>
        </p:txBody>
      </p:sp>
      <p:sp>
        <p:nvSpPr>
          <p:cNvPr id="230" name="Google Shape;230;p24"/>
          <p:cNvSpPr txBox="1"/>
          <p:nvPr/>
        </p:nvSpPr>
        <p:spPr>
          <a:xfrm>
            <a:off x="706175" y="7848000"/>
            <a:ext cx="25131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필요시 영수증, 주문서, 전표를 재출력 할 수 있어요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3533525" y="8110076"/>
            <a:ext cx="806876" cy="381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5172074" y="8047814"/>
            <a:ext cx="342901" cy="381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22C660C-219C-447B-BC6F-42E263C77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5" y="2010375"/>
            <a:ext cx="3659266" cy="287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6</a:t>
            </a:r>
            <a:r>
              <a:rPr lang="ko" sz="3600" b="1" dirty="0"/>
              <a:t>. </a:t>
            </a:r>
            <a:r>
              <a:rPr lang="ko-KR" altLang="en-US" sz="3600" b="1" dirty="0"/>
              <a:t>테이블 기능</a:t>
            </a:r>
            <a:endParaRPr sz="3600" b="1" dirty="0"/>
          </a:p>
        </p:txBody>
      </p:sp>
      <p:sp>
        <p:nvSpPr>
          <p:cNvPr id="220" name="Google Shape;220;p24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06175" y="16143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 err="1"/>
              <a:t>단체석</a:t>
            </a:r>
            <a:r>
              <a:rPr lang="ko-KR" altLang="en-US" b="1" u="sng" dirty="0"/>
              <a:t> 지정</a:t>
            </a:r>
            <a:endParaRPr b="1" u="sng" dirty="0"/>
          </a:p>
        </p:txBody>
      </p:sp>
      <p:sp>
        <p:nvSpPr>
          <p:cNvPr id="222" name="Google Shape;222;p24"/>
          <p:cNvSpPr txBox="1"/>
          <p:nvPr/>
        </p:nvSpPr>
        <p:spPr>
          <a:xfrm>
            <a:off x="706175" y="189585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단체를 누르고 단체석으로 지정할 테이블을 선택하고 단체 버튼을 다시 눌러주면 테이블에 </a:t>
            </a:r>
            <a:r>
              <a:rPr lang="en-US" altLang="ko-KR" dirty="0"/>
              <a:t>A </a:t>
            </a:r>
            <a:r>
              <a:rPr lang="ko-KR" altLang="en-US" dirty="0"/>
              <a:t>표시와 함께 </a:t>
            </a:r>
            <a:r>
              <a:rPr lang="ko-KR" altLang="en-US" dirty="0" err="1"/>
              <a:t>단체석</a:t>
            </a:r>
            <a:r>
              <a:rPr lang="ko-KR" altLang="en-US" dirty="0"/>
              <a:t> 지정이 완료됩니다</a:t>
            </a:r>
            <a:r>
              <a:rPr lang="en-US" altLang="ko-K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단체 손님을 구분하기 위한 기능입니다</a:t>
            </a:r>
            <a:r>
              <a:rPr lang="en-US" altLang="ko-KR" dirty="0"/>
              <a:t>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주문은 테이블 별로 입력이 가능합니다</a:t>
            </a:r>
            <a:r>
              <a:rPr lang="en-US" altLang="ko-K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결제의 경우 테이블별로 결제 진행하며</a:t>
            </a:r>
            <a:r>
              <a:rPr lang="en-US" altLang="ko-KR" dirty="0"/>
              <a:t>, </a:t>
            </a:r>
            <a:r>
              <a:rPr lang="ko-KR" altLang="en-US" dirty="0" err="1"/>
              <a:t>주문합치기</a:t>
            </a:r>
            <a:r>
              <a:rPr lang="ko-KR" altLang="en-US" dirty="0"/>
              <a:t> 기능을 이용하면 함께 결제 가능합니다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706175" y="5330364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/>
              <a:t>테이블 분할</a:t>
            </a:r>
            <a:endParaRPr b="1" u="sng" dirty="0"/>
          </a:p>
        </p:txBody>
      </p:sp>
      <p:sp>
        <p:nvSpPr>
          <p:cNvPr id="224" name="Google Shape;224;p24"/>
          <p:cNvSpPr txBox="1"/>
          <p:nvPr/>
        </p:nvSpPr>
        <p:spPr>
          <a:xfrm>
            <a:off x="706175" y="5611851"/>
            <a:ext cx="27321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테이블분할을 누르고 테이블을 선택하면 추가 테이블 선택이 가능합니다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한 개의 테이블에 여러 개의 테이블을 생성하여 사용하기 위한 기능입니다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합석</a:t>
            </a:r>
            <a:r>
              <a:rPr lang="en-US" altLang="ko-KR" dirty="0"/>
              <a:t>, </a:t>
            </a:r>
            <a:r>
              <a:rPr lang="ko-KR" altLang="en-US" dirty="0"/>
              <a:t>개별 주문의 경우 사용합니다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29" name="Google Shape;229;p24"/>
          <p:cNvSpPr txBox="1"/>
          <p:nvPr/>
        </p:nvSpPr>
        <p:spPr>
          <a:xfrm>
            <a:off x="706175" y="7566525"/>
            <a:ext cx="22341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/>
              <a:t>이동</a:t>
            </a:r>
            <a:endParaRPr b="1" u="sng" dirty="0"/>
          </a:p>
        </p:txBody>
      </p:sp>
      <p:sp>
        <p:nvSpPr>
          <p:cNvPr id="230" name="Google Shape;230;p24"/>
          <p:cNvSpPr txBox="1"/>
          <p:nvPr/>
        </p:nvSpPr>
        <p:spPr>
          <a:xfrm>
            <a:off x="706175" y="7848000"/>
            <a:ext cx="25131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이동을 누르고 이동할 테이블과 최종 테이블을 선택하면 테이블 이동이 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주문 완료 후 테이블 이동이 필요한 경우 필요한 기능입니다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029B1C7-8BFB-4575-9224-758A545AF6E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33525" y="2053300"/>
            <a:ext cx="3768775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Google Shape;234;p24">
            <a:extLst>
              <a:ext uri="{FF2B5EF4-FFF2-40B4-BE49-F238E27FC236}">
                <a16:creationId xmlns="" xmlns:a16="http://schemas.microsoft.com/office/drawing/2014/main" id="{20F1DD75-E84D-4C1A-A9A8-C0851968C2C7}"/>
              </a:ext>
            </a:extLst>
          </p:cNvPr>
          <p:cNvSpPr/>
          <p:nvPr/>
        </p:nvSpPr>
        <p:spPr>
          <a:xfrm>
            <a:off x="5867400" y="2471737"/>
            <a:ext cx="290514" cy="2890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34;p24">
            <a:extLst>
              <a:ext uri="{FF2B5EF4-FFF2-40B4-BE49-F238E27FC236}">
                <a16:creationId xmlns="" xmlns:a16="http://schemas.microsoft.com/office/drawing/2014/main" id="{D58E331F-729F-4B85-BA18-2DFBF576467C}"/>
              </a:ext>
            </a:extLst>
          </p:cNvPr>
          <p:cNvSpPr/>
          <p:nvPr/>
        </p:nvSpPr>
        <p:spPr>
          <a:xfrm>
            <a:off x="5343524" y="2450780"/>
            <a:ext cx="290514" cy="28906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28CE6E3-1158-4F4F-8EFC-3BBA3EBA6F1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25" y="5651486"/>
            <a:ext cx="37692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16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120675" y="5517439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/>
              <a:t>테이블 비우기</a:t>
            </a:r>
            <a:endParaRPr b="1" u="sng" dirty="0"/>
          </a:p>
        </p:txBody>
      </p:sp>
      <p:sp>
        <p:nvSpPr>
          <p:cNvPr id="253" name="Google Shape;253;p26"/>
          <p:cNvSpPr txBox="1"/>
          <p:nvPr/>
        </p:nvSpPr>
        <p:spPr>
          <a:xfrm>
            <a:off x="120675" y="5798914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테이블비우기를</a:t>
            </a:r>
            <a:r>
              <a:rPr lang="ko-KR" altLang="en-US" dirty="0"/>
              <a:t> 누르고 해당 테이블을 선택합니다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테이블비우기는</a:t>
            </a:r>
            <a:r>
              <a:rPr lang="ko-KR" altLang="en-US" dirty="0"/>
              <a:t> 외상</a:t>
            </a:r>
            <a:r>
              <a:rPr lang="en-US" altLang="ko-KR" dirty="0"/>
              <a:t>, </a:t>
            </a:r>
            <a:r>
              <a:rPr lang="ko-KR" altLang="en-US" dirty="0"/>
              <a:t>부득이 결제를 완료하지 못한 경우 사용합니다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254" name="Google Shape;254;p26"/>
          <p:cNvSpPr txBox="1"/>
          <p:nvPr/>
        </p:nvSpPr>
        <p:spPr>
          <a:xfrm>
            <a:off x="320000" y="144925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 err="1"/>
              <a:t>주문합치기</a:t>
            </a:r>
            <a:endParaRPr b="1" u="sng" dirty="0"/>
          </a:p>
        </p:txBody>
      </p:sp>
      <p:sp>
        <p:nvSpPr>
          <p:cNvPr id="255" name="Google Shape;255;p26"/>
          <p:cNvSpPr txBox="1"/>
          <p:nvPr/>
        </p:nvSpPr>
        <p:spPr>
          <a:xfrm>
            <a:off x="320000" y="1730725"/>
            <a:ext cx="277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주문합치기를</a:t>
            </a:r>
            <a:r>
              <a:rPr lang="ko-KR" altLang="en-US" dirty="0"/>
              <a:t> 누르고 테이블을 선택하여 합산할 테이블을 지정 후 </a:t>
            </a:r>
            <a:r>
              <a:rPr lang="ko-KR" altLang="en-US" dirty="0" err="1"/>
              <a:t>주문합치기를</a:t>
            </a:r>
            <a:r>
              <a:rPr lang="ko-KR" altLang="en-US" dirty="0"/>
              <a:t> 다시 눌러줍니다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주문합치기는</a:t>
            </a:r>
            <a:r>
              <a:rPr lang="ko-KR" altLang="en-US" dirty="0"/>
              <a:t> 다수의 테이블을 한 개의 테이블로 합석 또는 결제를 한꺼번에 진행할 경우 필요한 기능입니다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한번 합쳐진 부문은 다시 나눌 수 없기 때문에 주의 </a:t>
            </a:r>
            <a:r>
              <a:rPr lang="ko-KR" altLang="en-US" dirty="0" err="1"/>
              <a:t>하셔야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812411A-256E-4B58-A892-68DFCC09898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00" y="1510550"/>
            <a:ext cx="37692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776D668-CCC9-41A7-BEE1-D615A40B1D3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91400" y="5533980"/>
            <a:ext cx="37692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oogle Shape;225;p24">
            <a:extLst>
              <a:ext uri="{FF2B5EF4-FFF2-40B4-BE49-F238E27FC236}">
                <a16:creationId xmlns="" xmlns:a16="http://schemas.microsoft.com/office/drawing/2014/main" id="{72295097-FFFD-4A3D-A0C3-97200045B51D}"/>
              </a:ext>
            </a:extLst>
          </p:cNvPr>
          <p:cNvGrpSpPr/>
          <p:nvPr/>
        </p:nvGrpSpPr>
        <p:grpSpPr>
          <a:xfrm>
            <a:off x="251250" y="9480800"/>
            <a:ext cx="7044600" cy="1015200"/>
            <a:chOff x="320000" y="9610675"/>
            <a:chExt cx="7044600" cy="1015200"/>
          </a:xfrm>
        </p:grpSpPr>
        <p:sp>
          <p:nvSpPr>
            <p:cNvPr id="19" name="Google Shape;226;p24">
              <a:extLst>
                <a:ext uri="{FF2B5EF4-FFF2-40B4-BE49-F238E27FC236}">
                  <a16:creationId xmlns="" xmlns:a16="http://schemas.microsoft.com/office/drawing/2014/main" id="{36CDCEE1-6542-4104-B810-E6B1A385343C}"/>
                </a:ext>
              </a:extLst>
            </p:cNvPr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27;p24" descr="tip icon에 대한 이미지 검색결과">
              <a:extLst>
                <a:ext uri="{FF2B5EF4-FFF2-40B4-BE49-F238E27FC236}">
                  <a16:creationId xmlns="" xmlns:a16="http://schemas.microsoft.com/office/drawing/2014/main" id="{23FDBF57-2125-4388-A363-DE0F02021AF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28;p24">
              <a:extLst>
                <a:ext uri="{FF2B5EF4-FFF2-40B4-BE49-F238E27FC236}">
                  <a16:creationId xmlns="" xmlns:a16="http://schemas.microsoft.com/office/drawing/2014/main" id="{CF6BE9AB-4126-4A5E-9FC2-EDC4D2E64DF1}"/>
                </a:ext>
              </a:extLst>
            </p:cNvPr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-KR" altLang="en-US" dirty="0"/>
                <a:t>테이블 비우기로 완료된 건에 대해서 결제를 진행할 경우 주문목록에 해당 주문건을 선택하면 결제 진행이 가능합니다</a:t>
              </a:r>
              <a:r>
                <a:rPr lang="en-US" altLang="ko-KR" dirty="0"/>
                <a:t>.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5620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320000" y="144925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 err="1"/>
              <a:t>금전함</a:t>
            </a:r>
            <a:endParaRPr b="1" u="sng" dirty="0"/>
          </a:p>
        </p:txBody>
      </p:sp>
      <p:sp>
        <p:nvSpPr>
          <p:cNvPr id="255" name="Google Shape;255;p26"/>
          <p:cNvSpPr txBox="1"/>
          <p:nvPr/>
        </p:nvSpPr>
        <p:spPr>
          <a:xfrm>
            <a:off x="320000" y="1730725"/>
            <a:ext cx="277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금전함을</a:t>
            </a:r>
            <a:r>
              <a:rPr lang="ko-KR" altLang="en-US" dirty="0"/>
              <a:t> 누르고 현금에 대한 출금</a:t>
            </a:r>
            <a:r>
              <a:rPr lang="en-US" altLang="ko-KR" dirty="0"/>
              <a:t>, </a:t>
            </a:r>
            <a:r>
              <a:rPr lang="ko-KR" altLang="en-US" dirty="0"/>
              <a:t>입금 내역을 입력하시면 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금전함</a:t>
            </a:r>
            <a:r>
              <a:rPr lang="ko-KR" altLang="en-US" dirty="0"/>
              <a:t> 기능은 현금에 대한 입출금 내역을 관리하기 위한 기능입니다</a:t>
            </a:r>
            <a:r>
              <a:rPr lang="en-US" altLang="ko-KR" dirty="0"/>
              <a:t>.</a:t>
            </a:r>
            <a:endParaRPr dirty="0"/>
          </a:p>
        </p:txBody>
      </p:sp>
      <p:grpSp>
        <p:nvGrpSpPr>
          <p:cNvPr id="18" name="Google Shape;225;p24">
            <a:extLst>
              <a:ext uri="{FF2B5EF4-FFF2-40B4-BE49-F238E27FC236}">
                <a16:creationId xmlns="" xmlns:a16="http://schemas.microsoft.com/office/drawing/2014/main" id="{72295097-FFFD-4A3D-A0C3-97200045B51D}"/>
              </a:ext>
            </a:extLst>
          </p:cNvPr>
          <p:cNvGrpSpPr/>
          <p:nvPr/>
        </p:nvGrpSpPr>
        <p:grpSpPr>
          <a:xfrm>
            <a:off x="251250" y="9480800"/>
            <a:ext cx="7044600" cy="1015200"/>
            <a:chOff x="320000" y="9610675"/>
            <a:chExt cx="7044600" cy="1015200"/>
          </a:xfrm>
        </p:grpSpPr>
        <p:sp>
          <p:nvSpPr>
            <p:cNvPr id="19" name="Google Shape;226;p24">
              <a:extLst>
                <a:ext uri="{FF2B5EF4-FFF2-40B4-BE49-F238E27FC236}">
                  <a16:creationId xmlns="" xmlns:a16="http://schemas.microsoft.com/office/drawing/2014/main" id="{36CDCEE1-6542-4104-B810-E6B1A385343C}"/>
                </a:ext>
              </a:extLst>
            </p:cNvPr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27;p24" descr="tip icon에 대한 이미지 검색결과">
              <a:extLst>
                <a:ext uri="{FF2B5EF4-FFF2-40B4-BE49-F238E27FC236}">
                  <a16:creationId xmlns="" xmlns:a16="http://schemas.microsoft.com/office/drawing/2014/main" id="{23FDBF57-2125-4388-A363-DE0F02021AF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28;p24">
              <a:extLst>
                <a:ext uri="{FF2B5EF4-FFF2-40B4-BE49-F238E27FC236}">
                  <a16:creationId xmlns="" xmlns:a16="http://schemas.microsoft.com/office/drawing/2014/main" id="{CF6BE9AB-4126-4A5E-9FC2-EDC4D2E64DF1}"/>
                </a:ext>
              </a:extLst>
            </p:cNvPr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-KR" altLang="en-US" dirty="0" err="1"/>
                <a:t>금전함에서</a:t>
              </a:r>
              <a:r>
                <a:rPr lang="ko-KR" altLang="en-US" dirty="0"/>
                <a:t> 입력한 내역은 영업관리</a:t>
              </a:r>
              <a:r>
                <a:rPr lang="en-US" altLang="ko-KR" dirty="0"/>
                <a:t>&gt; </a:t>
              </a:r>
              <a:r>
                <a:rPr lang="ko-KR" altLang="en-US" dirty="0" err="1"/>
                <a:t>현금출납에서</a:t>
              </a:r>
              <a:r>
                <a:rPr lang="en-US" altLang="ko-KR" dirty="0"/>
                <a:t> </a:t>
              </a:r>
              <a:r>
                <a:rPr lang="ko-KR" altLang="en-US" dirty="0"/>
                <a:t>확인 가능합니다</a:t>
              </a:r>
              <a:r>
                <a:rPr lang="en-US" altLang="ko-KR" dirty="0"/>
                <a:t>.</a:t>
              </a:r>
              <a:endParaRPr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4299EAD-1A76-41FE-B09B-72C40AA09ED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75" y="1730725"/>
            <a:ext cx="37692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41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7</a:t>
            </a:r>
            <a:r>
              <a:rPr lang="ko" sz="3600" b="1" dirty="0"/>
              <a:t>. 영업관리</a:t>
            </a:r>
            <a:endParaRPr sz="3600" b="1" dirty="0"/>
          </a:p>
        </p:txBody>
      </p:sp>
      <p:sp>
        <p:nvSpPr>
          <p:cNvPr id="240" name="Google Shape;240;p25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706175" y="17758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시재점검 이력</a:t>
            </a:r>
            <a:endParaRPr b="1" u="sng"/>
          </a:p>
        </p:txBody>
      </p:sp>
      <p:sp>
        <p:nvSpPr>
          <p:cNvPr id="242" name="Google Shape;242;p25"/>
          <p:cNvSpPr txBox="1"/>
          <p:nvPr/>
        </p:nvSpPr>
        <p:spPr>
          <a:xfrm>
            <a:off x="706175" y="2057350"/>
            <a:ext cx="2559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현금결제, 현금 입출 기록으로 금전함의 현금시재를 점검한 이력을 보여줍니다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시재점검은 원하는 시간에 할 수 있고, 마지막 점검한 시점 이후 현금 이력부터 맞출 수 있습니다</a:t>
            </a:r>
            <a:endParaRPr dirty="0"/>
          </a:p>
        </p:txBody>
      </p:sp>
      <p:sp>
        <p:nvSpPr>
          <p:cNvPr id="243" name="Google Shape;243;p25"/>
          <p:cNvSpPr txBox="1"/>
          <p:nvPr/>
        </p:nvSpPr>
        <p:spPr>
          <a:xfrm>
            <a:off x="706175" y="54947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시재점검 하기</a:t>
            </a:r>
            <a:endParaRPr b="1" u="sng"/>
          </a:p>
        </p:txBody>
      </p:sp>
      <p:sp>
        <p:nvSpPr>
          <p:cNvPr id="244" name="Google Shape;244;p25"/>
          <p:cNvSpPr txBox="1"/>
          <p:nvPr/>
        </p:nvSpPr>
        <p:spPr>
          <a:xfrm>
            <a:off x="706175" y="5776175"/>
            <a:ext cx="24669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권종별 수량을 입력하여 실 금액을 셀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예상되는 시재와 비교하여 과부족을 보여줍니다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현금 입출 내역을 확인하여 과부족의 원인을 예상할 수있어요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063" y="5537123"/>
            <a:ext cx="4004488" cy="299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400" y="1588851"/>
            <a:ext cx="3973826" cy="2993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Quick Start Guide</a:t>
            </a:r>
            <a:endParaRPr sz="3600" b="1"/>
          </a:p>
        </p:txBody>
      </p:sp>
      <p:sp>
        <p:nvSpPr>
          <p:cNvPr id="62" name="Google Shape;62;p14"/>
          <p:cNvSpPr txBox="1"/>
          <p:nvPr/>
        </p:nvSpPr>
        <p:spPr>
          <a:xfrm>
            <a:off x="2513400" y="17064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매장생성</a:t>
            </a:r>
            <a:endParaRPr b="1" u="sng"/>
          </a:p>
        </p:txBody>
      </p:sp>
      <p:sp>
        <p:nvSpPr>
          <p:cNvPr id="63" name="Google Shape;63;p14"/>
          <p:cNvSpPr txBox="1"/>
          <p:nvPr/>
        </p:nvSpPr>
        <p:spPr>
          <a:xfrm>
            <a:off x="2672275" y="2065100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회원가입한 순간 이미 매장은 생성되어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매장 세부 정보를 변경하려면 “기본정보&gt;매장”에서 정보를 변경하세요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TID가 발급되었으면 TID와 세부 정보를 입력해야 합니다. 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506625" y="3540542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/>
              <a:t>메뉴생성</a:t>
            </a:r>
            <a:endParaRPr b="1" u="sng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2665500" y="3742075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“메뉴” 선택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메뉴그룹을 생성하고 (eg. 커피)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해당 메뉴그룹에 포함될 메뉴를 추가하세요 (eg. 아메리카노)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메뉴이름과 가격을 입력하면 됩니다.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POS의 배치를 변경하려면 버튼배치로 보기로 이동해 배치를 하세요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새롭게 상품 생성과 동시에 메뉴를 추가하거나, 기존에 생성한 상품을 메뉴에 선택하여 배치가 가능합니다.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[고급] 옵션이나 사이즈별 가격 등을 설정하려면 “상품”에서 먼저 생성하시고 메뉴에 등록하시면 됩니다. </a:t>
            </a: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612" y="1775988"/>
            <a:ext cx="1477175" cy="21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37" y="6895813"/>
            <a:ext cx="1477175" cy="21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050" y="8002185"/>
            <a:ext cx="3967052" cy="10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63" y="4721925"/>
            <a:ext cx="19145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665500" y="68380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POS생성</a:t>
            </a:r>
            <a:endParaRPr b="1" u="sng"/>
          </a:p>
        </p:txBody>
      </p:sp>
      <p:sp>
        <p:nvSpPr>
          <p:cNvPr id="71" name="Google Shape;71;p14"/>
          <p:cNvSpPr txBox="1"/>
          <p:nvPr/>
        </p:nvSpPr>
        <p:spPr>
          <a:xfrm>
            <a:off x="2720650" y="7119450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“매장&gt;POS” 메뉴에서 새로운 POS를 생성하세요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기본정보만 입력하고 생성한 후 다시 확인하면 POS코드가 생성되어 있습니다.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나머지 리더기, 프린터와 같은 주변기기는 POS에서 직접 설정하시면 됩니다.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“직원”메뉴에서 미리 PIN번호를 확인해 두세요</a:t>
            </a:r>
            <a:endParaRPr dirty="0"/>
          </a:p>
        </p:txBody>
      </p:sp>
      <p:sp>
        <p:nvSpPr>
          <p:cNvPr id="72" name="Google Shape;72;p14"/>
          <p:cNvSpPr/>
          <p:nvPr/>
        </p:nvSpPr>
        <p:spPr>
          <a:xfrm>
            <a:off x="1405600" y="2720725"/>
            <a:ext cx="439200" cy="54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64475" y="4837400"/>
            <a:ext cx="1826100" cy="54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67325" y="7814550"/>
            <a:ext cx="439200" cy="54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841100" y="8496741"/>
            <a:ext cx="1226700" cy="285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8</a:t>
            </a:r>
            <a:r>
              <a:rPr lang="ko" sz="3600" b="1" dirty="0"/>
              <a:t>. 매출리포트</a:t>
            </a:r>
            <a:endParaRPr sz="3600" b="1" dirty="0"/>
          </a:p>
        </p:txBody>
      </p:sp>
      <p:sp>
        <p:nvSpPr>
          <p:cNvPr id="267" name="Google Shape;267;p27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706175" y="21477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기간별 매출</a:t>
            </a:r>
            <a:endParaRPr b="1" u="sng"/>
          </a:p>
        </p:txBody>
      </p:sp>
      <p:sp>
        <p:nvSpPr>
          <p:cNvPr id="269" name="Google Shape;269;p27"/>
          <p:cNvSpPr txBox="1"/>
          <p:nvPr/>
        </p:nvSpPr>
        <p:spPr>
          <a:xfrm>
            <a:off x="706175" y="242925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관리페이지 또는 POS에서 기간별 매출을 확인할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선택된 기간에 따라 과거 실적과 비교할 수 있어요</a:t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706175" y="451952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상품별 판매</a:t>
            </a:r>
            <a:endParaRPr b="1" u="sng"/>
          </a:p>
        </p:txBody>
      </p:sp>
      <p:sp>
        <p:nvSpPr>
          <p:cNvPr id="271" name="Google Shape;271;p27"/>
          <p:cNvSpPr txBox="1"/>
          <p:nvPr/>
        </p:nvSpPr>
        <p:spPr>
          <a:xfrm>
            <a:off x="706175" y="480100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관리페이지 또는 POS에서 상품별로 판매 실적을 조회할 수 있어요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765600" y="693815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매출달력</a:t>
            </a:r>
            <a:endParaRPr b="1" u="sng"/>
          </a:p>
        </p:txBody>
      </p:sp>
      <p:sp>
        <p:nvSpPr>
          <p:cNvPr id="273" name="Google Shape;273;p27"/>
          <p:cNvSpPr txBox="1"/>
          <p:nvPr/>
        </p:nvSpPr>
        <p:spPr>
          <a:xfrm>
            <a:off x="765600" y="7219625"/>
            <a:ext cx="26862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POS에서는 월별 판매 현황을 보여주는 매출 달력을 보여줍니다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일별 매출액, 판매량과 함께 매출이 높은 날과 낮은 날을 색으로 구분하여 보여줘요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어떤 요일이 매출이 좋은 등을 시각적으로 바로 확인할 수 있어요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975" y="1297050"/>
            <a:ext cx="3504026" cy="263940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975" y="4154925"/>
            <a:ext cx="3504024" cy="26577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974" y="7219625"/>
            <a:ext cx="3434479" cy="28002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600" b="1" dirty="0"/>
              <a:t>9</a:t>
            </a:r>
            <a:r>
              <a:rPr lang="ko" sz="3600" b="1" dirty="0"/>
              <a:t>. 기타설정</a:t>
            </a:r>
            <a:endParaRPr sz="3600" b="1" dirty="0"/>
          </a:p>
        </p:txBody>
      </p:sp>
      <p:sp>
        <p:nvSpPr>
          <p:cNvPr id="282" name="Google Shape;282;p28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477575" y="17667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주방메모</a:t>
            </a:r>
            <a:endParaRPr b="1" u="sng"/>
          </a:p>
        </p:txBody>
      </p:sp>
      <p:sp>
        <p:nvSpPr>
          <p:cNvPr id="284" name="Google Shape;284;p28"/>
          <p:cNvSpPr txBox="1"/>
          <p:nvPr/>
        </p:nvSpPr>
        <p:spPr>
          <a:xfrm>
            <a:off x="477575" y="2048250"/>
            <a:ext cx="22767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주문시 추가할 주방메모 항목을 추가 변경할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드래그 앤 드롭으로 순서를 바꿀 수 있어요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505500" y="40159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할인</a:t>
            </a:r>
            <a:endParaRPr b="1" u="sng"/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850" y="1636851"/>
            <a:ext cx="4343150" cy="20613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601" y="4015976"/>
            <a:ext cx="4343149" cy="24446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002" y="8549975"/>
            <a:ext cx="3797300" cy="1821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28"/>
          <p:cNvSpPr txBox="1"/>
          <p:nvPr/>
        </p:nvSpPr>
        <p:spPr>
          <a:xfrm>
            <a:off x="553775" y="842282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직원</a:t>
            </a:r>
            <a:endParaRPr b="1" u="sng"/>
          </a:p>
        </p:txBody>
      </p:sp>
      <p:sp>
        <p:nvSpPr>
          <p:cNvPr id="290" name="Google Shape;290;p28"/>
          <p:cNvSpPr txBox="1"/>
          <p:nvPr/>
        </p:nvSpPr>
        <p:spPr>
          <a:xfrm>
            <a:off x="553775" y="8704300"/>
            <a:ext cx="2730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POS 사용자가 여러명인 경우 직원을 추가할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매장직원은 관리자페이지에 접속할 수 없어요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생성된 PIN번호로 로그인을 하면 됩니다</a:t>
            </a:r>
            <a:endParaRPr/>
          </a:p>
        </p:txBody>
      </p:sp>
      <p:sp>
        <p:nvSpPr>
          <p:cNvPr id="291" name="Google Shape;291;p28"/>
          <p:cNvSpPr txBox="1"/>
          <p:nvPr/>
        </p:nvSpPr>
        <p:spPr>
          <a:xfrm>
            <a:off x="558000" y="67857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출력양식</a:t>
            </a:r>
            <a:endParaRPr b="1" u="sng"/>
          </a:p>
        </p:txBody>
      </p:sp>
      <p:sp>
        <p:nvSpPr>
          <p:cNvPr id="292" name="Google Shape;292;p28"/>
          <p:cNvSpPr txBox="1"/>
          <p:nvPr/>
        </p:nvSpPr>
        <p:spPr>
          <a:xfrm>
            <a:off x="558000" y="6976263"/>
            <a:ext cx="62871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영수증 타이틀이나, 하단에 부가정보를 영수증 양식에 수정할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와이파이 정보나, 주차 정보등을 기록해요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해댱 양식을 사용하기 위해선 POS설정에서 양식을 선택하면 되요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505500" y="4284975"/>
            <a:ext cx="22767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주문시 적용할 할인을 생성할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고정 금액 할인, 비율할인을 선택할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할인적용되면 안되는 상품도 미리 지정할 수 있어요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319999" y="1449249"/>
            <a:ext cx="1823125" cy="28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 smtClean="0"/>
              <a:t>주방출력</a:t>
            </a:r>
            <a:endParaRPr b="1" u="sng" dirty="0"/>
          </a:p>
        </p:txBody>
      </p:sp>
      <p:sp>
        <p:nvSpPr>
          <p:cNvPr id="255" name="Google Shape;255;p26"/>
          <p:cNvSpPr txBox="1"/>
          <p:nvPr/>
        </p:nvSpPr>
        <p:spPr>
          <a:xfrm>
            <a:off x="320000" y="1730725"/>
            <a:ext cx="277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웹에서 </a:t>
            </a:r>
            <a:r>
              <a:rPr lang="ko-KR" altLang="en-US" dirty="0" smtClean="0"/>
              <a:t>매장설정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주방출력이 </a:t>
            </a:r>
            <a:r>
              <a:rPr lang="ko-KR" altLang="en-US" dirty="0"/>
              <a:t>가능합니다</a:t>
            </a:r>
            <a:r>
              <a:rPr lang="en-US" altLang="ko-KR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smtClean="0"/>
              <a:t>주방출력 추가 버튼을 통해서 주방 프린터 추가 가능</a:t>
            </a:r>
            <a:endParaRPr lang="en-US" altLang="ko-KR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smtClean="0"/>
              <a:t>① 을 선택하여 해당 </a:t>
            </a:r>
            <a:r>
              <a:rPr lang="ko-KR" altLang="en-US" dirty="0" err="1" smtClean="0"/>
              <a:t>선택값을</a:t>
            </a:r>
            <a:r>
              <a:rPr lang="ko-KR" altLang="en-US" dirty="0" smtClean="0"/>
              <a:t> 적용할 프린터 지정을 해줍니다</a:t>
            </a:r>
            <a:r>
              <a:rPr lang="en-US" altLang="ko-KR" dirty="0" smtClean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smtClean="0"/>
              <a:t>해당 프린터로 출력을 원하는 메뉴를 선택하면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3512" y="1632909"/>
            <a:ext cx="4240488" cy="2701460"/>
            <a:chOff x="2953513" y="1449099"/>
            <a:chExt cx="4240488" cy="27014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3513" y="1449249"/>
              <a:ext cx="4240488" cy="27013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6446520" y="1449099"/>
              <a:ext cx="747480" cy="28147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21808" y="1818154"/>
              <a:ext cx="329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650992" y="2075688"/>
              <a:ext cx="795528" cy="274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1789" y="2525613"/>
              <a:ext cx="2169063" cy="11206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8" name="Google Shape;254;p26"/>
          <p:cNvSpPr txBox="1"/>
          <p:nvPr/>
        </p:nvSpPr>
        <p:spPr>
          <a:xfrm>
            <a:off x="382298" y="5671606"/>
            <a:ext cx="1823125" cy="28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err="1"/>
              <a:t>듀얼모니터</a:t>
            </a:r>
            <a:r>
              <a:rPr lang="ko-KR" altLang="en-US" b="1" u="sng" dirty="0"/>
              <a:t> 컨텐츠</a:t>
            </a:r>
            <a:endParaRPr b="1" u="sng" dirty="0"/>
          </a:p>
        </p:txBody>
      </p:sp>
      <p:sp>
        <p:nvSpPr>
          <p:cNvPr id="19" name="Google Shape;255;p26"/>
          <p:cNvSpPr txBox="1"/>
          <p:nvPr/>
        </p:nvSpPr>
        <p:spPr>
          <a:xfrm>
            <a:off x="382299" y="5953082"/>
            <a:ext cx="277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웹에서 프로모션</a:t>
            </a:r>
            <a:r>
              <a:rPr lang="en-US" altLang="ko-KR" dirty="0"/>
              <a:t>&gt;</a:t>
            </a:r>
            <a:r>
              <a:rPr lang="ko-KR" altLang="en-US" dirty="0" err="1"/>
              <a:t>듀얼모니터컨텐츠</a:t>
            </a:r>
            <a:r>
              <a:rPr lang="ko-KR" altLang="en-US" dirty="0"/>
              <a:t> 설정이 가능합니다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듀얼모니터에</a:t>
            </a:r>
            <a:r>
              <a:rPr lang="ko-KR" altLang="en-US" dirty="0"/>
              <a:t> 보여줄 컨텐츠를 생성하여 이미지를 지정해 주세요</a:t>
            </a:r>
            <a:r>
              <a:rPr lang="en-US" altLang="ko-KR" dirty="0"/>
              <a:t>.</a:t>
            </a:r>
          </a:p>
        </p:txBody>
      </p:sp>
      <p:grpSp>
        <p:nvGrpSpPr>
          <p:cNvPr id="20" name="Google Shape;256;p26"/>
          <p:cNvGrpSpPr/>
          <p:nvPr/>
        </p:nvGrpSpPr>
        <p:grpSpPr>
          <a:xfrm>
            <a:off x="257538" y="9268210"/>
            <a:ext cx="7044600" cy="1015200"/>
            <a:chOff x="320000" y="9610675"/>
            <a:chExt cx="7044600" cy="1015200"/>
          </a:xfrm>
        </p:grpSpPr>
        <p:sp>
          <p:nvSpPr>
            <p:cNvPr id="21" name="Google Shape;257;p26"/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Google Shape;258;p26" descr="tip icon에 대한 이미지 검색결과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59;p26"/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-KR" altLang="en-US" dirty="0"/>
                <a:t>그림 파일만 가능하며</a:t>
              </a:r>
              <a:r>
                <a:rPr lang="en-US" altLang="ko-KR" dirty="0"/>
                <a:t>, </a:t>
              </a:r>
              <a:r>
                <a:rPr lang="ko-KR" altLang="en-US" dirty="0"/>
                <a:t>크기는 </a:t>
              </a:r>
              <a:r>
                <a:rPr lang="en-US" altLang="ko-KR" dirty="0"/>
                <a:t>1024 x 768</a:t>
              </a:r>
              <a:r>
                <a:rPr lang="ko-KR" altLang="en-US" dirty="0"/>
                <a:t>에 최적화 되었습니다</a:t>
              </a:r>
              <a:r>
                <a:rPr lang="en-US" altLang="ko-KR" dirty="0"/>
                <a:t>.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-KR" altLang="en-US" dirty="0"/>
                <a:t>여러 개의 컨텐츠를 생성하면 자동으로 여러 개의 컨텐츠를 플레이 할 수 있습니다</a:t>
              </a:r>
              <a:r>
                <a:rPr lang="en-US" altLang="ko-KR" dirty="0"/>
                <a:t>.</a:t>
              </a:r>
              <a:endParaRPr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B4647AAE-ED95-480A-BAF9-17FC9C2ABD0F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272897" y="5510585"/>
            <a:ext cx="3703527" cy="30890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41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/>
          <p:nvPr/>
        </p:nvSpPr>
        <p:spPr>
          <a:xfrm>
            <a:off x="143450" y="176550"/>
            <a:ext cx="7260300" cy="10394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257700" y="5957651"/>
            <a:ext cx="70446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메뉴얼 - 대리점(tPay)</a:t>
            </a:r>
            <a:endParaRPr b="1" dirty="0"/>
          </a:p>
          <a:p>
            <a:pPr marL="0" lvl="0" indent="0"/>
            <a:r>
              <a:rPr lang="en-US" altLang="ko" sz="2400" b="1" dirty="0"/>
              <a:t>v0.24.2</a:t>
            </a:r>
            <a:endParaRPr lang="en-US" altLang="ko-KR" sz="2400" b="1" dirty="0"/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432" y="3336310"/>
            <a:ext cx="2191375" cy="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순서</a:t>
            </a:r>
            <a:endParaRPr sz="3600" b="1"/>
          </a:p>
        </p:txBody>
      </p:sp>
      <p:sp>
        <p:nvSpPr>
          <p:cNvPr id="306" name="Google Shape;306;p30"/>
          <p:cNvSpPr txBox="1">
            <a:spLocks noGrp="1"/>
          </p:cNvSpPr>
          <p:nvPr>
            <p:ph type="ctrTitle"/>
          </p:nvPr>
        </p:nvSpPr>
        <p:spPr>
          <a:xfrm>
            <a:off x="353100" y="1544775"/>
            <a:ext cx="7044600" cy="78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1. 로그인</a:t>
            </a:r>
            <a:endParaRPr sz="30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/>
              <a:t>2. 매장관리</a:t>
            </a:r>
            <a:endParaRPr sz="3000"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307" name="Google Shape;307;p30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1. 로그인</a:t>
            </a:r>
            <a:endParaRPr sz="3600" b="1"/>
          </a:p>
        </p:txBody>
      </p:sp>
      <p:sp>
        <p:nvSpPr>
          <p:cNvPr id="313" name="Google Shape;313;p31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706175" y="21477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로그인</a:t>
            </a:r>
            <a:endParaRPr b="1" u="sng"/>
          </a:p>
        </p:txBody>
      </p:sp>
      <p:sp>
        <p:nvSpPr>
          <p:cNvPr id="315" name="Google Shape;315;p31"/>
          <p:cNvSpPr txBox="1"/>
          <p:nvPr/>
        </p:nvSpPr>
        <p:spPr>
          <a:xfrm>
            <a:off x="706175" y="2429250"/>
            <a:ext cx="50583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계정은 폴리 관리자가 직접 발급합니다.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발급된 아이디 비밀번호로 로그인 합니다</a:t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7350"/>
            <a:ext cx="7255201" cy="50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2. 매장관리</a:t>
            </a:r>
            <a:endParaRPr sz="3600" b="1"/>
          </a:p>
        </p:txBody>
      </p:sp>
      <p:sp>
        <p:nvSpPr>
          <p:cNvPr id="322" name="Google Shape;322;p32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629975" y="17758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고객 계정생성</a:t>
            </a:r>
            <a:endParaRPr b="1" u="sng"/>
          </a:p>
        </p:txBody>
      </p:sp>
      <p:sp>
        <p:nvSpPr>
          <p:cNvPr id="324" name="Google Shape;324;p32"/>
          <p:cNvSpPr txBox="1"/>
          <p:nvPr/>
        </p:nvSpPr>
        <p:spPr>
          <a:xfrm>
            <a:off x="629975" y="205735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고객님께 희망하는 아이디 / 비밀번호 / 매장명 등을 확보하여 직접 계정을 생성합니다.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브랜드와 매장이 기본으로 하나씩 생성됩니다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555100" y="46314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매장관리</a:t>
            </a:r>
            <a:endParaRPr b="1" u="sng"/>
          </a:p>
        </p:txBody>
      </p:sp>
      <p:sp>
        <p:nvSpPr>
          <p:cNvPr id="326" name="Google Shape;326;p32"/>
          <p:cNvSpPr txBox="1"/>
          <p:nvPr/>
        </p:nvSpPr>
        <p:spPr>
          <a:xfrm>
            <a:off x="427250" y="4999375"/>
            <a:ext cx="50583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관리하는 매장리스트를 보여줍니다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이름으로 정렬할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바로가기 버튼을 누르면 “점주의 권한”을 가지고 관리자 페이지로 이동하게 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이후는 사장님 메뉴얼과 동일합니다</a:t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6412464"/>
            <a:ext cx="6949199" cy="354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575" y="1669638"/>
            <a:ext cx="3717625" cy="2258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027413" y="3123389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/>
              <a:t>POS등록 </a:t>
            </a:r>
            <a:endParaRPr b="1" u="sng"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3186288" y="3482089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POS를 다운로드 받고 더블클릭해서 설치하세요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POS코드 16자리를 입력하시고 “등록하기"를 누르세요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PIN번호 4자리를 입력하면 POS가 실행됩니다</a:t>
            </a:r>
            <a:endParaRPr dirty="0"/>
          </a:p>
        </p:txBody>
      </p:sp>
      <p:sp>
        <p:nvSpPr>
          <p:cNvPr id="83" name="Google Shape;83;p15"/>
          <p:cNvSpPr txBox="1"/>
          <p:nvPr/>
        </p:nvSpPr>
        <p:spPr>
          <a:xfrm>
            <a:off x="3027413" y="5562377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주변기기 설정</a:t>
            </a:r>
            <a:endParaRPr b="1" u="sng"/>
          </a:p>
        </p:txBody>
      </p:sp>
      <p:sp>
        <p:nvSpPr>
          <p:cNvPr id="84" name="Google Shape;84;p15"/>
          <p:cNvSpPr txBox="1"/>
          <p:nvPr/>
        </p:nvSpPr>
        <p:spPr>
          <a:xfrm>
            <a:off x="3186288" y="5921077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POS의 “설정”에서 결제장비와 프린터를 설정합니다.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전용리더기 &gt; 자동설정 버튼을 누르면 리더기와 서명패드가 설정됩니다.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프린터 &gt; 자동설정 버튼을 누르면 프린터가 자동 설정 됩니다.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이렇게 설정된 내용은 서버로 전달되어 저장됩니다.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974450" y="8676552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주문/결제</a:t>
            </a:r>
            <a:endParaRPr b="1" u="sng"/>
          </a:p>
        </p:txBody>
      </p:sp>
      <p:sp>
        <p:nvSpPr>
          <p:cNvPr id="86" name="Google Shape;86;p15"/>
          <p:cNvSpPr txBox="1"/>
          <p:nvPr/>
        </p:nvSpPr>
        <p:spPr>
          <a:xfrm>
            <a:off x="3106850" y="9088077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“주문결제"를 누르면 웹에서 저장한 메뉴가 보입니다.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원하는 메뉴를 선택하고, 현금 또는 카드를 선택해 결제를 하세요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5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0" y="8676564"/>
            <a:ext cx="2426876" cy="18276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374" y="5562401"/>
            <a:ext cx="2564325" cy="19177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50" y="3072189"/>
            <a:ext cx="2583776" cy="19070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64;p14">
            <a:extLst>
              <a:ext uri="{FF2B5EF4-FFF2-40B4-BE49-F238E27FC236}">
                <a16:creationId xmlns="" xmlns:a16="http://schemas.microsoft.com/office/drawing/2014/main" id="{6AE83FE4-B77D-406A-97B6-ACBEB187785C}"/>
              </a:ext>
            </a:extLst>
          </p:cNvPr>
          <p:cNvSpPr txBox="1"/>
          <p:nvPr/>
        </p:nvSpPr>
        <p:spPr>
          <a:xfrm>
            <a:off x="2974450" y="707419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 smtClean="0"/>
              <a:t>테이블 생성</a:t>
            </a:r>
            <a:endParaRPr b="1" u="sng" dirty="0"/>
          </a:p>
        </p:txBody>
      </p:sp>
      <p:sp>
        <p:nvSpPr>
          <p:cNvPr id="16" name="Google Shape;82;p15">
            <a:extLst>
              <a:ext uri="{FF2B5EF4-FFF2-40B4-BE49-F238E27FC236}">
                <a16:creationId xmlns="" xmlns:a16="http://schemas.microsoft.com/office/drawing/2014/main" id="{EBD9CB89-0B77-4988-9BAB-91F90A2CAA87}"/>
              </a:ext>
            </a:extLst>
          </p:cNvPr>
          <p:cNvSpPr txBox="1"/>
          <p:nvPr/>
        </p:nvSpPr>
        <p:spPr>
          <a:xfrm>
            <a:off x="3186288" y="1118944"/>
            <a:ext cx="42576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ko" dirty="0"/>
              <a:t>“</a:t>
            </a:r>
            <a:r>
              <a:rPr lang="ko-KR" altLang="en-US" dirty="0"/>
              <a:t>매장</a:t>
            </a:r>
            <a:r>
              <a:rPr lang="en-US" altLang="ko-KR" dirty="0"/>
              <a:t>&gt;</a:t>
            </a:r>
            <a:r>
              <a:rPr lang="ko-KR" altLang="en-US" dirty="0"/>
              <a:t>테이블배치</a:t>
            </a:r>
            <a:r>
              <a:rPr lang="en-US" altLang="ko-KR" dirty="0"/>
              <a:t>“</a:t>
            </a:r>
            <a:r>
              <a:rPr lang="ko-KR" altLang="en-US" dirty="0"/>
              <a:t>에서 테이블 생성을 하세요</a:t>
            </a:r>
            <a:r>
              <a:rPr lang="en-US" altLang="ko-KR" dirty="0"/>
              <a:t>.</a:t>
            </a:r>
            <a:endParaRPr lang="en-US" altLang="ko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테이블배치 이름과 테이블 수를 입력하면 테이블이 생성됩니다</a:t>
            </a:r>
            <a:r>
              <a:rPr lang="en-US" altLang="ko-K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테이블 배치를 변경하려면 편집하기로 테이블을 이동해 배치를 하세요</a:t>
            </a:r>
            <a:r>
              <a:rPr lang="en-US" altLang="ko-K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추가 테이블 생성 및 삭제가 가능합니다</a:t>
            </a:r>
            <a:r>
              <a:rPr lang="en-US" altLang="ko-KR" dirty="0"/>
              <a:t>.</a:t>
            </a:r>
            <a:endParaRPr dirty="0"/>
          </a:p>
        </p:txBody>
      </p:sp>
      <p:pic>
        <p:nvPicPr>
          <p:cNvPr id="17" name="Google Shape;67;p14">
            <a:extLst>
              <a:ext uri="{FF2B5EF4-FFF2-40B4-BE49-F238E27FC236}">
                <a16:creationId xmlns="" xmlns:a16="http://schemas.microsoft.com/office/drawing/2014/main" id="{553C021F-96F4-4457-AB1F-16891993B6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938" y="603126"/>
            <a:ext cx="1477175" cy="21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4;p14">
            <a:extLst>
              <a:ext uri="{FF2B5EF4-FFF2-40B4-BE49-F238E27FC236}">
                <a16:creationId xmlns="" xmlns:a16="http://schemas.microsoft.com/office/drawing/2014/main" id="{ED223241-803D-4E25-B13E-59E7515FF09A}"/>
              </a:ext>
            </a:extLst>
          </p:cNvPr>
          <p:cNvSpPr/>
          <p:nvPr/>
        </p:nvSpPr>
        <p:spPr>
          <a:xfrm>
            <a:off x="826551" y="1507575"/>
            <a:ext cx="439200" cy="54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순서</a:t>
            </a:r>
            <a:endParaRPr sz="3600" b="1"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xfrm>
            <a:off x="353100" y="1733375"/>
            <a:ext cx="7044600" cy="6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/>
              <a:t>1. 처음 매장 생성 / POS 설정</a:t>
            </a:r>
            <a:r>
              <a:rPr lang="en-US" altLang="ko" sz="3000" b="1" dirty="0"/>
              <a:t/>
            </a:r>
            <a:br>
              <a:rPr lang="en-US" altLang="ko" sz="3000" b="1" dirty="0"/>
            </a:br>
            <a:r>
              <a:rPr lang="en-US" altLang="ko" sz="1400" b="1" dirty="0"/>
              <a:t>	</a:t>
            </a:r>
            <a:r>
              <a:rPr lang="ko" sz="1400" b="1" dirty="0"/>
              <a:t>회원가입 / 매장생성 / POS생성 / </a:t>
            </a:r>
            <a:r>
              <a:rPr lang="en-US" altLang="ko" sz="1400" b="1" dirty="0"/>
              <a:t>POS</a:t>
            </a:r>
            <a:r>
              <a:rPr lang="ko-KR" altLang="en-US" sz="1400" b="1" dirty="0"/>
              <a:t>프로그램 설치 </a:t>
            </a:r>
            <a:r>
              <a:rPr lang="en-US" altLang="ko-KR" sz="1400" b="1" dirty="0"/>
              <a:t>/ </a:t>
            </a:r>
            <a:r>
              <a:rPr lang="ko" sz="1400" b="1" dirty="0"/>
              <a:t>POS등록 / POS설정</a:t>
            </a:r>
            <a:r>
              <a:rPr lang="en-US" altLang="ko" sz="1400" b="1" dirty="0"/>
              <a:t> / POS</a:t>
            </a:r>
            <a:r>
              <a:rPr lang="ko-KR" altLang="en-US" sz="1400" b="1" dirty="0"/>
              <a:t>로그인 </a:t>
            </a:r>
            <a:r>
              <a:rPr lang="en-US" altLang="ko-KR" sz="1400" b="1" dirty="0"/>
              <a:t>/ POS </a:t>
            </a:r>
            <a:r>
              <a:rPr lang="ko-KR" altLang="en-US" sz="1400" b="1" dirty="0"/>
              <a:t>결제기기 설정 </a:t>
            </a:r>
            <a:r>
              <a:rPr lang="en-US" altLang="ko-KR" sz="1400" b="1" dirty="0"/>
              <a:t>/ POS </a:t>
            </a:r>
            <a:r>
              <a:rPr lang="ko-KR" altLang="en-US" sz="1400" b="1" dirty="0"/>
              <a:t>프린터 </a:t>
            </a:r>
            <a:r>
              <a:rPr lang="ko-KR" altLang="en-US" sz="1400" b="1" dirty="0" smtClean="0"/>
              <a:t>설정 </a:t>
            </a:r>
            <a:endParaRPr sz="14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/>
              <a:t>2. 메뉴생성</a:t>
            </a:r>
            <a:endParaRPr sz="3000" b="1" dirty="0"/>
          </a:p>
          <a:p>
            <a:pPr lvl="0" algn="l">
              <a:buClr>
                <a:srgbClr val="000000"/>
              </a:buClr>
            </a:pPr>
            <a:r>
              <a:rPr lang="en-US" altLang="ko" sz="1400" b="1" dirty="0"/>
              <a:t>	</a:t>
            </a:r>
            <a:r>
              <a:rPr lang="ko" sz="1400" b="1" dirty="0"/>
              <a:t>메</a:t>
            </a:r>
            <a:r>
              <a:rPr lang="ko-KR" altLang="en-US" sz="1400" b="1" dirty="0" err="1"/>
              <a:t>뉴목록에서</a:t>
            </a:r>
            <a:r>
              <a:rPr lang="ko-KR" altLang="en-US" sz="1400" b="1" dirty="0"/>
              <a:t> 상품 추가하기</a:t>
            </a:r>
            <a:r>
              <a:rPr lang="ko" sz="1400" b="1" dirty="0"/>
              <a:t> / </a:t>
            </a:r>
            <a:r>
              <a:rPr lang="ko-KR" altLang="en-US" sz="1400" b="1" dirty="0"/>
              <a:t>버튼 화면에서 상품 추가하기</a:t>
            </a:r>
            <a:r>
              <a:rPr lang="ko" sz="1400" b="1" dirty="0"/>
              <a:t> / </a:t>
            </a:r>
            <a:r>
              <a:rPr lang="ko-KR" altLang="en-US" sz="1400" b="1" dirty="0"/>
              <a:t>상품 관리 </a:t>
            </a:r>
            <a:r>
              <a:rPr lang="en-US" altLang="ko-KR" sz="1400" b="1" dirty="0"/>
              <a:t>/ </a:t>
            </a:r>
            <a:r>
              <a:rPr lang="ko" sz="1400" b="1" dirty="0"/>
              <a:t>옵션 </a:t>
            </a:r>
            <a:r>
              <a:rPr lang="ko-KR" altLang="en-US" sz="1400" b="1" dirty="0"/>
              <a:t>메뉴 설정</a:t>
            </a:r>
            <a:r>
              <a:rPr lang="ko" sz="1400" b="1" dirty="0"/>
              <a:t> / 상품분류 </a:t>
            </a:r>
            <a:r>
              <a:rPr lang="ko-KR" altLang="en-US" sz="1400" b="1" dirty="0" smtClean="0"/>
              <a:t>설정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상품 리스트 엑셀 관리</a:t>
            </a:r>
            <a:r>
              <a:rPr lang="en-US" altLang="ko" sz="1400" b="1" dirty="0"/>
              <a:t/>
            </a:r>
            <a:br>
              <a:rPr lang="en-US" altLang="ko" sz="1400" b="1" dirty="0"/>
            </a:br>
            <a:r>
              <a:rPr lang="en-US" altLang="ko" sz="1400" b="1" dirty="0"/>
              <a:t/>
            </a:r>
            <a:br>
              <a:rPr lang="en-US" altLang="ko" sz="1400" b="1" dirty="0"/>
            </a:br>
            <a:r>
              <a:rPr lang="en-US" altLang="ko" sz="3000" b="1" dirty="0">
                <a:solidFill>
                  <a:srgbClr val="000000"/>
                </a:solidFill>
              </a:rPr>
              <a:t>3</a:t>
            </a:r>
            <a:r>
              <a:rPr lang="en-US" altLang="ko-KR" sz="3000" b="1" dirty="0">
                <a:solidFill>
                  <a:srgbClr val="000000"/>
                </a:solidFill>
              </a:rPr>
              <a:t>. </a:t>
            </a:r>
            <a:r>
              <a:rPr lang="ko-KR" altLang="en-US" sz="3000" b="1" dirty="0">
                <a:solidFill>
                  <a:srgbClr val="000000"/>
                </a:solidFill>
              </a:rPr>
              <a:t>테이블 배치</a:t>
            </a:r>
            <a:r>
              <a:rPr lang="en-US" altLang="ko-KR" sz="3000" b="1" dirty="0">
                <a:solidFill>
                  <a:srgbClr val="000000"/>
                </a:solidFill>
              </a:rPr>
              <a:t/>
            </a:r>
            <a:br>
              <a:rPr lang="en-US" altLang="ko-KR" sz="3000" b="1" dirty="0">
                <a:solidFill>
                  <a:srgbClr val="000000"/>
                </a:solidFill>
              </a:rPr>
            </a:br>
            <a:r>
              <a:rPr lang="en-US" altLang="ko-KR" sz="1400" b="1" dirty="0">
                <a:solidFill>
                  <a:srgbClr val="000000"/>
                </a:solidFill>
              </a:rPr>
              <a:t>	</a:t>
            </a:r>
            <a:r>
              <a:rPr lang="ko-KR" altLang="en-US" sz="1400" b="1" dirty="0">
                <a:solidFill>
                  <a:srgbClr val="000000"/>
                </a:solidFill>
              </a:rPr>
              <a:t>테이블 생성하기 </a:t>
            </a:r>
            <a:r>
              <a:rPr lang="en-US" altLang="ko-KR" sz="1400" b="1" dirty="0">
                <a:solidFill>
                  <a:srgbClr val="000000"/>
                </a:solidFill>
              </a:rPr>
              <a:t>/ </a:t>
            </a:r>
            <a:r>
              <a:rPr lang="ko-KR" altLang="en-US" sz="1400" b="1" dirty="0">
                <a:solidFill>
                  <a:srgbClr val="000000"/>
                </a:solidFill>
              </a:rPr>
              <a:t>테이블 배치하기</a:t>
            </a:r>
            <a:r>
              <a:rPr lang="en-US" altLang="ko-KR" sz="1400" b="1" dirty="0">
                <a:solidFill>
                  <a:srgbClr val="00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</a:rPr>
              <a:t>/ </a:t>
            </a:r>
            <a:r>
              <a:rPr lang="ko-KR" altLang="en-US" sz="1400" b="1" dirty="0" smtClean="0">
                <a:solidFill>
                  <a:srgbClr val="000000"/>
                </a:solidFill>
              </a:rPr>
              <a:t>테이블 배치 단축키 기능</a:t>
            </a:r>
            <a:r>
              <a:rPr lang="ko-KR" altLang="en-US" sz="3000" b="1" dirty="0">
                <a:solidFill>
                  <a:srgbClr val="000000"/>
                </a:solidFill>
              </a:rPr>
              <a:t/>
            </a:r>
            <a:br>
              <a:rPr lang="ko-KR" altLang="en-US" sz="3000" b="1" dirty="0">
                <a:solidFill>
                  <a:srgbClr val="000000"/>
                </a:solidFill>
              </a:rPr>
            </a:b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000" b="1" dirty="0"/>
              <a:t>4</a:t>
            </a:r>
            <a:r>
              <a:rPr lang="ko" sz="3000" b="1" dirty="0"/>
              <a:t>. 주문결제</a:t>
            </a:r>
            <a:r>
              <a:rPr lang="en-US" altLang="ko" sz="3000" b="1" dirty="0"/>
              <a:t/>
            </a:r>
            <a:br>
              <a:rPr lang="en-US" altLang="ko" sz="3000" b="1" dirty="0"/>
            </a:br>
            <a:r>
              <a:rPr lang="en-US" altLang="ko" sz="1400" b="1" dirty="0"/>
              <a:t>	</a:t>
            </a:r>
            <a:r>
              <a:rPr lang="ko" sz="1400" b="1" dirty="0"/>
              <a:t>메뉴 추가하기 / 할인 적용하기 / 메모 적용하기</a:t>
            </a:r>
            <a:r>
              <a:rPr lang="en-US" altLang="ko" sz="1400" b="1" dirty="0"/>
              <a:t> / </a:t>
            </a:r>
            <a:r>
              <a:rPr lang="ko-KR" altLang="en-US" sz="1400" b="1" dirty="0"/>
              <a:t>주문유형 변경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카드 결제하기 </a:t>
            </a:r>
            <a:r>
              <a:rPr lang="en-US" altLang="ko-KR" sz="1400" b="1" dirty="0"/>
              <a:t>/ </a:t>
            </a:r>
            <a:r>
              <a:rPr lang="ko" sz="1400" b="1" dirty="0"/>
              <a:t>현금 결제하기 / </a:t>
            </a:r>
            <a:r>
              <a:rPr lang="ko-KR" altLang="en-US" sz="1400" b="1" dirty="0"/>
              <a:t>복합</a:t>
            </a:r>
            <a:r>
              <a:rPr lang="ko" sz="1400" b="1" dirty="0"/>
              <a:t> 결제하기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lvl="0" algn="l"/>
            <a:r>
              <a:rPr lang="en-US" altLang="ko" sz="3000" b="1" dirty="0"/>
              <a:t>5</a:t>
            </a:r>
            <a:r>
              <a:rPr lang="ko" sz="3000" b="1" dirty="0"/>
              <a:t>. 주문취소</a:t>
            </a:r>
            <a:r>
              <a:rPr lang="en-US" altLang="ko" sz="3000" b="1" dirty="0"/>
              <a:t/>
            </a:r>
            <a:br>
              <a:rPr lang="en-US" altLang="ko" sz="3000" b="1" dirty="0"/>
            </a:br>
            <a:r>
              <a:rPr lang="en-US" altLang="ko" sz="1400" b="1" dirty="0"/>
              <a:t>	</a:t>
            </a:r>
            <a:r>
              <a:rPr lang="ko" sz="1400" b="1" dirty="0"/>
              <a:t>주문</a:t>
            </a:r>
            <a:r>
              <a:rPr lang="ko-KR" altLang="en-US" sz="1400" b="1" dirty="0"/>
              <a:t>취소</a:t>
            </a:r>
            <a:r>
              <a:rPr lang="ko" sz="1400" b="1" dirty="0"/>
              <a:t> / 결제 취소 / 영수증</a:t>
            </a:r>
            <a:r>
              <a:rPr lang="en-US" altLang="ko" sz="1400" b="1" dirty="0"/>
              <a:t>, </a:t>
            </a:r>
            <a:r>
              <a:rPr lang="ko-KR" altLang="en-US" sz="1400" b="1" dirty="0"/>
              <a:t>전표</a:t>
            </a:r>
            <a:r>
              <a:rPr lang="ko" sz="1400" b="1" dirty="0"/>
              <a:t> 재출력</a:t>
            </a:r>
            <a:r>
              <a:rPr lang="en-US" altLang="ko" sz="1400" b="1" dirty="0"/>
              <a:t/>
            </a:r>
            <a:br>
              <a:rPr lang="en-US" altLang="ko" sz="1400" b="1" dirty="0"/>
            </a:br>
            <a:r>
              <a:rPr lang="en-US" altLang="ko" sz="1400" b="1" dirty="0"/>
              <a:t/>
            </a:r>
            <a:br>
              <a:rPr lang="en-US" altLang="ko" sz="1400" b="1" dirty="0"/>
            </a:br>
            <a:r>
              <a:rPr lang="en-US" altLang="ko" sz="3000" b="1" dirty="0"/>
              <a:t>6</a:t>
            </a:r>
            <a:r>
              <a:rPr lang="en-US" altLang="ko-KR" sz="3000" b="1" dirty="0"/>
              <a:t>.</a:t>
            </a:r>
            <a:r>
              <a:rPr lang="ko-KR" altLang="en-US" sz="3000" b="1" dirty="0"/>
              <a:t> 테이블 기능</a:t>
            </a:r>
            <a:r>
              <a:rPr lang="en-US" altLang="ko-KR" sz="3000" b="1" dirty="0"/>
              <a:t/>
            </a:r>
            <a:br>
              <a:rPr lang="en-US" altLang="ko-KR" sz="3000" b="1" dirty="0"/>
            </a:br>
            <a:r>
              <a:rPr lang="en-US" altLang="ko-KR" sz="1400" b="1" dirty="0"/>
              <a:t>	</a:t>
            </a:r>
            <a:r>
              <a:rPr lang="ko-KR" altLang="en-US" sz="1400" b="1" dirty="0" err="1"/>
              <a:t>단체석</a:t>
            </a:r>
            <a:r>
              <a:rPr lang="ko-KR" altLang="en-US" sz="1400" b="1" dirty="0"/>
              <a:t> 지정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테이블 분할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이동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주문 합치기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테이블 비우기 </a:t>
            </a:r>
            <a:r>
              <a:rPr lang="en-US" altLang="ko-KR" sz="1400" b="1" dirty="0"/>
              <a:t>/ </a:t>
            </a:r>
            <a:r>
              <a:rPr lang="ko-KR" altLang="en-US" sz="1400" b="1" dirty="0" err="1"/>
              <a:t>금전함</a:t>
            </a:r>
            <a:r>
              <a:rPr lang="en-US" altLang="ko-KR" sz="1400" b="1" dirty="0"/>
              <a:t/>
            </a:r>
            <a:br>
              <a:rPr lang="en-US" altLang="ko-KR" sz="1400" b="1" dirty="0"/>
            </a:br>
            <a:r>
              <a:rPr lang="ko" altLang="en-US" sz="1400" b="1" dirty="0">
                <a:solidFill>
                  <a:srgbClr val="000000"/>
                </a:solidFill>
              </a:rPr>
              <a:t> </a:t>
            </a:r>
            <a:r>
              <a:rPr lang="en-US" altLang="ko" sz="3000" b="1" dirty="0"/>
              <a:t/>
            </a:r>
            <a:br>
              <a:rPr lang="en-US" altLang="ko" sz="3000" b="1" dirty="0"/>
            </a:br>
            <a:r>
              <a:rPr lang="en-US" altLang="ko" sz="3000" b="1" dirty="0"/>
              <a:t>7</a:t>
            </a:r>
            <a:r>
              <a:rPr lang="ko" sz="3000" b="1" dirty="0"/>
              <a:t>. 영업관리</a:t>
            </a:r>
            <a:r>
              <a:rPr lang="en-US" altLang="ko" sz="3000" b="1" dirty="0"/>
              <a:t/>
            </a:r>
            <a:br>
              <a:rPr lang="en-US" altLang="ko" sz="3000" b="1" dirty="0"/>
            </a:br>
            <a:r>
              <a:rPr lang="en-US" altLang="ko" sz="1400" b="1" dirty="0"/>
              <a:t>	</a:t>
            </a:r>
            <a:r>
              <a:rPr lang="ko-KR" altLang="en-US" sz="1400" b="1" dirty="0"/>
              <a:t>시재점검 이력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시재점검 하기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000" b="1" dirty="0"/>
              <a:t>8</a:t>
            </a:r>
            <a:r>
              <a:rPr lang="ko" sz="3000" b="1" dirty="0"/>
              <a:t>. 매출리포트</a:t>
            </a:r>
            <a:r>
              <a:rPr lang="en-US" altLang="ko" sz="3000" b="1" dirty="0"/>
              <a:t/>
            </a:r>
            <a:br>
              <a:rPr lang="en-US" altLang="ko" sz="3000" b="1" dirty="0"/>
            </a:br>
            <a:r>
              <a:rPr lang="en-US" altLang="ko" sz="1400" b="1" dirty="0"/>
              <a:t>	</a:t>
            </a:r>
            <a:r>
              <a:rPr lang="ko" sz="1400" b="1" dirty="0"/>
              <a:t>기간별 매출 / 상</a:t>
            </a:r>
            <a:r>
              <a:rPr lang="ko-KR" altLang="en-US" sz="1400" b="1" dirty="0"/>
              <a:t>품별 판매</a:t>
            </a:r>
            <a:r>
              <a:rPr lang="ko" sz="1400" b="1" dirty="0"/>
              <a:t> / 매출달력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" sz="3000" b="1" dirty="0"/>
              <a:t>9</a:t>
            </a:r>
            <a:r>
              <a:rPr lang="ko" sz="3000" b="1" dirty="0"/>
              <a:t>. 기타설정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 b="1" dirty="0"/>
              <a:t>           주방메모 / </a:t>
            </a:r>
            <a:r>
              <a:rPr lang="ko-KR" altLang="en-US" sz="1400" b="1" dirty="0"/>
              <a:t>할인</a:t>
            </a:r>
            <a:r>
              <a:rPr lang="ko" sz="1400" b="1" dirty="0"/>
              <a:t> / </a:t>
            </a:r>
            <a:r>
              <a:rPr lang="ko-KR" altLang="en-US" sz="1400" b="1" dirty="0"/>
              <a:t>출력양식</a:t>
            </a:r>
            <a:r>
              <a:rPr lang="ko" sz="1400" b="1" dirty="0"/>
              <a:t> / 직원</a:t>
            </a:r>
            <a:r>
              <a:rPr lang="en-US" altLang="ko" sz="1400" b="1" dirty="0"/>
              <a:t> / </a:t>
            </a:r>
            <a:r>
              <a:rPr lang="ko-KR" altLang="en-US" sz="1400" b="1" dirty="0" err="1"/>
              <a:t>듀얼모니터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컨텐츠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/ </a:t>
            </a:r>
            <a:r>
              <a:rPr lang="ko-KR" altLang="en-US" sz="1400" b="1" dirty="0" smtClean="0"/>
              <a:t>주방출력</a:t>
            </a:r>
            <a:endParaRPr sz="3600" b="1" dirty="0"/>
          </a:p>
        </p:txBody>
      </p:sp>
      <p:sp>
        <p:nvSpPr>
          <p:cNvPr id="97" name="Google Shape;97;p16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1. 처음 매장 생성 / POS 설정</a:t>
            </a:r>
            <a:endParaRPr sz="3600" b="1"/>
          </a:p>
        </p:txBody>
      </p:sp>
      <p:sp>
        <p:nvSpPr>
          <p:cNvPr id="103" name="Google Shape;103;p17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06175" y="21477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회원가입</a:t>
            </a:r>
            <a:endParaRPr b="1" u="sng"/>
          </a:p>
        </p:txBody>
      </p:sp>
      <p:sp>
        <p:nvSpPr>
          <p:cNvPr id="105" name="Google Shape;105;p17"/>
          <p:cNvSpPr txBox="1"/>
          <p:nvPr/>
        </p:nvSpPr>
        <p:spPr>
          <a:xfrm>
            <a:off x="706175" y="242925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u="sng">
                <a:solidFill>
                  <a:schemeClr val="hlink"/>
                </a:solidFill>
                <a:hlinkClick r:id="rId3"/>
              </a:rPr>
              <a:t>www.polypos.kr</a:t>
            </a:r>
            <a:r>
              <a:rPr lang="ko"/>
              <a:t> 접속합니다.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상단의 “사용자 회원가입" 클릭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모든 정보를 입력해주세요.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125" y="1758375"/>
            <a:ext cx="2174375" cy="32060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7"/>
          <p:cNvSpPr txBox="1"/>
          <p:nvPr/>
        </p:nvSpPr>
        <p:spPr>
          <a:xfrm>
            <a:off x="706175" y="56281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/>
              <a:t>매장생성</a:t>
            </a:r>
            <a:endParaRPr b="1" u="sng"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706175" y="5909575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가입한 매장명으로 기본 매장은 이미 생성되어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“기본정보&gt;매장"에서 매출의 기준이 되는 영업기준 시간을 설정할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매장, 포장, 배달 중 기본 주문 유형을 선택할 수 있어요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VAN사를 통해 카드결제를 위한 TID를 발급받았다면, TID을 입력해주세요.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TID를 입력하려면 사업자번호와 전화번호도 필수로 입력하셔야 되요</a:t>
            </a:r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251250" y="9181625"/>
            <a:ext cx="7044600" cy="1328700"/>
            <a:chOff x="320000" y="9297050"/>
            <a:chExt cx="7044600" cy="1328700"/>
          </a:xfrm>
        </p:grpSpPr>
        <p:sp>
          <p:nvSpPr>
            <p:cNvPr id="110" name="Google Shape;110;p17"/>
            <p:cNvSpPr/>
            <p:nvPr/>
          </p:nvSpPr>
          <p:spPr>
            <a:xfrm>
              <a:off x="320000" y="9297050"/>
              <a:ext cx="7044600" cy="1328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1" name="Google Shape;111;p17" descr="tip icon에 대한 이미지 검색결과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6175" y="9489425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7"/>
            <p:cNvSpPr txBox="1"/>
            <p:nvPr/>
          </p:nvSpPr>
          <p:spPr>
            <a:xfrm>
              <a:off x="1292024" y="9389900"/>
              <a:ext cx="5970725" cy="12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/>
                <a:t>카드가맹계약과 TID는 발급은 1544-3640 으로 연락주세요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/>
                <a:t>최초 가입시 매장명으로 브랜드와 매장명이 동일하게 생성됩니다.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/>
                <a:t>브랜드는 모든 매장을 포괄하는 이름이고 매장명은 실제 한 매장의 이름으로 사용됩니다. 한 브랜드에 복수의 매장을 등록하여 관리하실 수 있습니다.</a:t>
              </a:r>
              <a:endParaRPr dirty="0"/>
            </a:p>
          </p:txBody>
        </p:sp>
      </p:grpSp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7575" y="5555550"/>
            <a:ext cx="3327024" cy="3243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7"/>
          <p:cNvSpPr/>
          <p:nvPr/>
        </p:nvSpPr>
        <p:spPr>
          <a:xfrm>
            <a:off x="4702925" y="7040258"/>
            <a:ext cx="1211400" cy="381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7628"/>
          <a:stretch/>
        </p:blipFill>
        <p:spPr>
          <a:xfrm>
            <a:off x="3787024" y="922849"/>
            <a:ext cx="3313050" cy="210477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0" name="Google Shape;120;p18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53100" y="77592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POS생성</a:t>
            </a:r>
            <a:endParaRPr b="1" u="sng"/>
          </a:p>
        </p:txBody>
      </p:sp>
      <p:sp>
        <p:nvSpPr>
          <p:cNvPr id="122" name="Google Shape;122;p18"/>
          <p:cNvSpPr txBox="1"/>
          <p:nvPr/>
        </p:nvSpPr>
        <p:spPr>
          <a:xfrm>
            <a:off x="353100" y="1057400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웹에서 “매장&gt;POS”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새로운POS를 생성해주세요</a:t>
            </a:r>
            <a:endParaRPr lang="en-US" altLang="ko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결제 유형 설정을 후불로 선택해주세요</a:t>
            </a:r>
            <a:r>
              <a:rPr lang="en-US" altLang="ko-K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기본정보만 입력하시고, 주변기기는 POS에서 자동검색으로 설정 가능합니다.</a:t>
            </a:r>
            <a:endParaRPr lang="en-US" altLang="ko"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320000" y="42958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POS등록</a:t>
            </a:r>
            <a:endParaRPr b="1" u="sng"/>
          </a:p>
        </p:txBody>
      </p:sp>
      <p:sp>
        <p:nvSpPr>
          <p:cNvPr id="124" name="Google Shape;124;p18"/>
          <p:cNvSpPr txBox="1"/>
          <p:nvPr/>
        </p:nvSpPr>
        <p:spPr>
          <a:xfrm>
            <a:off x="320000" y="4577275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설치한 POS를 실행하면 16자리 POS코드를 입력하여 등록할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관리자페이지의 매장&gt;POS에서 해당 코드를 확인하여 입력하세요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780000" y="915024"/>
            <a:ext cx="3274500" cy="735300"/>
          </a:xfrm>
          <a:prstGeom prst="roundRect">
            <a:avLst>
              <a:gd name="adj" fmla="val 18879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20000" y="750465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PIN 로그인</a:t>
            </a:r>
            <a:endParaRPr b="1" u="sng"/>
          </a:p>
        </p:txBody>
      </p:sp>
      <p:sp>
        <p:nvSpPr>
          <p:cNvPr id="127" name="Google Shape;127;p18"/>
          <p:cNvSpPr txBox="1"/>
          <p:nvPr/>
        </p:nvSpPr>
        <p:spPr>
          <a:xfrm>
            <a:off x="320000" y="7786125"/>
            <a:ext cx="34599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한번 등록한 POS는 실행시 PIN번호를 입력해야 사용 가능합니다.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관리자페이지의 “직원" 에서 해당 관리자의 PIN을 확인하여 입력하세요</a:t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257700" y="9524100"/>
            <a:ext cx="7044600" cy="1015200"/>
            <a:chOff x="320000" y="9610675"/>
            <a:chExt cx="7044600" cy="1015200"/>
          </a:xfrm>
        </p:grpSpPr>
        <p:sp>
          <p:nvSpPr>
            <p:cNvPr id="129" name="Google Shape;129;p18"/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0" name="Google Shape;130;p18" descr="tip icon에 대한 이미지 검색결과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8"/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POS의 리더기나 프린터와 같은 주변기기는 실제 POS에서 자동검색툴을 이용하는게 편리합니다. </a:t>
              </a:r>
              <a:endParaRPr/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320000" y="2764475"/>
            <a:ext cx="22020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/>
              <a:t>POS 프로그램 설치</a:t>
            </a:r>
            <a:endParaRPr b="1" u="sng"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320000" y="3045938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홈페이지에서 POS APP을 다운받아서 설치 하세요</a:t>
            </a:r>
            <a:endParaRPr dirty="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550" y="3701907"/>
            <a:ext cx="3221999" cy="23781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000" y="6754310"/>
            <a:ext cx="3327099" cy="24629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53100" y="1004525"/>
            <a:ext cx="19971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POS 결제기기 설정</a:t>
            </a:r>
            <a:endParaRPr b="1" u="sng"/>
          </a:p>
        </p:txBody>
      </p:sp>
      <p:sp>
        <p:nvSpPr>
          <p:cNvPr id="142" name="Google Shape;142;p19"/>
          <p:cNvSpPr txBox="1"/>
          <p:nvPr/>
        </p:nvSpPr>
        <p:spPr>
          <a:xfrm>
            <a:off x="353100" y="128600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POS 홈화면에서 설정으로 가면 결제장비를  설정상단의 “사용자 회원가입" 클릭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모든 정보를 입력해주세요.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260125" y="4934975"/>
            <a:ext cx="21186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POS 프린터 설정</a:t>
            </a:r>
            <a:endParaRPr b="1" u="sng"/>
          </a:p>
        </p:txBody>
      </p:sp>
      <p:sp>
        <p:nvSpPr>
          <p:cNvPr id="144" name="Google Shape;144;p19"/>
          <p:cNvSpPr txBox="1"/>
          <p:nvPr/>
        </p:nvSpPr>
        <p:spPr>
          <a:xfrm>
            <a:off x="260125" y="5216450"/>
            <a:ext cx="283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“POS&gt;설정&gt;프린터"에서 프린터 자동 검색을 통해 프린터를 설정해 주세요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프린터 수동 추가로 직접 설정할 수 있습니다. 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500" y="900400"/>
            <a:ext cx="4130726" cy="31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163" y="4934975"/>
            <a:ext cx="4087403" cy="307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406750" y="9594350"/>
            <a:ext cx="68868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이제 기본적인 모든 준비가 끝났습니다.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메뉴</a:t>
            </a:r>
            <a:r>
              <a:rPr lang="ko-KR" altLang="en-US" b="1" dirty="0"/>
              <a:t>와 테이블을</a:t>
            </a:r>
            <a:r>
              <a:rPr lang="ko" b="1" dirty="0"/>
              <a:t> 등록하시고 바로 주문을 받을 수 있습니다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257700" y="484051"/>
            <a:ext cx="70446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/>
              <a:t>2. 메뉴생성</a:t>
            </a:r>
            <a:endParaRPr sz="3600" b="1"/>
          </a:p>
        </p:txBody>
      </p:sp>
      <p:sp>
        <p:nvSpPr>
          <p:cNvPr id="153" name="Google Shape;153;p20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06175" y="2147775"/>
            <a:ext cx="3605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메뉴목록에서 상품 추가하기</a:t>
            </a:r>
            <a:endParaRPr b="1" u="sng"/>
          </a:p>
        </p:txBody>
      </p:sp>
      <p:sp>
        <p:nvSpPr>
          <p:cNvPr id="155" name="Google Shape;155;p20"/>
          <p:cNvSpPr txBox="1"/>
          <p:nvPr/>
        </p:nvSpPr>
        <p:spPr>
          <a:xfrm>
            <a:off x="706175" y="2429250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메뉴그룹 생성합니다.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메뉴그룹 하위에 상품을 추가할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타이핑을 하는 순간 가장 기존에 생성된 상품중 이름이 동일한 상품이 검색되어 선택할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기존에 없는 상품이면 직접 상품명과 가격을 입력하여 생성 / 추가할 수 있습니다.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706175" y="5628100"/>
            <a:ext cx="33732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버튼 화면에서 상품 추가하기</a:t>
            </a:r>
            <a:endParaRPr b="1" u="sng"/>
          </a:p>
        </p:txBody>
      </p:sp>
      <p:sp>
        <p:nvSpPr>
          <p:cNvPr id="157" name="Google Shape;157;p20"/>
          <p:cNvSpPr txBox="1"/>
          <p:nvPr/>
        </p:nvSpPr>
        <p:spPr>
          <a:xfrm>
            <a:off x="706175" y="5909575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버튼배치 화면에서는 메뉴들을 자유롭게 배치할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버튼 크기와 폰트 사이즈, 위치를 변경할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오른쪽에서 상품을 검색하여 드래그 앤 드롭으로 배치할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쉬프트 키를 이용하여 복수 선택하여 드래그앤 드롭 할 수 있습니다.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dirty="0"/>
              <a:t>더블클릭을 하여 ‘상품 자체'의 속성을 변경할 수 있습니다.</a:t>
            </a:r>
            <a:endParaRPr dirty="0"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257700" y="9001075"/>
            <a:ext cx="7044600" cy="1493400"/>
            <a:chOff x="320000" y="9610675"/>
            <a:chExt cx="7044600" cy="1493400"/>
          </a:xfrm>
        </p:grpSpPr>
        <p:sp>
          <p:nvSpPr>
            <p:cNvPr id="159" name="Google Shape;159;p20"/>
            <p:cNvSpPr/>
            <p:nvPr/>
          </p:nvSpPr>
          <p:spPr>
            <a:xfrm>
              <a:off x="320000" y="9610675"/>
              <a:ext cx="7044600" cy="14934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0" name="Google Shape;160;p20" descr="tip icon에 대한 이미지 검색결과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0"/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/>
                <a:t>기준 상품을 주문할 수 있도록 배치한 것이 메뉴입니다.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/>
                <a:t>메뉴그룹은 POS에서 메뉴를 묶어주는 단위입니다.</a:t>
              </a:r>
              <a:endParaRPr dirty="0"/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 dirty="0">
                  <a:solidFill>
                    <a:schemeClr val="dk1"/>
                  </a:solidFill>
                </a:rPr>
                <a:t>한 상품은 여러 메뉴그룹에 배치될 수 있습니다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ko" dirty="0">
                  <a:solidFill>
                    <a:schemeClr val="dk1"/>
                  </a:solidFill>
                </a:rPr>
                <a:t>메뉴를 삭제해도 상품이 삭제되지는 않습니다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ko" dirty="0">
                  <a:solidFill>
                    <a:schemeClr val="dk1"/>
                  </a:solidFill>
                </a:rPr>
                <a:t>복수의 매장에서 한 상품을 같이 사용할 수 있습니다.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575" y="2146575"/>
            <a:ext cx="3327026" cy="247960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575" y="5604088"/>
            <a:ext cx="3327026" cy="24190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2360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353100" y="419300"/>
            <a:ext cx="6840900" cy="46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21900" y="1510113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상품관리</a:t>
            </a:r>
            <a:endParaRPr b="1" u="sng"/>
          </a:p>
        </p:txBody>
      </p:sp>
      <p:sp>
        <p:nvSpPr>
          <p:cNvPr id="170" name="Google Shape;170;p21"/>
          <p:cNvSpPr txBox="1"/>
          <p:nvPr/>
        </p:nvSpPr>
        <p:spPr>
          <a:xfrm>
            <a:off x="321900" y="1791588"/>
            <a:ext cx="3284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상품만 먼저 미리 생성할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가격 뿐 아니라 면세여부, 주방출력 여부 등 세부 속성을 설정할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상품 수정에서도 어느 메뉴에 나타날지 선택할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상품 수정에서도 어느 옵션을 사용할지 선택할 수 있습니다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84300" y="4333400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옵션 메뉴 설정</a:t>
            </a:r>
            <a:endParaRPr b="1" u="sng"/>
          </a:p>
        </p:txBody>
      </p:sp>
      <p:sp>
        <p:nvSpPr>
          <p:cNvPr id="172" name="Google Shape;172;p21"/>
          <p:cNvSpPr txBox="1"/>
          <p:nvPr/>
        </p:nvSpPr>
        <p:spPr>
          <a:xfrm>
            <a:off x="384300" y="4614875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선택메뉴를 만들어 각 상품에 적용할 수 있는 기능입니다.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그룹의 이름과 해당 옵션에 선택가능한 옵션항목을 생성할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옵션항목은 가격을 포함할 수 있습니다.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한 개만 선택이 가능한 옵션인지, 여러개 항목을 선택 가능한지 결정할 수 있어요.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한 옵션을 여러 상품에 사용할 수 있어요.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53100" y="7620875"/>
            <a:ext cx="14139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/>
              <a:t>상품분류 설정</a:t>
            </a:r>
            <a:endParaRPr b="1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353100" y="7902350"/>
            <a:ext cx="32220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상품을 효과적으로 관리하기 위한 분류입니다.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모든 상품을 검색할 때 필터그룹으로 사용됩니다</a:t>
            </a: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7700" y="9423100"/>
            <a:ext cx="7044600" cy="1015200"/>
            <a:chOff x="320000" y="9610675"/>
            <a:chExt cx="7044600" cy="1015200"/>
          </a:xfrm>
        </p:grpSpPr>
        <p:sp>
          <p:nvSpPr>
            <p:cNvPr id="176" name="Google Shape;176;p21"/>
            <p:cNvSpPr/>
            <p:nvPr/>
          </p:nvSpPr>
          <p:spPr>
            <a:xfrm>
              <a:off x="320000" y="9610675"/>
              <a:ext cx="7044600" cy="10152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7" name="Google Shape;177;p21" descr="tip icon에 대한 이미지 검색결과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3075" y="9820450"/>
              <a:ext cx="540850" cy="54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1"/>
            <p:cNvSpPr txBox="1"/>
            <p:nvPr/>
          </p:nvSpPr>
          <p:spPr>
            <a:xfrm>
              <a:off x="1292025" y="9732025"/>
              <a:ext cx="5684400" cy="89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상품분류와 메뉴그룹은 달라요. 상품은 실제 상품을 관리하기 위한 분류이고, 메뉴그룹은 POS의 주문버튼을 위한 그룹입니다. </a:t>
              </a:r>
              <a:endParaRPr/>
            </a:p>
          </p:txBody>
        </p:sp>
      </p:grp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901" y="1261500"/>
            <a:ext cx="3008849" cy="34229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5250" y="5177726"/>
            <a:ext cx="3008851" cy="314010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1843</Words>
  <Application>Microsoft Office PowerPoint</Application>
  <PresentationFormat>사용자 지정</PresentationFormat>
  <Paragraphs>282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Simple Light</vt:lpstr>
      <vt:lpstr>PowerPoint 프레젠테이션</vt:lpstr>
      <vt:lpstr>Quick Start Guide</vt:lpstr>
      <vt:lpstr>PowerPoint 프레젠테이션</vt:lpstr>
      <vt:lpstr>순서</vt:lpstr>
      <vt:lpstr>1. 처음 매장 생성 / POS 설정</vt:lpstr>
      <vt:lpstr>PowerPoint 프레젠테이션</vt:lpstr>
      <vt:lpstr>PowerPoint 프레젠테이션</vt:lpstr>
      <vt:lpstr>2. 메뉴생성</vt:lpstr>
      <vt:lpstr>PowerPoint 프레젠테이션</vt:lpstr>
      <vt:lpstr>PowerPoint 프레젠테이션</vt:lpstr>
      <vt:lpstr>3. 테이블 배치</vt:lpstr>
      <vt:lpstr>PowerPoint 프레젠테이션</vt:lpstr>
      <vt:lpstr>4. 주문결제</vt:lpstr>
      <vt:lpstr>PowerPoint 프레젠테이션</vt:lpstr>
      <vt:lpstr>5. 주문취소</vt:lpstr>
      <vt:lpstr>6. 테이블 기능</vt:lpstr>
      <vt:lpstr>PowerPoint 프레젠테이션</vt:lpstr>
      <vt:lpstr>PowerPoint 프레젠테이션</vt:lpstr>
      <vt:lpstr>7. 영업관리</vt:lpstr>
      <vt:lpstr>8. 매출리포트</vt:lpstr>
      <vt:lpstr>9. 기타설정</vt:lpstr>
      <vt:lpstr>PowerPoint 프레젠테이션</vt:lpstr>
      <vt:lpstr>PowerPoint 프레젠테이션</vt:lpstr>
      <vt:lpstr>순서</vt:lpstr>
      <vt:lpstr>1. 로그인</vt:lpstr>
      <vt:lpstr>2. 매장관리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JTNet_dkyoun</dc:creator>
  <cp:lastModifiedBy>JTNet_dkyoun</cp:lastModifiedBy>
  <cp:revision>45</cp:revision>
  <dcterms:modified xsi:type="dcterms:W3CDTF">2020-02-17T04:19:39Z</dcterms:modified>
</cp:coreProperties>
</file>