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5" r:id="rId1"/>
  </p:sldMasterIdLst>
  <p:notesMasterIdLst>
    <p:notesMasterId r:id="rId22"/>
  </p:notesMasterIdLst>
  <p:sldIdLst>
    <p:sldId id="256" r:id="rId2"/>
    <p:sldId id="258" r:id="rId3"/>
    <p:sldId id="271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75" r:id="rId17"/>
    <p:sldId id="276" r:id="rId18"/>
    <p:sldId id="277" r:id="rId19"/>
    <p:sldId id="278" r:id="rId20"/>
    <p:sldId id="26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20" d="100"/>
          <a:sy n="120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829" y="601724"/>
            <a:ext cx="6421310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829" y="2648403"/>
            <a:ext cx="6421310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9829" y="246981"/>
            <a:ext cx="3672983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0978" y="599230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662898"/>
            <a:ext cx="1211807" cy="343124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1021" y="662898"/>
            <a:ext cx="5804105" cy="34312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079333" y="539454"/>
            <a:ext cx="1211807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270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14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265546" y="225564"/>
            <a:ext cx="4779838" cy="9022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265546" y="1296993"/>
            <a:ext cx="4779838" cy="37218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265546" y="5244361"/>
            <a:ext cx="1221514" cy="281955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805717" y="5244361"/>
            <a:ext cx="1699497" cy="2819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3823871" y="5244361"/>
            <a:ext cx="1221514" cy="281955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360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85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828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586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4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10" y="1317097"/>
            <a:ext cx="6421935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2854647"/>
            <a:ext cx="6412493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213383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667"/>
            <a:ext cx="7140118" cy="794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021" y="1508159"/>
            <a:ext cx="3456432" cy="25786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095" y="1513007"/>
            <a:ext cx="3453098" cy="2581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123"/>
            <a:ext cx="7140118" cy="792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1514662"/>
            <a:ext cx="3456432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021" y="2118202"/>
            <a:ext cx="3456432" cy="19833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1093" y="1517253"/>
            <a:ext cx="3456432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1094" y="2116119"/>
            <a:ext cx="3456432" cy="197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82" y="599230"/>
            <a:ext cx="2387346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404119"/>
            <a:ext cx="2388742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168533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71" y="847135"/>
            <a:ext cx="4085880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359494"/>
            <a:ext cx="4080028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1021" y="4102393"/>
            <a:ext cx="4080029" cy="240092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1183" y="238981"/>
            <a:ext cx="4090106" cy="240698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28765" y="599230"/>
            <a:ext cx="0" cy="162084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11799"/>
            <a:ext cx="9144000" cy="30891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/>
          <a:srcRect t="2769" b="-2769"/>
          <a:stretch/>
        </p:blipFill>
        <p:spPr>
          <a:xfrm>
            <a:off x="0" y="4601718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022" y="603390"/>
            <a:ext cx="7140119" cy="78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2" y="1511799"/>
            <a:ext cx="7140119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22" y="246981"/>
            <a:ext cx="4391789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60627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-4346" y="1995685"/>
            <a:ext cx="9143996" cy="17895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Lu 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Cheng</a:t>
            </a:r>
            <a:r>
              <a:rPr lang="en-US" sz="1800" b="1" dirty="0">
                <a:solidFill>
                  <a:srgbClr val="3F3F3F"/>
                </a:solidFill>
              </a:rPr>
              <a:t>	</a:t>
            </a:r>
            <a:r>
              <a:rPr lang="en-US" sz="1800" b="1" dirty="0" smtClean="0">
                <a:solidFill>
                  <a:srgbClr val="3F3F3F"/>
                </a:solidFill>
              </a:rPr>
              <a:t>PhD, Computer Science</a:t>
            </a:r>
            <a:endParaRPr lang="en-US" sz="1800" b="1" i="0" u="none" strike="noStrike" cap="none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Jiayong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Mo	Master, Computer Science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Linzhen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Luo	Master, Computer Science</a:t>
            </a:r>
          </a:p>
          <a:p>
            <a:pPr algn="ctr">
              <a:buSzPct val="25000"/>
            </a:pPr>
            <a:r>
              <a:rPr lang="en-US" sz="18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Bernard </a:t>
            </a:r>
            <a:r>
              <a:rPr lang="en-US" sz="1800" b="1" i="0" u="none" strike="noStrike" cap="none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Ngabonziza</a:t>
            </a:r>
            <a:r>
              <a:rPr lang="en-US" sz="18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dirty="0" smtClean="0">
                <a:solidFill>
                  <a:srgbClr val="3F3F3F"/>
                </a:solidFill>
              </a:rPr>
              <a:t>PhD</a:t>
            </a:r>
            <a:r>
              <a:rPr lang="en-US" sz="1800" b="1" dirty="0">
                <a:solidFill>
                  <a:srgbClr val="3F3F3F"/>
                </a:solidFill>
              </a:rPr>
              <a:t>, Computer Science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0" y="589335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3200" b="1" dirty="0">
                <a:solidFill>
                  <a:srgbClr val="3F3F3F"/>
                </a:solidFill>
              </a:rPr>
              <a:t> </a:t>
            </a:r>
            <a:r>
              <a:rPr lang="en-US" sz="2800" b="1" dirty="0" smtClean="0">
                <a:solidFill>
                  <a:srgbClr val="3F3F3F"/>
                </a:solidFill>
              </a:rPr>
              <a:t>Disaster Relief: </a:t>
            </a:r>
            <a:r>
              <a:rPr lang="en-US" sz="2800" b="1" dirty="0">
                <a:solidFill>
                  <a:srgbClr val="3F3F3F"/>
                </a:solidFill>
              </a:rPr>
              <a:t>Group-Level Mobility Modeling</a:t>
            </a:r>
          </a:p>
          <a:p>
            <a:pPr algn="ctr">
              <a:buSzPct val="25000"/>
            </a:pPr>
            <a:r>
              <a:rPr lang="en-US" sz="2800" b="1" dirty="0">
                <a:solidFill>
                  <a:srgbClr val="3F3F3F"/>
                </a:solidFill>
              </a:rPr>
              <a:t>Using Geo-Tagged Social Media</a:t>
            </a:r>
          </a:p>
          <a:p>
            <a:pPr algn="ctr">
              <a:buSzPct val="25000"/>
            </a:pPr>
            <a:endParaRPr lang="en-US" sz="32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Temporal information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645250" y="4112550"/>
            <a:ext cx="5596800" cy="702300"/>
          </a:xfrm>
          <a:prstGeom prst="rect">
            <a:avLst/>
          </a:prstGeom>
          <a:noFill/>
          <a:ln>
            <a:noFill/>
          </a:ln>
        </p:spPr>
        <p:txBody>
          <a:bodyPr wrap="square" lIns="396000" tIns="45700" rIns="91425" bIns="45700" anchor="t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b="1"/>
              <a:t>The tweet data distribution based on the time</a:t>
            </a:r>
          </a:p>
        </p:txBody>
      </p:sp>
      <p:pic>
        <p:nvPicPr>
          <p:cNvPr id="73" name="Shape 73" descr="temper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0" y="784988"/>
            <a:ext cx="5903651" cy="325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Location Estimation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081725" y="3889266"/>
            <a:ext cx="5596800" cy="702300"/>
          </a:xfrm>
          <a:prstGeom prst="rect">
            <a:avLst/>
          </a:prstGeom>
          <a:noFill/>
          <a:ln>
            <a:noFill/>
          </a:ln>
        </p:spPr>
        <p:txBody>
          <a:bodyPr wrap="square" lIns="396000" tIns="45700" rIns="91425" bIns="45700" anchor="t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b="1"/>
              <a:t>The accuracy climbs up with the different numbers of K state and different prediction method.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622" y="884466"/>
            <a:ext cx="5270756" cy="2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701269" y="102959"/>
            <a:ext cx="8442731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595959"/>
              </a:buClr>
              <a:buSzPct val="100000"/>
              <a:buFont typeface="Geo"/>
              <a:buNone/>
            </a:pPr>
            <a:r>
              <a:rPr lang="en-US" sz="3600" b="1" i="0" u="none" strike="noStrike" cap="none">
                <a:solidFill>
                  <a:srgbClr val="595959"/>
                </a:solidFill>
                <a:latin typeface="Geo"/>
                <a:ea typeface="Geo"/>
                <a:cs typeface="Geo"/>
                <a:sym typeface="Geo"/>
              </a:rPr>
              <a:t>   SOCIAL NETWORK</a:t>
            </a:r>
          </a:p>
        </p:txBody>
      </p:sp>
      <p:pic>
        <p:nvPicPr>
          <p:cNvPr id="85" name="Shape 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880" y="315004"/>
            <a:ext cx="460375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347231" y="191153"/>
            <a:ext cx="708075" cy="708075"/>
          </a:xfrm>
          <a:prstGeom prst="ellipse">
            <a:avLst/>
          </a:prstGeom>
          <a:noFill/>
          <a:ln w="9525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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157" y="1328616"/>
            <a:ext cx="3974800" cy="29867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4716016" y="1059582"/>
            <a:ext cx="378807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HIGHLIGHTS</a:t>
            </a: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Then how do make it come true?</a:t>
            </a:r>
            <a:r>
              <a:rPr lang="en-US" sz="110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0" name="Shape 90"/>
          <p:cNvSpPr/>
          <p:nvPr/>
        </p:nvSpPr>
        <p:spPr>
          <a:xfrm>
            <a:off x="4780593" y="1687493"/>
            <a:ext cx="4012035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Friend prediction is based on text      similarity and interaction frequency.</a:t>
            </a:r>
          </a:p>
        </p:txBody>
      </p:sp>
      <p:sp>
        <p:nvSpPr>
          <p:cNvPr id="91" name="Shape 91"/>
          <p:cNvSpPr/>
          <p:nvPr/>
        </p:nvSpPr>
        <p:spPr>
          <a:xfrm>
            <a:off x="4780220" y="2272268"/>
            <a:ext cx="4003791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location is inferenced from friend’s   geo-tagged tweets.  </a:t>
            </a:r>
          </a:p>
        </p:txBody>
      </p:sp>
      <p:sp>
        <p:nvSpPr>
          <p:cNvPr id="92" name="Shape 92"/>
          <p:cNvSpPr/>
          <p:nvPr/>
        </p:nvSpPr>
        <p:spPr>
          <a:xfrm>
            <a:off x="4788837" y="3333346"/>
            <a:ext cx="3543507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Regression Decision Tree</a:t>
            </a:r>
          </a:p>
        </p:txBody>
      </p:sp>
      <p:sp>
        <p:nvSpPr>
          <p:cNvPr id="93" name="Shape 93"/>
          <p:cNvSpPr/>
          <p:nvPr/>
        </p:nvSpPr>
        <p:spPr>
          <a:xfrm>
            <a:off x="4788837" y="3653486"/>
            <a:ext cx="3543507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Belief Propagation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4806699" y="3974284"/>
            <a:ext cx="3525645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Dynamic Bayesian Network</a:t>
            </a:r>
          </a:p>
        </p:txBody>
      </p:sp>
      <p:sp>
        <p:nvSpPr>
          <p:cNvPr id="95" name="Shape 95"/>
          <p:cNvSpPr/>
          <p:nvPr/>
        </p:nvSpPr>
        <p:spPr>
          <a:xfrm>
            <a:off x="4788837" y="3031204"/>
            <a:ext cx="378807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884466"/>
            <a:ext cx="6520113" cy="39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Languages On Twitters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211" y="966172"/>
            <a:ext cx="6486235" cy="342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7824" y="976873"/>
            <a:ext cx="2978876" cy="339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3727" y="189803"/>
            <a:ext cx="4896423" cy="70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3000" y="0"/>
            <a:ext cx="6858000" cy="11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738"/>
          </a:p>
        </p:txBody>
      </p:sp>
      <p:sp>
        <p:nvSpPr>
          <p:cNvPr id="3" name="object 3"/>
          <p:cNvSpPr txBox="1"/>
          <p:nvPr/>
        </p:nvSpPr>
        <p:spPr>
          <a:xfrm>
            <a:off x="3329395" y="245158"/>
            <a:ext cx="3455673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7"/>
              </a:lnSpc>
            </a:pPr>
            <a:r>
              <a:rPr lang="en-US" sz="2742" dirty="0" smtClean="0">
                <a:latin typeface="IIDKRT+Candara"/>
                <a:cs typeface="IIDKRT+Candara"/>
              </a:rPr>
              <a:t>:</a:t>
            </a:r>
            <a:r>
              <a:rPr sz="2742" dirty="0" smtClean="0">
                <a:latin typeface="IIDKRT+Candara"/>
                <a:cs typeface="IIDKRT+Candara"/>
              </a:rPr>
              <a:t>An</a:t>
            </a:r>
            <a:r>
              <a:rPr sz="2742" spc="-91" dirty="0" smtClean="0">
                <a:latin typeface="Times New Roman"/>
                <a:cs typeface="Times New Roman"/>
              </a:rPr>
              <a:t> </a:t>
            </a:r>
            <a:r>
              <a:rPr sz="2742" dirty="0">
                <a:latin typeface="IIDKRT+Candara"/>
                <a:cs typeface="IIDKRT+Candara"/>
              </a:rPr>
              <a:t>Iterative</a:t>
            </a:r>
            <a:r>
              <a:rPr sz="2742" spc="-90" dirty="0">
                <a:latin typeface="Times New Roman"/>
                <a:cs typeface="Times New Roman"/>
              </a:rPr>
              <a:t> </a:t>
            </a:r>
            <a:r>
              <a:rPr sz="2742" dirty="0">
                <a:latin typeface="IIDKRT+Candara"/>
                <a:cs typeface="IIDKRT+Candara"/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2084" y="1107344"/>
            <a:ext cx="591713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2"/>
              </a:lnSpc>
            </a:pPr>
            <a:r>
              <a:rPr sz="1529" dirty="0">
                <a:latin typeface="IIDKRT+Candara"/>
                <a:cs typeface="IIDKRT+Candara"/>
              </a:rPr>
              <a:t>•</a:t>
            </a:r>
            <a:r>
              <a:rPr sz="1529" spc="85" dirty="0">
                <a:latin typeface="Times New Roman"/>
                <a:cs typeface="Times New Roman"/>
              </a:rPr>
              <a:t> </a:t>
            </a:r>
            <a:r>
              <a:rPr sz="1529" spc="-6" dirty="0">
                <a:latin typeface="IIDKRT+Candara"/>
                <a:cs typeface="IIDKRT+Candara"/>
              </a:rPr>
              <a:t>GMove</a:t>
            </a:r>
            <a:r>
              <a:rPr sz="1529" spc="-52" dirty="0">
                <a:latin typeface="Times New Roman"/>
                <a:cs typeface="Times New Roman"/>
              </a:rPr>
              <a:t> </a:t>
            </a:r>
            <a:r>
              <a:rPr sz="1529" dirty="0">
                <a:latin typeface="IIDKRT+Candara"/>
                <a:cs typeface="IIDKRT+Candara"/>
              </a:rPr>
              <a:t>alternates</a:t>
            </a:r>
            <a:r>
              <a:rPr sz="1529" spc="-53" dirty="0">
                <a:latin typeface="Times New Roman"/>
                <a:cs typeface="Times New Roman"/>
              </a:rPr>
              <a:t> </a:t>
            </a:r>
            <a:r>
              <a:rPr sz="1529" spc="-5" dirty="0">
                <a:latin typeface="IIDKRT+Candara"/>
                <a:cs typeface="IIDKRT+Candara"/>
              </a:rPr>
              <a:t>between</a:t>
            </a:r>
            <a:r>
              <a:rPr sz="1529" spc="-52" dirty="0">
                <a:latin typeface="Times New Roman"/>
                <a:cs typeface="Times New Roman"/>
              </a:rPr>
              <a:t> </a:t>
            </a:r>
            <a:r>
              <a:rPr sz="1529" spc="-5" dirty="0">
                <a:latin typeface="IIDKRT+Candara"/>
                <a:cs typeface="IIDKRT+Candara"/>
              </a:rPr>
              <a:t>user</a:t>
            </a:r>
            <a:r>
              <a:rPr sz="1529" spc="-52" dirty="0">
                <a:latin typeface="Times New Roman"/>
                <a:cs typeface="Times New Roman"/>
              </a:rPr>
              <a:t> </a:t>
            </a:r>
            <a:r>
              <a:rPr sz="1529" dirty="0">
                <a:latin typeface="IIDKRT+Candara"/>
                <a:cs typeface="IIDKRT+Candara"/>
              </a:rPr>
              <a:t>grouping</a:t>
            </a:r>
            <a:r>
              <a:rPr sz="1529" spc="-53" dirty="0">
                <a:latin typeface="Times New Roman"/>
                <a:cs typeface="Times New Roman"/>
              </a:rPr>
              <a:t> </a:t>
            </a:r>
            <a:r>
              <a:rPr sz="1529" dirty="0">
                <a:latin typeface="IIDKRT+Candara"/>
                <a:cs typeface="IIDKRT+Candara"/>
              </a:rPr>
              <a:t>and</a:t>
            </a:r>
            <a:r>
              <a:rPr sz="1529" spc="-54" dirty="0">
                <a:latin typeface="Times New Roman"/>
                <a:cs typeface="Times New Roman"/>
              </a:rPr>
              <a:t> </a:t>
            </a:r>
            <a:r>
              <a:rPr sz="1529" spc="-7" dirty="0">
                <a:latin typeface="IIDKRT+Candara"/>
                <a:cs typeface="IIDKRT+Candara"/>
              </a:rPr>
              <a:t>HMM</a:t>
            </a:r>
            <a:r>
              <a:rPr sz="1529" spc="-53" dirty="0">
                <a:latin typeface="Times New Roman"/>
                <a:cs typeface="Times New Roman"/>
              </a:rPr>
              <a:t> </a:t>
            </a:r>
            <a:r>
              <a:rPr sz="1529" dirty="0">
                <a:latin typeface="IIDKRT+Candara"/>
                <a:cs typeface="IIDKRT+Candara"/>
              </a:rPr>
              <a:t>training.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084" y="2549443"/>
            <a:ext cx="162677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2"/>
              </a:lnSpc>
            </a:pPr>
            <a:r>
              <a:rPr sz="1529" dirty="0">
                <a:latin typeface="IIDKRT+Candara"/>
                <a:cs typeface="IIDKRT+Candara"/>
              </a:rPr>
              <a:t>•</a:t>
            </a:r>
            <a:r>
              <a:rPr sz="1529" spc="85" dirty="0">
                <a:latin typeface="Times New Roman"/>
                <a:cs typeface="Times New Roman"/>
              </a:rPr>
              <a:t> </a:t>
            </a:r>
            <a:r>
              <a:rPr sz="1529" spc="-7" dirty="0">
                <a:latin typeface="IIDKRT+Candara"/>
                <a:cs typeface="IIDKRT+Candara"/>
              </a:rPr>
              <a:t>HMM</a:t>
            </a:r>
            <a:r>
              <a:rPr sz="1529" spc="-53" dirty="0">
                <a:latin typeface="Times New Roman"/>
                <a:cs typeface="Times New Roman"/>
              </a:rPr>
              <a:t> </a:t>
            </a:r>
            <a:r>
              <a:rPr sz="1529" spc="-12" dirty="0">
                <a:latin typeface="IIDKRT+Candara"/>
                <a:cs typeface="IIDKRT+Candara"/>
              </a:rPr>
              <a:t>Training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94012" y="2908162"/>
            <a:ext cx="431564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1"/>
              </a:lnSpc>
            </a:pPr>
            <a:r>
              <a:rPr sz="1186" dirty="0">
                <a:latin typeface="IIDKRT+Candara"/>
                <a:cs typeface="IIDKRT+Candara"/>
              </a:rPr>
              <a:t>Assume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the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group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memberships</a:t>
            </a:r>
            <a:r>
              <a:rPr sz="1186" spc="-39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of</a:t>
            </a:r>
            <a:r>
              <a:rPr sz="1186" spc="-38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diﬀerent</a:t>
            </a:r>
            <a:r>
              <a:rPr sz="1186" spc="-39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users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are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ﬁxed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06488" y="2930821"/>
            <a:ext cx="223631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3"/>
              </a:lnSpc>
            </a:pPr>
            <a:r>
              <a:rPr sz="896" dirty="0">
                <a:latin typeface="CINKVJ+LucidaGrande"/>
                <a:cs typeface="CINKVJ+LucidaGrande"/>
              </a:rPr>
              <a:t>‣</a:t>
            </a:r>
          </a:p>
          <a:p>
            <a:pPr>
              <a:lnSpc>
                <a:spcPts val="923"/>
              </a:lnSpc>
              <a:spcBef>
                <a:spcPts val="1486"/>
              </a:spcBef>
            </a:pPr>
            <a:r>
              <a:rPr sz="896" dirty="0">
                <a:latin typeface="CINKVJ+LucidaGrande"/>
                <a:cs typeface="CINKVJ+LucidaGrande"/>
              </a:rPr>
              <a:t>‣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94012" y="3216236"/>
            <a:ext cx="24089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1"/>
              </a:lnSpc>
            </a:pPr>
            <a:r>
              <a:rPr sz="1186" dirty="0">
                <a:latin typeface="IIDKRT+Candara"/>
                <a:cs typeface="IIDKRT+Candara"/>
              </a:rPr>
              <a:t>Learn</a:t>
            </a:r>
            <a:r>
              <a:rPr sz="1186" spc="-41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one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HMM</a:t>
            </a:r>
            <a:r>
              <a:rPr sz="1186" spc="-41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for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each</a:t>
            </a:r>
            <a:r>
              <a:rPr sz="1186" spc="-41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group</a:t>
            </a:r>
            <a:r>
              <a:rPr sz="1186" spc="-44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JGRUTA+Candara-Italic"/>
                <a:cs typeface="JGRUTA+Candara-Italic"/>
              </a:rPr>
              <a:t>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2084" y="3627703"/>
            <a:ext cx="165731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2"/>
              </a:lnSpc>
            </a:pPr>
            <a:r>
              <a:rPr sz="1529" dirty="0">
                <a:latin typeface="IIDKRT+Candara"/>
                <a:cs typeface="IIDKRT+Candara"/>
              </a:rPr>
              <a:t>•</a:t>
            </a:r>
            <a:r>
              <a:rPr sz="1529" spc="85" dirty="0">
                <a:latin typeface="Times New Roman"/>
                <a:cs typeface="Times New Roman"/>
              </a:rPr>
              <a:t> </a:t>
            </a:r>
            <a:r>
              <a:rPr sz="1529" spc="-5" dirty="0">
                <a:latin typeface="IIDKRT+Candara"/>
                <a:cs typeface="IIDKRT+Candara"/>
              </a:rPr>
              <a:t>User</a:t>
            </a:r>
            <a:r>
              <a:rPr sz="1529" spc="-51" dirty="0">
                <a:latin typeface="Times New Roman"/>
                <a:cs typeface="Times New Roman"/>
              </a:rPr>
              <a:t> </a:t>
            </a:r>
            <a:r>
              <a:rPr sz="1529" spc="-5" dirty="0">
                <a:latin typeface="IIDKRT+Candara"/>
                <a:cs typeface="IIDKRT+Candara"/>
              </a:rPr>
              <a:t>Grouping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94012" y="3986422"/>
            <a:ext cx="409219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1"/>
              </a:lnSpc>
            </a:pPr>
            <a:r>
              <a:rPr sz="1186" dirty="0">
                <a:latin typeface="IIDKRT+Candara"/>
                <a:cs typeface="IIDKRT+Candara"/>
              </a:rPr>
              <a:t>Assume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the</a:t>
            </a:r>
            <a:r>
              <a:rPr sz="1186" spc="-41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HMMs</a:t>
            </a:r>
            <a:r>
              <a:rPr sz="1186" spc="-38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of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diﬀerent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groups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are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already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learnt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06488" y="4009081"/>
            <a:ext cx="223631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3"/>
              </a:lnSpc>
            </a:pPr>
            <a:r>
              <a:rPr sz="896" dirty="0">
                <a:latin typeface="CINKVJ+LucidaGrande"/>
                <a:cs typeface="CINKVJ+LucidaGrande"/>
              </a:rPr>
              <a:t>‣</a:t>
            </a:r>
          </a:p>
          <a:p>
            <a:pPr>
              <a:lnSpc>
                <a:spcPts val="923"/>
              </a:lnSpc>
              <a:spcBef>
                <a:spcPts val="1486"/>
              </a:spcBef>
            </a:pPr>
            <a:r>
              <a:rPr sz="896" dirty="0">
                <a:latin typeface="CINKVJ+LucidaGrande"/>
                <a:cs typeface="CINKVJ+LucidaGrande"/>
              </a:rPr>
              <a:t>‣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94012" y="4294496"/>
            <a:ext cx="591731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1"/>
              </a:lnSpc>
            </a:pPr>
            <a:r>
              <a:rPr sz="1186" dirty="0">
                <a:latin typeface="IIDKRT+Candara"/>
                <a:cs typeface="IIDKRT+Candara"/>
              </a:rPr>
              <a:t>For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user</a:t>
            </a:r>
            <a:r>
              <a:rPr sz="1186" spc="-39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JGRUTA+Candara-Italic"/>
                <a:cs typeface="JGRUTA+Candara-Italic"/>
              </a:rPr>
              <a:t>u</a:t>
            </a:r>
            <a:r>
              <a:rPr sz="1186" dirty="0">
                <a:latin typeface="IIDKRT+Candara"/>
                <a:cs typeface="IIDKRT+Candara"/>
              </a:rPr>
              <a:t>,</a:t>
            </a:r>
            <a:r>
              <a:rPr sz="1186" spc="-42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update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the</a:t>
            </a:r>
            <a:r>
              <a:rPr sz="1186" spc="-41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membership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vector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by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computing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the</a:t>
            </a:r>
            <a:r>
              <a:rPr sz="1186" spc="-41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posterior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probability</a:t>
            </a:r>
          </a:p>
          <a:p>
            <a:pPr>
              <a:lnSpc>
                <a:spcPts val="1231"/>
              </a:lnSpc>
              <a:spcBef>
                <a:spcPts val="192"/>
              </a:spcBef>
            </a:pPr>
            <a:r>
              <a:rPr sz="1186" dirty="0">
                <a:latin typeface="IIDKRT+Candara"/>
                <a:cs typeface="IIDKRT+Candara"/>
              </a:rPr>
              <a:t>that</a:t>
            </a:r>
            <a:r>
              <a:rPr sz="1186" spc="-41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JGRUTA+Candara-Italic"/>
                <a:cs typeface="JGRUTA+Candara-Italic"/>
              </a:rPr>
              <a:t>u</a:t>
            </a:r>
            <a:r>
              <a:rPr sz="1186" spc="-43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belongs</a:t>
            </a:r>
            <a:r>
              <a:rPr sz="1186" spc="-40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to</a:t>
            </a:r>
            <a:r>
              <a:rPr sz="1186" spc="-41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IIDKRT+Candara"/>
                <a:cs typeface="IIDKRT+Candara"/>
              </a:rPr>
              <a:t>group</a:t>
            </a:r>
            <a:r>
              <a:rPr sz="1186" spc="-45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JGRUTA+Candara-Italic"/>
                <a:cs typeface="JGRUTA+Candara-Italic"/>
              </a:rPr>
              <a:t>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05861" y="4910033"/>
            <a:ext cx="31487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9"/>
              </a:lnSpc>
            </a:pPr>
            <a:r>
              <a:rPr sz="949" dirty="0">
                <a:latin typeface="HAGCON+Helvetica-Light"/>
                <a:cs typeface="HAGCON+Helvetica-Light"/>
              </a:rPr>
              <a:t>10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65" y="1507926"/>
            <a:ext cx="3367842" cy="908375"/>
          </a:xfrm>
          <a:prstGeom prst="rect">
            <a:avLst/>
          </a:prstGeom>
        </p:spPr>
      </p:pic>
      <p:sp>
        <p:nvSpPr>
          <p:cNvPr id="19" name="Shape 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Human Mobility Model</a:t>
            </a:r>
            <a:endParaRPr lang="en-US" sz="24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9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3000" y="0"/>
            <a:ext cx="6858000" cy="11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738"/>
          </a:p>
        </p:txBody>
      </p:sp>
      <p:sp>
        <p:nvSpPr>
          <p:cNvPr id="3" name="object 3"/>
          <p:cNvSpPr txBox="1"/>
          <p:nvPr/>
        </p:nvSpPr>
        <p:spPr>
          <a:xfrm>
            <a:off x="3158877" y="469753"/>
            <a:ext cx="335570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7"/>
              </a:lnSpc>
            </a:pPr>
            <a:r>
              <a:rPr sz="2742" spc="-40" dirty="0">
                <a:latin typeface="IIDKRT+Candara"/>
                <a:cs typeface="IIDKRT+Candara"/>
              </a:rPr>
              <a:t>Text</a:t>
            </a:r>
            <a:r>
              <a:rPr sz="2742" spc="-49" dirty="0">
                <a:latin typeface="Times New Roman"/>
                <a:cs typeface="Times New Roman"/>
              </a:rPr>
              <a:t> </a:t>
            </a:r>
            <a:r>
              <a:rPr sz="2742" dirty="0">
                <a:latin typeface="IIDKRT+Candara"/>
                <a:cs typeface="IIDKRT+Candara"/>
              </a:rPr>
              <a:t>Augmentation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2084" y="1083097"/>
            <a:ext cx="562928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8"/>
              </a:lnSpc>
            </a:pPr>
            <a:r>
              <a:rPr sz="1898" dirty="0">
                <a:latin typeface="IIDKRT+Candara"/>
                <a:cs typeface="IIDKRT+Candara"/>
              </a:rPr>
              <a:t>•</a:t>
            </a:r>
            <a:r>
              <a:rPr sz="1898" spc="119" dirty="0">
                <a:latin typeface="Times New Roman"/>
                <a:cs typeface="Times New Roman"/>
              </a:rPr>
              <a:t> </a:t>
            </a:r>
            <a:r>
              <a:rPr sz="1898" spc="-54" dirty="0">
                <a:latin typeface="IIDKRT+Candara"/>
                <a:cs typeface="IIDKRT+Candara"/>
              </a:rPr>
              <a:t>We</a:t>
            </a:r>
            <a:r>
              <a:rPr sz="1898" spc="-8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discretize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the</a:t>
            </a:r>
            <a:r>
              <a:rPr sz="1898" spc="-64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space</a:t>
            </a:r>
            <a:r>
              <a:rPr sz="1898" spc="-61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JGRUTA+Candara-Italic"/>
                <a:cs typeface="JGRUTA+Candara-Italic"/>
              </a:rPr>
              <a:t>D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into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equal-size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cells.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0892" y="1610954"/>
            <a:ext cx="5782853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For</a:t>
            </a:r>
            <a:r>
              <a:rPr sz="1476" spc="-50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each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keyword</a:t>
            </a:r>
            <a:r>
              <a:rPr sz="1476" spc="-44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KOGIKN+Candara-BoldItalic"/>
                <a:cs typeface="KOGIKN+Candara-BoldItalic"/>
              </a:rPr>
              <a:t>k</a:t>
            </a:r>
            <a:r>
              <a:rPr sz="1476" dirty="0">
                <a:latin typeface="IIDKRT+Candara"/>
                <a:cs typeface="IIDKRT+Candara"/>
              </a:rPr>
              <a:t>,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we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use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its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spatiotemporal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distribution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over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6488" y="1635536"/>
            <a:ext cx="2770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4"/>
              </a:lnSpc>
            </a:pPr>
            <a:r>
              <a:rPr sz="1107" dirty="0">
                <a:latin typeface="CINKVJ+LucidaGrande"/>
                <a:cs typeface="CINKVJ+LucidaGrande"/>
              </a:rPr>
              <a:t>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40892" y="1845358"/>
            <a:ext cx="309936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the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3-D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cube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to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obtain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vector</a:t>
            </a:r>
            <a:r>
              <a:rPr sz="1476" spc="-5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KOGIKN+Candara-BoldItalic"/>
                <a:cs typeface="KOGIKN+Candara-BoldItalic"/>
              </a:rPr>
              <a:t>V</a:t>
            </a:r>
            <a:r>
              <a:rPr sz="1476" spc="11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6665" y="1914519"/>
            <a:ext cx="24793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976" dirty="0">
                <a:latin typeface="KOGIKN+Candara-BoldItalic"/>
                <a:cs typeface="KOGIKN+Candara-BoldItalic"/>
              </a:rPr>
              <a:t>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40892" y="2240497"/>
            <a:ext cx="584269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Given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two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keywords,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we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compute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their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correlation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the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cosine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06488" y="2265079"/>
            <a:ext cx="2770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4"/>
              </a:lnSpc>
            </a:pPr>
            <a:r>
              <a:rPr sz="1107" dirty="0">
                <a:latin typeface="CINKVJ+LucidaGrande"/>
                <a:cs typeface="CINKVJ+LucidaGrande"/>
              </a:rPr>
              <a:t>‣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40893" y="2474901"/>
            <a:ext cx="2873983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distance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between</a:t>
            </a:r>
            <a:r>
              <a:rPr sz="1476" spc="-50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their</a:t>
            </a:r>
            <a:r>
              <a:rPr sz="1476" spc="-50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vectors.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50103" y="4861233"/>
            <a:ext cx="5550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8"/>
              </a:lnSpc>
            </a:pPr>
            <a:r>
              <a:rPr sz="1186" dirty="0">
                <a:latin typeface="VFBEDO+HelveticaNeue"/>
                <a:cs typeface="VFBEDO+HelveticaNeue"/>
              </a:rPr>
              <a:t>Time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05861" y="4910033"/>
            <a:ext cx="31487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9"/>
              </a:lnSpc>
            </a:pPr>
            <a:r>
              <a:rPr sz="949" dirty="0">
                <a:latin typeface="HAGCON+Helvetica-Light"/>
                <a:cs typeface="HAGCON+Helvetica-Light"/>
              </a:rPr>
              <a:t>12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7" y="2737340"/>
            <a:ext cx="3516340" cy="18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0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b="1" dirty="0" smtClean="0">
                <a:solidFill>
                  <a:srgbClr val="3F3F3F"/>
                </a:solidFill>
                <a:latin typeface="Arial"/>
                <a:ea typeface="Arial"/>
                <a:cs typeface="Arial"/>
              </a:rPr>
              <a:t>Results</a:t>
            </a:r>
            <a:endParaRPr lang="en-US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5" y="1447044"/>
            <a:ext cx="3802431" cy="2710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8" y="1447044"/>
            <a:ext cx="4028853" cy="302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4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100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b="1" dirty="0" smtClean="0">
                <a:solidFill>
                  <a:srgbClr val="3F3F3F"/>
                </a:solidFill>
                <a:latin typeface="Arial"/>
                <a:ea typeface="Arial"/>
                <a:cs typeface="Arial"/>
              </a:rPr>
              <a:t>Results</a:t>
            </a:r>
            <a:endParaRPr lang="en-US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1" y="1110030"/>
            <a:ext cx="7985051" cy="31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2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100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b="1" smtClean="0">
                <a:solidFill>
                  <a:srgbClr val="3F3F3F"/>
                </a:solidFill>
                <a:latin typeface="Arial"/>
                <a:ea typeface="Arial"/>
                <a:cs typeface="Arial"/>
              </a:rPr>
              <a:t>Task Assignment</a:t>
            </a:r>
            <a:endParaRPr lang="en-US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7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OUTLINES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95536" y="1292373"/>
            <a:ext cx="8496900" cy="30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55555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 dirty="0"/>
              <a:t>Data Collection &amp; Exploration</a:t>
            </a:r>
          </a:p>
          <a:p>
            <a:pPr marL="0" marR="0" lvl="0" indent="-177800" algn="l" rtl="0">
              <a:lnSpc>
                <a:spcPct val="25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55555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 • </a:t>
            </a:r>
            <a:r>
              <a:rPr lang="en-US" sz="1800" dirty="0"/>
              <a:t>Machine Translation</a:t>
            </a:r>
          </a:p>
          <a:p>
            <a:pPr marL="0" marR="0" lvl="0" indent="-177800" algn="l" rtl="0">
              <a:lnSpc>
                <a:spcPct val="250000"/>
              </a:lnSpc>
              <a:spcBef>
                <a:spcPts val="560"/>
              </a:spcBef>
              <a:buClr>
                <a:srgbClr val="3F3F3F"/>
              </a:buClr>
              <a:buSzPct val="155555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 • </a:t>
            </a:r>
            <a:r>
              <a:rPr lang="en-US" sz="1800" dirty="0"/>
              <a:t>Human Mobility Model</a:t>
            </a:r>
          </a:p>
          <a:p>
            <a:pPr marL="0" marR="0" lvl="0" indent="-177800" algn="l" rtl="0">
              <a:lnSpc>
                <a:spcPct val="250000"/>
              </a:lnSpc>
              <a:spcBef>
                <a:spcPts val="560"/>
              </a:spcBef>
              <a:buClr>
                <a:srgbClr val="3F3F3F"/>
              </a:buClr>
              <a:buSzPct val="155555"/>
              <a:buFont typeface="Arial"/>
              <a:buNone/>
            </a:pPr>
            <a:r>
              <a:rPr lang="en-US" sz="1800" dirty="0"/>
              <a:t>	 • </a:t>
            </a:r>
            <a:r>
              <a:rPr lang="en-US" sz="1800" dirty="0" smtClean="0"/>
              <a:t>Results</a:t>
            </a:r>
            <a:endParaRPr lang="en-US" sz="1800" dirty="0"/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958" y="1322305"/>
            <a:ext cx="564748" cy="56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7225" y="2541402"/>
            <a:ext cx="621581" cy="6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795847"/>
            <a:ext cx="569726" cy="5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347864" y="1707654"/>
            <a:ext cx="2448272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81000" algn="ctr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sz="6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3000" y="0"/>
            <a:ext cx="6858000" cy="11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738"/>
          </a:p>
        </p:txBody>
      </p:sp>
      <p:sp>
        <p:nvSpPr>
          <p:cNvPr id="3" name="object 3"/>
          <p:cNvSpPr txBox="1"/>
          <p:nvPr/>
        </p:nvSpPr>
        <p:spPr>
          <a:xfrm>
            <a:off x="3681263" y="565448"/>
            <a:ext cx="2297942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7"/>
              </a:lnSpc>
            </a:pPr>
            <a:r>
              <a:rPr sz="2742" dirty="0">
                <a:latin typeface="IIDKRT+Candara"/>
                <a:cs typeface="IIDKRT+Candara"/>
              </a:rPr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2084" y="1566061"/>
            <a:ext cx="639097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8"/>
              </a:lnSpc>
            </a:pPr>
            <a:r>
              <a:rPr lang="en-US" sz="1898" dirty="0">
                <a:latin typeface="IIDKRT+Candara"/>
                <a:cs typeface="IIDKRT+Candara"/>
              </a:rPr>
              <a:t>•</a:t>
            </a:r>
            <a:r>
              <a:rPr lang="en-US" sz="1898" spc="119" dirty="0">
                <a:latin typeface="Times New Roman"/>
                <a:cs typeface="Times New Roman"/>
              </a:rPr>
              <a:t> </a:t>
            </a:r>
            <a:r>
              <a:rPr lang="en-US" sz="1898" dirty="0">
                <a:latin typeface="IIDKRT+Candara"/>
                <a:cs typeface="IIDKRT+Candara"/>
              </a:rPr>
              <a:t>Mobility</a:t>
            </a:r>
            <a:r>
              <a:rPr lang="en-US" sz="1898" spc="-63" dirty="0">
                <a:latin typeface="Times New Roman"/>
                <a:cs typeface="Times New Roman"/>
              </a:rPr>
              <a:t> </a:t>
            </a:r>
            <a:r>
              <a:rPr lang="en-US" sz="1898" dirty="0">
                <a:latin typeface="IIDKRT+Candara"/>
                <a:cs typeface="IIDKRT+Candara"/>
              </a:rPr>
              <a:t>modeling</a:t>
            </a:r>
            <a:r>
              <a:rPr lang="en-US" sz="1898" spc="-69" dirty="0">
                <a:latin typeface="Times New Roman"/>
                <a:cs typeface="Times New Roman"/>
              </a:rPr>
              <a:t> </a:t>
            </a:r>
            <a:r>
              <a:rPr lang="en-US" sz="1898" dirty="0">
                <a:latin typeface="IIDKRT+Candara"/>
                <a:cs typeface="IIDKRT+Candara"/>
              </a:rPr>
              <a:t>aims</a:t>
            </a:r>
            <a:r>
              <a:rPr lang="en-US" sz="1898" spc="-63" dirty="0">
                <a:latin typeface="Times New Roman"/>
                <a:cs typeface="Times New Roman"/>
              </a:rPr>
              <a:t> </a:t>
            </a:r>
            <a:r>
              <a:rPr lang="en-US" sz="1898" dirty="0">
                <a:latin typeface="IIDKRT+Candara"/>
                <a:cs typeface="IIDKRT+Candara"/>
              </a:rPr>
              <a:t>at</a:t>
            </a:r>
            <a:r>
              <a:rPr lang="en-US" sz="1898" spc="-63" dirty="0">
                <a:latin typeface="Times New Roman"/>
                <a:cs typeface="Times New Roman"/>
              </a:rPr>
              <a:t> </a:t>
            </a:r>
            <a:r>
              <a:rPr lang="en-US" sz="1898" dirty="0">
                <a:latin typeface="IIDKRT+Candara"/>
                <a:cs typeface="IIDKRT+Candara"/>
              </a:rPr>
              <a:t>understanding</a:t>
            </a:r>
            <a:r>
              <a:rPr lang="en-US" sz="1898" spc="-63" dirty="0">
                <a:latin typeface="Times New Roman"/>
                <a:cs typeface="Times New Roman"/>
              </a:rPr>
              <a:t> </a:t>
            </a:r>
            <a:r>
              <a:rPr lang="en-US" sz="1898" dirty="0">
                <a:latin typeface="IIDKRT+Candara"/>
                <a:cs typeface="IIDKRT+Candara"/>
              </a:rPr>
              <a:t>human</a:t>
            </a:r>
          </a:p>
          <a:p>
            <a:pPr marL="234385">
              <a:lnSpc>
                <a:spcPts val="1978"/>
              </a:lnSpc>
              <a:spcBef>
                <a:spcPts val="312"/>
              </a:spcBef>
            </a:pPr>
            <a:r>
              <a:rPr lang="en-US" sz="1898" dirty="0">
                <a:latin typeface="IIDKRT+Candara"/>
                <a:cs typeface="IIDKRT+Candara"/>
              </a:rPr>
              <a:t>movement</a:t>
            </a:r>
            <a:r>
              <a:rPr lang="en-US" sz="1898" spc="-63" dirty="0">
                <a:latin typeface="Times New Roman"/>
                <a:cs typeface="Times New Roman"/>
              </a:rPr>
              <a:t> </a:t>
            </a:r>
            <a:r>
              <a:rPr lang="en-US" sz="1898" dirty="0">
                <a:latin typeface="IIDKRT+Candara"/>
                <a:cs typeface="IIDKRT+Candara"/>
              </a:rPr>
              <a:t>regularity</a:t>
            </a:r>
            <a:r>
              <a:rPr lang="en-US" sz="1898" dirty="0" smtClean="0">
                <a:latin typeface="IIDKRT+Candara"/>
                <a:cs typeface="IIDKRT+Candara"/>
              </a:rPr>
              <a:t>.</a:t>
            </a:r>
            <a:endParaRPr lang="en-US" sz="1898" dirty="0">
              <a:latin typeface="IIDKRT+Candara"/>
              <a:cs typeface="IIDKRT+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084" y="2436706"/>
            <a:ext cx="597158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8"/>
              </a:lnSpc>
            </a:pPr>
            <a:r>
              <a:rPr sz="1898" dirty="0">
                <a:latin typeface="IIDKRT+Candara"/>
                <a:cs typeface="IIDKRT+Candara"/>
              </a:rPr>
              <a:t>•</a:t>
            </a:r>
            <a:r>
              <a:rPr sz="1898" spc="119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The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recent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prevalence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of</a:t>
            </a:r>
            <a:r>
              <a:rPr sz="1898" spc="-66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JGRUTA+Candara-Italic"/>
                <a:cs typeface="JGRUTA+Candara-Italic"/>
              </a:rPr>
              <a:t>geo-tagged</a:t>
            </a:r>
            <a:r>
              <a:rPr sz="1898" spc="-84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JGRUTA+Candara-Italic"/>
                <a:cs typeface="JGRUTA+Candara-Italic"/>
              </a:rPr>
              <a:t>social</a:t>
            </a:r>
            <a:r>
              <a:rPr sz="1898" spc="-85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JGRUTA+Candara-Italic"/>
                <a:cs typeface="JGRUTA+Candara-Italic"/>
              </a:rPr>
              <a:t>media</a:t>
            </a:r>
          </a:p>
          <a:p>
            <a:pPr marL="234385">
              <a:lnSpc>
                <a:spcPts val="1978"/>
              </a:lnSpc>
              <a:spcBef>
                <a:spcPts val="312"/>
              </a:spcBef>
            </a:pPr>
            <a:r>
              <a:rPr sz="1898" dirty="0">
                <a:latin typeface="IIDKRT+Candara"/>
                <a:cs typeface="IIDKRT+Candara"/>
              </a:rPr>
              <a:t>(</a:t>
            </a:r>
            <a:r>
              <a:rPr sz="1898" dirty="0">
                <a:latin typeface="JOVWAP+Candara-Bold"/>
                <a:cs typeface="JOVWAP+Candara-Bold"/>
              </a:rPr>
              <a:t>GeoSM</a:t>
            </a:r>
            <a:r>
              <a:rPr sz="1898" dirty="0">
                <a:latin typeface="IIDKRT+Candara"/>
                <a:cs typeface="IIDKRT+Candara"/>
              </a:rPr>
              <a:t>)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brings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new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opportunities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to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this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task: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40893" y="3184811"/>
            <a:ext cx="549751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In</a:t>
            </a:r>
            <a:r>
              <a:rPr sz="1476" spc="-47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addition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to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spatial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and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temporal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information,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each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GeoSM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06488" y="3209393"/>
            <a:ext cx="2770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4"/>
              </a:lnSpc>
            </a:pPr>
            <a:r>
              <a:rPr sz="1107" dirty="0">
                <a:latin typeface="CINKVJ+LucidaGrande"/>
                <a:cs typeface="CINKVJ+LucidaGrande"/>
              </a:rPr>
              <a:t>‣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40892" y="3419216"/>
            <a:ext cx="446722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record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(e.g.,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tweet,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Facebook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post)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also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has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text.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0893" y="3814354"/>
            <a:ext cx="52525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The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GeoSM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data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has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much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larger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size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and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much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better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06488" y="3838936"/>
            <a:ext cx="2770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4"/>
              </a:lnSpc>
            </a:pPr>
            <a:r>
              <a:rPr sz="1107" dirty="0">
                <a:latin typeface="CINKVJ+LucidaGrande"/>
                <a:cs typeface="CINKVJ+LucidaGrande"/>
              </a:rPr>
              <a:t>‣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40893" y="4048759"/>
            <a:ext cx="437103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coverage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of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the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population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than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GPS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trace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data.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39348" y="4910033"/>
            <a:ext cx="247852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9"/>
              </a:lnSpc>
            </a:pPr>
            <a:r>
              <a:rPr sz="949" dirty="0">
                <a:latin typeface="HAGCON+Helvetica-Light"/>
                <a:cs typeface="HAGCON+Helvetica-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24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3000" y="0"/>
            <a:ext cx="6858000" cy="11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738"/>
          </a:p>
        </p:txBody>
      </p:sp>
      <p:sp>
        <p:nvSpPr>
          <p:cNvPr id="3" name="object 3"/>
          <p:cNvSpPr txBox="1"/>
          <p:nvPr/>
        </p:nvSpPr>
        <p:spPr>
          <a:xfrm>
            <a:off x="3929062" y="565448"/>
            <a:ext cx="1811151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7"/>
              </a:lnSpc>
            </a:pPr>
            <a:r>
              <a:rPr sz="2742" dirty="0">
                <a:latin typeface="IIDKRT+Candara"/>
                <a:cs typeface="IIDKRT+Candara"/>
              </a:rPr>
              <a:t>Our</a:t>
            </a:r>
            <a:r>
              <a:rPr sz="2742" spc="-90" dirty="0">
                <a:latin typeface="Times New Roman"/>
                <a:cs typeface="Times New Roman"/>
              </a:rPr>
              <a:t> </a:t>
            </a:r>
            <a:r>
              <a:rPr sz="2742" dirty="0">
                <a:latin typeface="IIDKRT+Candara"/>
                <a:cs typeface="IIDKRT+Candara"/>
              </a:rPr>
              <a:t>Goal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2084" y="1673218"/>
            <a:ext cx="6286685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8"/>
              </a:lnSpc>
            </a:pPr>
            <a:r>
              <a:rPr sz="1898" dirty="0">
                <a:latin typeface="IIDKRT+Candara"/>
                <a:cs typeface="IIDKRT+Candara"/>
              </a:rPr>
              <a:t>•</a:t>
            </a:r>
            <a:r>
              <a:rPr sz="1898" spc="119" dirty="0">
                <a:latin typeface="Times New Roman"/>
                <a:cs typeface="Times New Roman"/>
              </a:rPr>
              <a:t> </a:t>
            </a:r>
            <a:r>
              <a:rPr sz="1898" spc="-53" dirty="0">
                <a:latin typeface="IIDKRT+Candara"/>
                <a:cs typeface="IIDKRT+Candara"/>
              </a:rPr>
              <a:t>We</a:t>
            </a:r>
            <a:r>
              <a:rPr sz="1898" spc="-9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aim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to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unveil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human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movement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 smtClean="0">
                <a:latin typeface="IIDKRT+Candara"/>
                <a:cs typeface="IIDKRT+Candara"/>
              </a:rPr>
              <a:t>regularity</a:t>
            </a:r>
            <a:r>
              <a:rPr lang="en-US" sz="1898" dirty="0" smtClean="0">
                <a:latin typeface="IIDKRT+Candara"/>
                <a:cs typeface="IIDKRT+Candara"/>
              </a:rPr>
              <a:t> during disaster response</a:t>
            </a:r>
            <a:r>
              <a:rPr sz="1898" spc="-62" dirty="0" smtClean="0">
                <a:latin typeface="Times New Roman"/>
                <a:cs typeface="Times New Roman"/>
              </a:rPr>
              <a:t> </a:t>
            </a:r>
            <a:r>
              <a:rPr sz="1898" dirty="0" smtClean="0">
                <a:latin typeface="IIDKRT+Candara"/>
                <a:cs typeface="IIDKRT+Candara"/>
              </a:rPr>
              <a:t>using</a:t>
            </a:r>
            <a:r>
              <a:rPr lang="en-US" sz="1898" dirty="0" smtClean="0">
                <a:latin typeface="IIDKRT+Candara"/>
                <a:cs typeface="IIDKRT+Candara"/>
              </a:rPr>
              <a:t> </a:t>
            </a:r>
            <a:r>
              <a:rPr sz="1898" dirty="0" smtClean="0">
                <a:latin typeface="IIDKRT+Candara"/>
                <a:cs typeface="IIDKRT+Candara"/>
              </a:rPr>
              <a:t>large-scale</a:t>
            </a:r>
            <a:r>
              <a:rPr sz="1898" spc="-63" dirty="0" smtClean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GeoSM</a:t>
            </a:r>
            <a:r>
              <a:rPr sz="1898" spc="-61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2084" y="2543862"/>
            <a:ext cx="63752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8"/>
              </a:lnSpc>
            </a:pPr>
            <a:r>
              <a:rPr sz="1898" dirty="0">
                <a:latin typeface="IIDKRT+Candara"/>
                <a:cs typeface="IIDKRT+Candara"/>
              </a:rPr>
              <a:t>•</a:t>
            </a:r>
            <a:r>
              <a:rPr sz="1898" spc="119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Speciﬁcally,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we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answer</a:t>
            </a:r>
            <a:r>
              <a:rPr sz="1898" spc="-64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the</a:t>
            </a:r>
            <a:r>
              <a:rPr sz="1898" spc="-64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following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two</a:t>
            </a:r>
            <a:r>
              <a:rPr sz="1898" spc="-61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questions: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6488" y="2997288"/>
            <a:ext cx="577358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1.</a:t>
            </a:r>
            <a:r>
              <a:rPr sz="1476" spc="12" dirty="0"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6"/>
                </a:solidFill>
                <a:latin typeface="IIDKRT+Candara"/>
                <a:cs typeface="IIDKRT+Candara"/>
              </a:rPr>
              <a:t>What</a:t>
            </a:r>
            <a:r>
              <a:rPr sz="1476" spc="-49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6"/>
                </a:solidFill>
                <a:latin typeface="IIDKRT+Candara"/>
                <a:cs typeface="IIDKRT+Candara"/>
              </a:rPr>
              <a:t>are</a:t>
            </a:r>
            <a:r>
              <a:rPr sz="1476" spc="-49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6"/>
                </a:solidFill>
                <a:latin typeface="IIDKRT+Candara"/>
                <a:cs typeface="IIDKRT+Candara"/>
              </a:rPr>
              <a:t>the</a:t>
            </a:r>
            <a:r>
              <a:rPr sz="1476" spc="-49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6"/>
                </a:solidFill>
                <a:latin typeface="IIDKRT+Candara"/>
                <a:cs typeface="IIDKRT+Candara"/>
              </a:rPr>
              <a:t>intrinsic</a:t>
            </a:r>
            <a:r>
              <a:rPr sz="1476" spc="-49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6"/>
                </a:solidFill>
                <a:latin typeface="IIDKRT+Candara"/>
                <a:cs typeface="IIDKRT+Candara"/>
              </a:rPr>
              <a:t>states</a:t>
            </a:r>
            <a:r>
              <a:rPr sz="1476" spc="-49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6"/>
                </a:solidFill>
                <a:latin typeface="IIDKRT+Candara"/>
                <a:cs typeface="IIDKRT+Candara"/>
              </a:rPr>
              <a:t>underlying</a:t>
            </a:r>
            <a:r>
              <a:rPr sz="1476" spc="-48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6"/>
                </a:solidFill>
                <a:latin typeface="IIDKRT+Candara"/>
                <a:cs typeface="IIDKRT+Candara"/>
              </a:rPr>
              <a:t>people’s</a:t>
            </a:r>
            <a:r>
              <a:rPr sz="1476" spc="-49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6"/>
                </a:solidFill>
                <a:latin typeface="IIDKRT+Candara"/>
                <a:cs typeface="IIDKRT+Candara"/>
              </a:rPr>
              <a:t>movements?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75297" y="3381386"/>
            <a:ext cx="571653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8"/>
              </a:lnSpc>
            </a:pPr>
            <a:r>
              <a:rPr sz="1266" dirty="0">
                <a:latin typeface="IIDKRT+Candara"/>
                <a:cs typeface="IIDKRT+Candara"/>
              </a:rPr>
              <a:t>Here,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a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state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should</a:t>
            </a:r>
            <a:r>
              <a:rPr sz="1266" spc="-43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provide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a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3W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(where-what-when)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view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regarding</a:t>
            </a:r>
            <a:r>
              <a:rPr sz="1266" spc="-41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40892" y="3404346"/>
            <a:ext cx="26035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9"/>
              </a:lnSpc>
            </a:pPr>
            <a:r>
              <a:rPr sz="949" dirty="0">
                <a:latin typeface="IIDKRT+Candara"/>
                <a:cs typeface="IIDKRT+Candara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75297" y="3575607"/>
            <a:ext cx="120614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8"/>
              </a:lnSpc>
            </a:pPr>
            <a:r>
              <a:rPr sz="1266" dirty="0">
                <a:latin typeface="IIDKRT+Candara"/>
                <a:cs typeface="IIDKRT+Candara"/>
              </a:rPr>
              <a:t>user’s</a:t>
            </a:r>
            <a:r>
              <a:rPr sz="1266" spc="-42" dirty="0">
                <a:latin typeface="Times New Roman"/>
                <a:cs typeface="Times New Roman"/>
              </a:rPr>
              <a:t> </a:t>
            </a:r>
            <a:r>
              <a:rPr sz="1266" dirty="0">
                <a:latin typeface="IIDKRT+Candara"/>
                <a:cs typeface="IIDKRT+Candara"/>
              </a:rPr>
              <a:t>activity.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06488" y="3941602"/>
            <a:ext cx="596927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2.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How</a:t>
            </a:r>
            <a:r>
              <a:rPr sz="1476" spc="-49" dirty="0">
                <a:solidFill>
                  <a:srgbClr val="C82505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do</a:t>
            </a:r>
            <a:r>
              <a:rPr sz="1476" spc="-47" dirty="0">
                <a:solidFill>
                  <a:srgbClr val="C82505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people</a:t>
            </a:r>
            <a:r>
              <a:rPr sz="1476" spc="-49" dirty="0">
                <a:solidFill>
                  <a:srgbClr val="C82505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move</a:t>
            </a:r>
            <a:r>
              <a:rPr sz="1476" spc="-49" dirty="0">
                <a:solidFill>
                  <a:srgbClr val="C82505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sequentially</a:t>
            </a:r>
            <a:r>
              <a:rPr sz="1476" spc="-49" dirty="0">
                <a:solidFill>
                  <a:srgbClr val="C82505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between</a:t>
            </a:r>
            <a:r>
              <a:rPr sz="1476" spc="-48" dirty="0">
                <a:solidFill>
                  <a:srgbClr val="C82505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those</a:t>
            </a:r>
            <a:r>
              <a:rPr sz="1476" spc="-49" dirty="0">
                <a:solidFill>
                  <a:srgbClr val="C82505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latent</a:t>
            </a:r>
            <a:r>
              <a:rPr sz="1476" spc="-49" dirty="0">
                <a:solidFill>
                  <a:srgbClr val="C82505"/>
                </a:solidFill>
                <a:latin typeface="Times New Roman"/>
                <a:cs typeface="Times New Roman"/>
              </a:rPr>
              <a:t> </a:t>
            </a:r>
            <a:r>
              <a:rPr sz="1476" dirty="0">
                <a:solidFill>
                  <a:srgbClr val="C82505"/>
                </a:solidFill>
                <a:latin typeface="IIDKRT+Candara"/>
                <a:cs typeface="IIDKRT+Candara"/>
              </a:rPr>
              <a:t>states?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39348" y="4910033"/>
            <a:ext cx="247852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9"/>
              </a:lnSpc>
            </a:pPr>
            <a:r>
              <a:rPr sz="949" dirty="0">
                <a:latin typeface="HAGCON+Helvetica-Light"/>
                <a:cs typeface="HAGCON+Helvetica-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0706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3000" y="0"/>
            <a:ext cx="6858000" cy="11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738"/>
          </a:p>
        </p:txBody>
      </p:sp>
      <p:sp>
        <p:nvSpPr>
          <p:cNvPr id="3" name="object 3"/>
          <p:cNvSpPr txBox="1"/>
          <p:nvPr/>
        </p:nvSpPr>
        <p:spPr>
          <a:xfrm>
            <a:off x="3775025" y="565448"/>
            <a:ext cx="2112861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7"/>
              </a:lnSpc>
            </a:pPr>
            <a:r>
              <a:rPr sz="2742" dirty="0">
                <a:latin typeface="IIDKRT+Candara"/>
                <a:cs typeface="IIDKRT+Candara"/>
              </a:rPr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2084" y="1713401"/>
            <a:ext cx="612958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8"/>
              </a:lnSpc>
            </a:pPr>
            <a:r>
              <a:rPr sz="1898" dirty="0">
                <a:latin typeface="IIDKRT+Candara"/>
                <a:cs typeface="IIDKRT+Candara"/>
              </a:rPr>
              <a:t>•</a:t>
            </a:r>
            <a:r>
              <a:rPr sz="1898" spc="119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Dilemma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for</a:t>
            </a:r>
            <a:r>
              <a:rPr sz="1898" spc="-64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mobility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modeling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using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GeoSM</a:t>
            </a:r>
            <a:r>
              <a:rPr sz="1898" spc="-61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data: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0892" y="2166827"/>
            <a:ext cx="607566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Each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user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typically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has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limited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GeoSM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records,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learning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model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6488" y="2191409"/>
            <a:ext cx="2770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4"/>
              </a:lnSpc>
            </a:pPr>
            <a:r>
              <a:rPr sz="1107" dirty="0">
                <a:latin typeface="CINKVJ+LucidaGrande"/>
                <a:cs typeface="CINKVJ+LucidaGrande"/>
              </a:rPr>
              <a:t>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40893" y="2401231"/>
            <a:ext cx="4014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every</a:t>
            </a:r>
            <a:r>
              <a:rPr sz="1476" spc="-47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user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suﬀers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from</a:t>
            </a:r>
            <a:r>
              <a:rPr sz="1476" spc="-4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severe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KOGIKN+Candara-BoldItalic"/>
                <a:cs typeface="KOGIKN+Candara-BoldItalic"/>
              </a:rPr>
              <a:t>data</a:t>
            </a:r>
            <a:r>
              <a:rPr sz="1476" spc="-5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KOGIKN+Candara-BoldItalic"/>
                <a:cs typeface="KOGIKN+Candara-BoldItalic"/>
              </a:rPr>
              <a:t>sparsity</a:t>
            </a:r>
            <a:r>
              <a:rPr sz="1476" dirty="0">
                <a:latin typeface="IIDKRT+Candara"/>
                <a:cs typeface="IIDKRT+Candara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40893" y="2796370"/>
            <a:ext cx="579598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Diﬀerent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users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have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totally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diﬀerent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moving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behaviors,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06488" y="2820952"/>
            <a:ext cx="2770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4"/>
              </a:lnSpc>
            </a:pPr>
            <a:r>
              <a:rPr sz="1107" dirty="0">
                <a:latin typeface="CINKVJ+LucidaGrande"/>
                <a:cs typeface="CINKVJ+LucidaGrande"/>
              </a:rPr>
              <a:t>‣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0893" y="3030774"/>
            <a:ext cx="533717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8"/>
              </a:lnSpc>
            </a:pPr>
            <a:r>
              <a:rPr sz="1476" dirty="0">
                <a:latin typeface="IIDKRT+Candara"/>
                <a:cs typeface="IIDKRT+Candara"/>
              </a:rPr>
              <a:t>one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model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for</a:t>
            </a:r>
            <a:r>
              <a:rPr sz="1476" spc="-50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all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the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users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suﬀers</a:t>
            </a:r>
            <a:r>
              <a:rPr sz="1476" spc="-49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IIDKRT+Candara"/>
                <a:cs typeface="IIDKRT+Candara"/>
              </a:rPr>
              <a:t>from</a:t>
            </a:r>
            <a:r>
              <a:rPr sz="1476" spc="-53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KOGIKN+Candara-BoldItalic"/>
                <a:cs typeface="KOGIKN+Candara-BoldItalic"/>
              </a:rPr>
              <a:t>data</a:t>
            </a:r>
            <a:r>
              <a:rPr sz="1476" spc="-58" dirty="0">
                <a:latin typeface="Times New Roman"/>
                <a:cs typeface="Times New Roman"/>
              </a:rPr>
              <a:t> </a:t>
            </a:r>
            <a:r>
              <a:rPr sz="1476" dirty="0">
                <a:latin typeface="KOGIKN+Candara-BoldItalic"/>
                <a:cs typeface="KOGIKN+Candara-BoldItalic"/>
              </a:rPr>
              <a:t>inconsistency</a:t>
            </a:r>
            <a:r>
              <a:rPr sz="1476" dirty="0">
                <a:latin typeface="IIDKRT+Candara"/>
                <a:cs typeface="IIDKRT+Candara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084" y="3548452"/>
            <a:ext cx="6361363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8"/>
              </a:lnSpc>
            </a:pPr>
            <a:r>
              <a:rPr sz="1898" dirty="0">
                <a:latin typeface="IIDKRT+Candara"/>
                <a:cs typeface="IIDKRT+Candara"/>
              </a:rPr>
              <a:t>•</a:t>
            </a:r>
            <a:r>
              <a:rPr sz="1898" spc="119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GeoSM</a:t>
            </a:r>
            <a:r>
              <a:rPr sz="1898" spc="-61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(e.g.,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tweets)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have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very</a:t>
            </a:r>
            <a:r>
              <a:rPr sz="1898" spc="-61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short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text,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making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it</a:t>
            </a:r>
          </a:p>
          <a:p>
            <a:pPr marL="234385">
              <a:lnSpc>
                <a:spcPts val="1978"/>
              </a:lnSpc>
              <a:spcBef>
                <a:spcPts val="312"/>
              </a:spcBef>
            </a:pPr>
            <a:r>
              <a:rPr sz="1898" dirty="0">
                <a:latin typeface="IIDKRT+Candara"/>
                <a:cs typeface="IIDKRT+Candara"/>
              </a:rPr>
              <a:t>hard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to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model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the</a:t>
            </a:r>
            <a:r>
              <a:rPr sz="1898" spc="-64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semantics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of</a:t>
            </a:r>
            <a:r>
              <a:rPr sz="1898" spc="-63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human</a:t>
            </a:r>
            <a:r>
              <a:rPr sz="1898" spc="-62" dirty="0">
                <a:latin typeface="Times New Roman"/>
                <a:cs typeface="Times New Roman"/>
              </a:rPr>
              <a:t> </a:t>
            </a:r>
            <a:r>
              <a:rPr sz="1898" dirty="0">
                <a:latin typeface="IIDKRT+Candara"/>
                <a:cs typeface="IIDKRT+Candara"/>
              </a:rPr>
              <a:t>activities.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39348" y="4910033"/>
            <a:ext cx="247852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9"/>
              </a:lnSpc>
            </a:pPr>
            <a:r>
              <a:rPr sz="949" dirty="0">
                <a:latin typeface="HAGCON+Helvetica-Light"/>
                <a:cs typeface="HAGCON+Helvetica-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67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Crawling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10" y="884466"/>
            <a:ext cx="5985540" cy="3530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Location Estimation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704" y="884466"/>
            <a:ext cx="6759202" cy="29440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Shape 49"/>
          <p:cNvGrpSpPr/>
          <p:nvPr/>
        </p:nvGrpSpPr>
        <p:grpSpPr>
          <a:xfrm>
            <a:off x="2675392" y="3944465"/>
            <a:ext cx="5785040" cy="1061519"/>
            <a:chOff x="2557702" y="4533172"/>
            <a:chExt cx="8412977" cy="1308440"/>
          </a:xfrm>
        </p:grpSpPr>
        <p:sp>
          <p:nvSpPr>
            <p:cNvPr id="50" name="Shape 50"/>
            <p:cNvSpPr/>
            <p:nvPr/>
          </p:nvSpPr>
          <p:spPr>
            <a:xfrm>
              <a:off x="5086947" y="4533172"/>
              <a:ext cx="2571209" cy="379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buClr>
                  <a:srgbClr val="262626"/>
                </a:buClr>
                <a:buSzPct val="1000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262626"/>
                  </a:solidFill>
                  <a:latin typeface="Open Sans"/>
                  <a:ea typeface="Open Sans"/>
                  <a:cs typeface="Open Sans"/>
                  <a:sym typeface="Open Sans"/>
                </a:rPr>
                <a:t>Harvey Hurricane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4629661" y="4930656"/>
              <a:ext cx="3485781" cy="341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buClr>
                  <a:srgbClr val="3F3F3F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 Information Overview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2557702" y="5272559"/>
              <a:ext cx="8412977" cy="5690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The geo-tagged tweets shown in the map during the time of  Harvey hurricane, </a:t>
              </a:r>
            </a:p>
            <a:p>
              <a:pPr marL="0" marR="0" lvl="0" indent="-76200" algn="ctr" rtl="0">
                <a:lnSpc>
                  <a:spcPct val="100000"/>
                </a:lnSpc>
                <a:spcBef>
                  <a:spcPts val="0"/>
                </a:spcBef>
                <a:buClr>
                  <a:srgbClr val="595959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but what about those tweets without geo-tag?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Significant Location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208450" y="1051800"/>
            <a:ext cx="2626200" cy="3039900"/>
          </a:xfrm>
          <a:prstGeom prst="rect">
            <a:avLst/>
          </a:prstGeom>
          <a:noFill/>
          <a:ln>
            <a:noFill/>
          </a:ln>
        </p:spPr>
        <p:txBody>
          <a:bodyPr wrap="square" lIns="396000" tIns="45700" rIns="91425" bIns="45700" anchor="t" anchorCtr="0">
            <a:noAutofit/>
          </a:bodyPr>
          <a:lstStyle/>
          <a:p>
            <a:pPr marL="457200" marR="0" lvl="0" indent="-317500" rtl="0">
              <a:spcBef>
                <a:spcPts val="0"/>
              </a:spcBef>
              <a:buSzPct val="100000"/>
              <a:buChar char="●"/>
            </a:pPr>
            <a:r>
              <a:rPr lang="en-US" b="1"/>
              <a:t>Data from Texas and Florida</a:t>
            </a:r>
          </a:p>
          <a:p>
            <a:pPr marR="0" lvl="0" algn="just" rtl="0">
              <a:spcBef>
                <a:spcPts val="0"/>
              </a:spcBef>
              <a:buNone/>
            </a:pPr>
            <a:endParaRPr b="1"/>
          </a:p>
          <a:p>
            <a:pPr marL="457200" marR="0" lvl="0" indent="-317500" rtl="0">
              <a:spcBef>
                <a:spcPts val="0"/>
              </a:spcBef>
              <a:buSzPct val="100000"/>
              <a:buChar char="●"/>
            </a:pPr>
            <a:r>
              <a:rPr lang="en-US" b="1"/>
              <a:t>The yellow point shows some significant spots in the map.</a:t>
            </a:r>
          </a:p>
          <a:p>
            <a:pPr marR="0" lvl="0" algn="just" rtl="0">
              <a:spcBef>
                <a:spcPts val="0"/>
              </a:spcBef>
              <a:buNone/>
            </a:pPr>
            <a:endParaRPr b="1"/>
          </a:p>
          <a:p>
            <a:pPr marL="457200" marR="0" lvl="0" indent="-317500" rtl="0">
              <a:spcBef>
                <a:spcPts val="0"/>
              </a:spcBef>
              <a:buSzPct val="100000"/>
              <a:buChar char="●"/>
            </a:pPr>
            <a:r>
              <a:rPr lang="en-US" b="1"/>
              <a:t>The bigger the spot is, the more important that place is.</a:t>
            </a:r>
          </a:p>
        </p:txBody>
      </p:sp>
      <p:pic>
        <p:nvPicPr>
          <p:cNvPr id="59" name="Shape 59" descr="loc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25" y="884475"/>
            <a:ext cx="4387200" cy="37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Language Distribution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129125" y="1448325"/>
            <a:ext cx="2626200" cy="1961700"/>
          </a:xfrm>
          <a:prstGeom prst="rect">
            <a:avLst/>
          </a:prstGeom>
          <a:noFill/>
          <a:ln>
            <a:noFill/>
          </a:ln>
        </p:spPr>
        <p:txBody>
          <a:bodyPr wrap="square" lIns="396000" tIns="45700" rIns="91425" bIns="45700" anchor="t" anchorCtr="0">
            <a:noAutofit/>
          </a:bodyPr>
          <a:lstStyle/>
          <a:p>
            <a:pPr marL="457200" marR="0" lvl="0" indent="-317500" rtl="0">
              <a:spcBef>
                <a:spcPts val="0"/>
              </a:spcBef>
              <a:buSzPct val="100000"/>
              <a:buChar char="●"/>
            </a:pPr>
            <a:r>
              <a:rPr lang="en-US" b="1"/>
              <a:t>English covered the largest the portion.</a:t>
            </a:r>
          </a:p>
          <a:p>
            <a:pPr marR="0" lvl="0" algn="just" rtl="0">
              <a:spcBef>
                <a:spcPts val="0"/>
              </a:spcBef>
              <a:buNone/>
            </a:pPr>
            <a:endParaRPr b="1"/>
          </a:p>
          <a:p>
            <a:pPr marL="457200" marR="0" lvl="0" indent="-317500" rtl="0">
              <a:spcBef>
                <a:spcPts val="0"/>
              </a:spcBef>
              <a:buSzPct val="100000"/>
              <a:buChar char="●"/>
            </a:pPr>
            <a:r>
              <a:rPr lang="en-US" b="1"/>
              <a:t>Spanish is the second largest portion.</a:t>
            </a:r>
          </a:p>
        </p:txBody>
      </p:sp>
      <p:pic>
        <p:nvPicPr>
          <p:cNvPr id="66" name="Shape 66" descr="langu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400" y="884400"/>
            <a:ext cx="3995925" cy="39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523</Words>
  <Application>Microsoft Macintosh PowerPoint</Application>
  <PresentationFormat>On-screen Show (16:9)</PresentationFormat>
  <Paragraphs>105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IIDKRT+Candara</vt:lpstr>
      <vt:lpstr>CINKVJ+LucidaGrande</vt:lpstr>
      <vt:lpstr>Palatino Linotype</vt:lpstr>
      <vt:lpstr>VFBEDO+HelveticaNeue</vt:lpstr>
      <vt:lpstr>Geo</vt:lpstr>
      <vt:lpstr>JOVWAP+Candara-Bold</vt:lpstr>
      <vt:lpstr>KOGIKN+Candara-BoldItalic</vt:lpstr>
      <vt:lpstr>Arial</vt:lpstr>
      <vt:lpstr>Times New Roman</vt:lpstr>
      <vt:lpstr>JGRUTA+Candara-Italic</vt:lpstr>
      <vt:lpstr>HAGCON+Helvetica-Light</vt:lpstr>
      <vt:lpstr>Open Sans</vt:lpstr>
      <vt:lpstr>Gallery</vt:lpstr>
      <vt:lpstr>PowerPoint Presentation</vt:lpstr>
      <vt:lpstr>OUTLINES</vt:lpstr>
      <vt:lpstr>PowerPoint Presentation</vt:lpstr>
      <vt:lpstr>PowerPoint Presentation</vt:lpstr>
      <vt:lpstr>PowerPoint Presentation</vt:lpstr>
      <vt:lpstr>Data Crawling</vt:lpstr>
      <vt:lpstr>Location Estimation</vt:lpstr>
      <vt:lpstr>Significant Location</vt:lpstr>
      <vt:lpstr>Language Distribution</vt:lpstr>
      <vt:lpstr>Temporal information</vt:lpstr>
      <vt:lpstr>Location Estimation</vt:lpstr>
      <vt:lpstr>   SOCIAL NETWORK</vt:lpstr>
      <vt:lpstr>Machine Translation</vt:lpstr>
      <vt:lpstr>Languages On Twitters</vt:lpstr>
      <vt:lpstr>Human Mobility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dcterms:modified xsi:type="dcterms:W3CDTF">2017-11-16T05:05:30Z</dcterms:modified>
</cp:coreProperties>
</file>