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Geo"/>
      <p:regular r:id="rId18"/>
      <p: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eo-italic.fntdata"/><Relationship Id="rId6" Type="http://schemas.openxmlformats.org/officeDocument/2006/relationships/slide" Target="slides/slide2.xml"/><Relationship Id="rId18" Type="http://schemas.openxmlformats.org/officeDocument/2006/relationships/font" Target="fonts/Ge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ae2846c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ae2846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c2eec1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9c2eec1e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c2eec1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9c2eec1e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e2846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ae2846cb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395536" y="987574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2" type="body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2" type="body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/>
        </p:nvSpPr>
        <p:spPr>
          <a:xfrm>
            <a:off x="-4346" y="1995686"/>
            <a:ext cx="9143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Lu Cheng, Jiayong Mo, Linzhen Luo, Bernard Ngabonziza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 txBox="1"/>
          <p:nvPr/>
        </p:nvSpPr>
        <p:spPr>
          <a:xfrm>
            <a:off x="0" y="589335"/>
            <a:ext cx="9144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Human Mobility Under Disaster Relief </a:t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with Social Media Mining</a:t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80" y="315004"/>
            <a:ext cx="460375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type="title"/>
          </p:nvPr>
        </p:nvSpPr>
        <p:spPr>
          <a:xfrm>
            <a:off x="701269" y="102959"/>
            <a:ext cx="8442731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Geo"/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Geo"/>
                <a:ea typeface="Geo"/>
                <a:cs typeface="Geo"/>
                <a:sym typeface="Geo"/>
              </a:rPr>
              <a:t>   SOCIAL NETWORK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47231" y="191153"/>
            <a:ext cx="708075" cy="708075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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157" y="1328616"/>
            <a:ext cx="3974800" cy="29867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4716016" y="1059582"/>
            <a:ext cx="37880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HIGHLIGHTS</a:t>
            </a:r>
            <a:endParaRPr b="1" i="0" sz="18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Then how do make it come true?</a:t>
            </a:r>
            <a:r>
              <a:rPr b="0" i="0" lang="en-US" sz="11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780593" y="1687493"/>
            <a:ext cx="4012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Friend prediction is based on text      similarity and interaction frequency.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780220" y="2272268"/>
            <a:ext cx="40037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location is inferenced from friend’s   geo-tagged tweets.  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788837" y="3333346"/>
            <a:ext cx="35435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Regression Decision Tree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788837" y="3653486"/>
            <a:ext cx="35435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Belief Propagation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806699" y="3974284"/>
            <a:ext cx="35256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Dynamic Bayesian Network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788837" y="3031204"/>
            <a:ext cx="3788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b="1" i="0" sz="18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Machine Translation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884466"/>
            <a:ext cx="6520113" cy="39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Languages On Twitters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211" y="966172"/>
            <a:ext cx="6486235" cy="342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7824" y="976873"/>
            <a:ext cx="2978876" cy="339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3727" y="189803"/>
            <a:ext cx="4896423" cy="70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347864" y="1707654"/>
            <a:ext cx="2448272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i="0" sz="6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2" type="body"/>
          </p:nvPr>
        </p:nvSpPr>
        <p:spPr>
          <a:xfrm>
            <a:off x="323528" y="987574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What are the intrinsic states underlying people’s movements?</a:t>
            </a:r>
            <a:endParaRPr/>
          </a:p>
          <a:p>
            <a:pPr indent="-292100" lvl="1" marL="10287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name a few, a state could be working at office in the morning, exercising at gym at noon, or having dinner with family at night. We want each state to provide a unified view regarding a user’s activity: (1) where is the user; (2) what is the user doing; and (3) when does this activity happen.</a:t>
            </a:r>
            <a:endParaRPr/>
          </a:p>
          <a:p>
            <a:pPr indent="-273050" lvl="1" marL="10858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How people’s locations, interactions, and their social ties interplay with each other?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How do people move sequentially between those latent states?</a:t>
            </a:r>
            <a:endParaRPr/>
          </a:p>
          <a:p>
            <a:pPr indent="-349250" lvl="2" marL="74295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where do people working in Manhattan usually go to relax after work? and what are the popular sightseeing routes for a one-day trip in Paris? We aim to summarize people’s transitions between the latent states in a concise and interpretable way.</a:t>
            </a:r>
            <a:endParaRPr/>
          </a:p>
          <a:p>
            <a:pPr indent="-266700" lvl="0" marL="34290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10858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OUTLINES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95536" y="1292373"/>
            <a:ext cx="84969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/>
              <a:t>Data Collection &amp; Exploration</a:t>
            </a:r>
            <a:endParaRPr sz="1800"/>
          </a:p>
          <a:p>
            <a:pPr indent="0" lvl="0" marL="0" marR="0" rtl="0" algn="l">
              <a:lnSpc>
                <a:spcPct val="25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 • </a:t>
            </a:r>
            <a:r>
              <a:rPr lang="en-US" sz="1800"/>
              <a:t>Machine Translation</a:t>
            </a:r>
            <a:endParaRPr sz="1800"/>
          </a:p>
          <a:p>
            <a:pPr indent="0" lvl="0" marL="0" marR="0" rtl="0" algn="l">
              <a:lnSpc>
                <a:spcPct val="25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 • </a:t>
            </a:r>
            <a:r>
              <a:rPr lang="en-US" sz="1800"/>
              <a:t>Human Mobility Model</a:t>
            </a:r>
            <a:endParaRPr sz="1800"/>
          </a:p>
          <a:p>
            <a:pPr indent="0" lvl="0" marL="0" marR="0" rtl="0" algn="l">
              <a:lnSpc>
                <a:spcPct val="25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1800"/>
              <a:t>	 • Results &amp; Analysis</a:t>
            </a:r>
            <a:endParaRPr sz="1800"/>
          </a:p>
          <a:p>
            <a:pPr indent="0" lvl="0" marL="0" rtl="0" algn="l">
              <a:lnSpc>
                <a:spcPct val="25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1800"/>
              <a:t> •Conclusion &amp; Future Works</a:t>
            </a:r>
            <a:endParaRPr sz="1800"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428" y="884476"/>
            <a:ext cx="564748" cy="56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5007" y="2025086"/>
            <a:ext cx="621581" cy="6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6876" y="3390452"/>
            <a:ext cx="569726" cy="5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Crawling</a:t>
            </a:r>
            <a:endParaRPr/>
          </a:p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95536" y="987574"/>
            <a:ext cx="84969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Tweeter Track</a:t>
            </a:r>
            <a:endParaRPr/>
          </a:p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05880" y="1664245"/>
            <a:ext cx="84969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Location Estimation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884466"/>
            <a:ext cx="6759202" cy="29440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9"/>
          <p:cNvGrpSpPr/>
          <p:nvPr/>
        </p:nvGrpSpPr>
        <p:grpSpPr>
          <a:xfrm>
            <a:off x="2675392" y="3944465"/>
            <a:ext cx="5785040" cy="1061519"/>
            <a:chOff x="2557702" y="4533172"/>
            <a:chExt cx="8412977" cy="1308440"/>
          </a:xfrm>
        </p:grpSpPr>
        <p:sp>
          <p:nvSpPr>
            <p:cNvPr id="50" name="Google Shape;50;p9"/>
            <p:cNvSpPr/>
            <p:nvPr/>
          </p:nvSpPr>
          <p:spPr>
            <a:xfrm>
              <a:off x="5086947" y="4533172"/>
              <a:ext cx="2571209" cy="379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262626"/>
                  </a:solidFill>
                  <a:latin typeface="Open Sans"/>
                  <a:ea typeface="Open Sans"/>
                  <a:cs typeface="Open Sans"/>
                  <a:sym typeface="Open Sans"/>
                </a:rPr>
                <a:t>Harvey Hurricane</a:t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629661" y="4930656"/>
              <a:ext cx="3485781" cy="341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Location Information Overview</a:t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2557702" y="5272559"/>
              <a:ext cx="8412977" cy="569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The geo-tagged tweets shown in the map during the time of  Harvey hurricane,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but what about those tweets without geo-tag?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Significant Location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208450" y="1051800"/>
            <a:ext cx="26262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Data from Texas and Florida</a:t>
            </a:r>
            <a:endParaRPr b="1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The yellow point shows some significant spots in the map.</a:t>
            </a:r>
            <a:endParaRPr b="1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The bigger the spot is, the more important that place is.</a:t>
            </a:r>
            <a:endParaRPr b="1"/>
          </a:p>
        </p:txBody>
      </p:sp>
      <p:pic>
        <p:nvPicPr>
          <p:cNvPr descr="location.png"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25" y="884475"/>
            <a:ext cx="4387200" cy="37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Language Distribution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6129125" y="1448325"/>
            <a:ext cx="2626200" cy="1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English covered the largest the portion.</a:t>
            </a:r>
            <a:endParaRPr b="1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Spanish is the second largest portion.</a:t>
            </a:r>
            <a:endParaRPr b="1"/>
          </a:p>
        </p:txBody>
      </p:sp>
      <p:pic>
        <p:nvPicPr>
          <p:cNvPr descr="language.png"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400" y="884400"/>
            <a:ext cx="3995925" cy="39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Temporal information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2645250" y="4112550"/>
            <a:ext cx="5596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tweet data distribution based on the time</a:t>
            </a:r>
            <a:endParaRPr b="1"/>
          </a:p>
        </p:txBody>
      </p:sp>
      <p:pic>
        <p:nvPicPr>
          <p:cNvPr descr="temperal.png"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0" y="784988"/>
            <a:ext cx="5903651" cy="325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Location Estimation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2645250" y="4112550"/>
            <a:ext cx="5596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accuracy climbs up with the different numbers of K state and different prediction method.</a:t>
            </a:r>
            <a:endParaRPr b="1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450" y="1036800"/>
            <a:ext cx="5270756" cy="2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