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7" r:id="rId4"/>
    <p:sldId id="257" r:id="rId5"/>
    <p:sldId id="268" r:id="rId6"/>
    <p:sldId id="260" r:id="rId7"/>
    <p:sldId id="266" r:id="rId8"/>
    <p:sldId id="262" r:id="rId9"/>
    <p:sldId id="269" r:id="rId10"/>
    <p:sldId id="259" r:id="rId11"/>
    <p:sldId id="264" r:id="rId12"/>
    <p:sldId id="261" r:id="rId13"/>
    <p:sldId id="270" r:id="rId14"/>
    <p:sldId id="271" r:id="rId15"/>
    <p:sldId id="265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96552" y="2139702"/>
            <a:ext cx="8567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algn="just"/>
            <a:r>
              <a:rPr lang="en-US" b="1" dirty="0"/>
              <a:t>Lu Cheng PhD, </a:t>
            </a:r>
            <a:r>
              <a:rPr lang="en-US" b="1" dirty="0" smtClean="0"/>
              <a:t>	  	Computer </a:t>
            </a:r>
            <a:r>
              <a:rPr lang="en-US" b="1" dirty="0"/>
              <a:t>Science</a:t>
            </a:r>
            <a:endParaRPr lang="en-US" dirty="0"/>
          </a:p>
          <a:p>
            <a:pPr lvl="5" algn="just"/>
            <a:r>
              <a:rPr lang="en-US" b="1" dirty="0" err="1"/>
              <a:t>Jiayong</a:t>
            </a:r>
            <a:r>
              <a:rPr lang="en-US" b="1" dirty="0"/>
              <a:t> Mo Master, </a:t>
            </a:r>
            <a:r>
              <a:rPr lang="en-US" b="1" dirty="0" smtClean="0"/>
              <a:t>  	Computer </a:t>
            </a:r>
            <a:r>
              <a:rPr lang="en-US" b="1" dirty="0"/>
              <a:t>Science</a:t>
            </a:r>
            <a:endParaRPr lang="en-US" dirty="0"/>
          </a:p>
          <a:p>
            <a:pPr lvl="5" algn="just"/>
            <a:r>
              <a:rPr lang="en-US" b="1" dirty="0"/>
              <a:t>Linzhen Luo Master, </a:t>
            </a:r>
            <a:r>
              <a:rPr lang="en-US" b="1" dirty="0" smtClean="0"/>
              <a:t>  	Computer </a:t>
            </a:r>
            <a:r>
              <a:rPr lang="en-US" b="1" dirty="0"/>
              <a:t>Engineering</a:t>
            </a:r>
            <a:endParaRPr lang="en-US" dirty="0"/>
          </a:p>
          <a:p>
            <a:pPr lvl="5" algn="just"/>
            <a:r>
              <a:rPr lang="en-US" b="1" dirty="0"/>
              <a:t>Bernard </a:t>
            </a:r>
            <a:r>
              <a:rPr lang="en-US" b="1" dirty="0" err="1"/>
              <a:t>Ngabonziza</a:t>
            </a:r>
            <a:r>
              <a:rPr lang="en-US" b="1" dirty="0"/>
              <a:t> </a:t>
            </a:r>
            <a:r>
              <a:rPr lang="en-US" b="1" dirty="0" smtClean="0"/>
              <a:t>PhD</a:t>
            </a:r>
            <a:r>
              <a:rPr lang="en-US" b="1" dirty="0"/>
              <a:t>, </a:t>
            </a:r>
            <a:r>
              <a:rPr lang="en-US" b="1" dirty="0" smtClean="0"/>
              <a:t>	Computer </a:t>
            </a:r>
            <a:r>
              <a:rPr lang="en-US" b="1" dirty="0"/>
              <a:t>Science</a:t>
            </a:r>
            <a:endParaRPr lang="en-US" dirty="0"/>
          </a:p>
          <a:p>
            <a:pPr lvl="5" algn="just"/>
            <a:r>
              <a:rPr lang="en-US" dirty="0"/>
              <a:t/>
            </a:r>
            <a:br>
              <a:rPr lang="en-US" dirty="0"/>
            </a:b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89335"/>
            <a:ext cx="91440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sz="3100" b="1" dirty="0"/>
              <a:t>Disaster Relief: Group-Level Mobility Modeling</a:t>
            </a:r>
          </a:p>
          <a:p>
            <a:pPr algn="ctr"/>
            <a:r>
              <a:rPr lang="en-US" sz="3100" b="1" dirty="0"/>
              <a:t>Using Geo-Tagged Social </a:t>
            </a:r>
            <a:r>
              <a:rPr lang="en-US" sz="3100" b="1" dirty="0" smtClean="0"/>
              <a:t>Media</a:t>
            </a:r>
            <a:endParaRPr lang="en-US" sz="3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7" y="189803"/>
            <a:ext cx="4896546" cy="7053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Languages On Twitters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11" y="966172"/>
            <a:ext cx="6503578" cy="343869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907704" y="993102"/>
            <a:ext cx="6459810" cy="3419575"/>
            <a:chOff x="1907704" y="993102"/>
            <a:chExt cx="6459810" cy="34195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7704" y="993103"/>
              <a:ext cx="2984920" cy="3417290"/>
            </a:xfrm>
            <a:prstGeom prst="rect">
              <a:avLst/>
            </a:prstGeom>
          </p:spPr>
        </p:pic>
        <p:pic>
          <p:nvPicPr>
            <p:cNvPr id="3074" name="Picture 2" descr="languag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624" y="993102"/>
              <a:ext cx="3474890" cy="341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9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71605E-6 L -0.06181 2.7160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smtClean="0"/>
              <a:t>Mobility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Iterative Process</a:t>
            </a:r>
            <a:endParaRPr 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1997071" y="1469837"/>
            <a:ext cx="6912768" cy="299573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GMove</a:t>
            </a:r>
            <a:r>
              <a:rPr lang="en-US" sz="1800" dirty="0" smtClean="0"/>
              <a:t> </a:t>
            </a:r>
            <a:r>
              <a:rPr lang="en-US" sz="1800" dirty="0"/>
              <a:t>alternates between user grouping and HMM training.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HMM Training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User Grouping</a:t>
            </a:r>
            <a:endParaRPr lang="en-US" sz="1800" dirty="0"/>
          </a:p>
        </p:txBody>
      </p:sp>
      <p:pic>
        <p:nvPicPr>
          <p:cNvPr id="6146" name="Picture 2" descr="https://lh4.googleusercontent.com/ma-JE94IGgMsBCDKZMtAzWzfw9Y7LtgFOUsR9fwriaYJFTnRfTTwffAc_TlPxp08xs8lSaQ7GOpbXOYV8NmK96Uu34yohn0Pj1PjfU8gujhMH4RefTWc_vb113mXkgc6mrWaZuF49gvBnq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36" y="2938819"/>
            <a:ext cx="3174250" cy="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Text </a:t>
            </a:r>
            <a:r>
              <a:rPr lang="en-US" b="0" dirty="0" smtClean="0"/>
              <a:t>Augmentation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</a:t>
            </a:r>
            <a:r>
              <a:rPr lang="en-US" sz="2400" dirty="0"/>
              <a:t>discretize the space </a:t>
            </a:r>
            <a:r>
              <a:rPr lang="en-US" sz="2400" i="1" dirty="0"/>
              <a:t>D</a:t>
            </a:r>
            <a:r>
              <a:rPr lang="en-US" sz="2400" dirty="0"/>
              <a:t> into equal-size cells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1990056" y="1664245"/>
            <a:ext cx="654238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keyword k, we use its spatiotemporal distribution </a:t>
            </a:r>
            <a:r>
              <a:rPr lang="en-US" sz="1600" dirty="0" smtClean="0"/>
              <a:t>over </a:t>
            </a:r>
            <a:r>
              <a:rPr lang="en-US" sz="1600" dirty="0"/>
              <a:t>the </a:t>
            </a:r>
            <a:r>
              <a:rPr lang="en-US" sz="1600" dirty="0" smtClean="0"/>
              <a:t>3-D cube </a:t>
            </a:r>
            <a:r>
              <a:rPr lang="en-US" sz="1600" dirty="0"/>
              <a:t>to </a:t>
            </a:r>
            <a:r>
              <a:rPr lang="en-US" sz="1600" dirty="0" smtClean="0"/>
              <a:t>obtain </a:t>
            </a:r>
            <a:r>
              <a:rPr lang="en-US" sz="1600" dirty="0"/>
              <a:t>a vector V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two keywords, we compute their correlation as the </a:t>
            </a:r>
            <a:r>
              <a:rPr lang="en-US" sz="1600" dirty="0" smtClean="0"/>
              <a:t>cosine </a:t>
            </a:r>
            <a:r>
              <a:rPr lang="en-US" sz="1600" dirty="0"/>
              <a:t>distance between their vectors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7170" name="Picture 2" descr="https://lh4.googleusercontent.com/IYL22XCBrM0BG0umbexZkgwLiJirUILeps8KOt5_88Xn1M0pR8_WioW4bvFKZNhylpRgk-noMKUkWgepmu5RHWljZsJ8XacQJnZzxXyMUchSMorLPb0EsPB4Uab07Ltd79DqSCSZPP5WYE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84" y="3159639"/>
            <a:ext cx="3077104" cy="15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lh3.googleusercontent.com/lpz0QytcIKkLDnnP7UQPzxuJibgZv9AVF9zy9W31Wq8FlGq-bGYqYlKONV80H947bD8X_9-3dPM_zUmQ6tMTFazLebzeF0hwJNDm4ikjU2Elzgt78URWLbsbidKHd7enGmj19xK9YR_1j60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243592"/>
            <a:ext cx="7168033" cy="278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226679" y="1405010"/>
            <a:ext cx="6821496" cy="2625156"/>
            <a:chOff x="2226679" y="1405010"/>
            <a:chExt cx="6821496" cy="2625156"/>
          </a:xfrm>
        </p:grpSpPr>
        <p:pic>
          <p:nvPicPr>
            <p:cNvPr id="8194" name="Picture 2" descr="https://lh4.googleusercontent.com/N21hSSkcr4ATQekd9Zo9YMFO--g3-TS77VajiabhP3V9D8E9sBfcFxa4ie49rH4CJzkBxyBxFnrw0ndAoNMvttPWLaYIm8f75QeDI5olY2vg-sG_6YlWleGhIzXQFC9vQL6zz4EoWNEjp9P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679" y="1534378"/>
              <a:ext cx="3321289" cy="2366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lh4.googleusercontent.com/niBoYesL3ohpWszXBVForbMqdowQs8n27kZsZxy5_5EIgRCe0Iypgp1uX8FcKj1hYeLc_SsJGaF9Zj3P2NPWsvbWGs0vHVOsNm40XX2aUgnvf-_GllxW48nZbgkrQhFE-uCSYSeo4eQ6erY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968" y="1405010"/>
              <a:ext cx="3500207" cy="262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562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347864" y="1707654"/>
            <a:ext cx="2448272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zh-CN" sz="600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1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352928" cy="9361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Mobility </a:t>
            </a:r>
            <a:r>
              <a:rPr lang="en-US" dirty="0"/>
              <a:t>modeling aims at understanding </a:t>
            </a:r>
            <a:r>
              <a:rPr lang="en-US" dirty="0" smtClean="0"/>
              <a:t>human movement regularity.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897308"/>
            <a:ext cx="7992888" cy="79047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recent prevalence of </a:t>
            </a:r>
            <a:r>
              <a:rPr lang="en-US" i="1" dirty="0"/>
              <a:t>geo-tagged</a:t>
            </a:r>
            <a:r>
              <a:rPr lang="en-US" dirty="0"/>
              <a:t> </a:t>
            </a:r>
            <a:r>
              <a:rPr lang="en-US" i="1" dirty="0"/>
              <a:t>social</a:t>
            </a:r>
            <a:r>
              <a:rPr lang="en-US" dirty="0"/>
              <a:t> </a:t>
            </a:r>
            <a:r>
              <a:rPr lang="en-US" i="1" dirty="0" smtClean="0"/>
              <a:t>media </a:t>
            </a:r>
            <a:r>
              <a:rPr lang="en-US" dirty="0" smtClean="0"/>
              <a:t>(</a:t>
            </a:r>
            <a:r>
              <a:rPr lang="en-US" b="1" dirty="0" err="1" smtClean="0"/>
              <a:t>GeoSM</a:t>
            </a:r>
            <a:r>
              <a:rPr lang="en-US" dirty="0"/>
              <a:t>) </a:t>
            </a:r>
            <a:r>
              <a:rPr lang="en-US" dirty="0" smtClean="0"/>
              <a:t>brings new </a:t>
            </a:r>
            <a:r>
              <a:rPr lang="en-US" dirty="0"/>
              <a:t>opportunities to this task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87624" y="2799045"/>
            <a:ext cx="6552728" cy="7076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In addition to spatial and temporal information, each </a:t>
            </a:r>
            <a:r>
              <a:rPr lang="en-US" sz="1800" dirty="0" err="1" smtClean="0">
                <a:solidFill>
                  <a:srgbClr val="FF0000"/>
                </a:solidFill>
              </a:rPr>
              <a:t>GeoSM</a:t>
            </a:r>
            <a:r>
              <a:rPr lang="en-US" sz="1800" dirty="0" smtClean="0">
                <a:solidFill>
                  <a:srgbClr val="FF0000"/>
                </a:solidFill>
              </a:rPr>
              <a:t> records </a:t>
            </a:r>
            <a:r>
              <a:rPr lang="en-US" sz="1800" dirty="0">
                <a:solidFill>
                  <a:srgbClr val="FF0000"/>
                </a:solidFill>
              </a:rPr>
              <a:t>(e.g., tweet, Facebook post) also has text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87624" y="3617974"/>
            <a:ext cx="6552728" cy="7076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err="1">
                <a:solidFill>
                  <a:srgbClr val="FF0000"/>
                </a:solidFill>
              </a:rPr>
              <a:t>GeoSM</a:t>
            </a:r>
            <a:r>
              <a:rPr lang="en-US" sz="1800" dirty="0">
                <a:solidFill>
                  <a:srgbClr val="FF0000"/>
                </a:solidFill>
              </a:rPr>
              <a:t> data has a much larger size and a much </a:t>
            </a:r>
            <a:r>
              <a:rPr lang="en-US" sz="1800" dirty="0" smtClean="0">
                <a:solidFill>
                  <a:srgbClr val="FF0000"/>
                </a:solidFill>
              </a:rPr>
              <a:t>better </a:t>
            </a:r>
            <a:r>
              <a:rPr lang="en-US" sz="1800" dirty="0">
                <a:solidFill>
                  <a:srgbClr val="FF0000"/>
                </a:solidFill>
              </a:rPr>
              <a:t>coverage of the population than GPS trace data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372" y="1205706"/>
            <a:ext cx="7630012" cy="900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aim to unveil human movement regularity during </a:t>
            </a:r>
            <a:r>
              <a:rPr lang="en-US" sz="2400" dirty="0" smtClean="0"/>
              <a:t>disaster </a:t>
            </a:r>
            <a:r>
              <a:rPr lang="en-US" sz="2400" dirty="0"/>
              <a:t>response using large-scale </a:t>
            </a:r>
            <a:r>
              <a:rPr lang="en-US" sz="2400" dirty="0" err="1"/>
              <a:t>GeoSM</a:t>
            </a:r>
            <a:r>
              <a:rPr lang="en-US" sz="2400" dirty="0"/>
              <a:t> data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8372" y="2434608"/>
            <a:ext cx="8496944" cy="11911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Speciﬁcally, focus on following </a:t>
            </a:r>
            <a:r>
              <a:rPr lang="en-US" sz="2400" dirty="0" smtClean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What are the intrinsic states underlying people’s movements?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How </a:t>
            </a:r>
            <a:r>
              <a:rPr lang="en-US" sz="1800" dirty="0">
                <a:solidFill>
                  <a:srgbClr val="FF0000"/>
                </a:solidFill>
              </a:rPr>
              <a:t>do people move sequentially between those latent states?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YnZhUpDeo4GXlQ2hK2-s_gOTZfMEhgMkfKdh0K7Nf-2Tzm0mOt5eOhhmLNj_xE38yKZdUIx_NIEmlGL7zcMI4WOykUBaWmVJINe64_I5pzbtxe6vsM7j4_QV-WJDSbyBClFdlvRVepgYipF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90185"/>
            <a:ext cx="5510442" cy="325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DATA CRAWLING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60" y="987574"/>
            <a:ext cx="6480720" cy="34563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Dilemma </a:t>
            </a:r>
            <a:r>
              <a:rPr lang="en-US" sz="2800" dirty="0"/>
              <a:t>for mobility modeling using </a:t>
            </a:r>
            <a:r>
              <a:rPr lang="en-US" sz="2800" dirty="0" err="1"/>
              <a:t>GeoSM</a:t>
            </a:r>
            <a:r>
              <a:rPr lang="en-US" sz="2800" dirty="0"/>
              <a:t> data</a:t>
            </a:r>
            <a:r>
              <a:rPr lang="en-US" sz="28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GeoSM</a:t>
            </a:r>
            <a:r>
              <a:rPr lang="en-US" sz="2800" dirty="0" smtClean="0"/>
              <a:t> </a:t>
            </a:r>
            <a:r>
              <a:rPr lang="en-US" sz="2800" dirty="0"/>
              <a:t>(e.g., tweets) have very short text, making </a:t>
            </a:r>
            <a:r>
              <a:rPr lang="en-US" sz="2800" dirty="0" smtClean="0"/>
              <a:t>it hard </a:t>
            </a:r>
            <a:r>
              <a:rPr lang="en-US" sz="2800" dirty="0"/>
              <a:t>to model the semantics of human activities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42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83718"/>
            <a:ext cx="621581" cy="6215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3"/>
            <a:ext cx="8496944" cy="307315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800" dirty="0"/>
              <a:t>• </a:t>
            </a:r>
            <a:r>
              <a:rPr lang="en-US" sz="2800" dirty="0" smtClean="0"/>
              <a:t>Data Collection &amp; Exploration</a:t>
            </a:r>
            <a:endParaRPr lang="en-US" sz="2800" dirty="0" smtClean="0"/>
          </a:p>
          <a:p>
            <a:pPr>
              <a:lnSpc>
                <a:spcPct val="250000"/>
              </a:lnSpc>
            </a:pPr>
            <a:r>
              <a:rPr lang="en-US" sz="2800" dirty="0" smtClean="0"/>
              <a:t>	 • </a:t>
            </a:r>
            <a:r>
              <a:rPr lang="en-US" sz="2800" dirty="0" smtClean="0"/>
              <a:t>Machine </a:t>
            </a:r>
            <a:r>
              <a:rPr lang="en-US" sz="2800" dirty="0"/>
              <a:t>Translation </a:t>
            </a:r>
            <a:endParaRPr lang="en-US" sz="2800" dirty="0" smtClean="0"/>
          </a:p>
          <a:p>
            <a:pPr>
              <a:lnSpc>
                <a:spcPct val="250000"/>
              </a:lnSpc>
            </a:pPr>
            <a:r>
              <a:rPr lang="en-US" sz="2800" dirty="0" smtClean="0"/>
              <a:t>		 • </a:t>
            </a:r>
            <a:r>
              <a:rPr lang="en-US" sz="2800" dirty="0" smtClean="0"/>
              <a:t>Human Mobility Model</a:t>
            </a:r>
            <a:endParaRPr 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57783"/>
            <a:ext cx="565049" cy="565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490403"/>
            <a:ext cx="570320" cy="5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49977" y="545190"/>
            <a:ext cx="6372226" cy="4026479"/>
            <a:chOff x="1736521" y="501092"/>
            <a:chExt cx="6372226" cy="4026479"/>
          </a:xfrm>
        </p:grpSpPr>
        <p:pic>
          <p:nvPicPr>
            <p:cNvPr id="4100" name="Picture 4" descr="temper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521" y="501092"/>
              <a:ext cx="6372226" cy="3514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1979427" y="4127461"/>
              <a:ext cx="5886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The tweet data distribution based on the </a:t>
              </a:r>
              <a:r>
                <a:rPr lang="en-US" sz="2000" b="1" dirty="0" smtClean="0"/>
                <a:t>time</a:t>
              </a:r>
              <a:endParaRPr lang="en-US" sz="2000" dirty="0"/>
            </a:p>
          </p:txBody>
        </p:sp>
      </p:grp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" y="315004"/>
            <a:ext cx="460375" cy="460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269" y="102959"/>
            <a:ext cx="8442731" cy="88446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95959"/>
                </a:solidFill>
                <a:latin typeface="GeosansLight" pitchFamily="2" charset="0"/>
                <a:sym typeface="GeosansLight" pitchFamily="2" charset="0"/>
              </a:rPr>
              <a:t>   </a:t>
            </a:r>
            <a:r>
              <a:rPr lang="en-US" altLang="zh-CN" dirty="0" smtClean="0">
                <a:solidFill>
                  <a:srgbClr val="595959"/>
                </a:solidFill>
                <a:latin typeface="GeosansLight" pitchFamily="2" charset="0"/>
                <a:sym typeface="GeosansLight" pitchFamily="2" charset="0"/>
              </a:rPr>
              <a:t>Social Network</a:t>
            </a:r>
            <a:endParaRPr lang="en-US" altLang="zh-CN" dirty="0">
              <a:solidFill>
                <a:srgbClr val="595959"/>
              </a:solidFill>
              <a:latin typeface="GeosansLight" pitchFamily="2" charset="0"/>
              <a:sym typeface="GeosansLight" pitchFamily="2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47231" y="191153"/>
            <a:ext cx="708075" cy="708075"/>
          </a:xfrm>
          <a:prstGeom prst="ellips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7F7F7F"/>
                </a:solidFill>
                <a:latin typeface="Simple-Line-Icons" pitchFamily="2" charset="2"/>
                <a:sym typeface="Simple-Line-Icons" pitchFamily="2" charset="2"/>
              </a:rPr>
              <a:t></a:t>
            </a:r>
            <a:endParaRPr lang="en-US" altLang="zh-CN" dirty="0">
              <a:solidFill>
                <a:srgbClr val="7F7F7F"/>
              </a:solidFill>
            </a:endParaRPr>
          </a:p>
        </p:txBody>
      </p:sp>
      <p:pic>
        <p:nvPicPr>
          <p:cNvPr id="8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7" y="1328616"/>
            <a:ext cx="3974933" cy="29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980A8AA6-7A8B-4142-ACBC-7C67C8EC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059582"/>
            <a:ext cx="3788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olidFill>
                  <a:srgbClr val="595959"/>
                </a:solidFill>
                <a:latin typeface="Open Sans" pitchFamily="2" charset="0"/>
                <a:sym typeface="Open Sans" pitchFamily="2" charset="0"/>
              </a:rPr>
              <a:t>HIGHLIGHTS</a:t>
            </a:r>
            <a:endParaRPr lang="zh-CN" altLang="en-US" sz="1800" b="1" dirty="0">
              <a:solidFill>
                <a:srgbClr val="595959"/>
              </a:solidFill>
              <a:latin typeface="Open Sans" pitchFamily="2" charset="0"/>
              <a:sym typeface="Open Sans" pitchFamily="2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595959"/>
                </a:solidFill>
                <a:latin typeface="Open Sans" pitchFamily="2" charset="0"/>
                <a:sym typeface="Open Sans" pitchFamily="2" charset="0"/>
              </a:rPr>
              <a:t>Then how do make it come true?</a:t>
            </a:r>
            <a:r>
              <a:rPr lang="en-US" altLang="zh-CN" sz="1100" dirty="0">
                <a:solidFill>
                  <a:srgbClr val="595959"/>
                </a:solidFill>
                <a:latin typeface="Open Sans" pitchFamily="2" charset="0"/>
                <a:sym typeface="Open Sans" pitchFamily="2" charset="0"/>
              </a:rPr>
              <a:t> 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80593" y="1687493"/>
            <a:ext cx="4012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Friend prediction is based on text </a:t>
            </a:r>
            <a:r>
              <a:rPr lang="en-US" altLang="zh-CN" sz="1600" dirty="0" smtClean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    similarity </a:t>
            </a: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and interaction frequency.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780220" y="2272268"/>
            <a:ext cx="40037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location is inferenced from friend’s </a:t>
            </a:r>
            <a:r>
              <a:rPr lang="en-US" altLang="zh-CN" sz="1600" dirty="0" smtClean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  geo-tagged </a:t>
            </a: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tweets.  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788837" y="3333346"/>
            <a:ext cx="354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Regression Decision Tree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4788837" y="3653486"/>
            <a:ext cx="354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Belief Propagation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806699" y="3974284"/>
            <a:ext cx="352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Dynamic Bayesian Network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25" name="TextBox 8"/>
          <p:cNvSpPr>
            <a:spLocks noChangeArrowheads="1"/>
          </p:cNvSpPr>
          <p:nvPr/>
        </p:nvSpPr>
        <p:spPr bwMode="auto">
          <a:xfrm>
            <a:off x="4788837" y="3031204"/>
            <a:ext cx="3788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595959"/>
                </a:solidFill>
                <a:latin typeface="Open Sans" panose="020B0606030504020204" pitchFamily="34" charset="0"/>
                <a:sym typeface="Open Sans" panose="020B0606030504020204" pitchFamily="34" charset="0"/>
              </a:rPr>
              <a:t>Features</a:t>
            </a:r>
            <a:endParaRPr lang="zh-CN" altLang="en-US" sz="1800" b="1" dirty="0">
              <a:solidFill>
                <a:srgbClr val="595959"/>
              </a:solidFill>
              <a:latin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Estimation</a:t>
            </a:r>
            <a:endParaRPr lang="en-US" dirty="0"/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4466"/>
            <a:ext cx="6781808" cy="295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675392" y="3944465"/>
            <a:ext cx="5785040" cy="1061519"/>
            <a:chOff x="2557702" y="4533172"/>
            <a:chExt cx="8412977" cy="1308440"/>
          </a:xfrm>
        </p:grpSpPr>
        <p:sp>
          <p:nvSpPr>
            <p:cNvPr id="6" name="TextBox 6"/>
            <p:cNvSpPr>
              <a:spLocks noChangeArrowheads="1"/>
            </p:cNvSpPr>
            <p:nvPr/>
          </p:nvSpPr>
          <p:spPr bwMode="auto">
            <a:xfrm>
              <a:off x="5086947" y="4533172"/>
              <a:ext cx="2571209" cy="379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rgbClr val="262626"/>
                  </a:solidFill>
                  <a:latin typeface="Open Sans" panose="020B0606030504020204" pitchFamily="34" charset="0"/>
                  <a:sym typeface="Open Sans" panose="020B0606030504020204" pitchFamily="34" charset="0"/>
                </a:rPr>
                <a:t>Harvey Hurricane</a:t>
              </a:r>
            </a:p>
          </p:txBody>
        </p:sp>
        <p:sp>
          <p:nvSpPr>
            <p:cNvPr id="7" name="TextBox 8"/>
            <p:cNvSpPr>
              <a:spLocks noChangeArrowheads="1"/>
            </p:cNvSpPr>
            <p:nvPr/>
          </p:nvSpPr>
          <p:spPr bwMode="auto">
            <a:xfrm>
              <a:off x="4629661" y="4930656"/>
              <a:ext cx="3485781" cy="34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3F3F3F"/>
                  </a:solidFill>
                  <a:latin typeface="Open Sans" panose="020B0606030504020204" pitchFamily="34" charset="0"/>
                  <a:sym typeface="Open Sans" panose="020B0606030504020204" pitchFamily="34" charset="0"/>
                </a:rPr>
                <a:t>Location Information Overview</a:t>
              </a:r>
            </a:p>
          </p:txBody>
        </p:sp>
        <p:sp>
          <p:nvSpPr>
            <p:cNvPr id="8" name="TextBox 10"/>
            <p:cNvSpPr>
              <a:spLocks noChangeArrowheads="1"/>
            </p:cNvSpPr>
            <p:nvPr/>
          </p:nvSpPr>
          <p:spPr bwMode="auto">
            <a:xfrm>
              <a:off x="2557702" y="5272559"/>
              <a:ext cx="8412977" cy="569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200" dirty="0">
                  <a:solidFill>
                    <a:srgbClr val="595959"/>
                  </a:solidFill>
                  <a:latin typeface="Open Sans" panose="020B0606030504020204" pitchFamily="34" charset="0"/>
                  <a:sym typeface="Open Sans" panose="020B0606030504020204" pitchFamily="34" charset="0"/>
                </a:rPr>
                <a:t>The geo-tagged tweets shown in the map during the time of  Harvey hurricane,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200" dirty="0">
                  <a:solidFill>
                    <a:srgbClr val="595959"/>
                  </a:solidFill>
                  <a:latin typeface="Open Sans" panose="020B0606030504020204" pitchFamily="34" charset="0"/>
                  <a:sym typeface="Open Sans" panose="020B0606030504020204" pitchFamily="34" charset="0"/>
                </a:rPr>
                <a:t>but what about those tweets without geo-tag? </a:t>
              </a:r>
              <a:endParaRPr lang="zh-CN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19872" y="1072328"/>
            <a:ext cx="3672408" cy="3537423"/>
            <a:chOff x="3419872" y="1072328"/>
            <a:chExt cx="3672408" cy="3537423"/>
          </a:xfrm>
        </p:grpSpPr>
        <p:pic>
          <p:nvPicPr>
            <p:cNvPr id="2050" name="Picture 2" descr="loca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936" y="1072328"/>
              <a:ext cx="3587344" cy="3066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3419872" y="424041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Significant </a:t>
              </a:r>
              <a:r>
                <a:rPr lang="en-US" b="1" dirty="0" smtClean="0"/>
                <a:t>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77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Method</a:t>
            </a:r>
            <a:endParaRPr lang="en-US" dirty="0"/>
          </a:p>
        </p:txBody>
      </p:sp>
      <p:pic>
        <p:nvPicPr>
          <p:cNvPr id="5122" name="Picture 2" descr="https://lh4.googleusercontent.com/4BspSVUhm8hWUnv92FvFDz9EIxIP1AXyPOAG-Q-5dguxHkPSCSt1dTuLD8SI8I-BkmLclT1RVCldLdiBWhr_peZe8CjRwAn_qoOZujmi5pJu-5IV9ztSW8oeijIeRuAxY7aITmxapzte37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47" y="1059582"/>
            <a:ext cx="610197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Translation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84466"/>
            <a:ext cx="6536454" cy="39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320</Words>
  <Application>Microsoft Office PowerPoint</Application>
  <PresentationFormat>全屏显示(16:9)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GeosansLight</vt:lpstr>
      <vt:lpstr>Malgun Gothic</vt:lpstr>
      <vt:lpstr>Simple-Line-Icons</vt:lpstr>
      <vt:lpstr>宋体</vt:lpstr>
      <vt:lpstr>Arial</vt:lpstr>
      <vt:lpstr>Calibri</vt:lpstr>
      <vt:lpstr>Open Sans</vt:lpstr>
      <vt:lpstr>Wingdings</vt:lpstr>
      <vt:lpstr>Office Theme</vt:lpstr>
      <vt:lpstr>Custom Design</vt:lpstr>
      <vt:lpstr>PowerPoint 演示文稿</vt:lpstr>
      <vt:lpstr>BACKGROUND</vt:lpstr>
      <vt:lpstr>GOALS</vt:lpstr>
      <vt:lpstr>CHALLENGES &amp; DATA CRAWLING</vt:lpstr>
      <vt:lpstr>OUTLINES</vt:lpstr>
      <vt:lpstr>   Social Network</vt:lpstr>
      <vt:lpstr>Location Estimation</vt:lpstr>
      <vt:lpstr>Prediction Method</vt:lpstr>
      <vt:lpstr>Machine Translation</vt:lpstr>
      <vt:lpstr>Languages On Twitters</vt:lpstr>
      <vt:lpstr>Human Mobility</vt:lpstr>
      <vt:lpstr>Text Augmentation</vt:lpstr>
      <vt:lpstr>Outcome</vt:lpstr>
      <vt:lpstr>PowerPoint 演示文稿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linzhen luo</cp:lastModifiedBy>
  <cp:revision>60</cp:revision>
  <dcterms:created xsi:type="dcterms:W3CDTF">2014-04-01T16:27:38Z</dcterms:created>
  <dcterms:modified xsi:type="dcterms:W3CDTF">2017-11-18T04:57:43Z</dcterms:modified>
</cp:coreProperties>
</file>