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8" r:id="rId10"/>
    <p:sldId id="263" r:id="rId11"/>
    <p:sldId id="266" r:id="rId12"/>
    <p:sldId id="267" r:id="rId13"/>
    <p:sldId id="26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61" autoAdjust="0"/>
  </p:normalViewPr>
  <p:slideViewPr>
    <p:cSldViewPr snapToGrid="0">
      <p:cViewPr varScale="1">
        <p:scale>
          <a:sx n="72" d="100"/>
          <a:sy n="72" d="100"/>
        </p:scale>
        <p:origin x="6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2C2E2-B729-482F-908A-B540FB4E80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7B32A0-2F9D-4D32-AB4E-2E6726D29C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D56D3A-0739-4D3C-A26C-91E2D5FBE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24920-86AE-40B5-B62E-7B9E0C849D44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F78151-5675-4F0C-83E3-C1CEC28B9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D04ABB-B37F-4F9D-9320-52A71E975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D75E-766A-4412-BCB6-2273432634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880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43D89-DFD5-41E3-A37A-3F8BFDF57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71EE38-81B5-4732-ABA2-5F283F28E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2449EC-F972-4085-BC57-50D1B60A7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24920-86AE-40B5-B62E-7B9E0C849D44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FFBA21-F2EF-44C8-9C51-F7A8AA06A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2E8592-9CCD-4D35-AB41-DA3E69DF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D75E-766A-4412-BCB6-2273432634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445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7424FB-F2DB-4204-AE0A-53BD61970F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7FD188-4149-4C4B-9ECC-048A1DC3C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4B39AC-7CD4-41A0-81EE-D9119DC8C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24920-86AE-40B5-B62E-7B9E0C849D44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7C27AB-6343-4727-B386-DEE824E08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878E12-564F-424C-8BA1-82E2D708D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D75E-766A-4412-BCB6-2273432634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190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E3C12C-426C-4F6F-BF89-7AAC92A85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C622ED-37E4-4248-8C76-D7A72492E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8A3BA6-D493-4AA1-8117-92E84F240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24920-86AE-40B5-B62E-7B9E0C849D44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9526D6-A5A9-4ADB-AA48-8C6789D86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7FC6DF-E511-42EE-BD42-2BE94B2D8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D75E-766A-4412-BCB6-2273432634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97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01374-42B4-4052-A116-DBA20F2FF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3D7AFB-3D3F-4F0C-BCDC-DB3E5029F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B6BA2D-8011-4A48-9901-524797C5B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24920-86AE-40B5-B62E-7B9E0C849D44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3FC6CA-74C5-4103-93A8-B2ED224A4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771A16-BA55-4EFA-BEA3-D841319ED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D75E-766A-4412-BCB6-2273432634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68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0F1E2F-4FF1-4804-A273-47CA4A4FB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AE6951-220D-4B08-A231-9A2E643E8F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D0997B-8343-4C8E-B44B-D0916E920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E9DF27-EFDF-4005-85FA-569FA335F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24920-86AE-40B5-B62E-7B9E0C849D44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300244-E3E2-4C95-B104-50F35C0C8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6CE753-C437-4CC8-AA49-AC870009C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D75E-766A-4412-BCB6-2273432634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999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862B3-4BA5-48B6-A5EF-2A707148B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ADC45A-9B62-4932-BA68-10DE5C543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D2082A-B6C7-4071-A671-7050B7D8D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FF7E53-7537-4BC4-B533-C94E579CF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27F128-2B75-4DB7-84D8-D57231C733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C74618-22F0-412F-BD09-1E17AAD24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24920-86AE-40B5-B62E-7B9E0C849D44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2440412-A39D-4718-A275-C3013C92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4FAC23C-BC35-4502-8F51-6A0942583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D75E-766A-4412-BCB6-2273432634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69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FA2DF-E22D-4E2D-B06D-AA37E0F46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A757BD-061D-40D8-BCD2-DACDFA03A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24920-86AE-40B5-B62E-7B9E0C849D44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ECE412-191F-4CE2-8978-A398134B3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33DE3F-0D54-42B1-9E12-61CD62C1E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D75E-766A-4412-BCB6-2273432634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988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AF430C-0DC1-42A7-9DD9-33F39A5E4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24920-86AE-40B5-B62E-7B9E0C849D44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F6BED9-88C8-4CF7-9009-0C877D236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AD3DCD-9955-4EE5-9B91-0EFE41BEC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D75E-766A-4412-BCB6-2273432634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84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832C69-767B-4810-AF3D-DB4418A30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7CC629-48C0-474D-81F1-BAD2EB9D7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79AF69-730F-4DCC-A883-B12DD66C9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CB9F72-D1EF-4F1E-A308-33D6596C2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24920-86AE-40B5-B62E-7B9E0C849D44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28E589-2544-48F4-9ADF-8D71390F0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13AA91-A14B-4820-A2F2-9CB93A0CF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D75E-766A-4412-BCB6-2273432634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587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16806-23B6-48E2-9BE7-A7DC3A74E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735D91-E28E-4950-8D37-3EB593DDAB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EC8A27-0ADF-4690-A970-19226E9C3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04E508-2D34-4094-8925-2609F657D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24920-86AE-40B5-B62E-7B9E0C849D44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93613E-210C-4333-8ECF-8DC364CE1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14484F-383C-4396-8B10-61ECEEEB6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D75E-766A-4412-BCB6-2273432634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490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A50D20-3859-4926-98FF-E3A847680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7D23D9-ED78-4003-8DF6-5E9AE91D1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60BB21-8C37-4922-8EAC-E743207AA8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24920-86AE-40B5-B62E-7B9E0C849D44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F8EDA1-735C-466D-BBFC-262F059B8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38F21B-CE24-406D-B67F-CA5855B98C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3D75E-766A-4412-BCB6-2273432634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075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E6052-121F-495F-8E72-D27F829474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Location Estimation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A58258-7760-4AE7-825C-8E2AB257E3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Based on friendships and 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1100724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D4180B3-7C0B-443F-AF12-C915A460A425}"/>
              </a:ext>
            </a:extLst>
          </p:cNvPr>
          <p:cNvSpPr txBox="1"/>
          <p:nvPr/>
        </p:nvSpPr>
        <p:spPr>
          <a:xfrm>
            <a:off x="1020416" y="514098"/>
            <a:ext cx="95180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6.Location Prediction</a:t>
            </a:r>
          </a:p>
          <a:p>
            <a:endParaRPr lang="zh-CN" altLang="en-US" sz="28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567BE3-2487-42A8-90C2-34DE890F4E65}"/>
              </a:ext>
            </a:extLst>
          </p:cNvPr>
          <p:cNvSpPr txBox="1"/>
          <p:nvPr/>
        </p:nvSpPr>
        <p:spPr>
          <a:xfrm>
            <a:off x="1245702" y="1223518"/>
            <a:ext cx="111715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Input: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sz="2400" b="1" dirty="0"/>
              <a:t>A sequence of locations visited by one’s friends 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sz="2400" b="1" dirty="0"/>
              <a:t>Along with the corresponding time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sz="2400" b="1" dirty="0"/>
              <a:t>Day Type</a:t>
            </a:r>
            <a:endParaRPr lang="en-US" altLang="zh-CN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F829FCA-F70A-463A-A530-31230B7966EA}"/>
              </a:ext>
            </a:extLst>
          </p:cNvPr>
          <p:cNvSpPr txBox="1"/>
          <p:nvPr/>
        </p:nvSpPr>
        <p:spPr>
          <a:xfrm>
            <a:off x="1245702" y="3087099"/>
            <a:ext cx="11171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Output:</a:t>
            </a:r>
          </a:p>
          <a:p>
            <a:r>
              <a:rPr lang="en-US" altLang="zh-CN" sz="2400" b="1" dirty="0">
                <a:solidFill>
                  <a:srgbClr val="FF0000"/>
                </a:solidFill>
              </a:rPr>
              <a:t>The most likely sequence of locations one visited over the given time period.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554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D4180B3-7C0B-443F-AF12-C915A460A425}"/>
              </a:ext>
            </a:extLst>
          </p:cNvPr>
          <p:cNvSpPr txBox="1"/>
          <p:nvPr/>
        </p:nvSpPr>
        <p:spPr>
          <a:xfrm>
            <a:off x="1073424" y="514098"/>
            <a:ext cx="95180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6.1.Learning(Supervised Learning)</a:t>
            </a:r>
          </a:p>
          <a:p>
            <a:endParaRPr lang="zh-CN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0567BE3-2487-42A8-90C2-34DE890F4E65}"/>
                  </a:ext>
                </a:extLst>
              </p:cNvPr>
              <p:cNvSpPr txBox="1"/>
              <p:nvPr/>
            </p:nvSpPr>
            <p:spPr>
              <a:xfrm>
                <a:off x="1245702" y="1223518"/>
                <a:ext cx="111715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Find a set of parameters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400" dirty="0"/>
                  <a:t> maximize the loglikelihood of the </a:t>
                </a:r>
                <a:r>
                  <a:rPr lang="en-US" altLang="zh-CN" sz="2400" dirty="0" err="1"/>
                  <a:t>trainning</a:t>
                </a:r>
                <a:r>
                  <a:rPr lang="en-US" altLang="zh-CN" sz="2400" dirty="0"/>
                  <a:t> data.</a:t>
                </a: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0567BE3-2487-42A8-90C2-34DE890F4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702" y="1223518"/>
                <a:ext cx="11171585" cy="461665"/>
              </a:xfrm>
              <a:prstGeom prst="rect">
                <a:avLst/>
              </a:prstGeom>
              <a:blipFill>
                <a:blip r:embed="rId2"/>
                <a:stretch>
                  <a:fillRect l="-818" t="-9333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44886BBF-F612-4EF8-BB8E-F14EF9005A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414" y="1685182"/>
            <a:ext cx="8660054" cy="486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516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D4180B3-7C0B-443F-AF12-C915A460A425}"/>
              </a:ext>
            </a:extLst>
          </p:cNvPr>
          <p:cNvSpPr txBox="1"/>
          <p:nvPr/>
        </p:nvSpPr>
        <p:spPr>
          <a:xfrm>
            <a:off x="1020416" y="514098"/>
            <a:ext cx="95180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6.2.Inference</a:t>
            </a:r>
          </a:p>
          <a:p>
            <a:endParaRPr lang="zh-CN" altLang="en-US" sz="28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567BE3-2487-42A8-90C2-34DE890F4E65}"/>
              </a:ext>
            </a:extLst>
          </p:cNvPr>
          <p:cNvSpPr txBox="1"/>
          <p:nvPr/>
        </p:nvSpPr>
        <p:spPr>
          <a:xfrm>
            <a:off x="1245702" y="1223518"/>
            <a:ext cx="111715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Input: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sz="2400" b="1" dirty="0"/>
              <a:t>A sequence of locations visited by one’s friends 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sz="2400" b="1" dirty="0"/>
              <a:t>Along with the corresponding time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sz="2400" b="1" dirty="0"/>
              <a:t>Day Type</a:t>
            </a:r>
            <a:endParaRPr lang="en-US" altLang="zh-CN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F829FCA-F70A-463A-A530-31230B7966EA}"/>
              </a:ext>
            </a:extLst>
          </p:cNvPr>
          <p:cNvSpPr txBox="1"/>
          <p:nvPr/>
        </p:nvSpPr>
        <p:spPr>
          <a:xfrm>
            <a:off x="1245702" y="3087099"/>
            <a:ext cx="11171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Output:</a:t>
            </a:r>
          </a:p>
          <a:p>
            <a:r>
              <a:rPr lang="en-US" altLang="zh-CN" sz="2400" b="1" dirty="0">
                <a:solidFill>
                  <a:srgbClr val="FF0000"/>
                </a:solidFill>
              </a:rPr>
              <a:t>The most likely sequence of locations one visited over the given time period.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094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9C89E54-3FC8-4004-98F0-F3C41F183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28" y="502919"/>
            <a:ext cx="10903812" cy="612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882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D4180B3-7C0B-443F-AF12-C915A460A425}"/>
              </a:ext>
            </a:extLst>
          </p:cNvPr>
          <p:cNvSpPr txBox="1"/>
          <p:nvPr/>
        </p:nvSpPr>
        <p:spPr>
          <a:xfrm>
            <a:off x="1020417" y="556591"/>
            <a:ext cx="4786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1.Text similarity coefficient </a:t>
            </a:r>
            <a:endParaRPr lang="zh-CN" altLang="en-US" sz="28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7217DFC-EE4D-4A0F-ACAE-7F14ADEDC8A5}"/>
              </a:ext>
            </a:extLst>
          </p:cNvPr>
          <p:cNvSpPr txBox="1"/>
          <p:nvPr/>
        </p:nvSpPr>
        <p:spPr>
          <a:xfrm>
            <a:off x="1020417" y="1345095"/>
            <a:ext cx="9157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Text similarity analysis between user u and v quantifies the amount of overlap in the vocabularies of users u and v</a:t>
            </a:r>
            <a:endParaRPr lang="zh-CN" altLang="en-US" sz="2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FEA67B0-5AE1-4BCC-BC94-C65CE0B77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17" y="2176092"/>
            <a:ext cx="7804951" cy="438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465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D4180B3-7C0B-443F-AF12-C915A460A425}"/>
              </a:ext>
            </a:extLst>
          </p:cNvPr>
          <p:cNvSpPr txBox="1"/>
          <p:nvPr/>
        </p:nvSpPr>
        <p:spPr>
          <a:xfrm>
            <a:off x="1020416" y="514098"/>
            <a:ext cx="7323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2.Approximate Co-location measure</a:t>
            </a:r>
            <a:endParaRPr lang="zh-CN" altLang="en-US" sz="28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7217DFC-EE4D-4A0F-ACAE-7F14ADEDC8A5}"/>
              </a:ext>
            </a:extLst>
          </p:cNvPr>
          <p:cNvSpPr txBox="1"/>
          <p:nvPr/>
        </p:nvSpPr>
        <p:spPr>
          <a:xfrm>
            <a:off x="1020415" y="1695912"/>
            <a:ext cx="9157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Assumption : We make an assumption that once a user tweets from a location, he or she remains at that location until they tweet again.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567BE3-2487-42A8-90C2-34DE890F4E65}"/>
              </a:ext>
            </a:extLst>
          </p:cNvPr>
          <p:cNvSpPr txBox="1"/>
          <p:nvPr/>
        </p:nvSpPr>
        <p:spPr>
          <a:xfrm>
            <a:off x="1020416" y="3185504"/>
            <a:ext cx="9157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Captures how much time pairs of users tend to spend close to each other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01102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35FC94B-29EE-4FAD-A93B-650222A47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11" y="501466"/>
            <a:ext cx="9251929" cy="51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009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D4180B3-7C0B-443F-AF12-C915A460A425}"/>
              </a:ext>
            </a:extLst>
          </p:cNvPr>
          <p:cNvSpPr txBox="1"/>
          <p:nvPr/>
        </p:nvSpPr>
        <p:spPr>
          <a:xfrm>
            <a:off x="1020416" y="514098"/>
            <a:ext cx="7323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3.Meet/min co-efficient(M)</a:t>
            </a:r>
            <a:endParaRPr lang="zh-CN" altLang="en-US" sz="28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7217DFC-EE4D-4A0F-ACAE-7F14ADEDC8A5}"/>
              </a:ext>
            </a:extLst>
          </p:cNvPr>
          <p:cNvSpPr txBox="1"/>
          <p:nvPr/>
        </p:nvSpPr>
        <p:spPr>
          <a:xfrm>
            <a:off x="1020415" y="1695912"/>
            <a:ext cx="9157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The standard meet/min coefficient counts the number of common neighbors of u and v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567BE3-2487-42A8-90C2-34DE890F4E65}"/>
              </a:ext>
            </a:extLst>
          </p:cNvPr>
          <p:cNvSpPr txBox="1"/>
          <p:nvPr/>
        </p:nvSpPr>
        <p:spPr>
          <a:xfrm>
            <a:off x="860394" y="2770004"/>
            <a:ext cx="9157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Intuitively, M(</a:t>
            </a:r>
            <a:r>
              <a:rPr lang="en-US" altLang="zh-CN" sz="2400" dirty="0" err="1"/>
              <a:t>u,v</a:t>
            </a:r>
            <a:r>
              <a:rPr lang="en-US" altLang="zh-CN" sz="2400" dirty="0"/>
              <a:t>) expresses how extensive is the overlap between friend lists of user u and v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84274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4D6A267-5591-4C2E-939D-59AF7CAB7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748" y="1680761"/>
            <a:ext cx="7802064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99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D4180B3-7C0B-443F-AF12-C915A460A425}"/>
              </a:ext>
            </a:extLst>
          </p:cNvPr>
          <p:cNvSpPr txBox="1"/>
          <p:nvPr/>
        </p:nvSpPr>
        <p:spPr>
          <a:xfrm>
            <a:off x="1020416" y="514098"/>
            <a:ext cx="86036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4.Unifiy text coefficient and co-location measure</a:t>
            </a:r>
          </a:p>
          <a:p>
            <a:r>
              <a:rPr lang="en-US" altLang="zh-CN" sz="2800" b="1" dirty="0"/>
              <a:t>(Relevant to dynamic Bayesian network)</a:t>
            </a:r>
            <a:endParaRPr lang="zh-CN" altLang="en-US" sz="28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7217DFC-EE4D-4A0F-ACAE-7F14ADEDC8A5}"/>
              </a:ext>
            </a:extLst>
          </p:cNvPr>
          <p:cNvSpPr txBox="1"/>
          <p:nvPr/>
        </p:nvSpPr>
        <p:spPr>
          <a:xfrm>
            <a:off x="1020415" y="1695912"/>
            <a:ext cx="10020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Since The Text coefficient and co-location measure are always observed, we use a regression decision tree to unify them into DT(</a:t>
            </a:r>
            <a:r>
              <a:rPr lang="en-US" altLang="zh-CN" sz="2400" dirty="0" err="1"/>
              <a:t>u,v</a:t>
            </a:r>
            <a:r>
              <a:rPr lang="en-US" altLang="zh-CN" sz="2400" dirty="0"/>
              <a:t>).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567BE3-2487-42A8-90C2-34DE890F4E65}"/>
              </a:ext>
            </a:extLst>
          </p:cNvPr>
          <p:cNvSpPr txBox="1"/>
          <p:nvPr/>
        </p:nvSpPr>
        <p:spPr>
          <a:xfrm>
            <a:off x="1020415" y="3185503"/>
            <a:ext cx="91572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Observed </a:t>
            </a:r>
            <a:r>
              <a:rPr lang="en-US" altLang="zh-CN" sz="2400" dirty="0" err="1">
                <a:solidFill>
                  <a:srgbClr val="FF0000"/>
                </a:solidFill>
              </a:rPr>
              <a:t>Varibale</a:t>
            </a:r>
            <a:r>
              <a:rPr lang="en-US" altLang="zh-CN" sz="2400" dirty="0">
                <a:solidFill>
                  <a:srgbClr val="FF0000"/>
                </a:solidFill>
              </a:rPr>
              <a:t>:</a:t>
            </a:r>
          </a:p>
          <a:p>
            <a:r>
              <a:rPr lang="en-US" altLang="zh-CN" sz="2400" dirty="0"/>
              <a:t>DT(</a:t>
            </a:r>
            <a:r>
              <a:rPr lang="en-US" altLang="zh-CN" sz="2400" dirty="0" err="1"/>
              <a:t>u,v</a:t>
            </a:r>
            <a:r>
              <a:rPr lang="en-US" altLang="zh-CN" sz="2400" dirty="0"/>
              <a:t>) = Regression decision tree’s prediction function(</a:t>
            </a:r>
            <a:r>
              <a:rPr lang="en-US" altLang="zh-CN" sz="2400" dirty="0" err="1"/>
              <a:t>x,y</a:t>
            </a:r>
            <a:r>
              <a:rPr lang="en-US" altLang="zh-CN" sz="2400" dirty="0"/>
              <a:t>)   </a:t>
            </a:r>
          </a:p>
          <a:p>
            <a:r>
              <a:rPr lang="en-US" altLang="zh-CN" sz="2400" dirty="0"/>
              <a:t>	x = Text coefficient(</a:t>
            </a:r>
            <a:r>
              <a:rPr lang="en-US" altLang="zh-CN" sz="2400" dirty="0" err="1"/>
              <a:t>u,v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	y = co-</a:t>
            </a:r>
            <a:r>
              <a:rPr lang="en-US" altLang="zh-CN" sz="2400" dirty="0" err="1"/>
              <a:t>loation</a:t>
            </a:r>
            <a:r>
              <a:rPr lang="en-US" altLang="zh-CN" sz="2400" dirty="0"/>
              <a:t> measure(</a:t>
            </a:r>
            <a:r>
              <a:rPr lang="en-US" altLang="zh-CN" sz="2400" dirty="0" err="1"/>
              <a:t>u,v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Hidden variables</a:t>
            </a:r>
          </a:p>
          <a:p>
            <a:r>
              <a:rPr lang="en-US" altLang="zh-CN" sz="2400" dirty="0"/>
              <a:t>Meet/min (</a:t>
            </a:r>
            <a:r>
              <a:rPr lang="en-US" altLang="zh-CN" sz="2400" dirty="0" err="1"/>
              <a:t>u,v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36888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D4180B3-7C0B-443F-AF12-C915A460A425}"/>
              </a:ext>
            </a:extLst>
          </p:cNvPr>
          <p:cNvSpPr txBox="1"/>
          <p:nvPr/>
        </p:nvSpPr>
        <p:spPr>
          <a:xfrm>
            <a:off x="1020416" y="514098"/>
            <a:ext cx="95180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5.Learning and Inference friendships</a:t>
            </a:r>
          </a:p>
          <a:p>
            <a:r>
              <a:rPr lang="en-US" altLang="zh-CN" sz="2800" b="1" dirty="0"/>
              <a:t>(Relevant to Bayesian Theorem and Markov random field)</a:t>
            </a:r>
            <a:endParaRPr lang="zh-CN" altLang="en-US" sz="28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567BE3-2487-42A8-90C2-34DE890F4E65}"/>
              </a:ext>
            </a:extLst>
          </p:cNvPr>
          <p:cNvSpPr txBox="1"/>
          <p:nvPr/>
        </p:nvSpPr>
        <p:spPr>
          <a:xfrm>
            <a:off x="1020415" y="1859623"/>
            <a:ext cx="111715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Markov random field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>
                <a:solidFill>
                  <a:srgbClr val="FF0000"/>
                </a:solidFill>
              </a:rPr>
              <a:t>Each Hidden node(is connected to a observed node and to all other hidden nodes):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Possible friendship.</a:t>
            </a:r>
            <a:endParaRPr lang="en-US" altLang="zh-CN" sz="2400" dirty="0"/>
          </a:p>
          <a:p>
            <a:r>
              <a:rPr lang="en-US" altLang="zh-CN" sz="2400" dirty="0"/>
              <a:t>Observed node:</a:t>
            </a:r>
          </a:p>
          <a:p>
            <a:r>
              <a:rPr lang="en-US" altLang="zh-CN" sz="2400" dirty="0"/>
              <a:t>DT(</a:t>
            </a:r>
            <a:r>
              <a:rPr lang="en-US" altLang="zh-CN" sz="2400" dirty="0" err="1"/>
              <a:t>u,v</a:t>
            </a:r>
            <a:r>
              <a:rPr lang="en-US" altLang="zh-CN" sz="2400" dirty="0"/>
              <a:t>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F829FCA-F70A-463A-A530-31230B7966EA}"/>
              </a:ext>
            </a:extLst>
          </p:cNvPr>
          <p:cNvSpPr txBox="1"/>
          <p:nvPr/>
        </p:nvSpPr>
        <p:spPr>
          <a:xfrm>
            <a:off x="1020415" y="3942428"/>
            <a:ext cx="111715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Bayesian Theorem 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Apply Bayes’ Theorem to estimation the existence of friendship between user u and v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CD4BCD0-11B9-4A10-9640-DF4C2498B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415" y="5142757"/>
            <a:ext cx="3847619" cy="75238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449677F-1DBB-43B4-9BE2-44739B9FB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463" y="6095467"/>
            <a:ext cx="3828571" cy="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979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FE37C20-E353-42BC-B1B7-34DE0D5DB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82" y="2865296"/>
            <a:ext cx="4390476" cy="281904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0954C0E-0760-4AB9-994C-6F6249C0E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82" y="1192604"/>
            <a:ext cx="4552381" cy="1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482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348</Words>
  <Application>Microsoft Office PowerPoint</Application>
  <PresentationFormat>宽屏</PresentationFormat>
  <Paragraphs>44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Cambria Math</vt:lpstr>
      <vt:lpstr>Office 主题​​</vt:lpstr>
      <vt:lpstr>Location Estimation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Estimation</dc:title>
  <dc:creator>莫嘉泳</dc:creator>
  <cp:lastModifiedBy>莫嘉泳</cp:lastModifiedBy>
  <cp:revision>9</cp:revision>
  <dcterms:created xsi:type="dcterms:W3CDTF">2017-10-19T16:32:42Z</dcterms:created>
  <dcterms:modified xsi:type="dcterms:W3CDTF">2017-10-19T17:50:16Z</dcterms:modified>
</cp:coreProperties>
</file>