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&amp; CSS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HTML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Way to tag text files for the web so that the web renders the text in the desired way</a:t>
            </a:r>
          </a:p>
          <a:p>
            <a:pPr lvl="1"/>
            <a:r>
              <a:t>Tells the page how to organize and format a page</a:t>
            </a:r>
          </a:p>
          <a:p>
            <a:pPr lvl="1"/>
            <a:r>
              <a:t>Instructions for what goes where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</a:t>
            </a:r>
          </a:p>
        </p:txBody>
      </p:sp>
      <p:sp>
        <p:nvSpPr>
          <p:cNvPr id="126" name="Shape 126"/>
          <p:cNvSpPr/>
          <p:nvPr>
            <p:ph type="body" sz="half" idx="1"/>
          </p:nvPr>
        </p:nvSpPr>
        <p:spPr>
          <a:xfrm>
            <a:off x="952499" y="649916"/>
            <a:ext cx="11099801" cy="4347725"/>
          </a:xfrm>
          <a:prstGeom prst="rect">
            <a:avLst/>
          </a:prstGeom>
        </p:spPr>
        <p:txBody>
          <a:bodyPr/>
          <a:lstStyle/>
          <a:p>
            <a:pPr/>
            <a:r>
              <a:t>CSS is a helper file that styles the elements </a:t>
            </a:r>
          </a:p>
          <a:p>
            <a:pPr lvl="1"/>
            <a:r>
              <a:t>gives color, size, and other </a:t>
            </a:r>
            <a:r>
              <a:rPr u="sng"/>
              <a:t>attributes </a:t>
            </a:r>
          </a:p>
        </p:txBody>
      </p:sp>
      <p:pic>
        <p:nvPicPr>
          <p:cNvPr id="127" name="Screen Shot 2016-07-21 at 3.32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541" y="3954725"/>
            <a:ext cx="8761718" cy="5537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952500" y="2482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HTML is made up of tags : &lt;&gt; &lt;/&gt;</a:t>
            </a:r>
          </a:p>
        </p:txBody>
      </p:sp>
      <p:pic>
        <p:nvPicPr>
          <p:cNvPr id="131" name="Screen Shot 2016-07-21 at 3.17.05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42"/>
          <a:stretch>
            <a:fillRect/>
          </a:stretch>
        </p:blipFill>
        <p:spPr>
          <a:xfrm>
            <a:off x="2081014" y="3851106"/>
            <a:ext cx="8842945" cy="5477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Tags</a:t>
            </a:r>
          </a:p>
        </p:txBody>
      </p:sp>
      <p:sp>
        <p:nvSpPr>
          <p:cNvPr id="134" name="Shape 134"/>
          <p:cNvSpPr/>
          <p:nvPr/>
        </p:nvSpPr>
        <p:spPr>
          <a:xfrm>
            <a:off x="900241" y="2959099"/>
            <a:ext cx="11204318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&lt;p&gt;&lt;/p&gt;</a:t>
            </a:r>
          </a:p>
          <a:p>
            <a:pPr lvl="1" marL="865605" indent="-421105" algn="l">
              <a:buSzPct val="75000"/>
              <a:buChar char="•"/>
            </a:pPr>
            <a:r>
              <a:t>Creates a new paragraph</a:t>
            </a:r>
          </a:p>
          <a:p>
            <a:pPr algn="l"/>
          </a:p>
          <a:p>
            <a:pPr algn="l"/>
            <a:r>
              <a:t>&lt;h1&gt; &lt;/h1&gt; --&gt; &lt;h6&gt; &lt;/h6&gt;</a:t>
            </a:r>
          </a:p>
          <a:p>
            <a:pPr lvl="1" marL="865605" indent="-421105" algn="l">
              <a:buSzPct val="75000"/>
              <a:buChar char="•"/>
            </a:pPr>
            <a:r>
              <a:t> Creates headlines -- H1=largest, H6=smallest Creates an HTML document</a:t>
            </a:r>
          </a:p>
          <a:p>
            <a:pPr algn="l"/>
          </a:p>
          <a:p>
            <a:pPr algn="l"/>
            <a:r>
              <a:t>&lt;br&gt;</a:t>
            </a:r>
          </a:p>
          <a:p>
            <a:pPr lvl="1" marL="865605" indent="-421105" algn="l">
              <a:buSzPct val="75000"/>
              <a:buChar char="•"/>
            </a:pPr>
            <a:r>
              <a:t>Inserts a line break, like enter on the keyboard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Links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52500" y="221615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&lt;a href="URL"&gt;clickable text&lt;/a&gt;</a:t>
            </a:r>
          </a:p>
          <a:p>
            <a:pPr lvl="2"/>
            <a:r>
              <a:t>adds a link to text between tag</a:t>
            </a:r>
          </a:p>
        </p:txBody>
      </p:sp>
      <p:sp>
        <p:nvSpPr>
          <p:cNvPr id="138" name="Shape 138"/>
          <p:cNvSpPr/>
          <p:nvPr/>
        </p:nvSpPr>
        <p:spPr>
          <a:xfrm>
            <a:off x="809791" y="4152900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Images</a:t>
            </a:r>
          </a:p>
        </p:txBody>
      </p:sp>
      <p:sp>
        <p:nvSpPr>
          <p:cNvPr id="139" name="Shape 139"/>
          <p:cNvSpPr/>
          <p:nvPr/>
        </p:nvSpPr>
        <p:spPr>
          <a:xfrm>
            <a:off x="952500" y="6062115"/>
            <a:ext cx="11099801" cy="2928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2" algn="l">
              <a:spcBef>
                <a:spcPts val="4200"/>
              </a:spcBef>
              <a:defRPr sz="3800"/>
            </a:pPr>
            <a:r>
              <a:t>&lt;img src="URL" /&gt;</a:t>
            </a:r>
          </a:p>
          <a:p>
            <a:pPr lvl="2" marL="1333500" indent="-444500" algn="l">
              <a:spcBef>
                <a:spcPts val="4200"/>
              </a:spcBef>
              <a:buSzPct val="75000"/>
              <a:buChar char="•"/>
              <a:defRPr sz="3800"/>
            </a:pPr>
            <a:r>
              <a:t>Adds image; it is a separate file located at the URL or path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952499" y="2185182"/>
            <a:ext cx="11099801" cy="4347725"/>
          </a:xfrm>
          <a:prstGeom prst="rect">
            <a:avLst/>
          </a:prstGeom>
        </p:spPr>
        <p:txBody>
          <a:bodyPr/>
          <a:lstStyle/>
          <a:p>
            <a:pPr/>
            <a:r>
              <a:t>CSS gives color, size, other </a:t>
            </a:r>
            <a:r>
              <a:rPr u="sng"/>
              <a:t>attributes </a:t>
            </a:r>
            <a:endParaRPr u="sng"/>
          </a:p>
          <a:p>
            <a:pPr/>
            <a:r>
              <a:t>Styles are applied to specific </a:t>
            </a:r>
            <a:r>
              <a:rPr u="sng"/>
              <a:t>elements</a:t>
            </a:r>
            <a:r>
              <a:t> in HTML</a:t>
            </a:r>
          </a:p>
          <a:p>
            <a:pPr lvl="2"/>
            <a:r>
              <a:t>ex. h1, body, 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Style 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786525" y="2185182"/>
            <a:ext cx="4485366" cy="7110436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3500"/>
              </a:spcBef>
              <a:buSzTx/>
              <a:buNone/>
              <a:defRPr sz="3191"/>
            </a:pPr>
          </a:p>
          <a:p>
            <a:pPr marL="0" indent="0" defTabSz="490727">
              <a:spcBef>
                <a:spcPts val="3500"/>
              </a:spcBef>
              <a:buSzTx/>
              <a:buNone/>
              <a:defRPr sz="3191"/>
            </a:pPr>
            <a:r>
              <a:t>h1{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3191"/>
            </a:pPr>
            <a:r>
              <a:t>	text-align: center;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3191"/>
            </a:pPr>
            <a:r>
              <a:t>	font-size: 30px;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3191"/>
            </a:pPr>
            <a:r>
              <a:t>	padding: 25px;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3191"/>
            </a:pPr>
            <a:r>
              <a:t>	font-weight: 300;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3191"/>
            </a:pPr>
            <a:r>
              <a:t>}</a:t>
            </a:r>
          </a:p>
        </p:txBody>
      </p:sp>
      <p:pic>
        <p:nvPicPr>
          <p:cNvPr id="146" name=""/>
          <p:cNvPicPr>
            <a:picLocks noChangeAspect="0"/>
          </p:cNvPicPr>
          <p:nvPr/>
        </p:nvPicPr>
        <p:blipFill>
          <a:blip r:embed="rId2">
            <a:alphaModFix amt="71000"/>
            <a:extLst/>
          </a:blip>
          <a:stretch>
            <a:fillRect/>
          </a:stretch>
        </p:blipFill>
        <p:spPr>
          <a:xfrm>
            <a:off x="1706662" y="3121408"/>
            <a:ext cx="3731038" cy="480154"/>
          </a:xfrm>
          <a:prstGeom prst="rect">
            <a:avLst/>
          </a:prstGeom>
        </p:spPr>
      </p:pic>
      <p:sp>
        <p:nvSpPr>
          <p:cNvPr id="148" name="Shape 148"/>
          <p:cNvSpPr/>
          <p:nvPr/>
        </p:nvSpPr>
        <p:spPr>
          <a:xfrm>
            <a:off x="5737031" y="2768613"/>
            <a:ext cx="3414932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3800"/>
            </a:lvl1pPr>
          </a:lstStyle>
          <a:p>
            <a:pPr/>
            <a:r>
              <a:t>Selector</a:t>
            </a:r>
          </a:p>
        </p:txBody>
      </p:sp>
      <p:pic>
        <p:nvPicPr>
          <p:cNvPr id="149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 rot="1694542">
            <a:off x="2765229" y="7905894"/>
            <a:ext cx="2394813" cy="480154"/>
          </a:xfrm>
          <a:prstGeom prst="rect">
            <a:avLst/>
          </a:prstGeom>
        </p:spPr>
      </p:pic>
      <p:sp>
        <p:nvSpPr>
          <p:cNvPr id="151" name="Shape 151"/>
          <p:cNvSpPr/>
          <p:nvPr/>
        </p:nvSpPr>
        <p:spPr>
          <a:xfrm>
            <a:off x="5366107" y="8103071"/>
            <a:ext cx="3414932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3800"/>
            </a:lvl1pPr>
          </a:lstStyle>
          <a:p>
            <a:pPr/>
            <a:r>
              <a:t>Property</a:t>
            </a:r>
          </a:p>
        </p:txBody>
      </p:sp>
      <p:pic>
        <p:nvPicPr>
          <p:cNvPr id="152" name=""/>
          <p:cNvPicPr>
            <a:picLocks noChangeAspect="0"/>
          </p:cNvPicPr>
          <p:nvPr/>
        </p:nvPicPr>
        <p:blipFill>
          <a:blip r:embed="rId4">
            <a:alphaModFix amt="71000"/>
            <a:extLst/>
          </a:blip>
          <a:stretch>
            <a:fillRect/>
          </a:stretch>
        </p:blipFill>
        <p:spPr>
          <a:xfrm rot="19751382">
            <a:off x="4179763" y="6248463"/>
            <a:ext cx="1793085" cy="480153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6004991" y="5435842"/>
            <a:ext cx="3414932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3800"/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