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00.png"/><Relationship Id="rId11" Type="http://schemas.openxmlformats.org/officeDocument/2006/relationships/image" Target="../media/image04.png"/><Relationship Id="rId10" Type="http://schemas.openxmlformats.org/officeDocument/2006/relationships/image" Target="../media/image13.png"/><Relationship Id="rId12" Type="http://schemas.openxmlformats.org/officeDocument/2006/relationships/image" Target="../media/image05.png"/><Relationship Id="rId9" Type="http://schemas.openxmlformats.org/officeDocument/2006/relationships/image" Target="../media/image07.png"/><Relationship Id="rId5" Type="http://schemas.openxmlformats.org/officeDocument/2006/relationships/image" Target="../media/image03.png"/><Relationship Id="rId6" Type="http://schemas.openxmlformats.org/officeDocument/2006/relationships/image" Target="../media/image01.png"/><Relationship Id="rId7" Type="http://schemas.openxmlformats.org/officeDocument/2006/relationships/image" Target="../media/image02.png"/><Relationship Id="rId8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businessdictionary.com/definition/call.html" TargetMode="External"/><Relationship Id="rId4" Type="http://schemas.openxmlformats.org/officeDocument/2006/relationships/hyperlink" Target="http://www.businessdictionary.com/definition/computer-language.html" TargetMode="External"/><Relationship Id="rId5" Type="http://schemas.openxmlformats.org/officeDocument/2006/relationships/hyperlink" Target="http://www.businessdictionary.com/definition/machine-language.html" TargetMode="External"/><Relationship Id="rId6" Type="http://schemas.openxmlformats.org/officeDocument/2006/relationships/hyperlink" Target="http://www.businessdictionary.com/definition/use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Relationship Id="rId4" Type="http://schemas.openxmlformats.org/officeDocument/2006/relationships/image" Target="../media/image10.png"/><Relationship Id="rId5" Type="http://schemas.openxmlformats.org/officeDocument/2006/relationships/image" Target="../media/image09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Week 4 : RUBY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3C78D8"/>
              </a:buClr>
              <a:buSzPct val="100000"/>
            </a:pPr>
            <a:r>
              <a:rPr lang="en" sz="2400">
                <a:solidFill>
                  <a:srgbClr val="3C78D8"/>
                </a:solidFill>
              </a:rPr>
              <a:t>What is a programming language ? </a:t>
            </a:r>
          </a:p>
          <a:p>
            <a:pPr indent="-381000" lvl="0" marL="457200" rtl="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lang="en" sz="2400">
                <a:solidFill>
                  <a:srgbClr val="434343"/>
                </a:solidFill>
                <a:highlight>
                  <a:srgbClr val="FFFFFF"/>
                </a:highlight>
              </a:rPr>
              <a:t>What is the difference between HTML and Ruby?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00" y="1218000"/>
            <a:ext cx="1305099" cy="130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1262" y="21943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74350" y="228900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2988950" y="2425975"/>
            <a:ext cx="21798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But when it comes to 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/>
              <a:t>talk to a Computer … ??!!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97225" y="24259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86825" y="2657637"/>
            <a:ext cx="755874" cy="75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3100" y="236372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28887" y="329900"/>
            <a:ext cx="755874" cy="75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23500" y="143845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80775" y="529275"/>
            <a:ext cx="837000" cy="8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532299" y="600325"/>
            <a:ext cx="694900" cy="6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634950" y="1295225"/>
            <a:ext cx="609575" cy="6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75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A</a:t>
            </a:r>
            <a:r>
              <a:rPr lang="en" u="sng">
                <a:solidFill>
                  <a:srgbClr val="8E7CC3"/>
                </a:solidFill>
                <a:highlight>
                  <a:srgbClr val="FFFFFF"/>
                </a:highlight>
              </a:rPr>
              <a:t> </a:t>
            </a:r>
            <a:r>
              <a:rPr b="1" lang="en" u="sng">
                <a:solidFill>
                  <a:srgbClr val="8E7CC3"/>
                </a:solidFill>
                <a:highlight>
                  <a:srgbClr val="FFFFFF"/>
                </a:highlight>
              </a:rPr>
              <a:t>programming language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is a formal computer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language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designed to communicate </a:t>
            </a:r>
            <a:r>
              <a:rPr b="1" lang="en">
                <a:solidFill>
                  <a:srgbClr val="6D9EEB"/>
                </a:solidFill>
                <a:highlight>
                  <a:srgbClr val="FFFFFF"/>
                </a:highlight>
              </a:rPr>
              <a:t>instructions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to a </a:t>
            </a:r>
            <a:r>
              <a:rPr b="1" lang="en">
                <a:solidFill>
                  <a:srgbClr val="3C78D8"/>
                </a:solidFill>
                <a:highlight>
                  <a:srgbClr val="FFFFFF"/>
                </a:highlight>
              </a:rPr>
              <a:t>machine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, particularly a computer.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Programming languages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can be used to create </a:t>
            </a:r>
            <a:r>
              <a:rPr b="1" lang="en">
                <a:solidFill>
                  <a:srgbClr val="6AA84F"/>
                </a:solidFill>
                <a:highlight>
                  <a:srgbClr val="FFFFFF"/>
                </a:highlight>
              </a:rPr>
              <a:t>programs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to control the behavior of a machine or to express algorithms.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350" y="249075"/>
            <a:ext cx="1843175" cy="18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most basic (</a:t>
            </a:r>
            <a:r>
              <a:rPr lang="en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called</a:t>
            </a:r>
            <a:r>
              <a:rPr lang="en" sz="2400">
                <a:solidFill>
                  <a:srgbClr val="3C78D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low-level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lang="en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computer language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is the </a:t>
            </a:r>
            <a:r>
              <a:rPr lang="en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machine language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that </a:t>
            </a:r>
            <a:r>
              <a:rPr lang="en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uses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binary ('1' and '0')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What is a programming language ? </a:t>
            </a:r>
          </a:p>
          <a:p>
            <a:pPr indent="-381000" lvl="0" marL="457200">
              <a:spcBef>
                <a:spcPts val="0"/>
              </a:spcBef>
              <a:buClr>
                <a:srgbClr val="3C78D8"/>
              </a:buClr>
              <a:buSzPct val="100000"/>
            </a:pPr>
            <a:r>
              <a:rPr lang="en" sz="2400">
                <a:solidFill>
                  <a:srgbClr val="3C78D8"/>
                </a:solidFill>
                <a:highlight>
                  <a:srgbClr val="FFFFFF"/>
                </a:highlight>
              </a:rPr>
              <a:t>What is the difference between HTML and Ruby?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3C78D8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7025"/>
            <a:ext cx="8520600" cy="756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If you were a website, then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50" y="2149698"/>
            <a:ext cx="733425" cy="2786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406875" y="1607946"/>
            <a:ext cx="15306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is your body.</a:t>
            </a:r>
          </a:p>
        </p:txBody>
      </p:sp>
      <p:cxnSp>
        <p:nvCxnSpPr>
          <p:cNvPr id="104" name="Shape 104"/>
          <p:cNvCxnSpPr/>
          <p:nvPr/>
        </p:nvCxnSpPr>
        <p:spPr>
          <a:xfrm>
            <a:off x="2228475" y="1012950"/>
            <a:ext cx="11400" cy="3923100"/>
          </a:xfrm>
          <a:prstGeom prst="straightConnector1">
            <a:avLst/>
          </a:prstGeom>
          <a:noFill/>
          <a:ln cap="flat" cmpd="sng" w="76200">
            <a:solidFill>
              <a:srgbClr val="C27BA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5" name="Shape 105"/>
          <p:cNvSpPr txBox="1"/>
          <p:nvPr/>
        </p:nvSpPr>
        <p:spPr>
          <a:xfrm>
            <a:off x="2770875" y="1607937"/>
            <a:ext cx="24762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provides your body the attributes like color, height, width etc.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3100" y="2366249"/>
            <a:ext cx="1809750" cy="2544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Shape 107"/>
          <p:cNvCxnSpPr/>
          <p:nvPr/>
        </p:nvCxnSpPr>
        <p:spPr>
          <a:xfrm>
            <a:off x="5656050" y="1012950"/>
            <a:ext cx="11400" cy="3923100"/>
          </a:xfrm>
          <a:prstGeom prst="straightConnector1">
            <a:avLst/>
          </a:prstGeom>
          <a:noFill/>
          <a:ln cap="flat" cmpd="sng" w="76200">
            <a:solidFill>
              <a:srgbClr val="C27BA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8" name="Shape 108"/>
          <p:cNvSpPr txBox="1"/>
          <p:nvPr/>
        </p:nvSpPr>
        <p:spPr>
          <a:xfrm>
            <a:off x="6180125" y="1607950"/>
            <a:ext cx="24762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Ruby and Python are like brain, they work in the back-end of what you physically do.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0125" y="2606325"/>
            <a:ext cx="1872950" cy="18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725" y="6856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66925" y="68560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6401350" y="983875"/>
            <a:ext cx="1219200" cy="573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Ruby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333333"/>
              </a:buClr>
              <a:buFont typeface="Georgia"/>
            </a:pPr>
            <a:r>
              <a:rPr lang="en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Python and Ruby are programming languages.  HTML and CSS are for formatting web pages.  </a:t>
            </a:r>
          </a:p>
          <a:p>
            <a:pPr indent="-228600" lvl="0" marL="457200" rtl="0">
              <a:spcBef>
                <a:spcPts val="0"/>
              </a:spcBef>
              <a:buClr>
                <a:srgbClr val="333333"/>
              </a:buClr>
              <a:buFont typeface="Georgia"/>
            </a:pPr>
            <a:r>
              <a:rPr lang="en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You use Python/Ruby/programming langauges to instruct a computer to perform certain actions on an input, and return an output.  You use HTML and CSS to format output (when you want that output to appear on a website).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