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www.tiobe.com/tiobe-index/" TargetMode="External"/><Relationship Id="rId4" Type="http://schemas.openxmlformats.org/officeDocument/2006/relationships/hyperlink" Target="http://www.skilledup.com/articles/4-reasons-learn-ruby-first-programming-languag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www.skilledup.com/articles/4-reasons-learn-ruby-first-programming-languag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0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skilledup.com/articles/4-reasons-learn-ruby-first-programming-languag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2.png"/><Relationship Id="rId4"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skilledup.com/articles/4-reasons-learn-ruby-first-programming-languag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Introduction to Ruby</a:t>
            </a:r>
          </a:p>
        </p:txBody>
      </p:sp>
      <p:sp>
        <p:nvSpPr>
          <p:cNvPr id="55" name="Shape 55"/>
          <p:cNvSpPr txBox="1"/>
          <p:nvPr/>
        </p:nvSpPr>
        <p:spPr>
          <a:xfrm>
            <a:off x="2453450" y="3113500"/>
            <a:ext cx="7173600" cy="837000"/>
          </a:xfrm>
          <a:prstGeom prst="rect">
            <a:avLst/>
          </a:prstGeom>
          <a:noFill/>
          <a:ln>
            <a:noFill/>
          </a:ln>
        </p:spPr>
        <p:txBody>
          <a:bodyPr anchorCtr="0" anchor="t" bIns="91425" lIns="91425" rIns="91425" tIns="91425">
            <a:noAutofit/>
          </a:bodyPr>
          <a:lstStyle/>
          <a:p>
            <a:pPr lvl="0">
              <a:spcBef>
                <a:spcPts val="0"/>
              </a:spcBef>
              <a:buNone/>
            </a:pPr>
            <a:r>
              <a:rPr b="1" lang="en" sz="1800"/>
              <a:t>What and why ?</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 </a:t>
            </a:r>
            <a:r>
              <a:rPr b="1" lang="en">
                <a:solidFill>
                  <a:srgbClr val="222222"/>
                </a:solidFill>
                <a:highlight>
                  <a:srgbClr val="F8F8F8"/>
                </a:highlight>
              </a:rPr>
              <a:t>Ruby knowledge is in demand</a:t>
            </a:r>
          </a:p>
          <a:p>
            <a:pPr indent="-342900" lvl="1" marL="914400" rtl="0">
              <a:spcBef>
                <a:spcPts val="0"/>
              </a:spcBef>
              <a:buClr>
                <a:srgbClr val="222222"/>
              </a:buClr>
              <a:buSzPct val="100000"/>
            </a:pPr>
            <a:r>
              <a:rPr b="1" lang="en" sz="1800" u="sng">
                <a:solidFill>
                  <a:schemeClr val="hlink"/>
                </a:solidFill>
                <a:highlight>
                  <a:srgbClr val="F8F8F8"/>
                </a:highlight>
                <a:hlinkClick r:id="rId3"/>
              </a:rPr>
              <a:t>TIOBE</a:t>
            </a:r>
            <a:r>
              <a:rPr b="1" lang="en" sz="1800">
                <a:solidFill>
                  <a:srgbClr val="222222"/>
                </a:solidFill>
                <a:highlight>
                  <a:srgbClr val="F8F8F8"/>
                </a:highlight>
              </a:rPr>
              <a:t> : </a:t>
            </a:r>
            <a:r>
              <a:rPr lang="en" sz="1800">
                <a:solidFill>
                  <a:srgbClr val="333333"/>
                </a:solidFill>
                <a:highlight>
                  <a:srgbClr val="F8F8F8"/>
                </a:highlight>
              </a:rPr>
              <a:t> 13th most popular programming language.</a:t>
            </a:r>
          </a:p>
          <a:p>
            <a:pPr indent="0" lvl="0" marL="0" rtl="0">
              <a:spcBef>
                <a:spcPts val="0"/>
              </a:spcBef>
              <a:buNone/>
            </a:pPr>
            <a:r>
              <a:t/>
            </a:r>
            <a:endParaRPr>
              <a:solidFill>
                <a:srgbClr val="333333"/>
              </a:solidFill>
              <a:highlight>
                <a:srgbClr val="F8F8F8"/>
              </a:highlight>
            </a:endParaRPr>
          </a:p>
        </p:txBody>
      </p:sp>
      <p:sp>
        <p:nvSpPr>
          <p:cNvPr id="110" name="Shape 11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4"/>
              </a:rPr>
              <a:t>Why </a:t>
            </a:r>
            <a:r>
              <a:rPr lang="en"/>
              <a:t>Ruby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36550" lvl="0" marL="457200">
              <a:lnSpc>
                <a:spcPct val="140000"/>
              </a:lnSpc>
              <a:spcBef>
                <a:spcPts val="1800"/>
              </a:spcBef>
              <a:spcAft>
                <a:spcPts val="400"/>
              </a:spcAft>
              <a:buClr>
                <a:srgbClr val="222222"/>
              </a:buClr>
              <a:buSzPct val="100000"/>
            </a:pPr>
            <a:r>
              <a:rPr b="1" lang="en" sz="1700">
                <a:solidFill>
                  <a:srgbClr val="222222"/>
                </a:solidFill>
                <a:highlight>
                  <a:srgbClr val="F8F8F8"/>
                </a:highlight>
              </a:rPr>
              <a:t>Ruby has a huge and useful ecosystem</a:t>
            </a:r>
          </a:p>
          <a:p>
            <a:pPr lvl="0">
              <a:spcBef>
                <a:spcPts val="0"/>
              </a:spcBef>
              <a:buNone/>
            </a:pPr>
            <a:r>
              <a:t/>
            </a:r>
            <a:endParaRPr/>
          </a:p>
        </p:txBody>
      </p:sp>
      <p:sp>
        <p:nvSpPr>
          <p:cNvPr id="116" name="Shape 11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3"/>
              </a:rPr>
              <a:t>Why </a:t>
            </a:r>
            <a:r>
              <a:rPr lang="en"/>
              <a:t>Ruby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t/>
            </a:r>
            <a:endParaRPr/>
          </a:p>
        </p:txBody>
      </p:sp>
      <p:sp>
        <p:nvSpPr>
          <p:cNvPr id="61" name="Shape 61"/>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t/>
            </a:r>
            <a:endParaRPr/>
          </a:p>
        </p:txBody>
      </p:sp>
      <p:pic>
        <p:nvPicPr>
          <p:cNvPr id="62" name="Shape 62"/>
          <p:cNvPicPr preferRelativeResize="0"/>
          <p:nvPr/>
        </p:nvPicPr>
        <p:blipFill>
          <a:blip r:embed="rId3">
            <a:alphaModFix/>
          </a:blip>
          <a:stretch>
            <a:fillRect/>
          </a:stretch>
        </p:blipFill>
        <p:spPr>
          <a:xfrm>
            <a:off x="95250" y="185737"/>
            <a:ext cx="8953500" cy="4772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is Ruby ?</a:t>
            </a:r>
          </a:p>
          <a:p>
            <a:pPr lvl="0">
              <a:spcBef>
                <a:spcPts val="0"/>
              </a:spcBef>
              <a:buNone/>
            </a:pPr>
            <a:r>
              <a:t/>
            </a:r>
            <a:endParaRPr/>
          </a:p>
        </p:txBody>
      </p:sp>
      <p:sp>
        <p:nvSpPr>
          <p:cNvPr id="68" name="Shape 68"/>
          <p:cNvSpPr txBox="1"/>
          <p:nvPr>
            <p:ph idx="1" type="body"/>
          </p:nvPr>
        </p:nvSpPr>
        <p:spPr>
          <a:xfrm>
            <a:off x="311700" y="1152475"/>
            <a:ext cx="8520600" cy="3416400"/>
          </a:xfrm>
          <a:prstGeom prst="rect">
            <a:avLst/>
          </a:prstGeom>
          <a:solidFill>
            <a:srgbClr val="FFFFFF"/>
          </a:solidFill>
        </p:spPr>
        <p:txBody>
          <a:bodyPr anchorCtr="0" anchor="t" bIns="91425" lIns="91425" rIns="91425" tIns="91425">
            <a:noAutofit/>
          </a:bodyPr>
          <a:lstStyle/>
          <a:p>
            <a:pPr lvl="0" rtl="0">
              <a:spcBef>
                <a:spcPts val="0"/>
              </a:spcBef>
              <a:buNone/>
            </a:pPr>
            <a:r>
              <a:t/>
            </a:r>
            <a:endParaRPr>
              <a:solidFill>
                <a:srgbClr val="000000"/>
              </a:solidFill>
              <a:highlight>
                <a:srgbClr val="FFFFFF"/>
              </a:highlight>
            </a:endParaRPr>
          </a:p>
          <a:p>
            <a:pPr indent="-228600" lvl="0" marL="457200" rtl="0">
              <a:spcBef>
                <a:spcPts val="0"/>
              </a:spcBef>
              <a:buClr>
                <a:srgbClr val="000000"/>
              </a:buClr>
            </a:pPr>
            <a:r>
              <a:rPr lang="en">
                <a:solidFill>
                  <a:srgbClr val="000000"/>
                </a:solidFill>
                <a:highlight>
                  <a:srgbClr val="FFFFFF"/>
                </a:highlight>
              </a:rPr>
              <a:t>Programming language!! </a:t>
            </a:r>
            <a:br>
              <a:rPr lang="en">
                <a:solidFill>
                  <a:srgbClr val="000000"/>
                </a:solidFill>
                <a:highlight>
                  <a:srgbClr val="FFFFFF"/>
                </a:highlight>
              </a:rPr>
            </a:br>
          </a:p>
          <a:p>
            <a:pPr indent="-228600" lvl="0" marL="457200" rtl="0">
              <a:spcBef>
                <a:spcPts val="0"/>
              </a:spcBef>
              <a:buClr>
                <a:srgbClr val="000000"/>
              </a:buClr>
            </a:pPr>
            <a:r>
              <a:rPr lang="en">
                <a:solidFill>
                  <a:srgbClr val="000000"/>
                </a:solidFill>
                <a:highlight>
                  <a:srgbClr val="FFFFFF"/>
                </a:highlight>
              </a:rPr>
              <a:t>Developed in 1990 in Japan.</a:t>
            </a:r>
            <a:br>
              <a:rPr lang="en">
                <a:solidFill>
                  <a:srgbClr val="000000"/>
                </a:solidFill>
                <a:highlight>
                  <a:srgbClr val="FFFFFF"/>
                </a:highlight>
              </a:rPr>
            </a:br>
          </a:p>
          <a:p>
            <a:pPr indent="-228600" lvl="0" marL="457200" rtl="0">
              <a:spcBef>
                <a:spcPts val="0"/>
              </a:spcBef>
              <a:buClr>
                <a:srgbClr val="000000"/>
              </a:buClr>
            </a:pPr>
            <a:r>
              <a:rPr lang="en">
                <a:solidFill>
                  <a:srgbClr val="000000"/>
                </a:solidFill>
                <a:highlight>
                  <a:srgbClr val="FFFFFF"/>
                </a:highlight>
              </a:rPr>
              <a:t>one of the best languages to start with when </a:t>
            </a:r>
            <a:br>
              <a:rPr lang="en">
                <a:solidFill>
                  <a:srgbClr val="000000"/>
                </a:solidFill>
                <a:highlight>
                  <a:srgbClr val="FFFFFF"/>
                </a:highlight>
              </a:rPr>
            </a:br>
            <a:r>
              <a:rPr lang="en">
                <a:solidFill>
                  <a:srgbClr val="000000"/>
                </a:solidFill>
                <a:highlight>
                  <a:srgbClr val="FFFFFF"/>
                </a:highlight>
              </a:rPr>
              <a:t>you’re first learning to code.</a:t>
            </a:r>
          </a:p>
        </p:txBody>
      </p:sp>
      <p:pic>
        <p:nvPicPr>
          <p:cNvPr id="69" name="Shape 69"/>
          <p:cNvPicPr preferRelativeResize="0"/>
          <p:nvPr/>
        </p:nvPicPr>
        <p:blipFill>
          <a:blip r:embed="rId3">
            <a:alphaModFix/>
          </a:blip>
          <a:stretch>
            <a:fillRect/>
          </a:stretch>
        </p:blipFill>
        <p:spPr>
          <a:xfrm>
            <a:off x="5443075" y="2799050"/>
            <a:ext cx="1219200" cy="1219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3"/>
              </a:rPr>
              <a:t>Why</a:t>
            </a:r>
            <a:r>
              <a:rPr lang="en"/>
              <a:t> Ruby ?</a:t>
            </a:r>
          </a:p>
        </p:txBody>
      </p:sp>
      <p:sp>
        <p:nvSpPr>
          <p:cNvPr id="75" name="Shape 7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40000"/>
              </a:lnSpc>
              <a:spcBef>
                <a:spcPts val="1800"/>
              </a:spcBef>
              <a:spcAft>
                <a:spcPts val="400"/>
              </a:spcAft>
              <a:buClr>
                <a:srgbClr val="000000"/>
              </a:buClr>
            </a:pPr>
            <a:r>
              <a:rPr b="1" lang="en" sz="1700">
                <a:solidFill>
                  <a:srgbClr val="000000"/>
                </a:solidFill>
                <a:highlight>
                  <a:srgbClr val="F4CCCC"/>
                </a:highlight>
              </a:rPr>
              <a:t>Ruby is one of the easier languages to learn</a:t>
            </a:r>
          </a:p>
          <a:p>
            <a:pPr indent="0" lvl="0" marL="0" rtl="0">
              <a:lnSpc>
                <a:spcPct val="140000"/>
              </a:lnSpc>
              <a:spcBef>
                <a:spcPts val="1800"/>
              </a:spcBef>
              <a:spcAft>
                <a:spcPts val="400"/>
              </a:spcAft>
              <a:buNone/>
            </a:pPr>
            <a:r>
              <a:t/>
            </a:r>
            <a:endParaRPr b="1" sz="1700">
              <a:solidFill>
                <a:srgbClr val="222222"/>
              </a:solidFill>
              <a:highlight>
                <a:srgbClr val="F8F8F8"/>
              </a:highlight>
            </a:endParaRP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pic>
        <p:nvPicPr>
          <p:cNvPr id="80" name="Shape 80"/>
          <p:cNvPicPr preferRelativeResize="0"/>
          <p:nvPr/>
        </p:nvPicPr>
        <p:blipFill>
          <a:blip r:embed="rId3">
            <a:alphaModFix/>
          </a:blip>
          <a:stretch>
            <a:fillRect/>
          </a:stretch>
        </p:blipFill>
        <p:spPr>
          <a:xfrm>
            <a:off x="806000" y="954900"/>
            <a:ext cx="7258050" cy="1790700"/>
          </a:xfrm>
          <a:prstGeom prst="rect">
            <a:avLst/>
          </a:prstGeom>
          <a:noFill/>
          <a:ln>
            <a:noFill/>
          </a:ln>
        </p:spPr>
      </p:pic>
      <p:pic>
        <p:nvPicPr>
          <p:cNvPr id="81" name="Shape 81"/>
          <p:cNvPicPr preferRelativeResize="0"/>
          <p:nvPr/>
        </p:nvPicPr>
        <p:blipFill>
          <a:blip r:embed="rId4">
            <a:alphaModFix/>
          </a:blip>
          <a:stretch>
            <a:fillRect/>
          </a:stretch>
        </p:blipFill>
        <p:spPr>
          <a:xfrm>
            <a:off x="778075" y="3932600"/>
            <a:ext cx="6915150" cy="438150"/>
          </a:xfrm>
          <a:prstGeom prst="rect">
            <a:avLst/>
          </a:prstGeom>
          <a:noFill/>
          <a:ln>
            <a:noFill/>
          </a:ln>
        </p:spPr>
      </p:pic>
      <p:sp>
        <p:nvSpPr>
          <p:cNvPr id="82" name="Shape 82"/>
          <p:cNvSpPr txBox="1"/>
          <p:nvPr/>
        </p:nvSpPr>
        <p:spPr>
          <a:xfrm>
            <a:off x="778075" y="274000"/>
            <a:ext cx="7173600" cy="837000"/>
          </a:xfrm>
          <a:prstGeom prst="rect">
            <a:avLst/>
          </a:prstGeom>
          <a:noFill/>
          <a:ln>
            <a:noFill/>
          </a:ln>
        </p:spPr>
        <p:txBody>
          <a:bodyPr anchorCtr="0" anchor="t" bIns="91425" lIns="91425" rIns="91425" tIns="91425">
            <a:noAutofit/>
          </a:bodyPr>
          <a:lstStyle/>
          <a:p>
            <a:pPr lvl="0">
              <a:spcBef>
                <a:spcPts val="0"/>
              </a:spcBef>
              <a:buNone/>
            </a:pPr>
            <a:r>
              <a:rPr b="1" lang="en" sz="2400">
                <a:solidFill>
                  <a:srgbClr val="6D9EEB"/>
                </a:solidFill>
                <a:highlight>
                  <a:srgbClr val="FFFFFF"/>
                </a:highlight>
              </a:rPr>
              <a:t>C++</a:t>
            </a:r>
          </a:p>
          <a:p>
            <a:pPr lvl="0">
              <a:spcBef>
                <a:spcPts val="0"/>
              </a:spcBef>
              <a:buNone/>
            </a:pPr>
            <a:r>
              <a:t/>
            </a:r>
            <a:endParaRPr b="1" sz="2400">
              <a:solidFill>
                <a:srgbClr val="6D9EEB"/>
              </a:solidFill>
              <a:highlight>
                <a:srgbClr val="FFFFFF"/>
              </a:highlight>
            </a:endParaRPr>
          </a:p>
        </p:txBody>
      </p:sp>
      <p:sp>
        <p:nvSpPr>
          <p:cNvPr id="83" name="Shape 83"/>
          <p:cNvSpPr txBox="1"/>
          <p:nvPr/>
        </p:nvSpPr>
        <p:spPr>
          <a:xfrm>
            <a:off x="648850" y="3399925"/>
            <a:ext cx="7173600" cy="837000"/>
          </a:xfrm>
          <a:prstGeom prst="rect">
            <a:avLst/>
          </a:prstGeom>
          <a:noFill/>
          <a:ln>
            <a:noFill/>
          </a:ln>
        </p:spPr>
        <p:txBody>
          <a:bodyPr anchorCtr="0" anchor="t" bIns="91425" lIns="91425" rIns="91425" tIns="91425">
            <a:noAutofit/>
          </a:bodyPr>
          <a:lstStyle/>
          <a:p>
            <a:pPr lvl="0">
              <a:spcBef>
                <a:spcPts val="0"/>
              </a:spcBef>
              <a:buNone/>
            </a:pPr>
            <a:r>
              <a:rPr b="1" lang="en" sz="2400">
                <a:solidFill>
                  <a:srgbClr val="6D9EEB"/>
                </a:solidFill>
              </a:rPr>
              <a:t>Ruby</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idx="1" type="body"/>
          </p:nvPr>
        </p:nvSpPr>
        <p:spPr>
          <a:xfrm>
            <a:off x="311700" y="1163725"/>
            <a:ext cx="8520600" cy="3416400"/>
          </a:xfrm>
          <a:prstGeom prst="rect">
            <a:avLst/>
          </a:prstGeom>
        </p:spPr>
        <p:txBody>
          <a:bodyPr anchorCtr="0" anchor="t" bIns="91425" lIns="91425" rIns="91425" tIns="91425">
            <a:noAutofit/>
          </a:bodyPr>
          <a:lstStyle/>
          <a:p>
            <a:pPr indent="-336550" lvl="1" marL="914400" rtl="0">
              <a:lnSpc>
                <a:spcPct val="140000"/>
              </a:lnSpc>
              <a:spcBef>
                <a:spcPts val="1800"/>
              </a:spcBef>
              <a:spcAft>
                <a:spcPts val="400"/>
              </a:spcAft>
              <a:buClr>
                <a:srgbClr val="222222"/>
              </a:buClr>
              <a:buSzPct val="100000"/>
            </a:pPr>
            <a:r>
              <a:rPr b="1" lang="en" sz="1700">
                <a:solidFill>
                  <a:srgbClr val="222222"/>
                </a:solidFill>
                <a:highlight>
                  <a:srgbClr val="FFFFFF"/>
                </a:highlight>
              </a:rPr>
              <a:t>High level language, higher that C++</a:t>
            </a:r>
          </a:p>
          <a:p>
            <a:pPr indent="-342900" lvl="2" marL="1371600" rtl="0">
              <a:lnSpc>
                <a:spcPct val="140000"/>
              </a:lnSpc>
              <a:spcBef>
                <a:spcPts val="1800"/>
              </a:spcBef>
              <a:spcAft>
                <a:spcPts val="400"/>
              </a:spcAft>
              <a:buClr>
                <a:srgbClr val="222222"/>
              </a:buClr>
              <a:buSzPct val="100000"/>
            </a:pPr>
            <a:r>
              <a:rPr lang="en" sz="1800">
                <a:solidFill>
                  <a:srgbClr val="333333"/>
                </a:solidFill>
                <a:highlight>
                  <a:srgbClr val="FFFFFF"/>
                </a:highlight>
              </a:rPr>
              <a:t>strong abstractions from computer details</a:t>
            </a:r>
          </a:p>
          <a:p>
            <a:pPr indent="0" lvl="0" marL="914400" rtl="0">
              <a:lnSpc>
                <a:spcPct val="140000"/>
              </a:lnSpc>
              <a:spcBef>
                <a:spcPts val="1800"/>
              </a:spcBef>
              <a:spcAft>
                <a:spcPts val="400"/>
              </a:spcAft>
              <a:buNone/>
            </a:pPr>
            <a:r>
              <a:rPr lang="en" sz="1800">
                <a:solidFill>
                  <a:srgbClr val="333333"/>
                </a:solidFill>
                <a:highlight>
                  <a:srgbClr val="FFFFFF"/>
                </a:highlight>
              </a:rPr>
              <a:t>low-level languages are closer to machine details (like memory addresses or CPU registers), high-level languages are closer to a naturally spoken language.</a:t>
            </a:r>
          </a:p>
          <a:p>
            <a:pPr indent="-342900" lvl="2" marL="1371600" rtl="0">
              <a:lnSpc>
                <a:spcPct val="140000"/>
              </a:lnSpc>
              <a:spcBef>
                <a:spcPts val="1800"/>
              </a:spcBef>
              <a:spcAft>
                <a:spcPts val="400"/>
              </a:spcAft>
              <a:buClr>
                <a:srgbClr val="333333"/>
              </a:buClr>
              <a:buSzPct val="100000"/>
            </a:pPr>
            <a:r>
              <a:rPr lang="en" sz="1800">
                <a:solidFill>
                  <a:srgbClr val="333333"/>
                </a:solidFill>
              </a:rPr>
              <a:t>reading and writing Ruby is really easy—it looks a lot like regular English!</a:t>
            </a:r>
          </a:p>
          <a:p>
            <a:pPr lvl="0" rtl="0">
              <a:spcBef>
                <a:spcPts val="0"/>
              </a:spcBef>
              <a:buNone/>
            </a:pPr>
            <a:r>
              <a:t/>
            </a:r>
            <a:endParaRPr>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0" lvl="0" marL="0">
              <a:lnSpc>
                <a:spcPct val="140000"/>
              </a:lnSpc>
              <a:spcBef>
                <a:spcPts val="1800"/>
              </a:spcBef>
              <a:spcAft>
                <a:spcPts val="400"/>
              </a:spcAft>
              <a:buNone/>
            </a:pPr>
            <a:r>
              <a:t/>
            </a:r>
            <a:endParaRPr sz="1800">
              <a:solidFill>
                <a:srgbClr val="333333"/>
              </a:solidFill>
              <a:highlight>
                <a:srgbClr val="FFFFFF"/>
              </a:highlight>
            </a:endParaRPr>
          </a:p>
          <a:p>
            <a:pPr indent="-342900" lvl="2" marL="1371600">
              <a:lnSpc>
                <a:spcPct val="140000"/>
              </a:lnSpc>
              <a:spcBef>
                <a:spcPts val="1800"/>
              </a:spcBef>
              <a:spcAft>
                <a:spcPts val="400"/>
              </a:spcAft>
              <a:buClr>
                <a:srgbClr val="333333"/>
              </a:buClr>
              <a:buSzPct val="100000"/>
            </a:pPr>
            <a:r>
              <a:rPr b="1" lang="en" sz="1800">
                <a:solidFill>
                  <a:srgbClr val="333333"/>
                </a:solidFill>
                <a:highlight>
                  <a:srgbClr val="FCE5CD"/>
                </a:highlight>
              </a:rPr>
              <a:t>Object-oriented</a:t>
            </a:r>
            <a:r>
              <a:rPr lang="en" sz="1800">
                <a:solidFill>
                  <a:srgbClr val="333333"/>
                </a:solidFill>
                <a:highlight>
                  <a:srgbClr val="FFFFFF"/>
                </a:highlight>
              </a:rPr>
              <a:t>, meaning it allows users to manipulate data structures called objects in order to build and execute programs. We'll learn more about objects later, but for now, all you need to know is </a:t>
            </a:r>
            <a:r>
              <a:rPr i="1" lang="en" sz="1800">
                <a:solidFill>
                  <a:srgbClr val="333333"/>
                </a:solidFill>
                <a:highlight>
                  <a:srgbClr val="FFFFFF"/>
                </a:highlight>
              </a:rPr>
              <a:t>everything</a:t>
            </a:r>
            <a:r>
              <a:rPr lang="en" sz="1800">
                <a:solidFill>
                  <a:srgbClr val="333333"/>
                </a:solidFill>
                <a:highlight>
                  <a:srgbClr val="FFFFFF"/>
                </a:highlight>
              </a:rPr>
              <a:t> in Ruby is an </a:t>
            </a:r>
            <a:r>
              <a:rPr b="1" lang="en" sz="1800" u="sng">
                <a:solidFill>
                  <a:srgbClr val="E06666"/>
                </a:solidFill>
                <a:highlight>
                  <a:srgbClr val="FFFFFF"/>
                </a:highlight>
              </a:rPr>
              <a:t>object</a:t>
            </a:r>
            <a:r>
              <a:rPr lang="en" sz="1800">
                <a:solidFill>
                  <a:srgbClr val="333333"/>
                </a:solidFill>
                <a:highlight>
                  <a:srgbClr val="FFFFFF"/>
                </a:highlight>
              </a:rPr>
              <a:t>.</a:t>
            </a:r>
          </a:p>
          <a:p>
            <a:pPr indent="-69850" lvl="0" marL="457200">
              <a:lnSpc>
                <a:spcPct val="140000"/>
              </a:lnSpc>
              <a:spcBef>
                <a:spcPts val="1800"/>
              </a:spcBef>
              <a:spcAft>
                <a:spcPts val="400"/>
              </a:spcAft>
              <a:buClr>
                <a:schemeClr val="dk1"/>
              </a:buClr>
              <a:buSzPct val="64705"/>
              <a:buFont typeface="Arial"/>
              <a:buNone/>
            </a:pPr>
            <a:r>
              <a:t/>
            </a:r>
            <a:endParaRPr b="1" sz="1700">
              <a:solidFill>
                <a:srgbClr val="222222"/>
              </a:solidFill>
              <a:highlight>
                <a:srgbClr val="FFFFFF"/>
              </a:highlight>
            </a:endParaRPr>
          </a:p>
          <a:p>
            <a:pPr lvl="0">
              <a:spcBef>
                <a:spcPts val="0"/>
              </a:spcBef>
              <a:buClr>
                <a:schemeClr val="dk1"/>
              </a:buClr>
              <a:buSzPct val="61111"/>
              <a:buFont typeface="Arial"/>
              <a:buNone/>
            </a:pPr>
            <a:r>
              <a:t/>
            </a:r>
            <a:endParaRPr>
              <a:highlight>
                <a:srgbClr val="FFFFFF"/>
              </a:highlight>
            </a:endParaRPr>
          </a:p>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idx="1" type="body"/>
          </p:nvPr>
        </p:nvSpPr>
        <p:spPr>
          <a:xfrm>
            <a:off x="373975" y="1152475"/>
            <a:ext cx="8520600" cy="3416400"/>
          </a:xfrm>
          <a:prstGeom prst="rect">
            <a:avLst/>
          </a:prstGeom>
        </p:spPr>
        <p:txBody>
          <a:bodyPr anchorCtr="0" anchor="t" bIns="91425" lIns="91425" rIns="91425" tIns="91425">
            <a:noAutofit/>
          </a:bodyPr>
          <a:lstStyle/>
          <a:p>
            <a:pPr indent="-228600" lvl="0" marL="457200" rtl="0">
              <a:spcBef>
                <a:spcPts val="0"/>
              </a:spcBef>
              <a:buClr>
                <a:srgbClr val="222222"/>
              </a:buClr>
            </a:pPr>
            <a:r>
              <a:rPr b="1" lang="en">
                <a:solidFill>
                  <a:srgbClr val="222222"/>
                </a:solidFill>
                <a:highlight>
                  <a:srgbClr val="F4CCCC"/>
                </a:highlight>
              </a:rPr>
              <a:t>Learning Ruby is a stepping stone to Ruby on Rails</a:t>
            </a:r>
          </a:p>
          <a:p>
            <a:pPr indent="-342900" lvl="1" marL="914400" rtl="0">
              <a:spcBef>
                <a:spcPts val="0"/>
              </a:spcBef>
              <a:buClr>
                <a:srgbClr val="222222"/>
              </a:buClr>
              <a:buSzPct val="100000"/>
            </a:pPr>
            <a:r>
              <a:rPr lang="en" sz="1800">
                <a:solidFill>
                  <a:srgbClr val="333333"/>
                </a:solidFill>
                <a:highlight>
                  <a:srgbClr val="FFFFFF"/>
                </a:highlight>
              </a:rPr>
              <a:t>Ruby on Rails (often shortened to just Rails). Rails is a </a:t>
            </a:r>
            <a:r>
              <a:rPr lang="en" sz="1800">
                <a:solidFill>
                  <a:srgbClr val="E06666"/>
                </a:solidFill>
                <a:highlight>
                  <a:srgbClr val="FFFFFF"/>
                </a:highlight>
              </a:rPr>
              <a:t>software framework</a:t>
            </a:r>
            <a:r>
              <a:rPr lang="en" sz="1800">
                <a:solidFill>
                  <a:srgbClr val="333333"/>
                </a:solidFill>
                <a:highlight>
                  <a:srgbClr val="FFFFFF"/>
                </a:highlight>
              </a:rPr>
              <a:t> for creating web applications.</a:t>
            </a:r>
          </a:p>
          <a:p>
            <a:pPr indent="-342900" lvl="1" marL="914400" rtl="0">
              <a:lnSpc>
                <a:spcPct val="140000"/>
              </a:lnSpc>
              <a:spcBef>
                <a:spcPts val="1800"/>
              </a:spcBef>
              <a:spcAft>
                <a:spcPts val="400"/>
              </a:spcAft>
              <a:buClr>
                <a:srgbClr val="333333"/>
              </a:buClr>
              <a:buSzPct val="100000"/>
            </a:pPr>
            <a:r>
              <a:rPr lang="en" sz="1800">
                <a:solidFill>
                  <a:srgbClr val="333333"/>
                </a:solidFill>
                <a:highlight>
                  <a:srgbClr val="FFFFFF"/>
                </a:highlight>
              </a:rPr>
              <a:t>Many students new to programming aren’t sure what the difference is between Ruby and Ruby on Rails. </a:t>
            </a:r>
          </a:p>
          <a:p>
            <a:pPr indent="-342900" lvl="2" marL="1371600" rtl="0">
              <a:lnSpc>
                <a:spcPct val="140000"/>
              </a:lnSpc>
              <a:spcBef>
                <a:spcPts val="1800"/>
              </a:spcBef>
              <a:spcAft>
                <a:spcPts val="400"/>
              </a:spcAft>
              <a:buClr>
                <a:srgbClr val="333333"/>
              </a:buClr>
              <a:buSzPct val="100000"/>
            </a:pPr>
            <a:r>
              <a:rPr lang="en" sz="1800">
                <a:solidFill>
                  <a:srgbClr val="999999"/>
                </a:solidFill>
                <a:highlight>
                  <a:srgbClr val="FFF2CC"/>
                </a:highlight>
              </a:rPr>
              <a:t>Ruby is a language.</a:t>
            </a:r>
            <a:r>
              <a:rPr lang="en" sz="1800">
                <a:solidFill>
                  <a:srgbClr val="333333"/>
                </a:solidFill>
                <a:highlight>
                  <a:srgbClr val="FFFFFF"/>
                </a:highlight>
              </a:rPr>
              <a:t> </a:t>
            </a:r>
          </a:p>
          <a:p>
            <a:pPr indent="-342900" lvl="2" marL="1371600" rtl="0">
              <a:lnSpc>
                <a:spcPct val="140000"/>
              </a:lnSpc>
              <a:spcBef>
                <a:spcPts val="1800"/>
              </a:spcBef>
              <a:spcAft>
                <a:spcPts val="400"/>
              </a:spcAft>
              <a:buClr>
                <a:srgbClr val="333333"/>
              </a:buClr>
              <a:buSzPct val="100000"/>
            </a:pPr>
            <a:r>
              <a:rPr lang="en" sz="1800">
                <a:solidFill>
                  <a:srgbClr val="FFE599"/>
                </a:solidFill>
                <a:highlight>
                  <a:srgbClr val="CCCCCC"/>
                </a:highlight>
              </a:rPr>
              <a:t>Ruby on Rails is a framework</a:t>
            </a:r>
            <a:r>
              <a:rPr lang="en" sz="1800">
                <a:solidFill>
                  <a:srgbClr val="333333"/>
                </a:solidFill>
                <a:highlight>
                  <a:srgbClr val="FFFFFF"/>
                </a:highlight>
              </a:rPr>
              <a:t> that uses and depends on the Ruby programming language.</a:t>
            </a:r>
          </a:p>
        </p:txBody>
      </p:sp>
      <p:sp>
        <p:nvSpPr>
          <p:cNvPr id="99" name="Shape 9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3"/>
              </a:rPr>
              <a:t>Why </a:t>
            </a:r>
            <a:r>
              <a:rPr lang="en"/>
              <a:t>Ruby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0" lvl="0" marL="914400">
              <a:lnSpc>
                <a:spcPct val="140000"/>
              </a:lnSpc>
              <a:spcBef>
                <a:spcPts val="1800"/>
              </a:spcBef>
              <a:spcAft>
                <a:spcPts val="400"/>
              </a:spcAft>
              <a:buNone/>
            </a:pPr>
            <a:r>
              <a:t/>
            </a:r>
            <a:endParaRPr sz="1800">
              <a:solidFill>
                <a:srgbClr val="333333"/>
              </a:solidFill>
            </a:endParaRPr>
          </a:p>
          <a:p>
            <a:pPr indent="-342900" lvl="1" marL="914400">
              <a:lnSpc>
                <a:spcPct val="140000"/>
              </a:lnSpc>
              <a:spcBef>
                <a:spcPts val="1800"/>
              </a:spcBef>
              <a:spcAft>
                <a:spcPts val="400"/>
              </a:spcAft>
              <a:buClr>
                <a:srgbClr val="333333"/>
              </a:buClr>
              <a:buSzPct val="100000"/>
            </a:pPr>
            <a:r>
              <a:rPr lang="en" sz="1800">
                <a:solidFill>
                  <a:srgbClr val="333333"/>
                </a:solidFill>
              </a:rPr>
              <a:t>Learning Ruby is a prerequisite to learning Ruby on Rails. You’ll be one step closer to creating web applications like Twitter, Yellow Pages, Hulu, or Groupon.</a:t>
            </a:r>
          </a:p>
          <a:p>
            <a:pPr indent="-69850" lvl="0" marL="914400">
              <a:spcBef>
                <a:spcPts val="0"/>
              </a:spcBef>
              <a:buClr>
                <a:schemeClr val="dk1"/>
              </a:buClr>
              <a:buSzPct val="91666"/>
              <a:buFont typeface="Arial"/>
              <a:buNone/>
            </a:pPr>
            <a:r>
              <a:t/>
            </a:r>
            <a:endParaRPr sz="1200">
              <a:solidFill>
                <a:srgbClr val="333333"/>
              </a:solidFill>
            </a:endParaRP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