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Arial Bold" charset="1" panose="020B0802020202020204"/>
      <p:regular r:id="rId30"/>
    </p:embeddedFont>
    <p:embeddedFont>
      <p:font typeface="Arial" charset="1" panose="020B0502020202020204"/>
      <p:regular r:id="rId31"/>
    </p:embeddedFont>
    <p:embeddedFont>
      <p:font typeface="Baloo" charset="1" panose="03080902040302020200"/>
      <p:regular r:id="rId32"/>
    </p:embeddedFont>
    <p:embeddedFont>
      <p:font typeface="Arimo Bold" charset="1" panose="020B0704020202020204"/>
      <p:regular r:id="rId33"/>
    </p:embeddedFont>
    <p:embeddedFont>
      <p:font typeface="Sacramento" charset="1" panose="0200050700000002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13016" y="419976"/>
            <a:ext cx="1809540" cy="1645188"/>
          </a:xfrm>
          <a:custGeom>
            <a:avLst/>
            <a:gdLst/>
            <a:ahLst/>
            <a:cxnLst/>
            <a:rect r="r" b="b" t="t" l="l"/>
            <a:pathLst>
              <a:path h="1645188" w="1809540">
                <a:moveTo>
                  <a:pt x="0" y="0"/>
                </a:moveTo>
                <a:lnTo>
                  <a:pt x="1809540" y="0"/>
                </a:lnTo>
                <a:lnTo>
                  <a:pt x="1809540" y="1645189"/>
                </a:lnTo>
                <a:lnTo>
                  <a:pt x="0" y="16451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7" r="0" b="-8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19499" y="633847"/>
            <a:ext cx="3429820" cy="1217447"/>
          </a:xfrm>
          <a:custGeom>
            <a:avLst/>
            <a:gdLst/>
            <a:ahLst/>
            <a:cxnLst/>
            <a:rect r="r" b="b" t="t" l="l"/>
            <a:pathLst>
              <a:path h="1217447" w="3429820">
                <a:moveTo>
                  <a:pt x="0" y="0"/>
                </a:moveTo>
                <a:lnTo>
                  <a:pt x="3429820" y="0"/>
                </a:lnTo>
                <a:lnTo>
                  <a:pt x="3429820" y="1217447"/>
                </a:lnTo>
                <a:lnTo>
                  <a:pt x="0" y="12174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2" r="0" b="-2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29088" y="2732207"/>
            <a:ext cx="10029825" cy="95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b="true" sz="6000" spc="-36">
                <a:solidFill>
                  <a:srgbClr val="1C458C"/>
                </a:solidFill>
                <a:latin typeface="Arial Bold"/>
                <a:ea typeface="Arial Bold"/>
                <a:cs typeface="Arial Bold"/>
                <a:sym typeface="Arial Bold"/>
              </a:rPr>
              <a:t>BÁO CÁO BÀI TẬP LỚN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313581" y="6658433"/>
            <a:ext cx="7660839" cy="58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1"/>
              </a:lnSpc>
              <a:spcBef>
                <a:spcPct val="0"/>
              </a:spcBef>
            </a:pPr>
            <a:r>
              <a:rPr lang="en-US" b="true" sz="3093" spc="28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Giảng viên hướng dẫn: LÊ ĐÌNH THUẬN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92080" y="9600281"/>
            <a:ext cx="152400" cy="2571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24810" y="4894403"/>
            <a:ext cx="12438380" cy="117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 Lập trình nâng cao</a:t>
            </a:r>
          </a:p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Baloo"/>
                <a:ea typeface="Baloo"/>
                <a:cs typeface="Baloo"/>
                <a:sym typeface="Baloo"/>
              </a:rPr>
              <a:t>Chủ đề: Web tra cứu thông tin chuyển khoản MTTQ Việt Nam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05078" y="7808577"/>
            <a:ext cx="3077845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HỌC KÌ: 241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7571" y="2299576"/>
            <a:ext cx="7924642" cy="7175857"/>
          </a:xfrm>
          <a:custGeom>
            <a:avLst/>
            <a:gdLst/>
            <a:ahLst/>
            <a:cxnLst/>
            <a:rect r="r" b="b" t="t" l="l"/>
            <a:pathLst>
              <a:path h="7175857" w="7924642">
                <a:moveTo>
                  <a:pt x="0" y="0"/>
                </a:moveTo>
                <a:lnTo>
                  <a:pt x="7924642" y="0"/>
                </a:lnTo>
                <a:lnTo>
                  <a:pt x="7924642" y="7175857"/>
                </a:lnTo>
                <a:lnTo>
                  <a:pt x="0" y="71758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57571" y="564573"/>
            <a:ext cx="11507125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Thuật toán tìm kiếm kmp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(Knuth–Morris–Pratt algorithm)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592080" y="9600281"/>
            <a:ext cx="152400" cy="2571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3357664"/>
            <a:ext cx="7835021" cy="357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Khi xảy ra mismatch, thuật toán sẽ cho index j (index cho pattern) về lại với giá trị của mảng lps ở index[j-1], thay vì j=0 với thuật toán naive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83663" y="8502650"/>
            <a:ext cx="6540461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Time complexity O(m+n)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3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7571" y="564573"/>
            <a:ext cx="11507125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Thuật toán tìm kiếm kmp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(Knuth–Morris–Pratt algorithm)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92080" y="9600281"/>
            <a:ext cx="152400" cy="2571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74524" y="2666732"/>
            <a:ext cx="3588901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TEXT: aba</a:t>
            </a:r>
            <a:r>
              <a:rPr lang="en-US" sz="3999" spc="35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52053" y="2666732"/>
            <a:ext cx="4100870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PATTERN: aba</a:t>
            </a:r>
            <a:r>
              <a:rPr lang="en-US" sz="3999" spc="35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2985529" y="3422382"/>
            <a:ext cx="117396" cy="1199879"/>
            <a:chOff x="0" y="0"/>
            <a:chExt cx="156527" cy="159983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643105"/>
              <a:ext cx="156527" cy="956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3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</a:p>
          </p:txBody>
        </p:sp>
        <p:sp>
          <p:nvSpPr>
            <p:cNvPr name="AutoShape 9" id="9"/>
            <p:cNvSpPr/>
            <p:nvPr/>
          </p:nvSpPr>
          <p:spPr>
            <a:xfrm flipH="true" flipV="true">
              <a:off x="78264" y="0"/>
              <a:ext cx="0" cy="551004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6010039" y="3422382"/>
            <a:ext cx="117396" cy="1318128"/>
            <a:chOff x="0" y="0"/>
            <a:chExt cx="156527" cy="175750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800771"/>
              <a:ext cx="156527" cy="956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3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</a:p>
          </p:txBody>
        </p:sp>
        <p:sp>
          <p:nvSpPr>
            <p:cNvPr name="AutoShape 12" id="12"/>
            <p:cNvSpPr/>
            <p:nvPr/>
          </p:nvSpPr>
          <p:spPr>
            <a:xfrm flipV="true">
              <a:off x="78264" y="0"/>
              <a:ext cx="0" cy="551004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sp>
        <p:nvSpPr>
          <p:cNvPr name="TextBox 13" id="13"/>
          <p:cNvSpPr txBox="true"/>
          <p:nvPr/>
        </p:nvSpPr>
        <p:spPr>
          <a:xfrm rot="0">
            <a:off x="3474524" y="5551640"/>
            <a:ext cx="3588901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TEXT: aba</a:t>
            </a:r>
            <a:r>
              <a:rPr lang="en-US" sz="3999" spc="35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352053" y="5551640"/>
            <a:ext cx="4100870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PATTERN: aba</a:t>
            </a:r>
            <a:r>
              <a:rPr lang="en-US" sz="3999" spc="35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2434435" y="6307290"/>
            <a:ext cx="117396" cy="1199879"/>
            <a:chOff x="0" y="0"/>
            <a:chExt cx="156527" cy="1599839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643105"/>
              <a:ext cx="156527" cy="956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3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</a:p>
          </p:txBody>
        </p:sp>
        <p:sp>
          <p:nvSpPr>
            <p:cNvPr name="AutoShape 17" id="17"/>
            <p:cNvSpPr/>
            <p:nvPr/>
          </p:nvSpPr>
          <p:spPr>
            <a:xfrm flipH="true" flipV="true">
              <a:off x="78264" y="0"/>
              <a:ext cx="0" cy="551004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6010039" y="6307290"/>
            <a:ext cx="117396" cy="1318128"/>
            <a:chOff x="0" y="0"/>
            <a:chExt cx="156527" cy="1757504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800771"/>
              <a:ext cx="156527" cy="956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3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</a:p>
          </p:txBody>
        </p:sp>
        <p:sp>
          <p:nvSpPr>
            <p:cNvPr name="AutoShape 20" id="20"/>
            <p:cNvSpPr/>
            <p:nvPr/>
          </p:nvSpPr>
          <p:spPr>
            <a:xfrm flipV="true">
              <a:off x="78264" y="0"/>
              <a:ext cx="0" cy="551004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sp>
        <p:nvSpPr>
          <p:cNvPr name="TextBox 21" id="21"/>
          <p:cNvSpPr txBox="true"/>
          <p:nvPr/>
        </p:nvSpPr>
        <p:spPr>
          <a:xfrm rot="0">
            <a:off x="14060649" y="6754830"/>
            <a:ext cx="2637830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(lps[3-1]=1)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519375" y="2063482"/>
            <a:ext cx="3274338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LPS: 00</a:t>
            </a:r>
            <a:r>
              <a:rPr lang="en-US" sz="3999" spc="35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205425" y="3929046"/>
            <a:ext cx="588288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=3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592080" y="9600281"/>
            <a:ext cx="152400" cy="2571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39238" y="3386525"/>
            <a:ext cx="9525" cy="1118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712264" y="3357950"/>
            <a:ext cx="7536128" cy="309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99"/>
              </a:lnSpc>
            </a:pPr>
            <a:r>
              <a:rPr lang="en-US" b="true" sz="9999" spc="29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Kiến trúc ứng dụng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3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455056"/>
            <a:ext cx="12525434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Các thành phần chính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92080" y="9600281"/>
            <a:ext cx="152400" cy="2571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87485" y="6458203"/>
            <a:ext cx="12980305" cy="361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spc="45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Nguồn dữ liệu</a:t>
            </a:r>
            <a:r>
              <a:rPr lang="en-US" sz="5000" spc="4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data.json chuyển đổi từ file csv đã được cung cấp  </a:t>
            </a:r>
          </a:p>
          <a:p>
            <a:pPr algn="l">
              <a:lnSpc>
                <a:spcPts val="7000"/>
              </a:lnSpc>
            </a:pPr>
          </a:p>
          <a:p>
            <a:pPr algn="ctr">
              <a:lnSpc>
                <a:spcPts val="7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687485" y="3646118"/>
            <a:ext cx="12980305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4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Frontend</a:t>
            </a:r>
            <a:r>
              <a:rPr lang="en-US" sz="5000" spc="4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index.html + script.js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87485" y="5052160"/>
            <a:ext cx="12980305" cy="95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4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Backend: </a:t>
            </a:r>
            <a:r>
              <a:rPr lang="en-US" sz="5000" spc="4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server.js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3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492208" y="569081"/>
            <a:ext cx="12525434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Cấu trúc giao diện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92080" y="9600281"/>
            <a:ext cx="152400" cy="2571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62876" y="2264537"/>
            <a:ext cx="8225790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Tiêu đề chính: ‘Web tra cứu dữ liệu’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962876" y="3147960"/>
            <a:ext cx="5181124" cy="427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 thành phần chính: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Ô tìm kiếm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Bảng kết quả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Phân trang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Bộ lọc sắp xếp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035802" y="6973835"/>
            <a:ext cx="7232214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Dùng thư viện Axios để gọi API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3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0721" y="876300"/>
            <a:ext cx="12525434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Các thành phần tương tác của giao diện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92080" y="9600281"/>
            <a:ext cx="152400" cy="2571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69225" y="2497881"/>
            <a:ext cx="11159253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&lt;input id="searchInput"&gt;: Nhập từ khóa tìm kiếm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69225" y="3720256"/>
            <a:ext cx="14660047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&lt;select id="resultsPerPage"&gt;: Chọn số lượng kết quả mỗi trang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69225" y="4942631"/>
            <a:ext cx="12738974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&lt;button onclick="performSearch()"&gt;: Kích hoạt tìm kiếm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69225" y="6165006"/>
            <a:ext cx="10406419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&lt;div id="resultsTableBody"&gt;: Hiển thị kết quả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01325" y="7387381"/>
            <a:ext cx="10895052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&lt;div id="pagination"&gt;: Chứa các nút phân trang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3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30521" y="2108200"/>
            <a:ext cx="6900714" cy="3086100"/>
            <a:chOff x="0" y="0"/>
            <a:chExt cx="1817472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17472" cy="812800"/>
            </a:xfrm>
            <a:custGeom>
              <a:avLst/>
              <a:gdLst/>
              <a:ahLst/>
              <a:cxnLst/>
              <a:rect r="r" b="b" t="t" l="l"/>
              <a:pathLst>
                <a:path h="812800" w="1817472">
                  <a:moveTo>
                    <a:pt x="57217" y="0"/>
                  </a:moveTo>
                  <a:lnTo>
                    <a:pt x="1760255" y="0"/>
                  </a:lnTo>
                  <a:cubicBezTo>
                    <a:pt x="1775430" y="0"/>
                    <a:pt x="1789983" y="6028"/>
                    <a:pt x="1800714" y="16758"/>
                  </a:cubicBezTo>
                  <a:cubicBezTo>
                    <a:pt x="1811444" y="27489"/>
                    <a:pt x="1817472" y="42042"/>
                    <a:pt x="1817472" y="57217"/>
                  </a:cubicBezTo>
                  <a:lnTo>
                    <a:pt x="1817472" y="755583"/>
                  </a:lnTo>
                  <a:cubicBezTo>
                    <a:pt x="1817472" y="787183"/>
                    <a:pt x="1791855" y="812800"/>
                    <a:pt x="1760255" y="812800"/>
                  </a:cubicBezTo>
                  <a:lnTo>
                    <a:pt x="57217" y="812800"/>
                  </a:lnTo>
                  <a:cubicBezTo>
                    <a:pt x="25617" y="812800"/>
                    <a:pt x="0" y="787183"/>
                    <a:pt x="0" y="755583"/>
                  </a:cubicBezTo>
                  <a:lnTo>
                    <a:pt x="0" y="57217"/>
                  </a:lnTo>
                  <a:cubicBezTo>
                    <a:pt x="0" y="25617"/>
                    <a:pt x="25617" y="0"/>
                    <a:pt x="572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17472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03043" y="876300"/>
            <a:ext cx="12525434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Các hàm chính (chức năng) của giao diện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92080" y="9600281"/>
            <a:ext cx="152400" cy="2571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6036" y="2133600"/>
            <a:ext cx="6505199" cy="359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performSearch()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Gọi API để tải dữ liệu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 dụng Debounce để tối ưu hiệu năng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Mã hóa từ khóa tìm kiếm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798725" y="2133600"/>
            <a:ext cx="7793355" cy="3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renderTable()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Hiển thị dữ liệu theo trang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Tạo các dòng HTML động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Áp dụng định dạng màu sắc (credit/debit)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626036" y="5695950"/>
            <a:ext cx="5032653" cy="3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renderPagination()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Tạo các nút phân trang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Giới hạn số trang hiển thị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Quản lý chuyển trang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798725" y="5695950"/>
            <a:ext cx="10531939" cy="376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sortTableByDate() </a:t>
            </a:r>
          </a:p>
          <a:p>
            <a:pPr algn="l">
              <a:lnSpc>
                <a:spcPts val="5599"/>
              </a:lnSpc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sortTableByAmount()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Sắp xếp dữ liệu theo ngày hoặc số tiền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Hỗ trợ tăng/giảm dần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3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807219" y="574675"/>
            <a:ext cx="12525434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Backend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92080" y="9600281"/>
            <a:ext cx="152400" cy="2571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20668" y="4372158"/>
            <a:ext cx="7572613" cy="3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 dụng thuật toán KMP search: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Gọi API để tải dữ liệu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 dụng Debounce để tối ưu hiệu năng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Mã hóa từ khóa tìm kiếm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047160" y="1743115"/>
            <a:ext cx="4060388" cy="3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Cấu hình: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 dụng Express.js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Cổng: 8080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 phép CORS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703266" y="6848191"/>
            <a:ext cx="6714054" cy="3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Tính năng: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Nhận và xử lý từ khóa tìm kiếm.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Lọc kết quả phù hợp từ file dữ liệu.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Gửi kết quả dưới dạng JSON.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012769" y="1743115"/>
            <a:ext cx="6615708" cy="3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Đọc và ghi dữ liệu từ file json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Tạo API endpoint để xử lý yêu cầu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3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566659" y="485460"/>
            <a:ext cx="12525434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Luồng hoạt động chi tiết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92080" y="9600281"/>
            <a:ext cx="152400" cy="2571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42489" y="1345885"/>
            <a:ext cx="11974831" cy="218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Bước 1: Người dùng gửi yêu cầu từ Frontend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Người dùng nhập từ khóa tìm kiếm vào ô tìm kiếm trên trang web.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Nhấn nút "Tìm Kiếm" để gửi yêu cầu.</a:t>
            </a:r>
          </a:p>
          <a:p>
            <a:pPr algn="l">
              <a:lnSpc>
                <a:spcPts val="4200"/>
              </a:lnSpc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(Hàm performSearch() lấy từ khóa và gọi API với tham số term.)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42489" y="3631885"/>
            <a:ext cx="11405235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Bước 2: Frontend gửi yêu cầu đến Backend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 gửi yêu cầu đến API Backend qua endpoint /api/data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42489" y="4889252"/>
            <a:ext cx="11517273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Bước 3: Backend nhận và xử lý yêu cầu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lắng nghe yêu cầu từ frontend qua endpoint /api/data.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Đọc dữ liệu từ file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Tìm kiếm dữ liệu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Lọc kết quả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42489" y="7746752"/>
            <a:ext cx="10568226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Bước 4: Backend trả kết quả về Frontend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gửi kết quả đã lọc về frontend dưới dạng JSON.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42489" y="9134475"/>
            <a:ext cx="7182684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Bước 5: Frontend xử lí và hiển thị kết quả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592080" y="9600281"/>
            <a:ext cx="152400" cy="2571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39238" y="3386525"/>
            <a:ext cx="9525" cy="1118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712264" y="3357950"/>
            <a:ext cx="7536128" cy="309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99"/>
              </a:lnSpc>
            </a:pPr>
            <a:r>
              <a:rPr lang="en-US" b="true" sz="9999" spc="29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Giao diện chính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27808" y="1876675"/>
            <a:ext cx="5911794" cy="983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7"/>
              </a:lnSpc>
            </a:pPr>
            <a:r>
              <a:rPr lang="en-US" sz="3284" spc="-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Danh Sách Thành Viên Nhóm 10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2975960" y="1104869"/>
            <a:ext cx="4718654" cy="3285363"/>
          </a:xfrm>
          <a:custGeom>
            <a:avLst/>
            <a:gdLst/>
            <a:ahLst/>
            <a:cxnLst/>
            <a:rect r="r" b="b" t="t" l="l"/>
            <a:pathLst>
              <a:path h="3285363" w="4718654">
                <a:moveTo>
                  <a:pt x="4718655" y="0"/>
                </a:moveTo>
                <a:lnTo>
                  <a:pt x="0" y="0"/>
                </a:lnTo>
                <a:lnTo>
                  <a:pt x="0" y="3285363"/>
                </a:lnTo>
                <a:lnTo>
                  <a:pt x="4718655" y="3285363"/>
                </a:lnTo>
                <a:lnTo>
                  <a:pt x="4718655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40685" y="1497554"/>
            <a:ext cx="11006911" cy="7292078"/>
          </a:xfrm>
          <a:custGeom>
            <a:avLst/>
            <a:gdLst/>
            <a:ahLst/>
            <a:cxnLst/>
            <a:rect r="r" b="b" t="t" l="l"/>
            <a:pathLst>
              <a:path h="7292078" w="11006911">
                <a:moveTo>
                  <a:pt x="0" y="0"/>
                </a:moveTo>
                <a:lnTo>
                  <a:pt x="11006911" y="0"/>
                </a:lnTo>
                <a:lnTo>
                  <a:pt x="11006911" y="7292078"/>
                </a:lnTo>
                <a:lnTo>
                  <a:pt x="0" y="72920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3945497" y="3417268"/>
            <a:ext cx="939401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>
            <a:off x="3945497" y="4167551"/>
            <a:ext cx="939401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8" id="8"/>
          <p:cNvSpPr/>
          <p:nvPr/>
        </p:nvSpPr>
        <p:spPr>
          <a:xfrm>
            <a:off x="3945497" y="4929744"/>
            <a:ext cx="939401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9" id="9"/>
          <p:cNvSpPr/>
          <p:nvPr/>
        </p:nvSpPr>
        <p:spPr>
          <a:xfrm>
            <a:off x="3945497" y="5647356"/>
            <a:ext cx="939401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1256541" y="7124291"/>
            <a:ext cx="4588025" cy="2580764"/>
          </a:xfrm>
          <a:custGeom>
            <a:avLst/>
            <a:gdLst/>
            <a:ahLst/>
            <a:cxnLst/>
            <a:rect r="r" b="b" t="t" l="l"/>
            <a:pathLst>
              <a:path h="2580764" w="4588025">
                <a:moveTo>
                  <a:pt x="0" y="0"/>
                </a:moveTo>
                <a:lnTo>
                  <a:pt x="4588025" y="0"/>
                </a:lnTo>
                <a:lnTo>
                  <a:pt x="4588025" y="2580765"/>
                </a:lnTo>
                <a:lnTo>
                  <a:pt x="0" y="25807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1096233">
            <a:off x="11600534" y="6696665"/>
            <a:ext cx="4420744" cy="2470091"/>
          </a:xfrm>
          <a:custGeom>
            <a:avLst/>
            <a:gdLst/>
            <a:ahLst/>
            <a:cxnLst/>
            <a:rect r="r" b="b" t="t" l="l"/>
            <a:pathLst>
              <a:path h="2470091" w="4420744">
                <a:moveTo>
                  <a:pt x="4420744" y="0"/>
                </a:moveTo>
                <a:lnTo>
                  <a:pt x="0" y="0"/>
                </a:lnTo>
                <a:lnTo>
                  <a:pt x="0" y="2470091"/>
                </a:lnTo>
                <a:lnTo>
                  <a:pt x="4420744" y="2470091"/>
                </a:lnTo>
                <a:lnTo>
                  <a:pt x="4420744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910026">
            <a:off x="12900156" y="1622815"/>
            <a:ext cx="2413342" cy="563113"/>
          </a:xfrm>
          <a:custGeom>
            <a:avLst/>
            <a:gdLst/>
            <a:ahLst/>
            <a:cxnLst/>
            <a:rect r="r" b="b" t="t" l="l"/>
            <a:pathLst>
              <a:path h="563113" w="2413342">
                <a:moveTo>
                  <a:pt x="0" y="0"/>
                </a:moveTo>
                <a:lnTo>
                  <a:pt x="2413342" y="0"/>
                </a:lnTo>
                <a:lnTo>
                  <a:pt x="2413342" y="563113"/>
                </a:lnTo>
                <a:lnTo>
                  <a:pt x="0" y="56311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105421">
            <a:off x="3363413" y="7370279"/>
            <a:ext cx="1164167" cy="2060473"/>
          </a:xfrm>
          <a:custGeom>
            <a:avLst/>
            <a:gdLst/>
            <a:ahLst/>
            <a:cxnLst/>
            <a:rect r="r" b="b" t="t" l="l"/>
            <a:pathLst>
              <a:path h="2060473" w="1164167">
                <a:moveTo>
                  <a:pt x="0" y="0"/>
                </a:moveTo>
                <a:lnTo>
                  <a:pt x="1164167" y="0"/>
                </a:lnTo>
                <a:lnTo>
                  <a:pt x="1164167" y="2060473"/>
                </a:lnTo>
                <a:lnTo>
                  <a:pt x="0" y="206047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>
            <a:off x="3945497" y="6397450"/>
            <a:ext cx="939401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15" id="15"/>
          <p:cNvSpPr txBox="true"/>
          <p:nvPr/>
        </p:nvSpPr>
        <p:spPr>
          <a:xfrm rot="0">
            <a:off x="5335288" y="3871804"/>
            <a:ext cx="3808712" cy="496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  <a:spcBef>
                <a:spcPct val="0"/>
              </a:spcBef>
            </a:pPr>
            <a:r>
              <a:rPr lang="en-US" sz="258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ĐẶNG MINH QUÂN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35288" y="3116780"/>
            <a:ext cx="4113980" cy="496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  <a:spcBef>
                <a:spcPct val="0"/>
              </a:spcBef>
            </a:pPr>
            <a:r>
              <a:rPr lang="en-US" sz="258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BÙI NGUYỄN HOÀNG THỌ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335288" y="4642650"/>
            <a:ext cx="4113980" cy="496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  <a:spcBef>
                <a:spcPct val="0"/>
              </a:spcBef>
            </a:pPr>
            <a:r>
              <a:rPr lang="en-US" sz="258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NGUYỄN TRUNG PHÚ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335288" y="5413495"/>
            <a:ext cx="4113980" cy="496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  <a:spcBef>
                <a:spcPct val="0"/>
              </a:spcBef>
            </a:pPr>
            <a:r>
              <a:rPr lang="en-US" sz="258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TÔN VIẾT TRÍ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062125" y="1830725"/>
            <a:ext cx="7613831" cy="874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4"/>
              </a:lnSpc>
              <a:spcBef>
                <a:spcPct val="0"/>
              </a:spcBef>
            </a:pPr>
            <a:r>
              <a:rPr lang="en-US" b="true" sz="458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THÀNH VIÊN NHÓM 504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319217" y="6184341"/>
            <a:ext cx="3670416" cy="496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  <a:spcBef>
                <a:spcPct val="0"/>
              </a:spcBef>
            </a:pPr>
            <a:r>
              <a:rPr lang="en-US" sz="258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NGUYỄN NHƯ THẮNG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829891" y="3867062"/>
            <a:ext cx="1426650" cy="496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  <a:spcBef>
                <a:spcPct val="0"/>
              </a:spcBef>
            </a:pPr>
            <a:r>
              <a:rPr lang="en-US" sz="258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2212775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829891" y="4631718"/>
            <a:ext cx="1621204" cy="496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  <a:spcBef>
                <a:spcPct val="0"/>
              </a:spcBef>
            </a:pPr>
            <a:r>
              <a:rPr lang="en-US" sz="258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2212592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821656" y="6188960"/>
            <a:ext cx="1426650" cy="496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  <a:spcBef>
                <a:spcPct val="0"/>
              </a:spcBef>
            </a:pPr>
            <a:r>
              <a:rPr lang="en-US" sz="258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2213203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821656" y="3136401"/>
            <a:ext cx="1426650" cy="496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  <a:spcBef>
                <a:spcPct val="0"/>
              </a:spcBef>
            </a:pPr>
            <a:r>
              <a:rPr lang="en-US" sz="258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2333017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592080" y="9600281"/>
            <a:ext cx="152400" cy="2571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821656" y="5413495"/>
            <a:ext cx="1621204" cy="496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  <a:spcBef>
                <a:spcPct val="0"/>
              </a:spcBef>
            </a:pPr>
            <a:r>
              <a:rPr lang="en-US" sz="258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2213603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-2105421">
            <a:off x="15262483" y="6057069"/>
            <a:ext cx="1164167" cy="2060473"/>
          </a:xfrm>
          <a:custGeom>
            <a:avLst/>
            <a:gdLst/>
            <a:ahLst/>
            <a:cxnLst/>
            <a:rect r="r" b="b" t="t" l="l"/>
            <a:pathLst>
              <a:path h="2060473" w="1164167">
                <a:moveTo>
                  <a:pt x="0" y="0"/>
                </a:moveTo>
                <a:lnTo>
                  <a:pt x="1164167" y="0"/>
                </a:lnTo>
                <a:lnTo>
                  <a:pt x="1164167" y="2060473"/>
                </a:lnTo>
                <a:lnTo>
                  <a:pt x="0" y="206047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4149282">
            <a:off x="10118103" y="7557755"/>
            <a:ext cx="2413342" cy="563113"/>
          </a:xfrm>
          <a:custGeom>
            <a:avLst/>
            <a:gdLst/>
            <a:ahLst/>
            <a:cxnLst/>
            <a:rect r="r" b="b" t="t" l="l"/>
            <a:pathLst>
              <a:path h="563113" w="2413342">
                <a:moveTo>
                  <a:pt x="0" y="0"/>
                </a:moveTo>
                <a:lnTo>
                  <a:pt x="2413342" y="0"/>
                </a:lnTo>
                <a:lnTo>
                  <a:pt x="2413342" y="563113"/>
                </a:lnTo>
                <a:lnTo>
                  <a:pt x="0" y="56311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19285" y="925122"/>
            <a:ext cx="10649429" cy="8333178"/>
          </a:xfrm>
          <a:custGeom>
            <a:avLst/>
            <a:gdLst/>
            <a:ahLst/>
            <a:cxnLst/>
            <a:rect r="r" b="b" t="t" l="l"/>
            <a:pathLst>
              <a:path h="8333178" w="10649429">
                <a:moveTo>
                  <a:pt x="0" y="0"/>
                </a:moveTo>
                <a:lnTo>
                  <a:pt x="10649430" y="0"/>
                </a:lnTo>
                <a:lnTo>
                  <a:pt x="10649430" y="8333178"/>
                </a:lnTo>
                <a:lnTo>
                  <a:pt x="0" y="83331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592080" y="9600281"/>
            <a:ext cx="152400" cy="2571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41586" y="9124031"/>
            <a:ext cx="11493189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Giao diện chính của web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41586" y="486916"/>
            <a:ext cx="11493189" cy="8519327"/>
          </a:xfrm>
          <a:custGeom>
            <a:avLst/>
            <a:gdLst/>
            <a:ahLst/>
            <a:cxnLst/>
            <a:rect r="r" b="b" t="t" l="l"/>
            <a:pathLst>
              <a:path h="8519327" w="11493189">
                <a:moveTo>
                  <a:pt x="0" y="0"/>
                </a:moveTo>
                <a:lnTo>
                  <a:pt x="11493189" y="0"/>
                </a:lnTo>
                <a:lnTo>
                  <a:pt x="11493189" y="8519327"/>
                </a:lnTo>
                <a:lnTo>
                  <a:pt x="0" y="85193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592080" y="9600281"/>
            <a:ext cx="152400" cy="2571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41586" y="9124031"/>
            <a:ext cx="11493189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Tìm kiếm và xuất kết quả khi tìm thành công.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46685" y="2417953"/>
            <a:ext cx="14794629" cy="4882228"/>
          </a:xfrm>
          <a:custGeom>
            <a:avLst/>
            <a:gdLst/>
            <a:ahLst/>
            <a:cxnLst/>
            <a:rect r="r" b="b" t="t" l="l"/>
            <a:pathLst>
              <a:path h="4882228" w="14794629">
                <a:moveTo>
                  <a:pt x="0" y="0"/>
                </a:moveTo>
                <a:lnTo>
                  <a:pt x="14794630" y="0"/>
                </a:lnTo>
                <a:lnTo>
                  <a:pt x="14794630" y="4882227"/>
                </a:lnTo>
                <a:lnTo>
                  <a:pt x="0" y="48822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592080" y="9600281"/>
            <a:ext cx="152400" cy="2571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09873" y="7746687"/>
            <a:ext cx="11493189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Sắp kết quả theo ngày hoặc số tiền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592080" y="9600281"/>
            <a:ext cx="152400" cy="2571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39238" y="3386525"/>
            <a:ext cx="9525" cy="1118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700777" y="230187"/>
            <a:ext cx="7536128" cy="155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99"/>
              </a:lnSpc>
            </a:pPr>
            <a:r>
              <a:rPr lang="en-US" b="true" sz="9999" spc="29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Hạn chế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34559" y="2379041"/>
            <a:ext cx="5971699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 spc="3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Hệ thống còn đơn giản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34559" y="4562136"/>
            <a:ext cx="6714292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 spc="3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Tốc độ chậm, chưa tối ưu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27329" y="6902942"/>
            <a:ext cx="11049272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 spc="3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Chưa làm được tính năng tính tổng thu tìm kiếm theo giá trị  </a:t>
            </a:r>
          </a:p>
        </p:txBody>
      </p:sp>
      <p:sp>
        <p:nvSpPr>
          <p:cNvPr name="AutoShape 9" id="9"/>
          <p:cNvSpPr/>
          <p:nvPr/>
        </p:nvSpPr>
        <p:spPr>
          <a:xfrm>
            <a:off x="3088902" y="4944724"/>
            <a:ext cx="2603065" cy="71438"/>
          </a:xfrm>
          <a:prstGeom prst="line">
            <a:avLst/>
          </a:prstGeom>
          <a:ln cap="flat" w="1428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flipV="true">
            <a:off x="3088902" y="2833066"/>
            <a:ext cx="2603065" cy="2183096"/>
          </a:xfrm>
          <a:prstGeom prst="line">
            <a:avLst/>
          </a:prstGeom>
          <a:ln cap="flat" w="1428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>
            <a:off x="3141505" y="4993058"/>
            <a:ext cx="1985824" cy="2062284"/>
          </a:xfrm>
          <a:prstGeom prst="line">
            <a:avLst/>
          </a:prstGeom>
          <a:ln cap="flat" w="1428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3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592080" y="9600281"/>
            <a:ext cx="152400" cy="2571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28816" y="3417408"/>
            <a:ext cx="14030368" cy="3165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50"/>
              </a:lnSpc>
            </a:pPr>
            <a:r>
              <a:rPr lang="en-US" sz="14874">
                <a:solidFill>
                  <a:srgbClr val="000000"/>
                </a:solidFill>
                <a:latin typeface="Sacramento"/>
                <a:ea typeface="Sacramento"/>
                <a:cs typeface="Sacramento"/>
                <a:sym typeface="Sacramento"/>
              </a:rPr>
              <a:t>thank you </a:t>
            </a:r>
          </a:p>
          <a:p>
            <a:pPr algn="ctr">
              <a:lnSpc>
                <a:spcPts val="11750"/>
              </a:lnSpc>
            </a:pPr>
            <a:r>
              <a:rPr lang="en-US" sz="14874">
                <a:solidFill>
                  <a:srgbClr val="000000"/>
                </a:solidFill>
                <a:latin typeface="Sacramento"/>
                <a:ea typeface="Sacramento"/>
                <a:cs typeface="Sacramento"/>
                <a:sym typeface="Sacramento"/>
              </a:rPr>
              <a:t>for your attention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95262" y="0"/>
            <a:ext cx="15464038" cy="10244925"/>
          </a:xfrm>
          <a:custGeom>
            <a:avLst/>
            <a:gdLst/>
            <a:ahLst/>
            <a:cxnLst/>
            <a:rect r="r" b="b" t="t" l="l"/>
            <a:pathLst>
              <a:path h="10244925" w="15464038">
                <a:moveTo>
                  <a:pt x="0" y="0"/>
                </a:moveTo>
                <a:lnTo>
                  <a:pt x="15464038" y="0"/>
                </a:lnTo>
                <a:lnTo>
                  <a:pt x="15464038" y="10244925"/>
                </a:lnTo>
                <a:lnTo>
                  <a:pt x="0" y="102449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4136834" y="365760"/>
          <a:ext cx="10014333" cy="9555480"/>
        </p:xfrm>
        <a:graphic>
          <a:graphicData uri="http://schemas.openxmlformats.org/drawingml/2006/table">
            <a:tbl>
              <a:tblPr/>
              <a:tblGrid>
                <a:gridCol w="2047901"/>
                <a:gridCol w="2047901"/>
                <a:gridCol w="5918531"/>
              </a:tblGrid>
              <a:tr h="10710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TÊN SINH VIÊN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MÃ SỐ SINH VIÊN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Arial Bold"/>
                          <a:ea typeface="Arial Bold"/>
                          <a:cs typeface="Arial Bold"/>
                          <a:sym typeface="Arial Bold"/>
                        </a:rPr>
                        <a:t>MÔ TẢ CÔNG VIỆC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8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Bùi Nguyễn Hoàng Thọ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2333017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Kiểm định lại sản phẩm, sửa lại những lỗi tồn đọng trong quá trình làm của cả nhóm 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và viết báo cáo bằng latex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8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Đặng Minh Quân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2212775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Thiết kế giao diện người dùng và kết quả hiện thị.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8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Nguyễn Trung Phú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2212592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Chuyển dữ liệu từ CSV sang Json, thiết kế slide báo cáo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8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Tôn Viết Trí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2213603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Viết hàm KMP phục vụ tìm kiếm kết quả và phân trang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8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Nguyễn Như Thắng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2213203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Lên ý tưởng thiết kế giao diện. Thực hiện slide báo cáo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7592080" y="9600281"/>
            <a:ext cx="152400" cy="2571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592080" y="9600281"/>
            <a:ext cx="152400" cy="2571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39238" y="3386525"/>
            <a:ext cx="9525" cy="1118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430450" y="3154867"/>
            <a:ext cx="10120380" cy="309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99"/>
              </a:lnSpc>
            </a:pPr>
            <a:r>
              <a:rPr lang="en-US" b="true" sz="9999" spc="29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THUẬT TOÁN TÌM KIẾM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3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7571" y="564573"/>
            <a:ext cx="11507125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Thuật toán tìm kiếm ngây thơ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(Naive Pattern Searching algorithm)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92080" y="9600281"/>
            <a:ext cx="152400" cy="2571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74524" y="2666732"/>
            <a:ext cx="3588901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TEXT: aba</a:t>
            </a:r>
            <a:r>
              <a:rPr lang="en-US" sz="3999" spc="35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52053" y="2666732"/>
            <a:ext cx="4100870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PATTERN: aba</a:t>
            </a:r>
            <a:r>
              <a:rPr lang="en-US" sz="3999" spc="35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2985529" y="3422382"/>
            <a:ext cx="117396" cy="1199879"/>
            <a:chOff x="0" y="0"/>
            <a:chExt cx="156527" cy="159983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643105"/>
              <a:ext cx="156527" cy="956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3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</a:p>
          </p:txBody>
        </p:sp>
        <p:sp>
          <p:nvSpPr>
            <p:cNvPr name="AutoShape 9" id="9"/>
            <p:cNvSpPr/>
            <p:nvPr/>
          </p:nvSpPr>
          <p:spPr>
            <a:xfrm flipH="true" flipV="true">
              <a:off x="78264" y="0"/>
              <a:ext cx="0" cy="551004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6010039" y="3422382"/>
            <a:ext cx="117396" cy="1318128"/>
            <a:chOff x="0" y="0"/>
            <a:chExt cx="156527" cy="175750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800771"/>
              <a:ext cx="156527" cy="956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3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</a:p>
          </p:txBody>
        </p:sp>
        <p:sp>
          <p:nvSpPr>
            <p:cNvPr name="AutoShape 12" id="12"/>
            <p:cNvSpPr/>
            <p:nvPr/>
          </p:nvSpPr>
          <p:spPr>
            <a:xfrm flipV="true">
              <a:off x="78264" y="0"/>
              <a:ext cx="0" cy="551004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sp>
        <p:nvSpPr>
          <p:cNvPr name="TextBox 13" id="13"/>
          <p:cNvSpPr txBox="true"/>
          <p:nvPr/>
        </p:nvSpPr>
        <p:spPr>
          <a:xfrm rot="0">
            <a:off x="4289614" y="5722776"/>
            <a:ext cx="2957870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mismatch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3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7571" y="564573"/>
            <a:ext cx="11507125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Thuật toán tìm kiếm ngây thơ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(Naive Pattern Searching algorithm)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92080" y="9600281"/>
            <a:ext cx="152400" cy="2571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95337" y="7971402"/>
            <a:ext cx="9257586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Time complexity O(m*n),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với m và n là độ dài của text và pattern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20227" y="5625077"/>
            <a:ext cx="12570413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khi xảy xa mitchmatch, thuật toán tăng i 1 đơn vị và tìm kiếm lại chuỗi pattern từ đầu j = 0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74524" y="2666732"/>
            <a:ext cx="3588901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TEXT: aba</a:t>
            </a:r>
            <a:r>
              <a:rPr lang="en-US" sz="3999" spc="35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52053" y="2666732"/>
            <a:ext cx="4100870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PATTERN: aba</a:t>
            </a:r>
            <a:r>
              <a:rPr lang="en-US" sz="3999" spc="35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2145063" y="3422382"/>
            <a:ext cx="117396" cy="1199879"/>
            <a:chOff x="0" y="0"/>
            <a:chExt cx="156527" cy="1599839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643105"/>
              <a:ext cx="156527" cy="956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3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</a:p>
          </p:txBody>
        </p:sp>
        <p:sp>
          <p:nvSpPr>
            <p:cNvPr name="AutoShape 11" id="11"/>
            <p:cNvSpPr/>
            <p:nvPr/>
          </p:nvSpPr>
          <p:spPr>
            <a:xfrm flipH="true" flipV="true">
              <a:off x="78264" y="0"/>
              <a:ext cx="0" cy="551004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5458945" y="3422382"/>
            <a:ext cx="117396" cy="1318128"/>
            <a:chOff x="0" y="0"/>
            <a:chExt cx="156527" cy="175750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800771"/>
              <a:ext cx="156527" cy="956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35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</a:p>
          </p:txBody>
        </p:sp>
        <p:sp>
          <p:nvSpPr>
            <p:cNvPr name="AutoShape 14" id="14"/>
            <p:cNvSpPr/>
            <p:nvPr/>
          </p:nvSpPr>
          <p:spPr>
            <a:xfrm flipV="true">
              <a:off x="78264" y="0"/>
              <a:ext cx="0" cy="551004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3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7571" y="564573"/>
            <a:ext cx="11507125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Thuật toán tìm kiếm kmp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(Knuth–Morris–Pratt algorithm)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92080" y="9600281"/>
            <a:ext cx="152400" cy="2571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55841" y="2619514"/>
            <a:ext cx="11867222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Mục đích: tìm kiếm chuỗi đầu vào (pattern) trong một chuỗi cho trước (text)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5841" y="4991100"/>
            <a:ext cx="12287965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Sử dụng các tiền tố (prefix) và hậu tố (suffix) của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chuỗi con để bỏ qua những phần không cần so sánh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55841" y="7514367"/>
            <a:ext cx="12625288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Mục đích sau cùng: giảm số lần so sánh dư thừa khi xảy ra mismatch 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3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7571" y="564573"/>
            <a:ext cx="11507125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Thuật toán tìm kiếm kmp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(Knuth–Morris–Pratt algorithm)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92080" y="9600281"/>
            <a:ext cx="152400" cy="2571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42745" y="4003198"/>
            <a:ext cx="8136776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LPS: mảng được tạo ra bằng cách tiền xử lý chuỗi pattern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743263" y="1758947"/>
            <a:ext cx="6212926" cy="6769105"/>
          </a:xfrm>
          <a:custGeom>
            <a:avLst/>
            <a:gdLst/>
            <a:ahLst/>
            <a:cxnLst/>
            <a:rect r="r" b="b" t="t" l="l"/>
            <a:pathLst>
              <a:path h="6769105" w="6212926">
                <a:moveTo>
                  <a:pt x="0" y="0"/>
                </a:moveTo>
                <a:lnTo>
                  <a:pt x="6212926" y="0"/>
                </a:lnTo>
                <a:lnTo>
                  <a:pt x="6212926" y="6769106"/>
                </a:lnTo>
                <a:lnTo>
                  <a:pt x="0" y="6769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53483" y="2476211"/>
            <a:ext cx="330124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Hàm buildLPS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79805" y="6083182"/>
            <a:ext cx="8499716" cy="216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Giá trị </a:t>
            </a: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của phần tử trong LPS thể hiện số lượng từ dài nhất của chuỗi con prefix sao cho nó cũng là suffix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3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87386" y="2746773"/>
            <a:ext cx="4674870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PATTERN: abaca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87918" y="3350023"/>
            <a:ext cx="3274338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LPS: 00101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352905" y="2025073"/>
            <a:ext cx="6212926" cy="6769105"/>
          </a:xfrm>
          <a:custGeom>
            <a:avLst/>
            <a:gdLst/>
            <a:ahLst/>
            <a:cxnLst/>
            <a:rect r="r" b="b" t="t" l="l"/>
            <a:pathLst>
              <a:path h="6769105" w="6212926">
                <a:moveTo>
                  <a:pt x="0" y="0"/>
                </a:moveTo>
                <a:lnTo>
                  <a:pt x="6212926" y="0"/>
                </a:lnTo>
                <a:lnTo>
                  <a:pt x="6212926" y="6769105"/>
                </a:lnTo>
                <a:lnTo>
                  <a:pt x="0" y="67691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57571" y="564573"/>
            <a:ext cx="11507125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Thuật toán tìm kiếm kmp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(Knuth–Morris–Pratt algorithm)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92080" y="9600281"/>
            <a:ext cx="152400" cy="2571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02931" y="4603175"/>
            <a:ext cx="7341069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spc="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vd: lps[2]=1, nghĩa là chuỗi con "a" vừa là prefix vừa là suffix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DAGZEK9AcoQ</dc:identifier>
  <dcterms:modified xsi:type="dcterms:W3CDTF">2011-08-01T06:04:30Z</dcterms:modified>
  <cp:revision>1</cp:revision>
  <dc:title>Copy of ltnc</dc:title>
</cp:coreProperties>
</file>