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77" r:id="rId5"/>
    <p:sldMasterId id="2147483685" r:id="rId6"/>
    <p:sldMasterId id="2147483687" r:id="rId7"/>
  </p:sldMasterIdLst>
  <p:notesMasterIdLst>
    <p:notesMasterId r:id="rId34"/>
  </p:notesMasterIdLst>
  <p:handoutMasterIdLst>
    <p:handoutMasterId r:id="rId35"/>
  </p:handoutMasterIdLst>
  <p:sldIdLst>
    <p:sldId id="302" r:id="rId8"/>
    <p:sldId id="323" r:id="rId9"/>
    <p:sldId id="321" r:id="rId10"/>
    <p:sldId id="305" r:id="rId11"/>
    <p:sldId id="304" r:id="rId12"/>
    <p:sldId id="306" r:id="rId13"/>
    <p:sldId id="331" r:id="rId14"/>
    <p:sldId id="314" r:id="rId15"/>
    <p:sldId id="312" r:id="rId16"/>
    <p:sldId id="320" r:id="rId17"/>
    <p:sldId id="307" r:id="rId18"/>
    <p:sldId id="310" r:id="rId19"/>
    <p:sldId id="308" r:id="rId20"/>
    <p:sldId id="309" r:id="rId21"/>
    <p:sldId id="319" r:id="rId22"/>
    <p:sldId id="313" r:id="rId23"/>
    <p:sldId id="316" r:id="rId24"/>
    <p:sldId id="317" r:id="rId25"/>
    <p:sldId id="311" r:id="rId26"/>
    <p:sldId id="333" r:id="rId27"/>
    <p:sldId id="318" r:id="rId28"/>
    <p:sldId id="322" r:id="rId29"/>
    <p:sldId id="324" r:id="rId30"/>
    <p:sldId id="330" r:id="rId31"/>
    <p:sldId id="334" r:id="rId32"/>
    <p:sldId id="332" r:id="rId3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s, Samantha" initials="RS" lastIdx="7" clrIdx="0">
    <p:extLst>
      <p:ext uri="{19B8F6BF-5375-455C-9EA6-DF929625EA0E}">
        <p15:presenceInfo xmlns:p15="http://schemas.microsoft.com/office/powerpoint/2012/main" userId="S::saroberts@deloitte.com::eec30c12-86a5-4127-9b50-2d2936a29b93" providerId="AD"/>
      </p:ext>
    </p:extLst>
  </p:cmAuthor>
  <p:cmAuthor id="2" name="Storey, John" initials="SJ" lastIdx="5" clrIdx="1">
    <p:extLst>
      <p:ext uri="{19B8F6BF-5375-455C-9EA6-DF929625EA0E}">
        <p15:presenceInfo xmlns:p15="http://schemas.microsoft.com/office/powerpoint/2012/main" userId="S::jstorey@deloitte.com::b6e66fa5-ddff-4d32-a13d-455e0a5f9985" providerId="AD"/>
      </p:ext>
    </p:extLst>
  </p:cmAuthor>
  <p:cmAuthor id="3" name="Hornbeck, Kailyn" initials="HK" lastIdx="3" clrIdx="2">
    <p:extLst>
      <p:ext uri="{19B8F6BF-5375-455C-9EA6-DF929625EA0E}">
        <p15:presenceInfo xmlns:p15="http://schemas.microsoft.com/office/powerpoint/2012/main" userId="S::khornbeck@deloitte.com::c84face4-f179-46ef-9580-f40fdcfa95eb" providerId="AD"/>
      </p:ext>
    </p:extLst>
  </p:cmAuthor>
  <p:cmAuthor id="4" name="Catenza, Camille" initials="CC" lastIdx="2" clrIdx="3">
    <p:extLst>
      <p:ext uri="{19B8F6BF-5375-455C-9EA6-DF929625EA0E}">
        <p15:presenceInfo xmlns:p15="http://schemas.microsoft.com/office/powerpoint/2012/main" userId="S::ccatenza@deloitte.com::676b76a0-409c-42b0-be7a-400ff223a4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499E"/>
    <a:srgbClr val="3251A3"/>
    <a:srgbClr val="121A41"/>
    <a:srgbClr val="EBCDE5"/>
    <a:srgbClr val="00D36C"/>
    <a:srgbClr val="7454A3"/>
    <a:srgbClr val="AC4D9E"/>
    <a:srgbClr val="EF4485"/>
    <a:srgbClr val="1A8286"/>
    <a:srgbClr val="7AC9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p:restoredTop sz="79614"/>
  </p:normalViewPr>
  <p:slideViewPr>
    <p:cSldViewPr snapToGrid="0">
      <p:cViewPr varScale="1">
        <p:scale>
          <a:sx n="130" d="100"/>
          <a:sy n="130" d="100"/>
        </p:scale>
        <p:origin x="1296"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C2DD78-A77D-CB4C-8614-3DCDFE251980}"/>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63B218-8B46-6B47-95A6-B40FDDE7277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A4A8439-5D81-A741-B9B4-EDDE8487FCFA}" type="datetimeFigureOut">
              <a:rPr lang="en-US" smtClean="0"/>
              <a:t>10/20/20</a:t>
            </a:fld>
            <a:endParaRPr lang="en-US"/>
          </a:p>
        </p:txBody>
      </p:sp>
      <p:sp>
        <p:nvSpPr>
          <p:cNvPr id="4" name="Footer Placeholder 3">
            <a:extLst>
              <a:ext uri="{FF2B5EF4-FFF2-40B4-BE49-F238E27FC236}">
                <a16:creationId xmlns:a16="http://schemas.microsoft.com/office/drawing/2014/main" id="{39294BBC-7BA2-D041-86D6-AB19DA72CA1E}"/>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F496525-FE55-E04E-A14E-DA20B3525608}"/>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70085640-02EB-AD4C-A6D8-2A18BB508481}" type="slidenum">
              <a:rPr lang="en-US" smtClean="0"/>
              <a:t>‹#›</a:t>
            </a:fld>
            <a:endParaRPr lang="en-US"/>
          </a:p>
        </p:txBody>
      </p:sp>
    </p:spTree>
    <p:extLst>
      <p:ext uri="{BB962C8B-B14F-4D97-AF65-F5344CB8AC3E}">
        <p14:creationId xmlns:p14="http://schemas.microsoft.com/office/powerpoint/2010/main" val="3437849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C413702-5710-4503-ADFC-3F0FF30BB4E9}" type="datetimeFigureOut">
              <a:rPr lang="en-US" smtClean="0"/>
              <a:t>10/20/20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A5F0A86-5EB3-4E5D-90FF-F2AB2CA0F2F8}" type="slidenum">
              <a:rPr lang="en-US" smtClean="0"/>
              <a:t>‹#›</a:t>
            </a:fld>
            <a:endParaRPr lang="en-US"/>
          </a:p>
        </p:txBody>
      </p:sp>
    </p:spTree>
    <p:extLst>
      <p:ext uri="{BB962C8B-B14F-4D97-AF65-F5344CB8AC3E}">
        <p14:creationId xmlns:p14="http://schemas.microsoft.com/office/powerpoint/2010/main" val="46312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a:defRPr/>
            </a:pPr>
            <a:fld id="{F9741F26-726C-4A4F-A9D7-3A946AB51D12}" type="slidenum">
              <a:rPr lang="en-US">
                <a:solidFill>
                  <a:prstClr val="black"/>
                </a:solidFill>
                <a:latin typeface="Calibri"/>
              </a:rPr>
              <a:pPr defTabSz="931774">
                <a:defRPr/>
              </a:pPr>
              <a:t>1</a:t>
            </a:fld>
            <a:endParaRPr lang="en-US">
              <a:solidFill>
                <a:prstClr val="black"/>
              </a:solidFill>
              <a:latin typeface="Calibri"/>
            </a:endParaRPr>
          </a:p>
        </p:txBody>
      </p:sp>
    </p:spTree>
    <p:extLst>
      <p:ext uri="{BB962C8B-B14F-4D97-AF65-F5344CB8AC3E}">
        <p14:creationId xmlns:p14="http://schemas.microsoft.com/office/powerpoint/2010/main" val="416261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10</a:t>
            </a:fld>
            <a:endParaRPr lang="en-US"/>
          </a:p>
        </p:txBody>
      </p:sp>
    </p:spTree>
    <p:extLst>
      <p:ext uri="{BB962C8B-B14F-4D97-AF65-F5344CB8AC3E}">
        <p14:creationId xmlns:p14="http://schemas.microsoft.com/office/powerpoint/2010/main" val="1526543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new government came to power, it eased restrictions very quickly.</a:t>
            </a:r>
          </a:p>
        </p:txBody>
      </p:sp>
      <p:sp>
        <p:nvSpPr>
          <p:cNvPr id="4" name="Slide Number Placeholder 3"/>
          <p:cNvSpPr>
            <a:spLocks noGrp="1"/>
          </p:cNvSpPr>
          <p:nvPr>
            <p:ph type="sldNum" sz="quarter" idx="5"/>
          </p:nvPr>
        </p:nvSpPr>
        <p:spPr/>
        <p:txBody>
          <a:bodyPr/>
          <a:lstStyle/>
          <a:p>
            <a:fld id="{1A5F0A86-5EB3-4E5D-90FF-F2AB2CA0F2F8}" type="slidenum">
              <a:rPr lang="en-US" smtClean="0"/>
              <a:t>11</a:t>
            </a:fld>
            <a:endParaRPr lang="en-US"/>
          </a:p>
        </p:txBody>
      </p:sp>
    </p:spTree>
    <p:extLst>
      <p:ext uri="{BB962C8B-B14F-4D97-AF65-F5344CB8AC3E}">
        <p14:creationId xmlns:p14="http://schemas.microsoft.com/office/powerpoint/2010/main" val="2426703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new </a:t>
            </a:r>
            <a:r>
              <a:rPr lang="en-US" dirty="0" err="1"/>
              <a:t>GoK</a:t>
            </a:r>
            <a:r>
              <a:rPr lang="en-US" dirty="0"/>
              <a:t> is less cooperative with our efforts to monitor the situation on the ground. We get a lot of push back when we ask questions about strategy and validity of the data. They are even less precise about collection methodology. The FO asks IRM, is there any way to know if the numbers are truthful and valuable. This sets off a long discussion that can be broken down into two parts. Viability and Reliability.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questions that start to arise come into forms, active manipulation and limiting unfavorable results. There are other questions about confidence interval and biased sample issues. However, the FO asks us to look specifically at the two most concerning issues. Active manipulation and limiting unfavorable results. We must use two very different tool set to get at the answer to these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12</a:t>
            </a:fld>
            <a:endParaRPr lang="en-US"/>
          </a:p>
        </p:txBody>
      </p:sp>
    </p:spTree>
    <p:extLst>
      <p:ext uri="{BB962C8B-B14F-4D97-AF65-F5344CB8AC3E}">
        <p14:creationId xmlns:p14="http://schemas.microsoft.com/office/powerpoint/2010/main" val="365970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Reliability and validity are concepts used to evaluate the quality of research. They indicate how well a method, technique or test measures something. Reliability is about the consistency of a measure, and validity is about the accuracy of a measure.</a:t>
            </a:r>
          </a:p>
        </p:txBody>
      </p:sp>
      <p:sp>
        <p:nvSpPr>
          <p:cNvPr id="4" name="Slide Number Placeholder 3"/>
          <p:cNvSpPr>
            <a:spLocks noGrp="1"/>
          </p:cNvSpPr>
          <p:nvPr>
            <p:ph type="sldNum" sz="quarter" idx="5"/>
          </p:nvPr>
        </p:nvSpPr>
        <p:spPr/>
        <p:txBody>
          <a:bodyPr/>
          <a:lstStyle/>
          <a:p>
            <a:fld id="{1A5F0A86-5EB3-4E5D-90FF-F2AB2CA0F2F8}" type="slidenum">
              <a:rPr lang="en-US" smtClean="0"/>
              <a:t>13</a:t>
            </a:fld>
            <a:endParaRPr lang="en-US"/>
          </a:p>
        </p:txBody>
      </p:sp>
    </p:spTree>
    <p:extLst>
      <p:ext uri="{BB962C8B-B14F-4D97-AF65-F5344CB8AC3E}">
        <p14:creationId xmlns:p14="http://schemas.microsoft.com/office/powerpoint/2010/main" val="235139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14</a:t>
            </a:fld>
            <a:endParaRPr lang="en-US"/>
          </a:p>
        </p:txBody>
      </p:sp>
    </p:spTree>
    <p:extLst>
      <p:ext uri="{BB962C8B-B14F-4D97-AF65-F5344CB8AC3E}">
        <p14:creationId xmlns:p14="http://schemas.microsoft.com/office/powerpoint/2010/main" val="1829733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15</a:t>
            </a:fld>
            <a:endParaRPr lang="en-US"/>
          </a:p>
        </p:txBody>
      </p:sp>
    </p:spTree>
    <p:extLst>
      <p:ext uri="{BB962C8B-B14F-4D97-AF65-F5344CB8AC3E}">
        <p14:creationId xmlns:p14="http://schemas.microsoft.com/office/powerpoint/2010/main" val="380967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16</a:t>
            </a:fld>
            <a:endParaRPr lang="en-US"/>
          </a:p>
        </p:txBody>
      </p:sp>
    </p:spTree>
    <p:extLst>
      <p:ext uri="{BB962C8B-B14F-4D97-AF65-F5344CB8AC3E}">
        <p14:creationId xmlns:p14="http://schemas.microsoft.com/office/powerpoint/2010/main" val="2252391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17</a:t>
            </a:fld>
            <a:endParaRPr lang="en-US"/>
          </a:p>
        </p:txBody>
      </p:sp>
    </p:spTree>
    <p:extLst>
      <p:ext uri="{BB962C8B-B14F-4D97-AF65-F5344CB8AC3E}">
        <p14:creationId xmlns:p14="http://schemas.microsoft.com/office/powerpoint/2010/main" val="382787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18</a:t>
            </a:fld>
            <a:endParaRPr lang="en-US"/>
          </a:p>
        </p:txBody>
      </p:sp>
    </p:spTree>
    <p:extLst>
      <p:ext uri="{BB962C8B-B14F-4D97-AF65-F5344CB8AC3E}">
        <p14:creationId xmlns:p14="http://schemas.microsoft.com/office/powerpoint/2010/main" val="1229862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law states that in many naturally occurring collections of numbers, the leading digit is likely to be small. For example, in sets that obey the law, the number 1 appears as the leading significant digit about 30% of the time, while 9 appears as the leading significant digit less than 5% of the time. If the digits were distributed uniformly, they would each occur about 11.1% of the time. </a:t>
            </a:r>
            <a:r>
              <a:rPr lang="en-US" dirty="0" err="1"/>
              <a:t>Benford's</a:t>
            </a:r>
            <a:r>
              <a:rPr lang="en-US" dirty="0"/>
              <a:t> law also makes predictions about the distribution of second digits, third digits, digit combinations, and so on.</a:t>
            </a:r>
          </a:p>
          <a:p>
            <a:endParaRPr lang="en-US" dirty="0"/>
          </a:p>
          <a:p>
            <a:r>
              <a:rPr lang="en-US" dirty="0"/>
              <a:t>Frank Albert </a:t>
            </a:r>
            <a:r>
              <a:rPr lang="en-US" dirty="0" err="1"/>
              <a:t>Benford</a:t>
            </a:r>
            <a:r>
              <a:rPr lang="en-US" dirty="0"/>
              <a:t> Jr. was an American electrical engineer and physicist best known for rediscovering and generalizing </a:t>
            </a:r>
            <a:r>
              <a:rPr lang="en-US" dirty="0" err="1"/>
              <a:t>Benford's</a:t>
            </a:r>
            <a:r>
              <a:rPr lang="en-US" dirty="0"/>
              <a:t> Law, a statistical statement about the occurrence of digits in lists of data.</a:t>
            </a:r>
          </a:p>
          <a:p>
            <a:endParaRPr lang="en-US" dirty="0"/>
          </a:p>
          <a:p>
            <a:r>
              <a:rPr lang="en-US" dirty="0" err="1"/>
              <a:t>Benford</a:t>
            </a:r>
            <a:r>
              <a:rPr lang="en-US" dirty="0"/>
              <a:t> is also known for having devised, in 1937, an instrument for measuring the refractive index of glass. An expert in optical measurements, he published 109 papers in the fields of optics and mathematics and was granted 20 patents on optical devices.</a:t>
            </a:r>
          </a:p>
          <a:p>
            <a:endParaRPr lang="en-US" dirty="0"/>
          </a:p>
          <a:p>
            <a:r>
              <a:rPr lang="en-US" dirty="0"/>
              <a:t>It has been shown that this result applies to a wide variety of data sets, including electricity bills, street addresses, stock prices, house prices, population numbers, death rates, lengths of rivers, and physical and mathematical constants. Like other general principles about natural data—for example the fact that many data sets are well approximated by a normal distribution—there are illustrative examples and explanations that cover many of the cases where </a:t>
            </a:r>
            <a:r>
              <a:rPr lang="en-US" dirty="0" err="1"/>
              <a:t>Benford's</a:t>
            </a:r>
            <a:r>
              <a:rPr lang="en-US" dirty="0"/>
              <a:t> law applies, though there are many other cases where </a:t>
            </a:r>
            <a:r>
              <a:rPr lang="en-US" dirty="0" err="1"/>
              <a:t>Benford's</a:t>
            </a:r>
            <a:r>
              <a:rPr lang="en-US" dirty="0"/>
              <a:t> law applies that resist a simple explanation. It tends to be most accurate when values are distributed across multiple orders of magnitude, especially if the process generating the numbers is described by a power law (which are common in nature).</a:t>
            </a:r>
          </a:p>
          <a:p>
            <a:endParaRPr lang="en-US" dirty="0"/>
          </a:p>
          <a:p>
            <a:r>
              <a:rPr lang="en-US" dirty="0"/>
              <a:t>The discovery of </a:t>
            </a:r>
            <a:r>
              <a:rPr lang="en-US" dirty="0" err="1"/>
              <a:t>Benford's</a:t>
            </a:r>
            <a:r>
              <a:rPr lang="en-US" dirty="0"/>
              <a:t> law goes back to 1881, when the Canadian-American astronomer Simon Newcomb noticed that in logarithm tables the earlier pages (that started with 1) were much more worn than the other pages. Newcomb's published result is the first known instance of this observation and includes a distribution on the second digit, as well. Newcomb proposed a law that the probability of a single number N being the first digit of a number was equal to log(N + 1) − log(N).</a:t>
            </a:r>
          </a:p>
          <a:p>
            <a:endParaRPr lang="en-US" dirty="0"/>
          </a:p>
          <a:p>
            <a:r>
              <a:rPr lang="en-US" dirty="0"/>
              <a:t>The phenomenon was again noted in 1938 by the physicist Frank </a:t>
            </a:r>
            <a:r>
              <a:rPr lang="en-US" dirty="0" err="1"/>
              <a:t>Benford</a:t>
            </a:r>
            <a:r>
              <a:rPr lang="en-US" dirty="0"/>
              <a:t>,[7] who tested it on data from 20 different domains and was credited for it. His data set included the surface areas of 335 rivers, the sizes of 3259 US populations, 104 physical constants, 1800 molecular weights, 5000 entries from a mathematical handbook, 308 numbers contained in an issue of Reader's Digest, the street addresses of the first 342 persons listed in American Men of Science and 418 death rates. The total number of observations used in the paper was 20,229. This discovery was later named after </a:t>
            </a:r>
            <a:r>
              <a:rPr lang="en-US" dirty="0" err="1"/>
              <a:t>Benford</a:t>
            </a:r>
            <a:r>
              <a:rPr lang="en-US" dirty="0"/>
              <a:t> (making it an example of Stigler's law).</a:t>
            </a:r>
          </a:p>
          <a:p>
            <a:endParaRPr lang="en-US" dirty="0"/>
          </a:p>
          <a:p>
            <a:r>
              <a:rPr lang="en-US" dirty="0"/>
              <a:t>In 1995, Ted Hill proved the result about mixed distributions mentioned below.[11][12]</a:t>
            </a:r>
          </a:p>
          <a:p>
            <a:endParaRPr lang="en-US" dirty="0"/>
          </a:p>
          <a:p>
            <a:r>
              <a:rPr lang="en-US" dirty="0"/>
              <a:t>Not to be confused with </a:t>
            </a:r>
            <a:r>
              <a:rPr lang="en-US" dirty="0" err="1"/>
              <a:t>Benford’s</a:t>
            </a:r>
            <a:r>
              <a:rPr lang="en-US" dirty="0"/>
              <a:t> Law of Controversy (Gregory </a:t>
            </a:r>
            <a:r>
              <a:rPr lang="en-US" dirty="0" err="1"/>
              <a:t>Benford</a:t>
            </a:r>
            <a:r>
              <a:rPr lang="en-US" dirty="0"/>
              <a:t>), "Passion is inversely proportional to the amount of real information available."</a:t>
            </a:r>
          </a:p>
          <a:p>
            <a:endParaRPr lang="en-US" dirty="0"/>
          </a:p>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19</a:t>
            </a:fld>
            <a:endParaRPr lang="en-US"/>
          </a:p>
        </p:txBody>
      </p:sp>
    </p:spTree>
    <p:extLst>
      <p:ext uri="{BB962C8B-B14F-4D97-AF65-F5344CB8AC3E}">
        <p14:creationId xmlns:p14="http://schemas.microsoft.com/office/powerpoint/2010/main" val="110095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 Levin has worked in every field in informatics. He started with SUNY working with researchers and then moved to a senior role at Dartmouth School of Data Science. After 3 years as the Senior Medical Informaticist, he was promoted to Research Privacy and Security Officer. He currently works for the State Department as an Information Management Specialist stationed in Pristina Kosovo.</a:t>
            </a:r>
          </a:p>
        </p:txBody>
      </p:sp>
      <p:sp>
        <p:nvSpPr>
          <p:cNvPr id="4" name="Slide Number Placeholder 3"/>
          <p:cNvSpPr>
            <a:spLocks noGrp="1"/>
          </p:cNvSpPr>
          <p:nvPr>
            <p:ph type="sldNum" sz="quarter" idx="5"/>
          </p:nvPr>
        </p:nvSpPr>
        <p:spPr/>
        <p:txBody>
          <a:bodyPr/>
          <a:lstStyle/>
          <a:p>
            <a:fld id="{1A5F0A86-5EB3-4E5D-90FF-F2AB2CA0F2F8}" type="slidenum">
              <a:rPr lang="en-US" smtClean="0"/>
              <a:t>2</a:t>
            </a:fld>
            <a:endParaRPr lang="en-US"/>
          </a:p>
        </p:txBody>
      </p:sp>
    </p:spTree>
    <p:extLst>
      <p:ext uri="{BB962C8B-B14F-4D97-AF65-F5344CB8AC3E}">
        <p14:creationId xmlns:p14="http://schemas.microsoft.com/office/powerpoint/2010/main" val="4063585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was run using the python </a:t>
            </a:r>
            <a:r>
              <a:rPr lang="en-US" dirty="0" err="1"/>
              <a:t>Benford</a:t>
            </a:r>
            <a:r>
              <a:rPr lang="en-US" dirty="0"/>
              <a:t> analysis tool set with a 99% confidence interval.</a:t>
            </a:r>
          </a:p>
          <a:p>
            <a:endParaRPr lang="en-US" dirty="0"/>
          </a:p>
          <a:p>
            <a:r>
              <a:rPr lang="en-US" dirty="0"/>
              <a:t>###############  First Digit Test  ############### </a:t>
            </a:r>
          </a:p>
          <a:p>
            <a:endParaRPr lang="en-US" dirty="0"/>
          </a:p>
          <a:p>
            <a:r>
              <a:rPr lang="en-US" dirty="0"/>
              <a:t>Mean Absolute Deviation: 0.006312</a:t>
            </a:r>
          </a:p>
          <a:p>
            <a:r>
              <a:rPr lang="en-US" dirty="0"/>
              <a:t>0.006000 &lt; MAD &lt;= 0.012000: Acceptable conformity.</a:t>
            </a:r>
          </a:p>
          <a:p>
            <a:endParaRPr lang="en-US" dirty="0"/>
          </a:p>
          <a:p>
            <a:r>
              <a:rPr lang="en-US" dirty="0"/>
              <a:t>For confidence level 90%: </a:t>
            </a:r>
          </a:p>
          <a:p>
            <a:endParaRPr lang="en-US" dirty="0"/>
          </a:p>
          <a:p>
            <a:r>
              <a:rPr lang="en-US" dirty="0"/>
              <a:t>	Kolmogorov-Smirnov: 0.023042 </a:t>
            </a:r>
          </a:p>
          <a:p>
            <a:r>
              <a:rPr lang="en-US" dirty="0"/>
              <a:t>	Critical value: 0.018660 -- FAIL</a:t>
            </a:r>
          </a:p>
          <a:p>
            <a:endParaRPr lang="en-US" dirty="0"/>
          </a:p>
          <a:p>
            <a:r>
              <a:rPr lang="en-US" dirty="0"/>
              <a:t>	Chi square: 14.640889 </a:t>
            </a:r>
          </a:p>
          <a:p>
            <a:r>
              <a:rPr lang="en-US" dirty="0"/>
              <a:t>	Critical value: 13.362000 -- FAIL</a:t>
            </a:r>
          </a:p>
          <a:p>
            <a:endParaRPr lang="en-US" dirty="0"/>
          </a:p>
          <a:p>
            <a:r>
              <a:rPr lang="en-US" dirty="0"/>
              <a:t>	Critical Z-score:1.645.</a:t>
            </a:r>
          </a:p>
          <a:p>
            <a:endParaRPr lang="en-US" dirty="0"/>
          </a:p>
          <a:p>
            <a:r>
              <a:rPr lang="en-US" dirty="0"/>
              <a:t>The entries with the significant positive deviations are:</a:t>
            </a:r>
          </a:p>
          <a:p>
            <a:endParaRPr lang="en-US" dirty="0"/>
          </a:p>
          <a:p>
            <a:r>
              <a:rPr lang="en-US" dirty="0"/>
              <a:t>             Expected     Found   </a:t>
            </a:r>
            <a:r>
              <a:rPr lang="en-US" dirty="0" err="1"/>
              <a:t>Z_score</a:t>
            </a:r>
            <a:endParaRPr lang="en-US" dirty="0"/>
          </a:p>
          <a:p>
            <a:r>
              <a:rPr lang="en-US" dirty="0"/>
              <a:t>First_1_Dig                              </a:t>
            </a:r>
          </a:p>
          <a:p>
            <a:r>
              <a:rPr lang="en-US" dirty="0"/>
              <a:t>1             0.30103  0.324072  3.010433</a:t>
            </a:r>
          </a:p>
        </p:txBody>
      </p:sp>
      <p:sp>
        <p:nvSpPr>
          <p:cNvPr id="4" name="Slide Number Placeholder 3"/>
          <p:cNvSpPr>
            <a:spLocks noGrp="1"/>
          </p:cNvSpPr>
          <p:nvPr>
            <p:ph type="sldNum" sz="quarter" idx="5"/>
          </p:nvPr>
        </p:nvSpPr>
        <p:spPr/>
        <p:txBody>
          <a:bodyPr/>
          <a:lstStyle/>
          <a:p>
            <a:fld id="{1A5F0A86-5EB3-4E5D-90FF-F2AB2CA0F2F8}" type="slidenum">
              <a:rPr lang="en-US" smtClean="0"/>
              <a:t>20</a:t>
            </a:fld>
            <a:endParaRPr lang="en-US"/>
          </a:p>
        </p:txBody>
      </p:sp>
    </p:spTree>
    <p:extLst>
      <p:ext uri="{BB962C8B-B14F-4D97-AF65-F5344CB8AC3E}">
        <p14:creationId xmlns:p14="http://schemas.microsoft.com/office/powerpoint/2010/main" val="1248338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21</a:t>
            </a:fld>
            <a:endParaRPr lang="en-US"/>
          </a:p>
        </p:txBody>
      </p:sp>
    </p:spTree>
    <p:extLst>
      <p:ext uri="{BB962C8B-B14F-4D97-AF65-F5344CB8AC3E}">
        <p14:creationId xmlns:p14="http://schemas.microsoft.com/office/powerpoint/2010/main" val="572419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C19 has a roughly 3.4% mortality rate</a:t>
            </a:r>
          </a:p>
        </p:txBody>
      </p:sp>
      <p:sp>
        <p:nvSpPr>
          <p:cNvPr id="4" name="Slide Number Placeholder 3"/>
          <p:cNvSpPr>
            <a:spLocks noGrp="1"/>
          </p:cNvSpPr>
          <p:nvPr>
            <p:ph type="sldNum" sz="quarter" idx="5"/>
          </p:nvPr>
        </p:nvSpPr>
        <p:spPr/>
        <p:txBody>
          <a:bodyPr/>
          <a:lstStyle/>
          <a:p>
            <a:fld id="{1A5F0A86-5EB3-4E5D-90FF-F2AB2CA0F2F8}" type="slidenum">
              <a:rPr lang="en-US" smtClean="0"/>
              <a:t>22</a:t>
            </a:fld>
            <a:endParaRPr lang="en-US"/>
          </a:p>
        </p:txBody>
      </p:sp>
    </p:spTree>
    <p:extLst>
      <p:ext uri="{BB962C8B-B14F-4D97-AF65-F5344CB8AC3E}">
        <p14:creationId xmlns:p14="http://schemas.microsoft.com/office/powerpoint/2010/main" val="2134880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C19 has a roughly 3.4% mortality rate</a:t>
            </a:r>
          </a:p>
        </p:txBody>
      </p:sp>
      <p:sp>
        <p:nvSpPr>
          <p:cNvPr id="4" name="Slide Number Placeholder 3"/>
          <p:cNvSpPr>
            <a:spLocks noGrp="1"/>
          </p:cNvSpPr>
          <p:nvPr>
            <p:ph type="sldNum" sz="quarter" idx="5"/>
          </p:nvPr>
        </p:nvSpPr>
        <p:spPr/>
        <p:txBody>
          <a:bodyPr/>
          <a:lstStyle/>
          <a:p>
            <a:fld id="{1A5F0A86-5EB3-4E5D-90FF-F2AB2CA0F2F8}" type="slidenum">
              <a:rPr lang="en-US" smtClean="0"/>
              <a:t>23</a:t>
            </a:fld>
            <a:endParaRPr lang="en-US"/>
          </a:p>
        </p:txBody>
      </p:sp>
    </p:spTree>
    <p:extLst>
      <p:ext uri="{BB962C8B-B14F-4D97-AF65-F5344CB8AC3E}">
        <p14:creationId xmlns:p14="http://schemas.microsoft.com/office/powerpoint/2010/main" val="226177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3</a:t>
            </a:fld>
            <a:endParaRPr lang="en-US"/>
          </a:p>
        </p:txBody>
      </p:sp>
    </p:spTree>
    <p:extLst>
      <p:ext uri="{BB962C8B-B14F-4D97-AF65-F5344CB8AC3E}">
        <p14:creationId xmlns:p14="http://schemas.microsoft.com/office/powerpoint/2010/main" val="390768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a:defRPr/>
            </a:pPr>
            <a:fld id="{F9741F26-726C-4A4F-A9D7-3A946AB51D12}" type="slidenum">
              <a:rPr lang="en-US">
                <a:solidFill>
                  <a:prstClr val="black"/>
                </a:solidFill>
                <a:latin typeface="Calibri"/>
              </a:rPr>
              <a:pPr defTabSz="931774">
                <a:defRPr/>
              </a:pPr>
              <a:t>4</a:t>
            </a:fld>
            <a:endParaRPr lang="en-US">
              <a:solidFill>
                <a:prstClr val="black"/>
              </a:solidFill>
              <a:latin typeface="Calibri"/>
            </a:endParaRPr>
          </a:p>
        </p:txBody>
      </p:sp>
    </p:spTree>
    <p:extLst>
      <p:ext uri="{BB962C8B-B14F-4D97-AF65-F5344CB8AC3E}">
        <p14:creationId xmlns:p14="http://schemas.microsoft.com/office/powerpoint/2010/main" val="49060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Kosovo is  is partially recognized state and disputed territory in Southeastern Europe. On 17 February 2008, Kosovo unilaterally declared its independence from Serbia. It has since gained diplomatic recognition as a sovereign state by 98 UN member states. All its borders apart from the Serbian border are recognized. Kosovo has a population of roughly 1.8 million people. </a:t>
            </a:r>
          </a:p>
        </p:txBody>
      </p:sp>
      <p:sp>
        <p:nvSpPr>
          <p:cNvPr id="4" name="Slide Number Placeholder 3"/>
          <p:cNvSpPr>
            <a:spLocks noGrp="1"/>
          </p:cNvSpPr>
          <p:nvPr>
            <p:ph type="sldNum" sz="quarter" idx="5"/>
          </p:nvPr>
        </p:nvSpPr>
        <p:spPr/>
        <p:txBody>
          <a:bodyPr/>
          <a:lstStyle/>
          <a:p>
            <a:fld id="{1A5F0A86-5EB3-4E5D-90FF-F2AB2CA0F2F8}" type="slidenum">
              <a:rPr lang="en-US" smtClean="0"/>
              <a:t>5</a:t>
            </a:fld>
            <a:endParaRPr lang="en-US"/>
          </a:p>
        </p:txBody>
      </p:sp>
    </p:spTree>
    <p:extLst>
      <p:ext uri="{BB962C8B-B14F-4D97-AF65-F5344CB8AC3E}">
        <p14:creationId xmlns:p14="http://schemas.microsoft.com/office/powerpoint/2010/main" val="1928904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12/8/19	First Case of COVID in Wuhan</a:t>
            </a:r>
          </a:p>
          <a:p>
            <a:r>
              <a:rPr lang="en-US" dirty="0"/>
              <a:t>1/3/20	China Notifies WHO of Outbreak</a:t>
            </a:r>
          </a:p>
          <a:p>
            <a:r>
              <a:rPr lang="en-US" dirty="0"/>
              <a:t>1/21/20	First Case of COVID in the US</a:t>
            </a:r>
          </a:p>
          <a:p>
            <a:r>
              <a:rPr lang="en-US" dirty="0"/>
              <a:t>1/24/20	First Case of COVID in Europe</a:t>
            </a:r>
          </a:p>
          <a:p>
            <a:r>
              <a:rPr lang="en-US" dirty="0"/>
              <a:t>3/11/20	Kosovo Closes Schools</a:t>
            </a:r>
          </a:p>
          <a:p>
            <a:r>
              <a:rPr lang="en-US" dirty="0"/>
              <a:t>3/13/20	Kosovo Reports First Cases</a:t>
            </a:r>
          </a:p>
          <a:p>
            <a:r>
              <a:rPr lang="en-US" dirty="0"/>
              <a:t>3/15/20	Kosovo Institutes Restrictive Measures</a:t>
            </a:r>
          </a:p>
          <a:p>
            <a:r>
              <a:rPr lang="en-US" dirty="0"/>
              <a:t>3/16/20	Major European Countries Close Borders</a:t>
            </a:r>
          </a:p>
          <a:p>
            <a:r>
              <a:rPr lang="en-US" dirty="0"/>
              <a:t>3/17/20	Kosovo Closes Borders</a:t>
            </a:r>
          </a:p>
          <a:p>
            <a:r>
              <a:rPr lang="en-US" dirty="0"/>
              <a:t>6/3/20	Government of Kosovo Collapses</a:t>
            </a:r>
          </a:p>
          <a:p>
            <a:r>
              <a:rPr lang="en-US" dirty="0"/>
              <a:t>6/8/20	New Kosovo Government lifts Restrictions</a:t>
            </a:r>
          </a:p>
        </p:txBody>
      </p:sp>
      <p:sp>
        <p:nvSpPr>
          <p:cNvPr id="4" name="Slide Number Placeholder 3"/>
          <p:cNvSpPr>
            <a:spLocks noGrp="1"/>
          </p:cNvSpPr>
          <p:nvPr>
            <p:ph type="sldNum" sz="quarter" idx="5"/>
          </p:nvPr>
        </p:nvSpPr>
        <p:spPr/>
        <p:txBody>
          <a:bodyPr/>
          <a:lstStyle/>
          <a:p>
            <a:fld id="{1A5F0A86-5EB3-4E5D-90FF-F2AB2CA0F2F8}" type="slidenum">
              <a:rPr lang="en-US" smtClean="0"/>
              <a:t>6</a:t>
            </a:fld>
            <a:endParaRPr lang="en-US"/>
          </a:p>
        </p:txBody>
      </p:sp>
    </p:spTree>
    <p:extLst>
      <p:ext uri="{BB962C8B-B14F-4D97-AF65-F5344CB8AC3E}">
        <p14:creationId xmlns:p14="http://schemas.microsoft.com/office/powerpoint/2010/main" val="62823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new government came to power, it eased restrictions very quickly.</a:t>
            </a:r>
          </a:p>
        </p:txBody>
      </p:sp>
      <p:sp>
        <p:nvSpPr>
          <p:cNvPr id="4" name="Slide Number Placeholder 3"/>
          <p:cNvSpPr>
            <a:spLocks noGrp="1"/>
          </p:cNvSpPr>
          <p:nvPr>
            <p:ph type="sldNum" sz="quarter" idx="5"/>
          </p:nvPr>
        </p:nvSpPr>
        <p:spPr/>
        <p:txBody>
          <a:bodyPr/>
          <a:lstStyle/>
          <a:p>
            <a:fld id="{1A5F0A86-5EB3-4E5D-90FF-F2AB2CA0F2F8}" type="slidenum">
              <a:rPr lang="en-US" smtClean="0"/>
              <a:t>7</a:t>
            </a:fld>
            <a:endParaRPr lang="en-US"/>
          </a:p>
        </p:txBody>
      </p:sp>
    </p:spTree>
    <p:extLst>
      <p:ext uri="{BB962C8B-B14F-4D97-AF65-F5344CB8AC3E}">
        <p14:creationId xmlns:p14="http://schemas.microsoft.com/office/powerpoint/2010/main" val="289801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8</a:t>
            </a:fld>
            <a:endParaRPr lang="en-US"/>
          </a:p>
        </p:txBody>
      </p:sp>
    </p:spTree>
    <p:extLst>
      <p:ext uri="{BB962C8B-B14F-4D97-AF65-F5344CB8AC3E}">
        <p14:creationId xmlns:p14="http://schemas.microsoft.com/office/powerpoint/2010/main" val="158298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days after the government eased restrictions, all indicators were headed in the wrong direction except deaths. Death are a lagging indicator, we would expect to see them pick up at some point in the future.</a:t>
            </a:r>
          </a:p>
        </p:txBody>
      </p:sp>
      <p:sp>
        <p:nvSpPr>
          <p:cNvPr id="4" name="Slide Number Placeholder 3"/>
          <p:cNvSpPr>
            <a:spLocks noGrp="1"/>
          </p:cNvSpPr>
          <p:nvPr>
            <p:ph type="sldNum" sz="quarter" idx="5"/>
          </p:nvPr>
        </p:nvSpPr>
        <p:spPr/>
        <p:txBody>
          <a:bodyPr/>
          <a:lstStyle/>
          <a:p>
            <a:fld id="{1A5F0A86-5EB3-4E5D-90FF-F2AB2CA0F2F8}" type="slidenum">
              <a:rPr lang="en-US" smtClean="0"/>
              <a:t>9</a:t>
            </a:fld>
            <a:endParaRPr lang="en-US"/>
          </a:p>
        </p:txBody>
      </p:sp>
    </p:spTree>
    <p:extLst>
      <p:ext uri="{BB962C8B-B14F-4D97-AF65-F5344CB8AC3E}">
        <p14:creationId xmlns:p14="http://schemas.microsoft.com/office/powerpoint/2010/main" val="2120231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600200"/>
            <a:ext cx="11430000" cy="4530726"/>
          </a:xfrm>
          <a:prstGeom prst="rect">
            <a:avLst/>
          </a:prstGeom>
        </p:spPr>
        <p:txBody>
          <a:bodyPr/>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5"/>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
        <p:nvSpPr>
          <p:cNvPr id="12"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3"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pic>
        <p:nvPicPr>
          <p:cNvPr id="8" name="Picture 7" descr="A close up of a sign&#10;&#10;Description automatically generated">
            <a:extLst>
              <a:ext uri="{FF2B5EF4-FFF2-40B4-BE49-F238E27FC236}">
                <a16:creationId xmlns:a16="http://schemas.microsoft.com/office/drawing/2014/main" id="{9140542A-B42C-4441-BC39-70A6E5902F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84352"/>
            <a:ext cx="2071486" cy="417389"/>
          </a:xfrm>
          <a:prstGeom prst="rect">
            <a:avLst/>
          </a:prstGeom>
        </p:spPr>
      </p:pic>
    </p:spTree>
    <p:extLst>
      <p:ext uri="{BB962C8B-B14F-4D97-AF65-F5344CB8AC3E}">
        <p14:creationId xmlns:p14="http://schemas.microsoft.com/office/powerpoint/2010/main" val="54664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228628"/>
            <a:ext cx="5183188"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0" name="Footer Placeholder 5">
            <a:extLst>
              <a:ext uri="{FF2B5EF4-FFF2-40B4-BE49-F238E27FC236}">
                <a16:creationId xmlns:a16="http://schemas.microsoft.com/office/drawing/2014/main" id="{07886EAB-7B7C-3240-82ED-F0FA6A5F3109}"/>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A5C04003-EE77-6448-98CE-848A906DEAA8}"/>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2" name="Picture 11" descr="A close up of a sign&#10;&#10;Description automatically generated">
            <a:extLst>
              <a:ext uri="{FF2B5EF4-FFF2-40B4-BE49-F238E27FC236}">
                <a16:creationId xmlns:a16="http://schemas.microsoft.com/office/drawing/2014/main" id="{F21E60D5-0B7A-164C-B098-A2679410A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109832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3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21" name="Content Placeholder 3"/>
          <p:cNvSpPr>
            <a:spLocks noGrp="1"/>
          </p:cNvSpPr>
          <p:nvPr>
            <p:ph sz="half" idx="24"/>
          </p:nvPr>
        </p:nvSpPr>
        <p:spPr>
          <a:xfrm>
            <a:off x="6171871"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5">
            <a:extLst>
              <a:ext uri="{FF2B5EF4-FFF2-40B4-BE49-F238E27FC236}">
                <a16:creationId xmlns:a16="http://schemas.microsoft.com/office/drawing/2014/main" id="{7DB87830-ADF1-CD4E-9AFD-5DEBB9572B75}"/>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F4C7EAD1-4EDE-4844-842C-28E568A7CB27}"/>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2" name="Picture 11" descr="A close up of a sign&#10;&#10;Description automatically generated">
            <a:extLst>
              <a:ext uri="{FF2B5EF4-FFF2-40B4-BE49-F238E27FC236}">
                <a16:creationId xmlns:a16="http://schemas.microsoft.com/office/drawing/2014/main" id="{A77FD845-6702-5848-A63D-8C66DB1B46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1773135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aphicFrame>
        <p:nvGraphicFramePr>
          <p:cNvPr id="14" name="Group 3"/>
          <p:cNvGraphicFramePr>
            <a:graphicFrameLocks noGrp="1"/>
          </p:cNvGraphicFramePr>
          <p:nvPr>
            <p:extLst>
              <p:ext uri="{D42A27DB-BD31-4B8C-83A1-F6EECF244321}">
                <p14:modId xmlns:p14="http://schemas.microsoft.com/office/powerpoint/2010/main" val="3072501356"/>
              </p:ext>
            </p:extLst>
          </p:nvPr>
        </p:nvGraphicFramePr>
        <p:xfrm>
          <a:off x="487680" y="1600200"/>
          <a:ext cx="11308083" cy="4305300"/>
        </p:xfrm>
        <a:graphic>
          <a:graphicData uri="http://schemas.openxmlformats.org/drawingml/2006/table">
            <a:tbl>
              <a:tblPr/>
              <a:tblGrid>
                <a:gridCol w="2330471">
                  <a:extLst>
                    <a:ext uri="{9D8B030D-6E8A-4147-A177-3AD203B41FA5}">
                      <a16:colId xmlns:a16="http://schemas.microsoft.com/office/drawing/2014/main" val="20000"/>
                    </a:ext>
                  </a:extLst>
                </a:gridCol>
                <a:gridCol w="3237876">
                  <a:extLst>
                    <a:ext uri="{9D8B030D-6E8A-4147-A177-3AD203B41FA5}">
                      <a16:colId xmlns:a16="http://schemas.microsoft.com/office/drawing/2014/main" val="20001"/>
                    </a:ext>
                  </a:extLst>
                </a:gridCol>
                <a:gridCol w="3255579">
                  <a:extLst>
                    <a:ext uri="{9D8B030D-6E8A-4147-A177-3AD203B41FA5}">
                      <a16:colId xmlns:a16="http://schemas.microsoft.com/office/drawing/2014/main" val="20002"/>
                    </a:ext>
                  </a:extLst>
                </a:gridCol>
                <a:gridCol w="2484157">
                  <a:extLst>
                    <a:ext uri="{9D8B030D-6E8A-4147-A177-3AD203B41FA5}">
                      <a16:colId xmlns:a16="http://schemas.microsoft.com/office/drawing/2014/main" val="20003"/>
                    </a:ext>
                  </a:extLst>
                </a:gridCol>
              </a:tblGrid>
              <a:tr h="420065">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kumimoji="0" lang="en-US" sz="1800" b="1" i="0" u="none" strike="noStrike" cap="none" normalizeH="0" baseline="0">
                          <a:ln>
                            <a:noFill/>
                          </a:ln>
                          <a:solidFill>
                            <a:schemeClr val="accent3"/>
                          </a:solidFill>
                          <a:effectLst/>
                          <a:latin typeface="Franklin Gothic Book" charset="0"/>
                          <a:ea typeface="Franklin Gothic Book" charset="0"/>
                          <a:cs typeface="Franklin Gothic Book" charset="0"/>
                        </a:rPr>
                        <a:t>Topic</a:t>
                      </a:r>
                    </a:p>
                  </a:txBody>
                  <a:tcPr marL="121920" marR="121920" marT="91440" marB="91440"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Content</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Person responsible</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Timing</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Break</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3"/>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Lunch</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5"/>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0"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1"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7" name="Footer Placeholder 5">
            <a:extLst>
              <a:ext uri="{FF2B5EF4-FFF2-40B4-BE49-F238E27FC236}">
                <a16:creationId xmlns:a16="http://schemas.microsoft.com/office/drawing/2014/main" id="{84551B1F-6B2B-7440-AB45-13F41681B44C}"/>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8" name="Slide Number Placeholder 6">
            <a:extLst>
              <a:ext uri="{FF2B5EF4-FFF2-40B4-BE49-F238E27FC236}">
                <a16:creationId xmlns:a16="http://schemas.microsoft.com/office/drawing/2014/main" id="{42051E31-DE4F-1D4A-B945-46ABB1953473}"/>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9" name="Picture 8" descr="A close up of a sign&#10;&#10;Description automatically generated">
            <a:extLst>
              <a:ext uri="{FF2B5EF4-FFF2-40B4-BE49-F238E27FC236}">
                <a16:creationId xmlns:a16="http://schemas.microsoft.com/office/drawing/2014/main" id="{A6894396-A9C6-C04A-B8C7-B071328C93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3787032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1" name="Content Placeholder 2"/>
          <p:cNvSpPr>
            <a:spLocks noGrp="1"/>
          </p:cNvSpPr>
          <p:nvPr>
            <p:ph idx="14"/>
          </p:nvPr>
        </p:nvSpPr>
        <p:spPr>
          <a:xfrm>
            <a:off x="90525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2" name="Content Placeholder 2"/>
          <p:cNvSpPr>
            <a:spLocks noGrp="1"/>
          </p:cNvSpPr>
          <p:nvPr>
            <p:ph idx="15" hasCustomPrompt="1"/>
          </p:nvPr>
        </p:nvSpPr>
        <p:spPr>
          <a:xfrm>
            <a:off x="90525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3" name="Content Placeholder 2"/>
          <p:cNvSpPr>
            <a:spLocks noGrp="1"/>
          </p:cNvSpPr>
          <p:nvPr>
            <p:ph idx="16"/>
          </p:nvPr>
        </p:nvSpPr>
        <p:spPr>
          <a:xfrm>
            <a:off x="32613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4" name="Content Placeholder 2"/>
          <p:cNvSpPr>
            <a:spLocks noGrp="1"/>
          </p:cNvSpPr>
          <p:nvPr>
            <p:ph idx="17" hasCustomPrompt="1"/>
          </p:nvPr>
        </p:nvSpPr>
        <p:spPr>
          <a:xfrm>
            <a:off x="32613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5" name="Content Placeholder 2"/>
          <p:cNvSpPr>
            <a:spLocks noGrp="1"/>
          </p:cNvSpPr>
          <p:nvPr>
            <p:ph idx="18"/>
          </p:nvPr>
        </p:nvSpPr>
        <p:spPr>
          <a:xfrm>
            <a:off x="3657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6" name="Content Placeholder 2"/>
          <p:cNvSpPr>
            <a:spLocks noGrp="1"/>
          </p:cNvSpPr>
          <p:nvPr>
            <p:ph idx="19" hasCustomPrompt="1"/>
          </p:nvPr>
        </p:nvSpPr>
        <p:spPr>
          <a:xfrm>
            <a:off x="3657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0" name="Content Placeholder 2"/>
          <p:cNvSpPr>
            <a:spLocks noGrp="1"/>
          </p:cNvSpPr>
          <p:nvPr>
            <p:ph idx="20"/>
          </p:nvPr>
        </p:nvSpPr>
        <p:spPr>
          <a:xfrm>
            <a:off x="61569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21" name="Content Placeholder 2"/>
          <p:cNvSpPr>
            <a:spLocks noGrp="1"/>
          </p:cNvSpPr>
          <p:nvPr>
            <p:ph idx="21" hasCustomPrompt="1"/>
          </p:nvPr>
        </p:nvSpPr>
        <p:spPr>
          <a:xfrm>
            <a:off x="61569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7"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8"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7" name="Footer Placeholder 5">
            <a:extLst>
              <a:ext uri="{FF2B5EF4-FFF2-40B4-BE49-F238E27FC236}">
                <a16:creationId xmlns:a16="http://schemas.microsoft.com/office/drawing/2014/main" id="{198FBE76-25C9-804F-A516-291AE4DD7390}"/>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8" name="Slide Number Placeholder 6">
            <a:extLst>
              <a:ext uri="{FF2B5EF4-FFF2-40B4-BE49-F238E27FC236}">
                <a16:creationId xmlns:a16="http://schemas.microsoft.com/office/drawing/2014/main" id="{BAC58CD2-1769-3C4F-A912-3B7F02242DE4}"/>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9" name="Picture 18" descr="A close up of a sign&#10;&#10;Description automatically generated">
            <a:extLst>
              <a:ext uri="{FF2B5EF4-FFF2-40B4-BE49-F238E27FC236}">
                <a16:creationId xmlns:a16="http://schemas.microsoft.com/office/drawing/2014/main" id="{CEFBCD78-CA91-9948-93A7-920DAEBA32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279668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43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600200"/>
            <a:ext cx="11430000" cy="4530726"/>
          </a:xfrm>
          <a:prstGeom prst="rect">
            <a:avLst/>
          </a:prstGeom>
        </p:spPr>
        <p:txBody>
          <a:bodyPr/>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3"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2" name="TextBox 1">
            <a:extLst>
              <a:ext uri="{FF2B5EF4-FFF2-40B4-BE49-F238E27FC236}">
                <a16:creationId xmlns:a16="http://schemas.microsoft.com/office/drawing/2014/main" id="{5D5DED6A-B487-C64D-8D1C-AA07AFEEC7D6}"/>
              </a:ext>
            </a:extLst>
          </p:cNvPr>
          <p:cNvSpPr txBox="1"/>
          <p:nvPr userDrawn="1"/>
        </p:nvSpPr>
        <p:spPr>
          <a:xfrm>
            <a:off x="6326659" y="6561438"/>
            <a:ext cx="0" cy="0"/>
          </a:xfrm>
          <a:prstGeom prst="rect">
            <a:avLst/>
          </a:prstGeom>
        </p:spPr>
        <p:txBody>
          <a:bodyPr wrap="none" rtlCol="0">
            <a:noAutofit/>
          </a:bodyPr>
          <a:lstStyle/>
          <a:p>
            <a:endParaRPr lang="en-US"/>
          </a:p>
        </p:txBody>
      </p:sp>
      <p:sp>
        <p:nvSpPr>
          <p:cNvPr id="8" name="Footer Placeholder 5">
            <a:extLst>
              <a:ext uri="{FF2B5EF4-FFF2-40B4-BE49-F238E27FC236}">
                <a16:creationId xmlns:a16="http://schemas.microsoft.com/office/drawing/2014/main" id="{46EB39EA-4494-C845-B10A-10AD312E0653}"/>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9" name="Slide Number Placeholder 6">
            <a:extLst>
              <a:ext uri="{FF2B5EF4-FFF2-40B4-BE49-F238E27FC236}">
                <a16:creationId xmlns:a16="http://schemas.microsoft.com/office/drawing/2014/main" id="{76CD18A8-5DFC-7148-AA81-16F6595BC7FB}"/>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197170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8" name="Footer Placeholder 5">
            <a:extLst>
              <a:ext uri="{FF2B5EF4-FFF2-40B4-BE49-F238E27FC236}">
                <a16:creationId xmlns:a16="http://schemas.microsoft.com/office/drawing/2014/main" id="{471A28DB-6CB6-534C-B353-93E5DA4E6D5D}"/>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9" name="Slide Number Placeholder 6">
            <a:extLst>
              <a:ext uri="{FF2B5EF4-FFF2-40B4-BE49-F238E27FC236}">
                <a16:creationId xmlns:a16="http://schemas.microsoft.com/office/drawing/2014/main" id="{E7C32ED6-CD40-9E4D-9A6A-A82C77525CCF}"/>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3596570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228628"/>
            <a:ext cx="5183188"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0" name="Footer Placeholder 5">
            <a:extLst>
              <a:ext uri="{FF2B5EF4-FFF2-40B4-BE49-F238E27FC236}">
                <a16:creationId xmlns:a16="http://schemas.microsoft.com/office/drawing/2014/main" id="{C3A243DA-284D-EB4C-87E0-BB1FA051DE84}"/>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22FD6F38-A52A-3746-8C2E-2518C77A8A6B}"/>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3300621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3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21" name="Content Placeholder 3"/>
          <p:cNvSpPr>
            <a:spLocks noGrp="1"/>
          </p:cNvSpPr>
          <p:nvPr>
            <p:ph sz="half" idx="24"/>
          </p:nvPr>
        </p:nvSpPr>
        <p:spPr>
          <a:xfrm>
            <a:off x="6171871"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5">
            <a:extLst>
              <a:ext uri="{FF2B5EF4-FFF2-40B4-BE49-F238E27FC236}">
                <a16:creationId xmlns:a16="http://schemas.microsoft.com/office/drawing/2014/main" id="{56EE5331-0FCB-5245-B56F-E271982E3622}"/>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40B62ED4-E54C-4F49-B5FA-D21545A4FAF3}"/>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2448120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aphicFrame>
        <p:nvGraphicFramePr>
          <p:cNvPr id="14" name="Group 3"/>
          <p:cNvGraphicFramePr>
            <a:graphicFrameLocks noGrp="1"/>
          </p:cNvGraphicFramePr>
          <p:nvPr/>
        </p:nvGraphicFramePr>
        <p:xfrm>
          <a:off x="487680" y="1600200"/>
          <a:ext cx="11308083" cy="4305300"/>
        </p:xfrm>
        <a:graphic>
          <a:graphicData uri="http://schemas.openxmlformats.org/drawingml/2006/table">
            <a:tbl>
              <a:tblPr/>
              <a:tblGrid>
                <a:gridCol w="2330471">
                  <a:extLst>
                    <a:ext uri="{9D8B030D-6E8A-4147-A177-3AD203B41FA5}">
                      <a16:colId xmlns:a16="http://schemas.microsoft.com/office/drawing/2014/main" val="20000"/>
                    </a:ext>
                  </a:extLst>
                </a:gridCol>
                <a:gridCol w="3237876">
                  <a:extLst>
                    <a:ext uri="{9D8B030D-6E8A-4147-A177-3AD203B41FA5}">
                      <a16:colId xmlns:a16="http://schemas.microsoft.com/office/drawing/2014/main" val="20001"/>
                    </a:ext>
                  </a:extLst>
                </a:gridCol>
                <a:gridCol w="3255579">
                  <a:extLst>
                    <a:ext uri="{9D8B030D-6E8A-4147-A177-3AD203B41FA5}">
                      <a16:colId xmlns:a16="http://schemas.microsoft.com/office/drawing/2014/main" val="20002"/>
                    </a:ext>
                  </a:extLst>
                </a:gridCol>
                <a:gridCol w="2484157">
                  <a:extLst>
                    <a:ext uri="{9D8B030D-6E8A-4147-A177-3AD203B41FA5}">
                      <a16:colId xmlns:a16="http://schemas.microsoft.com/office/drawing/2014/main" val="20003"/>
                    </a:ext>
                  </a:extLst>
                </a:gridCol>
              </a:tblGrid>
              <a:tr h="420065">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kumimoji="0" lang="en-US" sz="1800" b="1" i="0" u="none" strike="noStrike" cap="none" normalizeH="0" baseline="0">
                          <a:ln>
                            <a:noFill/>
                          </a:ln>
                          <a:solidFill>
                            <a:schemeClr val="accent3"/>
                          </a:solidFill>
                          <a:effectLst/>
                          <a:latin typeface="Franklin Gothic Book" charset="0"/>
                          <a:ea typeface="Franklin Gothic Book" charset="0"/>
                          <a:cs typeface="Franklin Gothic Book" charset="0"/>
                        </a:rPr>
                        <a:t>Topic</a:t>
                      </a:r>
                    </a:p>
                  </a:txBody>
                  <a:tcPr marL="121920" marR="121920" marT="91440" marB="91440"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Content</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Person responsible</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Timing</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Break</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3"/>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Lunch</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5"/>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0"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1"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7" name="Footer Placeholder 5">
            <a:extLst>
              <a:ext uri="{FF2B5EF4-FFF2-40B4-BE49-F238E27FC236}">
                <a16:creationId xmlns:a16="http://schemas.microsoft.com/office/drawing/2014/main" id="{AA0D8D13-837C-9E4C-BD52-83DF01D6807C}"/>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8" name="Slide Number Placeholder 6">
            <a:extLst>
              <a:ext uri="{FF2B5EF4-FFF2-40B4-BE49-F238E27FC236}">
                <a16:creationId xmlns:a16="http://schemas.microsoft.com/office/drawing/2014/main" id="{3DBCB0AC-EA6F-DA48-B023-860D9A3C4DA7}"/>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150581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8" name="Footer Placeholder 5">
            <a:extLst>
              <a:ext uri="{FF2B5EF4-FFF2-40B4-BE49-F238E27FC236}">
                <a16:creationId xmlns:a16="http://schemas.microsoft.com/office/drawing/2014/main" id="{39B7C3AD-CD81-C54A-9DA4-75B03344BF7E}"/>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9" name="Slide Number Placeholder 6">
            <a:extLst>
              <a:ext uri="{FF2B5EF4-FFF2-40B4-BE49-F238E27FC236}">
                <a16:creationId xmlns:a16="http://schemas.microsoft.com/office/drawing/2014/main" id="{D7FC0D05-20CE-4441-935E-47F54CE9EAE7}"/>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0" name="Picture 9" descr="A close up of a sign&#10;&#10;Description automatically generated">
            <a:extLst>
              <a:ext uri="{FF2B5EF4-FFF2-40B4-BE49-F238E27FC236}">
                <a16:creationId xmlns:a16="http://schemas.microsoft.com/office/drawing/2014/main" id="{6658A7A0-7702-9849-9307-FC1594FE35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4043872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1" name="Content Placeholder 2"/>
          <p:cNvSpPr>
            <a:spLocks noGrp="1"/>
          </p:cNvSpPr>
          <p:nvPr>
            <p:ph idx="14"/>
          </p:nvPr>
        </p:nvSpPr>
        <p:spPr>
          <a:xfrm>
            <a:off x="90525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2" name="Content Placeholder 2"/>
          <p:cNvSpPr>
            <a:spLocks noGrp="1"/>
          </p:cNvSpPr>
          <p:nvPr>
            <p:ph idx="15" hasCustomPrompt="1"/>
          </p:nvPr>
        </p:nvSpPr>
        <p:spPr>
          <a:xfrm>
            <a:off x="90525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3" name="Content Placeholder 2"/>
          <p:cNvSpPr>
            <a:spLocks noGrp="1"/>
          </p:cNvSpPr>
          <p:nvPr>
            <p:ph idx="16"/>
          </p:nvPr>
        </p:nvSpPr>
        <p:spPr>
          <a:xfrm>
            <a:off x="32613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4" name="Content Placeholder 2"/>
          <p:cNvSpPr>
            <a:spLocks noGrp="1"/>
          </p:cNvSpPr>
          <p:nvPr>
            <p:ph idx="17" hasCustomPrompt="1"/>
          </p:nvPr>
        </p:nvSpPr>
        <p:spPr>
          <a:xfrm>
            <a:off x="32613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5" name="Content Placeholder 2"/>
          <p:cNvSpPr>
            <a:spLocks noGrp="1"/>
          </p:cNvSpPr>
          <p:nvPr>
            <p:ph idx="18"/>
          </p:nvPr>
        </p:nvSpPr>
        <p:spPr>
          <a:xfrm>
            <a:off x="3657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6" name="Content Placeholder 2"/>
          <p:cNvSpPr>
            <a:spLocks noGrp="1"/>
          </p:cNvSpPr>
          <p:nvPr>
            <p:ph idx="19" hasCustomPrompt="1"/>
          </p:nvPr>
        </p:nvSpPr>
        <p:spPr>
          <a:xfrm>
            <a:off x="3657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0" name="Content Placeholder 2"/>
          <p:cNvSpPr>
            <a:spLocks noGrp="1"/>
          </p:cNvSpPr>
          <p:nvPr>
            <p:ph idx="20"/>
          </p:nvPr>
        </p:nvSpPr>
        <p:spPr>
          <a:xfrm>
            <a:off x="61569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21" name="Content Placeholder 2"/>
          <p:cNvSpPr>
            <a:spLocks noGrp="1"/>
          </p:cNvSpPr>
          <p:nvPr>
            <p:ph idx="21" hasCustomPrompt="1"/>
          </p:nvPr>
        </p:nvSpPr>
        <p:spPr>
          <a:xfrm>
            <a:off x="61569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7"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8"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7" name="Footer Placeholder 5">
            <a:extLst>
              <a:ext uri="{FF2B5EF4-FFF2-40B4-BE49-F238E27FC236}">
                <a16:creationId xmlns:a16="http://schemas.microsoft.com/office/drawing/2014/main" id="{97234D05-E304-EA49-B857-310054C98B25}"/>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8" name="Slide Number Placeholder 6">
            <a:extLst>
              <a:ext uri="{FF2B5EF4-FFF2-40B4-BE49-F238E27FC236}">
                <a16:creationId xmlns:a16="http://schemas.microsoft.com/office/drawing/2014/main" id="{FD27AF84-4BB4-C748-A4BB-6578D51CE70F}"/>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343740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228628"/>
            <a:ext cx="5183188"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0" name="Footer Placeholder 5">
            <a:extLst>
              <a:ext uri="{FF2B5EF4-FFF2-40B4-BE49-F238E27FC236}">
                <a16:creationId xmlns:a16="http://schemas.microsoft.com/office/drawing/2014/main" id="{C7BEE94A-5FF3-6A4A-BF55-0B29272D8516}"/>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B2CA5A5E-884C-ED4E-B500-15E900716F41}"/>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2" name="Picture 11" descr="A close up of a sign&#10;&#10;Description automatically generated">
            <a:extLst>
              <a:ext uri="{FF2B5EF4-FFF2-40B4-BE49-F238E27FC236}">
                <a16:creationId xmlns:a16="http://schemas.microsoft.com/office/drawing/2014/main" id="{25868DF0-839B-144D-9542-7ECF30EA2C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424312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3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21" name="Content Placeholder 3"/>
          <p:cNvSpPr>
            <a:spLocks noGrp="1"/>
          </p:cNvSpPr>
          <p:nvPr>
            <p:ph sz="half" idx="24"/>
          </p:nvPr>
        </p:nvSpPr>
        <p:spPr>
          <a:xfrm>
            <a:off x="6171871"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5">
            <a:extLst>
              <a:ext uri="{FF2B5EF4-FFF2-40B4-BE49-F238E27FC236}">
                <a16:creationId xmlns:a16="http://schemas.microsoft.com/office/drawing/2014/main" id="{F5DAFC8C-141A-0D4D-8FF2-EC9826DD12E3}"/>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860857E3-83A6-794C-8A76-2696E049049F}"/>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2" name="Picture 11" descr="A close up of a sign&#10;&#10;Description automatically generated">
            <a:extLst>
              <a:ext uri="{FF2B5EF4-FFF2-40B4-BE49-F238E27FC236}">
                <a16:creationId xmlns:a16="http://schemas.microsoft.com/office/drawing/2014/main" id="{D86A339B-A0D2-494E-91BC-CD4F7BF7AE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340349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aphicFrame>
        <p:nvGraphicFramePr>
          <p:cNvPr id="14" name="Group 3"/>
          <p:cNvGraphicFramePr>
            <a:graphicFrameLocks noGrp="1"/>
          </p:cNvGraphicFramePr>
          <p:nvPr>
            <p:extLst>
              <p:ext uri="{D42A27DB-BD31-4B8C-83A1-F6EECF244321}">
                <p14:modId xmlns:p14="http://schemas.microsoft.com/office/powerpoint/2010/main" val="428262448"/>
              </p:ext>
            </p:extLst>
          </p:nvPr>
        </p:nvGraphicFramePr>
        <p:xfrm>
          <a:off x="487680" y="1600200"/>
          <a:ext cx="11308083" cy="4305300"/>
        </p:xfrm>
        <a:graphic>
          <a:graphicData uri="http://schemas.openxmlformats.org/drawingml/2006/table">
            <a:tbl>
              <a:tblPr/>
              <a:tblGrid>
                <a:gridCol w="2330471">
                  <a:extLst>
                    <a:ext uri="{9D8B030D-6E8A-4147-A177-3AD203B41FA5}">
                      <a16:colId xmlns:a16="http://schemas.microsoft.com/office/drawing/2014/main" val="20000"/>
                    </a:ext>
                  </a:extLst>
                </a:gridCol>
                <a:gridCol w="3237876">
                  <a:extLst>
                    <a:ext uri="{9D8B030D-6E8A-4147-A177-3AD203B41FA5}">
                      <a16:colId xmlns:a16="http://schemas.microsoft.com/office/drawing/2014/main" val="20001"/>
                    </a:ext>
                  </a:extLst>
                </a:gridCol>
                <a:gridCol w="3255579">
                  <a:extLst>
                    <a:ext uri="{9D8B030D-6E8A-4147-A177-3AD203B41FA5}">
                      <a16:colId xmlns:a16="http://schemas.microsoft.com/office/drawing/2014/main" val="20002"/>
                    </a:ext>
                  </a:extLst>
                </a:gridCol>
                <a:gridCol w="2484157">
                  <a:extLst>
                    <a:ext uri="{9D8B030D-6E8A-4147-A177-3AD203B41FA5}">
                      <a16:colId xmlns:a16="http://schemas.microsoft.com/office/drawing/2014/main" val="20003"/>
                    </a:ext>
                  </a:extLst>
                </a:gridCol>
              </a:tblGrid>
              <a:tr h="420065">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kumimoji="0" lang="en-US" sz="1800" b="1" i="0" u="none" strike="noStrike" cap="none" normalizeH="0" baseline="0">
                          <a:ln>
                            <a:noFill/>
                          </a:ln>
                          <a:solidFill>
                            <a:schemeClr val="accent3"/>
                          </a:solidFill>
                          <a:effectLst/>
                          <a:latin typeface="Franklin Gothic Book" charset="0"/>
                          <a:ea typeface="Franklin Gothic Book" charset="0"/>
                          <a:cs typeface="Franklin Gothic Book" charset="0"/>
                        </a:rPr>
                        <a:t>Topic</a:t>
                      </a:r>
                    </a:p>
                  </a:txBody>
                  <a:tcPr marL="121920" marR="121920" marT="91440" marB="91440"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Content</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Person responsible</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Timing</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Break</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3"/>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Lunch</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5"/>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0"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1"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7" name="Footer Placeholder 5">
            <a:extLst>
              <a:ext uri="{FF2B5EF4-FFF2-40B4-BE49-F238E27FC236}">
                <a16:creationId xmlns:a16="http://schemas.microsoft.com/office/drawing/2014/main" id="{253BEADD-CE9F-C647-AAB0-09C1A1795C64}"/>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8" name="Slide Number Placeholder 6">
            <a:extLst>
              <a:ext uri="{FF2B5EF4-FFF2-40B4-BE49-F238E27FC236}">
                <a16:creationId xmlns:a16="http://schemas.microsoft.com/office/drawing/2014/main" id="{A5E880FE-30A0-B743-B68B-DD5A6BED9178}"/>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9" name="Picture 8" descr="A close up of a sign&#10;&#10;Description automatically generated">
            <a:extLst>
              <a:ext uri="{FF2B5EF4-FFF2-40B4-BE49-F238E27FC236}">
                <a16:creationId xmlns:a16="http://schemas.microsoft.com/office/drawing/2014/main" id="{10235364-5768-E345-84A2-91F5D1E6C7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409385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1" name="Content Placeholder 2"/>
          <p:cNvSpPr>
            <a:spLocks noGrp="1"/>
          </p:cNvSpPr>
          <p:nvPr>
            <p:ph idx="14"/>
          </p:nvPr>
        </p:nvSpPr>
        <p:spPr>
          <a:xfrm>
            <a:off x="90525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2" name="Content Placeholder 2"/>
          <p:cNvSpPr>
            <a:spLocks noGrp="1"/>
          </p:cNvSpPr>
          <p:nvPr>
            <p:ph idx="15" hasCustomPrompt="1"/>
          </p:nvPr>
        </p:nvSpPr>
        <p:spPr>
          <a:xfrm>
            <a:off x="90525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3" name="Content Placeholder 2"/>
          <p:cNvSpPr>
            <a:spLocks noGrp="1"/>
          </p:cNvSpPr>
          <p:nvPr>
            <p:ph idx="16"/>
          </p:nvPr>
        </p:nvSpPr>
        <p:spPr>
          <a:xfrm>
            <a:off x="32613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4" name="Content Placeholder 2"/>
          <p:cNvSpPr>
            <a:spLocks noGrp="1"/>
          </p:cNvSpPr>
          <p:nvPr>
            <p:ph idx="17" hasCustomPrompt="1"/>
          </p:nvPr>
        </p:nvSpPr>
        <p:spPr>
          <a:xfrm>
            <a:off x="32613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5" name="Content Placeholder 2"/>
          <p:cNvSpPr>
            <a:spLocks noGrp="1"/>
          </p:cNvSpPr>
          <p:nvPr>
            <p:ph idx="18"/>
          </p:nvPr>
        </p:nvSpPr>
        <p:spPr>
          <a:xfrm>
            <a:off x="3657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6" name="Content Placeholder 2"/>
          <p:cNvSpPr>
            <a:spLocks noGrp="1"/>
          </p:cNvSpPr>
          <p:nvPr>
            <p:ph idx="19" hasCustomPrompt="1"/>
          </p:nvPr>
        </p:nvSpPr>
        <p:spPr>
          <a:xfrm>
            <a:off x="3657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0" name="Content Placeholder 2"/>
          <p:cNvSpPr>
            <a:spLocks noGrp="1"/>
          </p:cNvSpPr>
          <p:nvPr>
            <p:ph idx="20"/>
          </p:nvPr>
        </p:nvSpPr>
        <p:spPr>
          <a:xfrm>
            <a:off x="61569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21" name="Content Placeholder 2"/>
          <p:cNvSpPr>
            <a:spLocks noGrp="1"/>
          </p:cNvSpPr>
          <p:nvPr>
            <p:ph idx="21" hasCustomPrompt="1"/>
          </p:nvPr>
        </p:nvSpPr>
        <p:spPr>
          <a:xfrm>
            <a:off x="61569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7"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8"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7" name="Footer Placeholder 5">
            <a:extLst>
              <a:ext uri="{FF2B5EF4-FFF2-40B4-BE49-F238E27FC236}">
                <a16:creationId xmlns:a16="http://schemas.microsoft.com/office/drawing/2014/main" id="{0E83DAAF-FED0-AC48-B911-A20A3F0DF24C}"/>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8" name="Slide Number Placeholder 6">
            <a:extLst>
              <a:ext uri="{FF2B5EF4-FFF2-40B4-BE49-F238E27FC236}">
                <a16:creationId xmlns:a16="http://schemas.microsoft.com/office/drawing/2014/main" id="{3B0322F7-1977-BA49-BA65-FCBDAE417D5A}"/>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9" name="Picture 18" descr="A close up of a sign&#10;&#10;Description automatically generated">
            <a:extLst>
              <a:ext uri="{FF2B5EF4-FFF2-40B4-BE49-F238E27FC236}">
                <a16:creationId xmlns:a16="http://schemas.microsoft.com/office/drawing/2014/main" id="{A901D9E7-45C1-7E45-898E-DC19C51F6F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407362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title P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27B7C7-98FB-5F4E-8E05-7AFC905E79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2" y="6296882"/>
            <a:ext cx="2071481" cy="417388"/>
          </a:xfrm>
          <a:prstGeom prst="rect">
            <a:avLst/>
          </a:prstGeom>
        </p:spPr>
      </p:pic>
      <p:pic>
        <p:nvPicPr>
          <p:cNvPr id="6" name="Picture 5" descr="A close up of a logo&#10;&#10;Description automatically generated">
            <a:extLst>
              <a:ext uri="{FF2B5EF4-FFF2-40B4-BE49-F238E27FC236}">
                <a16:creationId xmlns:a16="http://schemas.microsoft.com/office/drawing/2014/main" id="{9308896F-0451-9C45-BD1C-EFFD7E8A68B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41622"/>
          <a:stretch/>
        </p:blipFill>
        <p:spPr>
          <a:xfrm>
            <a:off x="5115697" y="0"/>
            <a:ext cx="7076303" cy="6858000"/>
          </a:xfrm>
          <a:prstGeom prst="rect">
            <a:avLst/>
          </a:prstGeom>
        </p:spPr>
      </p:pic>
      <p:sp>
        <p:nvSpPr>
          <p:cNvPr id="4" name="Footer Placeholder 5">
            <a:extLst>
              <a:ext uri="{FF2B5EF4-FFF2-40B4-BE49-F238E27FC236}">
                <a16:creationId xmlns:a16="http://schemas.microsoft.com/office/drawing/2014/main" id="{F19AE183-89A4-FE41-B280-FEA7D84FDCE8}"/>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5" name="Slide Number Placeholder 6">
            <a:extLst>
              <a:ext uri="{FF2B5EF4-FFF2-40B4-BE49-F238E27FC236}">
                <a16:creationId xmlns:a16="http://schemas.microsoft.com/office/drawing/2014/main" id="{B583B27D-0294-CA4B-A750-60222F999364}"/>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
        <p:nvSpPr>
          <p:cNvPr id="7" name="TextBox 6">
            <a:extLst>
              <a:ext uri="{FF2B5EF4-FFF2-40B4-BE49-F238E27FC236}">
                <a16:creationId xmlns:a16="http://schemas.microsoft.com/office/drawing/2014/main" id="{E35C47DE-887C-E949-A299-ADC6BDC37BA9}"/>
              </a:ext>
            </a:extLst>
          </p:cNvPr>
          <p:cNvSpPr txBox="1"/>
          <p:nvPr userDrawn="1"/>
        </p:nvSpPr>
        <p:spPr>
          <a:xfrm>
            <a:off x="5894173" y="2866766"/>
            <a:ext cx="5901586" cy="2199503"/>
          </a:xfrm>
          <a:prstGeom prst="rect">
            <a:avLst/>
          </a:prstGeom>
        </p:spPr>
        <p:txBody>
          <a:bodyPr wrap="square" rtlCol="0">
            <a:noAutofit/>
          </a:bodyPr>
          <a:lstStyle/>
          <a:p>
            <a:r>
              <a:rPr lang="en-US" sz="4000">
                <a:solidFill>
                  <a:schemeClr val="bg1"/>
                </a:solidFill>
              </a:rPr>
              <a:t>Subtitle Placeholder</a:t>
            </a:r>
          </a:p>
        </p:txBody>
      </p:sp>
    </p:spTree>
    <p:extLst>
      <p:ext uri="{BB962C8B-B14F-4D97-AF65-F5344CB8AC3E}">
        <p14:creationId xmlns:p14="http://schemas.microsoft.com/office/powerpoint/2010/main" val="209437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600200"/>
            <a:ext cx="11430000" cy="4530726"/>
          </a:xfrm>
          <a:prstGeom prst="rect">
            <a:avLst/>
          </a:prstGeom>
        </p:spPr>
        <p:txBody>
          <a:bodyPr/>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3"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7" name="Footer Placeholder 5">
            <a:extLst>
              <a:ext uri="{FF2B5EF4-FFF2-40B4-BE49-F238E27FC236}">
                <a16:creationId xmlns:a16="http://schemas.microsoft.com/office/drawing/2014/main" id="{B244B416-BDD5-C543-A98D-D4CE029D3B2D}"/>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8" name="Slide Number Placeholder 6">
            <a:extLst>
              <a:ext uri="{FF2B5EF4-FFF2-40B4-BE49-F238E27FC236}">
                <a16:creationId xmlns:a16="http://schemas.microsoft.com/office/drawing/2014/main" id="{876C14E1-FF4E-F54F-8512-81DF8477DACE}"/>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9" name="Picture 8" descr="A close up of a sign&#10;&#10;Description automatically generated">
            <a:extLst>
              <a:ext uri="{FF2B5EF4-FFF2-40B4-BE49-F238E27FC236}">
                <a16:creationId xmlns:a16="http://schemas.microsoft.com/office/drawing/2014/main" id="{8AA70F6F-6DBB-D640-8C03-208D0A6AE3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99738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8" name="Footer Placeholder 5">
            <a:extLst>
              <a:ext uri="{FF2B5EF4-FFF2-40B4-BE49-F238E27FC236}">
                <a16:creationId xmlns:a16="http://schemas.microsoft.com/office/drawing/2014/main" id="{95F50DD0-C34B-4347-A2A2-BFA7D65E3843}"/>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9" name="Slide Number Placeholder 6">
            <a:extLst>
              <a:ext uri="{FF2B5EF4-FFF2-40B4-BE49-F238E27FC236}">
                <a16:creationId xmlns:a16="http://schemas.microsoft.com/office/drawing/2014/main" id="{087E924B-DDC4-D14B-AD09-77C574F9DDAA}"/>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0" name="Picture 9" descr="A close up of a sign&#10;&#10;Description automatically generated">
            <a:extLst>
              <a:ext uri="{FF2B5EF4-FFF2-40B4-BE49-F238E27FC236}">
                <a16:creationId xmlns:a16="http://schemas.microsoft.com/office/drawing/2014/main" id="{FBB3D36F-4DCA-6843-B0D9-42B4625B44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2895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50669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3" r:id="rId7"/>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Franklin Gothic Book" charset="0"/>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1pPr>
      <a:lvl2pPr marL="6858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6">
            <a:extLst>
              <a:ext uri="{FF2B5EF4-FFF2-40B4-BE49-F238E27FC236}">
                <a16:creationId xmlns:a16="http://schemas.microsoft.com/office/drawing/2014/main" id="{D855B79F-57E1-A344-AD26-9D05E09A3C96}"/>
              </a:ext>
            </a:extLst>
          </p:cNvPr>
          <p:cNvSpPr>
            <a:spLocks noGrp="1"/>
          </p:cNvSpPr>
          <p:nvPr>
            <p:ph type="sldNum" sz="quarter" idx="4"/>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13061748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Franklin Gothic Book" charset="0"/>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1pPr>
      <a:lvl2pPr marL="6858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43032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914377" rtl="0" eaLnBrk="1" latinLnBrk="0" hangingPunct="1">
        <a:lnSpc>
          <a:spcPct val="90000"/>
        </a:lnSpc>
        <a:spcBef>
          <a:spcPct val="0"/>
        </a:spcBef>
        <a:buNone/>
        <a:defRPr sz="4400" b="0" i="0" kern="1200">
          <a:solidFill>
            <a:schemeClr val="accent1"/>
          </a:solidFill>
          <a:latin typeface="Franklin Gothic Book" charset="0"/>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b="0" i="0" kern="1200">
          <a:solidFill>
            <a:schemeClr val="tx2"/>
          </a:solidFill>
          <a:latin typeface="Franklin Gothic Book" charset="0"/>
          <a:ea typeface="+mn-ea"/>
          <a:cs typeface="+mn-cs"/>
        </a:defRPr>
      </a:lvl1pPr>
      <a:lvl2pPr marL="685783" indent="-228594" algn="l" defTabSz="914377" rtl="0" eaLnBrk="1" latinLnBrk="0" hangingPunct="1">
        <a:lnSpc>
          <a:spcPct val="90000"/>
        </a:lnSpc>
        <a:spcBef>
          <a:spcPts val="500"/>
        </a:spcBef>
        <a:buFont typeface="Arial"/>
        <a:buChar char="•"/>
        <a:defRPr sz="2400" b="0" i="0" kern="1200">
          <a:solidFill>
            <a:schemeClr val="tx2"/>
          </a:solidFill>
          <a:latin typeface="Franklin Gothic Book" charset="0"/>
          <a:ea typeface="+mn-ea"/>
          <a:cs typeface="+mn-cs"/>
        </a:defRPr>
      </a:lvl2pPr>
      <a:lvl3pPr marL="1142971" indent="-228594" algn="l" defTabSz="914377" rtl="0" eaLnBrk="1" latinLnBrk="0" hangingPunct="1">
        <a:lnSpc>
          <a:spcPct val="90000"/>
        </a:lnSpc>
        <a:spcBef>
          <a:spcPts val="500"/>
        </a:spcBef>
        <a:buFont typeface="Arial"/>
        <a:buChar char="•"/>
        <a:defRPr sz="2000" b="0" i="0" kern="1200">
          <a:solidFill>
            <a:schemeClr val="tx2"/>
          </a:solidFill>
          <a:latin typeface="Franklin Gothic Book" charset="0"/>
          <a:ea typeface="+mn-ea"/>
          <a:cs typeface="+mn-cs"/>
        </a:defRPr>
      </a:lvl3pPr>
      <a:lvl4pPr marL="1600160" indent="-228594" algn="l" defTabSz="914377" rtl="0" eaLnBrk="1" latinLnBrk="0" hangingPunct="1">
        <a:lnSpc>
          <a:spcPct val="90000"/>
        </a:lnSpc>
        <a:spcBef>
          <a:spcPts val="500"/>
        </a:spcBef>
        <a:buFont typeface="Arial"/>
        <a:buChar char="•"/>
        <a:defRPr sz="1800" b="0" i="0" kern="1200">
          <a:solidFill>
            <a:schemeClr val="tx2"/>
          </a:solidFill>
          <a:latin typeface="Franklin Gothic Book" charset="0"/>
          <a:ea typeface="+mn-ea"/>
          <a:cs typeface="+mn-cs"/>
        </a:defRPr>
      </a:lvl4pPr>
      <a:lvl5pPr marL="2057349" indent="-228594" algn="l" defTabSz="914377" rtl="0" eaLnBrk="1" latinLnBrk="0" hangingPunct="1">
        <a:lnSpc>
          <a:spcPct val="90000"/>
        </a:lnSpc>
        <a:spcBef>
          <a:spcPts val="500"/>
        </a:spcBef>
        <a:buFont typeface="Arial"/>
        <a:buChar char="•"/>
        <a:defRPr sz="1800" b="0" i="0" kern="1200">
          <a:solidFill>
            <a:schemeClr val="tx2"/>
          </a:solidFill>
          <a:latin typeface="Franklin Gothic Book" charset="0"/>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A close up of a sign&#10;&#10;Description automatically generated">
            <a:extLst>
              <a:ext uri="{FF2B5EF4-FFF2-40B4-BE49-F238E27FC236}">
                <a16:creationId xmlns:a16="http://schemas.microsoft.com/office/drawing/2014/main" id="{999DFCB7-6BFE-804C-8984-61524054913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1537554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Franklin Gothic Book" charset="0"/>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1pPr>
      <a:lvl2pPr marL="6858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bnice5000/DoS_IMO_PRI_STATS_DEMO" TargetMode="External"/><Relationship Id="rId2" Type="http://schemas.openxmlformats.org/officeDocument/2006/relationships/hyperlink" Target="https://github.com/bnice500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5661248" y="2711666"/>
            <a:ext cx="4456920" cy="680758"/>
          </a:xfrm>
          <a:prstGeom prst="rect">
            <a:avLst/>
          </a:prstGeom>
        </p:spPr>
        <p:txBody>
          <a:bodyPr anchor="ctr"/>
          <a:lstStyle/>
          <a:p>
            <a:r>
              <a:rPr lang="en-US" sz="3000">
                <a:solidFill>
                  <a:schemeClr val="bg1"/>
                </a:solidFill>
                <a:latin typeface="Franklin Gothic Medium" panose="020B0603020102020204" pitchFamily="34" charset="0"/>
              </a:rPr>
              <a:t>2020 IRM VIRTUAL </a:t>
            </a:r>
            <a:br>
              <a:rPr lang="en-US" sz="3000">
                <a:solidFill>
                  <a:schemeClr val="bg1"/>
                </a:solidFill>
                <a:latin typeface="Franklin Gothic Medium" panose="020B0603020102020204" pitchFamily="34" charset="0"/>
              </a:rPr>
            </a:br>
            <a:r>
              <a:rPr lang="en-US" sz="3000">
                <a:solidFill>
                  <a:schemeClr val="bg1"/>
                </a:solidFill>
                <a:latin typeface="Franklin Gothic Medium" panose="020B0603020102020204" pitchFamily="34" charset="0"/>
              </a:rPr>
              <a:t>WORLDWIDE WORKSHOP</a:t>
            </a:r>
            <a:endParaRPr lang="en-US" sz="2000">
              <a:solidFill>
                <a:schemeClr val="bg1"/>
              </a:solidFill>
              <a:latin typeface="Franklin Gothic Medium" panose="020B0603020102020204" pitchFamily="34" charset="0"/>
            </a:endParaRPr>
          </a:p>
        </p:txBody>
      </p:sp>
      <p:sp>
        <p:nvSpPr>
          <p:cNvPr id="3" name="TextBox 2">
            <a:extLst>
              <a:ext uri="{FF2B5EF4-FFF2-40B4-BE49-F238E27FC236}">
                <a16:creationId xmlns:a16="http://schemas.microsoft.com/office/drawing/2014/main" id="{52D6A137-F0D7-A44B-B144-3414C9E05739}"/>
              </a:ext>
            </a:extLst>
          </p:cNvPr>
          <p:cNvSpPr txBox="1"/>
          <p:nvPr/>
        </p:nvSpPr>
        <p:spPr>
          <a:xfrm>
            <a:off x="9924288" y="6272510"/>
            <a:ext cx="1988388" cy="307777"/>
          </a:xfrm>
          <a:prstGeom prst="rect">
            <a:avLst/>
          </a:prstGeom>
          <a:noFill/>
        </p:spPr>
        <p:txBody>
          <a:bodyPr wrap="square" rtlCol="0">
            <a:spAutoFit/>
          </a:bodyPr>
          <a:lstStyle/>
          <a:p>
            <a:r>
              <a:rPr lang="en-US" sz="1400">
                <a:solidFill>
                  <a:schemeClr val="bg1"/>
                </a:solidFill>
              </a:rPr>
              <a:t>Draft 4.0 - August 2020</a:t>
            </a:r>
          </a:p>
        </p:txBody>
      </p:sp>
      <p:sp>
        <p:nvSpPr>
          <p:cNvPr id="8" name="Title 1">
            <a:extLst>
              <a:ext uri="{FF2B5EF4-FFF2-40B4-BE49-F238E27FC236}">
                <a16:creationId xmlns:a16="http://schemas.microsoft.com/office/drawing/2014/main" id="{A67F1FA9-31DC-7140-9647-4DD05DC7D511}"/>
              </a:ext>
            </a:extLst>
          </p:cNvPr>
          <p:cNvSpPr txBox="1">
            <a:spLocks/>
          </p:cNvSpPr>
          <p:nvPr/>
        </p:nvSpPr>
        <p:spPr>
          <a:xfrm>
            <a:off x="5661248" y="3464045"/>
            <a:ext cx="4456920" cy="680758"/>
          </a:xfrm>
          <a:prstGeom prst="rect">
            <a:avLst/>
          </a:prstGeom>
        </p:spPr>
        <p:txBody>
          <a:bodyPr anchor="ctr"/>
          <a:lstStyle>
            <a:lvl1pPr algn="l" defTabSz="914377" rtl="0" eaLnBrk="1" latinLnBrk="0" hangingPunct="1">
              <a:lnSpc>
                <a:spcPct val="90000"/>
              </a:lnSpc>
              <a:spcBef>
                <a:spcPct val="0"/>
              </a:spcBef>
              <a:buNone/>
              <a:defRPr sz="4400" b="0" i="0" kern="1200">
                <a:solidFill>
                  <a:schemeClr val="accent1"/>
                </a:solidFill>
                <a:latin typeface="Franklin Gothic Book" charset="0"/>
                <a:ea typeface="+mj-ea"/>
                <a:cs typeface="+mj-cs"/>
              </a:defRPr>
            </a:lvl1pPr>
          </a:lstStyle>
          <a:p>
            <a:r>
              <a:rPr lang="en-US" sz="2500">
                <a:solidFill>
                  <a:schemeClr val="bg1"/>
                </a:solidFill>
                <a:latin typeface="+mj-lt"/>
              </a:rPr>
              <a:t>Branding Guide</a:t>
            </a:r>
          </a:p>
        </p:txBody>
      </p:sp>
      <p:pic>
        <p:nvPicPr>
          <p:cNvPr id="7" name="Picture 6" descr="A close up of a sign&#10;&#10;Description automatically generated">
            <a:extLst>
              <a:ext uri="{FF2B5EF4-FFF2-40B4-BE49-F238E27FC236}">
                <a16:creationId xmlns:a16="http://schemas.microsoft.com/office/drawing/2014/main" id="{C021F410-5FED-3A4F-B276-C445A62C3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69" y="2108545"/>
            <a:ext cx="4454648" cy="2809855"/>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BC16628B-9991-3C47-9FB4-3E75AB500BEC}"/>
              </a:ext>
            </a:extLst>
          </p:cNvPr>
          <p:cNvPicPr>
            <a:picLocks noChangeAspect="1"/>
          </p:cNvPicPr>
          <p:nvPr/>
        </p:nvPicPr>
        <p:blipFill rotWithShape="1">
          <a:blip r:embed="rId4">
            <a:extLst>
              <a:ext uri="{28A0092B-C50C-407E-A947-70E740481C1C}">
                <a14:useLocalDpi xmlns:a14="http://schemas.microsoft.com/office/drawing/2010/main" val="0"/>
              </a:ext>
            </a:extLst>
          </a:blip>
          <a:srcRect l="42949"/>
          <a:stretch/>
        </p:blipFill>
        <p:spPr>
          <a:xfrm>
            <a:off x="5236326" y="0"/>
            <a:ext cx="6955674" cy="6858000"/>
          </a:xfrm>
          <a:prstGeom prst="rect">
            <a:avLst/>
          </a:prstGeom>
        </p:spPr>
      </p:pic>
    </p:spTree>
    <p:extLst>
      <p:ext uri="{BB962C8B-B14F-4D97-AF65-F5344CB8AC3E}">
        <p14:creationId xmlns:p14="http://schemas.microsoft.com/office/powerpoint/2010/main" val="175037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10</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Calculated Data</a:t>
            </a:r>
          </a:p>
        </p:txBody>
      </p:sp>
      <p:graphicFrame>
        <p:nvGraphicFramePr>
          <p:cNvPr id="2" name="Table 1">
            <a:extLst>
              <a:ext uri="{FF2B5EF4-FFF2-40B4-BE49-F238E27FC236}">
                <a16:creationId xmlns:a16="http://schemas.microsoft.com/office/drawing/2014/main" id="{A2D2E20F-AB82-9D41-89B2-21281034859C}"/>
              </a:ext>
            </a:extLst>
          </p:cNvPr>
          <p:cNvGraphicFramePr>
            <a:graphicFrameLocks noGrp="1"/>
          </p:cNvGraphicFramePr>
          <p:nvPr>
            <p:extLst>
              <p:ext uri="{D42A27DB-BD31-4B8C-83A1-F6EECF244321}">
                <p14:modId xmlns:p14="http://schemas.microsoft.com/office/powerpoint/2010/main" val="627766997"/>
              </p:ext>
            </p:extLst>
          </p:nvPr>
        </p:nvGraphicFramePr>
        <p:xfrm>
          <a:off x="366184" y="1317523"/>
          <a:ext cx="11429574" cy="4859444"/>
        </p:xfrm>
        <a:graphic>
          <a:graphicData uri="http://schemas.openxmlformats.org/drawingml/2006/table">
            <a:tbl>
              <a:tblPr/>
              <a:tblGrid>
                <a:gridCol w="1904929">
                  <a:extLst>
                    <a:ext uri="{9D8B030D-6E8A-4147-A177-3AD203B41FA5}">
                      <a16:colId xmlns:a16="http://schemas.microsoft.com/office/drawing/2014/main" val="2584589164"/>
                    </a:ext>
                  </a:extLst>
                </a:gridCol>
                <a:gridCol w="1904929">
                  <a:extLst>
                    <a:ext uri="{9D8B030D-6E8A-4147-A177-3AD203B41FA5}">
                      <a16:colId xmlns:a16="http://schemas.microsoft.com/office/drawing/2014/main" val="3700187960"/>
                    </a:ext>
                  </a:extLst>
                </a:gridCol>
                <a:gridCol w="1904929">
                  <a:extLst>
                    <a:ext uri="{9D8B030D-6E8A-4147-A177-3AD203B41FA5}">
                      <a16:colId xmlns:a16="http://schemas.microsoft.com/office/drawing/2014/main" val="3211386685"/>
                    </a:ext>
                  </a:extLst>
                </a:gridCol>
                <a:gridCol w="1904929">
                  <a:extLst>
                    <a:ext uri="{9D8B030D-6E8A-4147-A177-3AD203B41FA5}">
                      <a16:colId xmlns:a16="http://schemas.microsoft.com/office/drawing/2014/main" val="106259271"/>
                    </a:ext>
                  </a:extLst>
                </a:gridCol>
                <a:gridCol w="1904929">
                  <a:extLst>
                    <a:ext uri="{9D8B030D-6E8A-4147-A177-3AD203B41FA5}">
                      <a16:colId xmlns:a16="http://schemas.microsoft.com/office/drawing/2014/main" val="2207822203"/>
                    </a:ext>
                  </a:extLst>
                </a:gridCol>
                <a:gridCol w="1904929">
                  <a:extLst>
                    <a:ext uri="{9D8B030D-6E8A-4147-A177-3AD203B41FA5}">
                      <a16:colId xmlns:a16="http://schemas.microsoft.com/office/drawing/2014/main" val="2973652696"/>
                    </a:ext>
                  </a:extLst>
                </a:gridCol>
              </a:tblGrid>
              <a:tr h="474554">
                <a:tc>
                  <a:txBody>
                    <a:bodyPr/>
                    <a:lstStyle/>
                    <a:p>
                      <a:pPr algn="r" fontAlgn="ctr"/>
                      <a:endParaRPr lang="en-US" sz="1200" b="1">
                        <a:effectLst/>
                      </a:endParaRPr>
                    </a:p>
                  </a:txBody>
                  <a:tcPr marL="16997" marR="16997" marT="8499" marB="8499" anchor="ctr">
                    <a:lnL>
                      <a:noFill/>
                    </a:lnL>
                    <a:lnR>
                      <a:noFill/>
                    </a:lnR>
                    <a:lnT>
                      <a:noFill/>
                    </a:lnT>
                    <a:lnB>
                      <a:noFill/>
                    </a:lnB>
                    <a:solidFill>
                      <a:srgbClr val="FFFFFF"/>
                    </a:solidFill>
                  </a:tcPr>
                </a:tc>
                <a:tc>
                  <a:txBody>
                    <a:bodyPr/>
                    <a:lstStyle/>
                    <a:p>
                      <a:pPr algn="r" fontAlgn="ctr"/>
                      <a:r>
                        <a:rPr lang="en-US" sz="1200" b="1" dirty="0">
                          <a:effectLst/>
                        </a:rPr>
                        <a:t>Tested</a:t>
                      </a:r>
                    </a:p>
                  </a:txBody>
                  <a:tcPr marL="16997" marR="16997" marT="8499" marB="8499" anchor="ctr">
                    <a:lnL>
                      <a:noFill/>
                    </a:lnL>
                    <a:lnR>
                      <a:noFill/>
                    </a:lnR>
                    <a:lnT>
                      <a:noFill/>
                    </a:lnT>
                    <a:lnB>
                      <a:noFill/>
                    </a:lnB>
                    <a:solidFill>
                      <a:srgbClr val="FFFFFF"/>
                    </a:solidFill>
                  </a:tcPr>
                </a:tc>
                <a:tc>
                  <a:txBody>
                    <a:bodyPr/>
                    <a:lstStyle/>
                    <a:p>
                      <a:pPr algn="r" fontAlgn="ctr"/>
                      <a:r>
                        <a:rPr lang="en-US" sz="1200" b="1" dirty="0">
                          <a:effectLst/>
                        </a:rPr>
                        <a:t>Positive</a:t>
                      </a:r>
                    </a:p>
                  </a:txBody>
                  <a:tcPr marL="16997" marR="16997" marT="8499" marB="8499" anchor="ctr">
                    <a:lnL>
                      <a:noFill/>
                    </a:lnL>
                    <a:lnR>
                      <a:noFill/>
                    </a:lnR>
                    <a:lnT>
                      <a:noFill/>
                    </a:lnT>
                    <a:lnB>
                      <a:noFill/>
                    </a:lnB>
                    <a:solidFill>
                      <a:srgbClr val="FFFFFF"/>
                    </a:solidFill>
                  </a:tcPr>
                </a:tc>
                <a:tc>
                  <a:txBody>
                    <a:bodyPr/>
                    <a:lstStyle/>
                    <a:p>
                      <a:pPr algn="r" fontAlgn="ctr"/>
                      <a:r>
                        <a:rPr lang="en-US" sz="1200" b="1" dirty="0">
                          <a:effectLst/>
                        </a:rPr>
                        <a:t>Recovered</a:t>
                      </a:r>
                    </a:p>
                  </a:txBody>
                  <a:tcPr marL="16997" marR="16997" marT="8499" marB="8499" anchor="ctr">
                    <a:lnL>
                      <a:noFill/>
                    </a:lnL>
                    <a:lnR>
                      <a:noFill/>
                    </a:lnR>
                    <a:lnT>
                      <a:noFill/>
                    </a:lnT>
                    <a:lnB>
                      <a:noFill/>
                    </a:lnB>
                    <a:solidFill>
                      <a:srgbClr val="FFFFFF"/>
                    </a:solidFill>
                  </a:tcPr>
                </a:tc>
                <a:tc>
                  <a:txBody>
                    <a:bodyPr/>
                    <a:lstStyle/>
                    <a:p>
                      <a:pPr algn="r" fontAlgn="ctr"/>
                      <a:r>
                        <a:rPr lang="en-US" sz="1200" b="1" dirty="0">
                          <a:effectLst/>
                        </a:rPr>
                        <a:t>Died</a:t>
                      </a:r>
                    </a:p>
                  </a:txBody>
                  <a:tcPr marL="16997" marR="16997" marT="8499" marB="8499" anchor="ctr">
                    <a:lnL>
                      <a:noFill/>
                    </a:lnL>
                    <a:lnR>
                      <a:noFill/>
                    </a:lnR>
                    <a:lnT>
                      <a:noFill/>
                    </a:lnT>
                    <a:lnB>
                      <a:noFill/>
                    </a:lnB>
                    <a:solidFill>
                      <a:srgbClr val="FFFFFF"/>
                    </a:solidFill>
                  </a:tcPr>
                </a:tc>
                <a:tc>
                  <a:txBody>
                    <a:bodyPr/>
                    <a:lstStyle/>
                    <a:p>
                      <a:pPr algn="r" fontAlgn="ctr"/>
                      <a:r>
                        <a:rPr lang="en-US" sz="1200" b="1" dirty="0">
                          <a:effectLst/>
                        </a:rPr>
                        <a:t>Hospitalizations</a:t>
                      </a:r>
                    </a:p>
                  </a:txBody>
                  <a:tcPr marL="16997" marR="16997" marT="8499" marB="8499" anchor="ctr">
                    <a:lnL>
                      <a:noFill/>
                    </a:lnL>
                    <a:lnR>
                      <a:noFill/>
                    </a:lnR>
                    <a:lnT>
                      <a:noFill/>
                    </a:lnT>
                    <a:lnB>
                      <a:noFill/>
                    </a:lnB>
                    <a:solidFill>
                      <a:srgbClr val="FFFFFF"/>
                    </a:solidFill>
                  </a:tcPr>
                </a:tc>
                <a:extLst>
                  <a:ext uri="{0D108BD9-81ED-4DB2-BD59-A6C34878D82A}">
                    <a16:rowId xmlns:a16="http://schemas.microsoft.com/office/drawing/2014/main" val="3628236555"/>
                  </a:ext>
                </a:extLst>
              </a:tr>
              <a:tr h="360662">
                <a:tc>
                  <a:txBody>
                    <a:bodyPr/>
                    <a:lstStyle/>
                    <a:p>
                      <a:pPr algn="r" fontAlgn="ctr"/>
                      <a:r>
                        <a:rPr lang="en-US" sz="1200" b="1">
                          <a:effectLst/>
                        </a:rPr>
                        <a:t>count</a:t>
                      </a:r>
                    </a:p>
                  </a:txBody>
                  <a:tcPr marL="16997" marR="16997" marT="8499" marB="8499" anchor="ctr">
                    <a:lnL>
                      <a:noFill/>
                    </a:lnL>
                    <a:lnR>
                      <a:noFill/>
                    </a:lnR>
                    <a:lnT>
                      <a:noFill/>
                    </a:lnT>
                    <a:lnB>
                      <a:noFill/>
                    </a:lnB>
                    <a:solidFill>
                      <a:srgbClr val="F5F5F5"/>
                    </a:solidFill>
                  </a:tcPr>
                </a:tc>
                <a:tc>
                  <a:txBody>
                    <a:bodyPr/>
                    <a:lstStyle/>
                    <a:p>
                      <a:pPr algn="r" fontAlgn="ctr"/>
                      <a:r>
                        <a:rPr lang="en-US" sz="1200" dirty="0">
                          <a:effectLst/>
                        </a:rPr>
                        <a:t>233.000000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dirty="0">
                          <a:effectLst/>
                        </a:rPr>
                        <a:t>233.000000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233.000000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233.000000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233.000000</a:t>
                      </a:r>
                    </a:p>
                  </a:txBody>
                  <a:tcPr marL="16997" marR="16997" marT="8499" marB="8499" anchor="ctr">
                    <a:lnL>
                      <a:noFill/>
                    </a:lnL>
                    <a:lnR>
                      <a:noFill/>
                    </a:lnR>
                    <a:lnT>
                      <a:noFill/>
                    </a:lnT>
                    <a:lnB>
                      <a:noFill/>
                    </a:lnB>
                    <a:solidFill>
                      <a:srgbClr val="F5F5F5"/>
                    </a:solidFill>
                  </a:tcPr>
                </a:tc>
                <a:extLst>
                  <a:ext uri="{0D108BD9-81ED-4DB2-BD59-A6C34878D82A}">
                    <a16:rowId xmlns:a16="http://schemas.microsoft.com/office/drawing/2014/main" val="1355351341"/>
                  </a:ext>
                </a:extLst>
              </a:tr>
              <a:tr h="360662">
                <a:tc>
                  <a:txBody>
                    <a:bodyPr/>
                    <a:lstStyle/>
                    <a:p>
                      <a:pPr algn="r" fontAlgn="ctr"/>
                      <a:r>
                        <a:rPr lang="en-US" sz="1200" b="1">
                          <a:effectLst/>
                        </a:rPr>
                        <a:t>mean</a:t>
                      </a:r>
                    </a:p>
                  </a:txBody>
                  <a:tcPr marL="16997" marR="16997" marT="8499" marB="8499" anchor="ctr">
                    <a:lnL>
                      <a:noFill/>
                    </a:lnL>
                    <a:lnR>
                      <a:noFill/>
                    </a:lnR>
                    <a:lnT>
                      <a:noFill/>
                    </a:lnT>
                    <a:lnB>
                      <a:noFill/>
                    </a:lnB>
                    <a:solidFill>
                      <a:srgbClr val="FFFFFF"/>
                    </a:solidFill>
                  </a:tcPr>
                </a:tc>
                <a:tc>
                  <a:txBody>
                    <a:bodyPr/>
                    <a:lstStyle/>
                    <a:p>
                      <a:pPr algn="r" fontAlgn="ctr"/>
                      <a:r>
                        <a:rPr lang="en-US" sz="1200" dirty="0">
                          <a:effectLst/>
                        </a:rPr>
                        <a:t>335.407725</a:t>
                      </a:r>
                    </a:p>
                  </a:txBody>
                  <a:tcPr marL="16997" marR="16997" marT="8499" marB="8499" anchor="ctr">
                    <a:lnL>
                      <a:noFill/>
                    </a:lnL>
                    <a:lnR>
                      <a:noFill/>
                    </a:lnR>
                    <a:lnT>
                      <a:noFill/>
                    </a:lnT>
                    <a:lnB>
                      <a:noFill/>
                    </a:lnB>
                    <a:solidFill>
                      <a:srgbClr val="FFFFFF"/>
                    </a:solidFill>
                  </a:tcPr>
                </a:tc>
                <a:tc>
                  <a:txBody>
                    <a:bodyPr/>
                    <a:lstStyle/>
                    <a:p>
                      <a:pPr algn="r" fontAlgn="ctr"/>
                      <a:r>
                        <a:rPr lang="en-US" sz="1200" dirty="0">
                          <a:effectLst/>
                        </a:rPr>
                        <a:t>71.300429</a:t>
                      </a:r>
                    </a:p>
                  </a:txBody>
                  <a:tcPr marL="16997" marR="16997" marT="8499" marB="8499" anchor="ctr">
                    <a:lnL>
                      <a:noFill/>
                    </a:lnL>
                    <a:lnR>
                      <a:noFill/>
                    </a:lnR>
                    <a:lnT>
                      <a:noFill/>
                    </a:lnT>
                    <a:lnB>
                      <a:noFill/>
                    </a:lnB>
                    <a:solidFill>
                      <a:srgbClr val="FFFFFF"/>
                    </a:solidFill>
                  </a:tcPr>
                </a:tc>
                <a:tc>
                  <a:txBody>
                    <a:bodyPr/>
                    <a:lstStyle/>
                    <a:p>
                      <a:pPr algn="r" fontAlgn="ctr"/>
                      <a:r>
                        <a:rPr lang="en-US" sz="1200" dirty="0">
                          <a:effectLst/>
                        </a:rPr>
                        <a:t>62.605150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2.888412</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101.957082</a:t>
                      </a:r>
                    </a:p>
                  </a:txBody>
                  <a:tcPr marL="16997" marR="16997" marT="8499" marB="8499" anchor="ctr">
                    <a:lnL>
                      <a:noFill/>
                    </a:lnL>
                    <a:lnR>
                      <a:noFill/>
                    </a:lnR>
                    <a:lnT>
                      <a:noFill/>
                    </a:lnT>
                    <a:lnB>
                      <a:noFill/>
                    </a:lnB>
                    <a:solidFill>
                      <a:srgbClr val="FFFFFF"/>
                    </a:solidFill>
                  </a:tcPr>
                </a:tc>
                <a:extLst>
                  <a:ext uri="{0D108BD9-81ED-4DB2-BD59-A6C34878D82A}">
                    <a16:rowId xmlns:a16="http://schemas.microsoft.com/office/drawing/2014/main" val="4062900511"/>
                  </a:ext>
                </a:extLst>
              </a:tr>
              <a:tr h="360662">
                <a:tc>
                  <a:txBody>
                    <a:bodyPr/>
                    <a:lstStyle/>
                    <a:p>
                      <a:pPr algn="r" fontAlgn="ctr"/>
                      <a:r>
                        <a:rPr lang="en-US" sz="1200" b="1">
                          <a:effectLst/>
                        </a:rPr>
                        <a:t>std</a:t>
                      </a:r>
                    </a:p>
                  </a:txBody>
                  <a:tcPr marL="16997" marR="16997" marT="8499" marB="8499" anchor="ctr">
                    <a:lnL>
                      <a:noFill/>
                    </a:lnL>
                    <a:lnR>
                      <a:noFill/>
                    </a:lnR>
                    <a:lnT>
                      <a:noFill/>
                    </a:lnT>
                    <a:lnB>
                      <a:noFill/>
                    </a:lnB>
                    <a:solidFill>
                      <a:srgbClr val="F5F5F5"/>
                    </a:solidFill>
                  </a:tcPr>
                </a:tc>
                <a:tc>
                  <a:txBody>
                    <a:bodyPr/>
                    <a:lstStyle/>
                    <a:p>
                      <a:pPr algn="r" fontAlgn="ctr"/>
                      <a:r>
                        <a:rPr lang="en-US" sz="1200" dirty="0">
                          <a:effectLst/>
                        </a:rPr>
                        <a:t>195.264214</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71.923120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66.416777</a:t>
                      </a:r>
                    </a:p>
                  </a:txBody>
                  <a:tcPr marL="16997" marR="16997" marT="8499" marB="8499" anchor="ctr">
                    <a:lnL>
                      <a:noFill/>
                    </a:lnL>
                    <a:lnR>
                      <a:noFill/>
                    </a:lnR>
                    <a:lnT>
                      <a:noFill/>
                    </a:lnT>
                    <a:lnB>
                      <a:noFill/>
                    </a:lnB>
                    <a:solidFill>
                      <a:srgbClr val="F5F5F5"/>
                    </a:solidFill>
                  </a:tcPr>
                </a:tc>
                <a:tc>
                  <a:txBody>
                    <a:bodyPr/>
                    <a:lstStyle/>
                    <a:p>
                      <a:pPr algn="r" fontAlgn="ctr"/>
                      <a:r>
                        <a:rPr lang="en-US" sz="1200" dirty="0">
                          <a:effectLst/>
                        </a:rPr>
                        <a:t>3.983316</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175.937998</a:t>
                      </a:r>
                    </a:p>
                  </a:txBody>
                  <a:tcPr marL="16997" marR="16997" marT="8499" marB="8499" anchor="ctr">
                    <a:lnL>
                      <a:noFill/>
                    </a:lnL>
                    <a:lnR>
                      <a:noFill/>
                    </a:lnR>
                    <a:lnT>
                      <a:noFill/>
                    </a:lnT>
                    <a:lnB>
                      <a:noFill/>
                    </a:lnB>
                    <a:solidFill>
                      <a:srgbClr val="F5F5F5"/>
                    </a:solidFill>
                  </a:tcPr>
                </a:tc>
                <a:extLst>
                  <a:ext uri="{0D108BD9-81ED-4DB2-BD59-A6C34878D82A}">
                    <a16:rowId xmlns:a16="http://schemas.microsoft.com/office/drawing/2014/main" val="1013280718"/>
                  </a:ext>
                </a:extLst>
              </a:tr>
              <a:tr h="360662">
                <a:tc>
                  <a:txBody>
                    <a:bodyPr/>
                    <a:lstStyle/>
                    <a:p>
                      <a:pPr algn="r" fontAlgn="ctr"/>
                      <a:r>
                        <a:rPr lang="en-US" sz="1200" b="1">
                          <a:effectLst/>
                        </a:rPr>
                        <a:t>min</a:t>
                      </a:r>
                    </a:p>
                  </a:txBody>
                  <a:tcPr marL="16997" marR="16997" marT="8499" marB="8499" anchor="ctr">
                    <a:lnL>
                      <a:noFill/>
                    </a:lnL>
                    <a:lnR>
                      <a:noFill/>
                    </a:lnR>
                    <a:lnT>
                      <a:noFill/>
                    </a:lnT>
                    <a:lnB>
                      <a:noFill/>
                    </a:lnB>
                    <a:solidFill>
                      <a:srgbClr val="FFFFFF"/>
                    </a:solidFill>
                  </a:tcPr>
                </a:tc>
                <a:tc>
                  <a:txBody>
                    <a:bodyPr/>
                    <a:lstStyle/>
                    <a:p>
                      <a:pPr algn="r" fontAlgn="ctr"/>
                      <a:r>
                        <a:rPr lang="en-US" sz="1200" dirty="0">
                          <a:effectLst/>
                        </a:rPr>
                        <a:t>1.000000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dirty="0">
                          <a:effectLst/>
                        </a:rPr>
                        <a:t>0.000000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0.000000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0.000000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dirty="0">
                          <a:effectLst/>
                        </a:rPr>
                        <a:t>0.000000</a:t>
                      </a:r>
                    </a:p>
                  </a:txBody>
                  <a:tcPr marL="16997" marR="16997" marT="8499" marB="8499" anchor="ctr">
                    <a:lnL>
                      <a:noFill/>
                    </a:lnL>
                    <a:lnR>
                      <a:noFill/>
                    </a:lnR>
                    <a:lnT>
                      <a:noFill/>
                    </a:lnT>
                    <a:lnB>
                      <a:noFill/>
                    </a:lnB>
                    <a:solidFill>
                      <a:srgbClr val="FFFFFF"/>
                    </a:solidFill>
                  </a:tcPr>
                </a:tc>
                <a:extLst>
                  <a:ext uri="{0D108BD9-81ED-4DB2-BD59-A6C34878D82A}">
                    <a16:rowId xmlns:a16="http://schemas.microsoft.com/office/drawing/2014/main" val="1889916662"/>
                  </a:ext>
                </a:extLst>
              </a:tr>
              <a:tr h="360662">
                <a:tc>
                  <a:txBody>
                    <a:bodyPr/>
                    <a:lstStyle/>
                    <a:p>
                      <a:pPr algn="r" fontAlgn="ctr"/>
                      <a:r>
                        <a:rPr lang="en-US" sz="1200" b="1">
                          <a:effectLst/>
                        </a:rPr>
                        <a:t>25%</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201.000000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9.000000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3.000000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0.000000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dirty="0">
                          <a:effectLst/>
                        </a:rPr>
                        <a:t>0.000000</a:t>
                      </a:r>
                    </a:p>
                  </a:txBody>
                  <a:tcPr marL="16997" marR="16997" marT="8499" marB="8499" anchor="ctr">
                    <a:lnL>
                      <a:noFill/>
                    </a:lnL>
                    <a:lnR>
                      <a:noFill/>
                    </a:lnR>
                    <a:lnT>
                      <a:noFill/>
                    </a:lnT>
                    <a:lnB>
                      <a:noFill/>
                    </a:lnB>
                    <a:solidFill>
                      <a:srgbClr val="F5F5F5"/>
                    </a:solidFill>
                  </a:tcPr>
                </a:tc>
                <a:extLst>
                  <a:ext uri="{0D108BD9-81ED-4DB2-BD59-A6C34878D82A}">
                    <a16:rowId xmlns:a16="http://schemas.microsoft.com/office/drawing/2014/main" val="873925762"/>
                  </a:ext>
                </a:extLst>
              </a:tr>
              <a:tr h="360662">
                <a:tc>
                  <a:txBody>
                    <a:bodyPr/>
                    <a:lstStyle/>
                    <a:p>
                      <a:pPr algn="r" fontAlgn="ctr"/>
                      <a:r>
                        <a:rPr lang="en-US" sz="1200" b="1">
                          <a:effectLst/>
                        </a:rPr>
                        <a:t>50%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314.000000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48.000000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35.000000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1.000000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11.000000</a:t>
                      </a:r>
                    </a:p>
                  </a:txBody>
                  <a:tcPr marL="16997" marR="16997" marT="8499" marB="8499" anchor="ctr">
                    <a:lnL>
                      <a:noFill/>
                    </a:lnL>
                    <a:lnR>
                      <a:noFill/>
                    </a:lnR>
                    <a:lnT>
                      <a:noFill/>
                    </a:lnT>
                    <a:lnB>
                      <a:noFill/>
                    </a:lnB>
                    <a:solidFill>
                      <a:srgbClr val="FFFFFF"/>
                    </a:solidFill>
                  </a:tcPr>
                </a:tc>
                <a:extLst>
                  <a:ext uri="{0D108BD9-81ED-4DB2-BD59-A6C34878D82A}">
                    <a16:rowId xmlns:a16="http://schemas.microsoft.com/office/drawing/2014/main" val="2033056777"/>
                  </a:ext>
                </a:extLst>
              </a:tr>
              <a:tr h="360662">
                <a:tc>
                  <a:txBody>
                    <a:bodyPr/>
                    <a:lstStyle/>
                    <a:p>
                      <a:pPr algn="r" fontAlgn="ctr"/>
                      <a:r>
                        <a:rPr lang="en-US" sz="1200" b="1">
                          <a:effectLst/>
                        </a:rPr>
                        <a:t>75%</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474.000000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118.000000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118.000000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4.000000</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114.000000</a:t>
                      </a:r>
                    </a:p>
                  </a:txBody>
                  <a:tcPr marL="16997" marR="16997" marT="8499" marB="8499" anchor="ctr">
                    <a:lnL>
                      <a:noFill/>
                    </a:lnL>
                    <a:lnR>
                      <a:noFill/>
                    </a:lnR>
                    <a:lnT>
                      <a:noFill/>
                    </a:lnT>
                    <a:lnB>
                      <a:noFill/>
                    </a:lnB>
                    <a:solidFill>
                      <a:srgbClr val="F5F5F5"/>
                    </a:solidFill>
                  </a:tcPr>
                </a:tc>
                <a:extLst>
                  <a:ext uri="{0D108BD9-81ED-4DB2-BD59-A6C34878D82A}">
                    <a16:rowId xmlns:a16="http://schemas.microsoft.com/office/drawing/2014/main" val="3912916879"/>
                  </a:ext>
                </a:extLst>
              </a:tr>
              <a:tr h="360662">
                <a:tc>
                  <a:txBody>
                    <a:bodyPr/>
                    <a:lstStyle/>
                    <a:p>
                      <a:pPr algn="r" fontAlgn="ctr"/>
                      <a:r>
                        <a:rPr lang="en-US" sz="1200" b="1">
                          <a:effectLst/>
                        </a:rPr>
                        <a:t>max</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889.000000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276.000000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254.000000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16.000000</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926.000000</a:t>
                      </a:r>
                    </a:p>
                  </a:txBody>
                  <a:tcPr marL="16997" marR="16997" marT="8499" marB="8499" anchor="ctr">
                    <a:lnL>
                      <a:noFill/>
                    </a:lnL>
                    <a:lnR>
                      <a:noFill/>
                    </a:lnR>
                    <a:lnT>
                      <a:noFill/>
                    </a:lnT>
                    <a:lnB>
                      <a:noFill/>
                    </a:lnB>
                    <a:solidFill>
                      <a:srgbClr val="FFFFFF"/>
                    </a:solidFill>
                  </a:tcPr>
                </a:tc>
                <a:extLst>
                  <a:ext uri="{0D108BD9-81ED-4DB2-BD59-A6C34878D82A}">
                    <a16:rowId xmlns:a16="http://schemas.microsoft.com/office/drawing/2014/main" val="2119983143"/>
                  </a:ext>
                </a:extLst>
              </a:tr>
              <a:tr h="360662">
                <a:tc>
                  <a:txBody>
                    <a:bodyPr/>
                    <a:lstStyle/>
                    <a:p>
                      <a:pPr algn="r" fontAlgn="ctr"/>
                      <a:r>
                        <a:rPr lang="en-US" sz="1200" b="1">
                          <a:effectLst/>
                        </a:rPr>
                        <a:t>var</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38128.113216</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5172.935215</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4411.188249</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15.866805</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30954.179185</a:t>
                      </a:r>
                    </a:p>
                  </a:txBody>
                  <a:tcPr marL="16997" marR="16997" marT="8499" marB="8499" anchor="ctr">
                    <a:lnL>
                      <a:noFill/>
                    </a:lnL>
                    <a:lnR>
                      <a:noFill/>
                    </a:lnR>
                    <a:lnT>
                      <a:noFill/>
                    </a:lnT>
                    <a:lnB>
                      <a:noFill/>
                    </a:lnB>
                    <a:solidFill>
                      <a:srgbClr val="F5F5F5"/>
                    </a:solidFill>
                  </a:tcPr>
                </a:tc>
                <a:extLst>
                  <a:ext uri="{0D108BD9-81ED-4DB2-BD59-A6C34878D82A}">
                    <a16:rowId xmlns:a16="http://schemas.microsoft.com/office/drawing/2014/main" val="1554969744"/>
                  </a:ext>
                </a:extLst>
              </a:tr>
              <a:tr h="360662">
                <a:tc>
                  <a:txBody>
                    <a:bodyPr/>
                    <a:lstStyle/>
                    <a:p>
                      <a:pPr algn="r" fontAlgn="ctr"/>
                      <a:r>
                        <a:rPr lang="en-US" sz="1200" b="1">
                          <a:effectLst/>
                        </a:rPr>
                        <a:t>skew</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0.021364</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0.947101</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0.812954</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1.505706</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2.116943</a:t>
                      </a:r>
                    </a:p>
                  </a:txBody>
                  <a:tcPr marL="16997" marR="16997" marT="8499" marB="8499" anchor="ctr">
                    <a:lnL>
                      <a:noFill/>
                    </a:lnL>
                    <a:lnR>
                      <a:noFill/>
                    </a:lnR>
                    <a:lnT>
                      <a:noFill/>
                    </a:lnT>
                    <a:lnB>
                      <a:noFill/>
                    </a:lnB>
                    <a:solidFill>
                      <a:srgbClr val="FFFFFF"/>
                    </a:solidFill>
                  </a:tcPr>
                </a:tc>
                <a:extLst>
                  <a:ext uri="{0D108BD9-81ED-4DB2-BD59-A6C34878D82A}">
                    <a16:rowId xmlns:a16="http://schemas.microsoft.com/office/drawing/2014/main" val="1610181477"/>
                  </a:ext>
                </a:extLst>
              </a:tr>
              <a:tr h="417608">
                <a:tc>
                  <a:txBody>
                    <a:bodyPr/>
                    <a:lstStyle/>
                    <a:p>
                      <a:pPr algn="r" fontAlgn="ctr"/>
                      <a:r>
                        <a:rPr lang="en-US" sz="1200" b="1">
                          <a:effectLst/>
                        </a:rPr>
                        <a:t>kurt</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-0.776542</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-0.196601</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-0.506415</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1.439248</a:t>
                      </a:r>
                    </a:p>
                  </a:txBody>
                  <a:tcPr marL="16997" marR="16997" marT="8499" marB="8499" anchor="ctr">
                    <a:lnL>
                      <a:noFill/>
                    </a:lnL>
                    <a:lnR>
                      <a:noFill/>
                    </a:lnR>
                    <a:lnT>
                      <a:noFill/>
                    </a:lnT>
                    <a:lnB>
                      <a:noFill/>
                    </a:lnB>
                    <a:solidFill>
                      <a:srgbClr val="F5F5F5"/>
                    </a:solidFill>
                  </a:tcPr>
                </a:tc>
                <a:tc>
                  <a:txBody>
                    <a:bodyPr/>
                    <a:lstStyle/>
                    <a:p>
                      <a:pPr algn="r" fontAlgn="ctr"/>
                      <a:r>
                        <a:rPr lang="en-US" sz="1200">
                          <a:effectLst/>
                        </a:rPr>
                        <a:t>3.916489</a:t>
                      </a:r>
                    </a:p>
                  </a:txBody>
                  <a:tcPr marL="16997" marR="16997" marT="8499" marB="8499" anchor="ctr">
                    <a:lnL>
                      <a:noFill/>
                    </a:lnL>
                    <a:lnR>
                      <a:noFill/>
                    </a:lnR>
                    <a:lnT>
                      <a:noFill/>
                    </a:lnT>
                    <a:lnB>
                      <a:noFill/>
                    </a:lnB>
                    <a:solidFill>
                      <a:srgbClr val="F5F5F5"/>
                    </a:solidFill>
                  </a:tcPr>
                </a:tc>
                <a:extLst>
                  <a:ext uri="{0D108BD9-81ED-4DB2-BD59-A6C34878D82A}">
                    <a16:rowId xmlns:a16="http://schemas.microsoft.com/office/drawing/2014/main" val="2246353001"/>
                  </a:ext>
                </a:extLst>
              </a:tr>
              <a:tr h="360662">
                <a:tc>
                  <a:txBody>
                    <a:bodyPr/>
                    <a:lstStyle/>
                    <a:p>
                      <a:pPr algn="r" fontAlgn="ctr"/>
                      <a:r>
                        <a:rPr lang="en-US" sz="1200" b="1" dirty="0">
                          <a:effectLst/>
                        </a:rPr>
                        <a:t>mad</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167.621691</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59.499236</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57.422498</a:t>
                      </a:r>
                    </a:p>
                  </a:txBody>
                  <a:tcPr marL="16997" marR="16997" marT="8499" marB="8499" anchor="ctr">
                    <a:lnL>
                      <a:noFill/>
                    </a:lnL>
                    <a:lnR>
                      <a:noFill/>
                    </a:lnR>
                    <a:lnT>
                      <a:noFill/>
                    </a:lnT>
                    <a:lnB>
                      <a:noFill/>
                    </a:lnB>
                    <a:solidFill>
                      <a:srgbClr val="FFFFFF"/>
                    </a:solidFill>
                  </a:tcPr>
                </a:tc>
                <a:tc>
                  <a:txBody>
                    <a:bodyPr/>
                    <a:lstStyle/>
                    <a:p>
                      <a:pPr algn="r" fontAlgn="ctr"/>
                      <a:r>
                        <a:rPr lang="en-US" sz="1200">
                          <a:effectLst/>
                        </a:rPr>
                        <a:t>3.129584</a:t>
                      </a:r>
                    </a:p>
                  </a:txBody>
                  <a:tcPr marL="16997" marR="16997" marT="8499" marB="8499" anchor="ctr">
                    <a:lnL>
                      <a:noFill/>
                    </a:lnL>
                    <a:lnR>
                      <a:noFill/>
                    </a:lnR>
                    <a:lnT>
                      <a:noFill/>
                    </a:lnT>
                    <a:lnB>
                      <a:noFill/>
                    </a:lnB>
                    <a:solidFill>
                      <a:srgbClr val="FFFFFF"/>
                    </a:solidFill>
                  </a:tcPr>
                </a:tc>
                <a:tc>
                  <a:txBody>
                    <a:bodyPr/>
                    <a:lstStyle/>
                    <a:p>
                      <a:pPr algn="r" fontAlgn="ctr"/>
                      <a:r>
                        <a:rPr lang="en-US" sz="1200" dirty="0">
                          <a:effectLst/>
                        </a:rPr>
                        <a:t>126.899114</a:t>
                      </a:r>
                    </a:p>
                  </a:txBody>
                  <a:tcPr marL="16997" marR="16997" marT="8499" marB="8499" anchor="ctr">
                    <a:lnL>
                      <a:noFill/>
                    </a:lnL>
                    <a:lnR>
                      <a:noFill/>
                    </a:lnR>
                    <a:lnT>
                      <a:noFill/>
                    </a:lnT>
                    <a:lnB>
                      <a:noFill/>
                    </a:lnB>
                    <a:solidFill>
                      <a:srgbClr val="FFFFFF"/>
                    </a:solidFill>
                  </a:tcPr>
                </a:tc>
                <a:extLst>
                  <a:ext uri="{0D108BD9-81ED-4DB2-BD59-A6C34878D82A}">
                    <a16:rowId xmlns:a16="http://schemas.microsoft.com/office/drawing/2014/main" val="875513298"/>
                  </a:ext>
                </a:extLst>
              </a:tr>
            </a:tbl>
          </a:graphicData>
        </a:graphic>
      </p:graphicFrame>
    </p:spTree>
    <p:extLst>
      <p:ext uri="{BB962C8B-B14F-4D97-AF65-F5344CB8AC3E}">
        <p14:creationId xmlns:p14="http://schemas.microsoft.com/office/powerpoint/2010/main" val="105894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11</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Area at Issue</a:t>
            </a:r>
          </a:p>
        </p:txBody>
      </p:sp>
      <p:pic>
        <p:nvPicPr>
          <p:cNvPr id="2" name="Picture 1">
            <a:extLst>
              <a:ext uri="{FF2B5EF4-FFF2-40B4-BE49-F238E27FC236}">
                <a16:creationId xmlns:a16="http://schemas.microsoft.com/office/drawing/2014/main" id="{5484623B-D2E5-A64A-99BF-F1FEDF797398}"/>
              </a:ext>
            </a:extLst>
          </p:cNvPr>
          <p:cNvPicPr>
            <a:picLocks noChangeAspect="1"/>
          </p:cNvPicPr>
          <p:nvPr/>
        </p:nvPicPr>
        <p:blipFill>
          <a:blip r:embed="rId3"/>
          <a:stretch>
            <a:fillRect/>
          </a:stretch>
        </p:blipFill>
        <p:spPr>
          <a:xfrm>
            <a:off x="643204" y="1195466"/>
            <a:ext cx="10905592" cy="4467068"/>
          </a:xfrm>
          <a:prstGeom prst="rect">
            <a:avLst/>
          </a:prstGeom>
        </p:spPr>
      </p:pic>
    </p:spTree>
    <p:extLst>
      <p:ext uri="{BB962C8B-B14F-4D97-AF65-F5344CB8AC3E}">
        <p14:creationId xmlns:p14="http://schemas.microsoft.com/office/powerpoint/2010/main" val="89026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12</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Can we trust the data?</a:t>
            </a:r>
          </a:p>
        </p:txBody>
      </p:sp>
      <p:pic>
        <p:nvPicPr>
          <p:cNvPr id="4098" name="Picture 2">
            <a:extLst>
              <a:ext uri="{FF2B5EF4-FFF2-40B4-BE49-F238E27FC236}">
                <a16:creationId xmlns:a16="http://schemas.microsoft.com/office/drawing/2014/main" id="{065AD7C6-8355-9045-8971-2F7601CEC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981" y="1341688"/>
            <a:ext cx="7587482" cy="551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76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13</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Viability vs Reliability vs Value </a:t>
            </a:r>
          </a:p>
        </p:txBody>
      </p:sp>
      <p:pic>
        <p:nvPicPr>
          <p:cNvPr id="5122" name="Picture 2" descr="Validity vs Reliability vs Accuracy in Physics Experiments">
            <a:extLst>
              <a:ext uri="{FF2B5EF4-FFF2-40B4-BE49-F238E27FC236}">
                <a16:creationId xmlns:a16="http://schemas.microsoft.com/office/drawing/2014/main" id="{672759A2-A165-2A4A-BFBF-8448AA94C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350" y="1187450"/>
            <a:ext cx="86233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55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14</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Methodology</a:t>
            </a:r>
          </a:p>
        </p:txBody>
      </p:sp>
      <p:pic>
        <p:nvPicPr>
          <p:cNvPr id="3074" name="Picture 2" descr="A Framework for Studying Methodology Issues in Strategic Management. ">
            <a:extLst>
              <a:ext uri="{FF2B5EF4-FFF2-40B4-BE49-F238E27FC236}">
                <a16:creationId xmlns:a16="http://schemas.microsoft.com/office/drawing/2014/main" id="{AD1E7BEC-48FC-AC4E-B82C-D3664FF9F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72" y="1028700"/>
            <a:ext cx="107950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81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15</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Front Office Request!</a:t>
            </a:r>
          </a:p>
        </p:txBody>
      </p:sp>
      <p:pic>
        <p:nvPicPr>
          <p:cNvPr id="11266" name="Picture 2" descr="Accounting Cartoon # 6284 - ANDERTOONS">
            <a:extLst>
              <a:ext uri="{FF2B5EF4-FFF2-40B4-BE49-F238E27FC236}">
                <a16:creationId xmlns:a16="http://schemas.microsoft.com/office/drawing/2014/main" id="{C0FCFABB-A4C8-4F4F-945C-AAE466361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846" y="1150295"/>
            <a:ext cx="6870308" cy="5206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18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16</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Kosovo 14 Day Percent Positive</a:t>
            </a:r>
          </a:p>
        </p:txBody>
      </p:sp>
      <p:pic>
        <p:nvPicPr>
          <p:cNvPr id="8194" name="Picture 2">
            <a:extLst>
              <a:ext uri="{FF2B5EF4-FFF2-40B4-BE49-F238E27FC236}">
                <a16:creationId xmlns:a16="http://schemas.microsoft.com/office/drawing/2014/main" id="{DDE20683-316B-8A4D-BB14-C90497303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088" y="1343056"/>
            <a:ext cx="8122934" cy="528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30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17</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Active Cases Daily Swing</a:t>
            </a:r>
          </a:p>
        </p:txBody>
      </p:sp>
      <p:pic>
        <p:nvPicPr>
          <p:cNvPr id="2" name="Picture 1">
            <a:extLst>
              <a:ext uri="{FF2B5EF4-FFF2-40B4-BE49-F238E27FC236}">
                <a16:creationId xmlns:a16="http://schemas.microsoft.com/office/drawing/2014/main" id="{84AD1400-152D-A144-951D-EE00EBC2D795}"/>
              </a:ext>
            </a:extLst>
          </p:cNvPr>
          <p:cNvPicPr>
            <a:picLocks noChangeAspect="1"/>
          </p:cNvPicPr>
          <p:nvPr/>
        </p:nvPicPr>
        <p:blipFill>
          <a:blip r:embed="rId3"/>
          <a:stretch>
            <a:fillRect/>
          </a:stretch>
        </p:blipFill>
        <p:spPr>
          <a:xfrm>
            <a:off x="3048000" y="1264797"/>
            <a:ext cx="7224252" cy="5228077"/>
          </a:xfrm>
          <a:prstGeom prst="rect">
            <a:avLst/>
          </a:prstGeom>
        </p:spPr>
      </p:pic>
    </p:spTree>
    <p:extLst>
      <p:ext uri="{BB962C8B-B14F-4D97-AF65-F5344CB8AC3E}">
        <p14:creationId xmlns:p14="http://schemas.microsoft.com/office/powerpoint/2010/main" val="1962628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18</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Working with a limited data set</a:t>
            </a:r>
          </a:p>
        </p:txBody>
      </p:sp>
      <p:pic>
        <p:nvPicPr>
          <p:cNvPr id="10242" name="Picture 2" descr="Accounting Cartoons by Marty Bucella">
            <a:extLst>
              <a:ext uri="{FF2B5EF4-FFF2-40B4-BE49-F238E27FC236}">
                <a16:creationId xmlns:a16="http://schemas.microsoft.com/office/drawing/2014/main" id="{2C25BACF-8B58-D14B-B702-7C5166991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672" y="1282700"/>
            <a:ext cx="4292600" cy="429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23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19</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err="1"/>
              <a:t>Benford’s</a:t>
            </a:r>
            <a:r>
              <a:rPr lang="en-US" dirty="0"/>
              <a:t> Law</a:t>
            </a:r>
          </a:p>
        </p:txBody>
      </p:sp>
      <p:pic>
        <p:nvPicPr>
          <p:cNvPr id="18434" name="Picture 2" descr="A sequence of decreasing blue bars against a light gray grid background">
            <a:extLst>
              <a:ext uri="{FF2B5EF4-FFF2-40B4-BE49-F238E27FC236}">
                <a16:creationId xmlns:a16="http://schemas.microsoft.com/office/drawing/2014/main" id="{F1D9A5AA-AFD7-F040-8C16-C538242A81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97"/>
          <a:stretch/>
        </p:blipFill>
        <p:spPr bwMode="auto">
          <a:xfrm>
            <a:off x="2420094" y="1347018"/>
            <a:ext cx="7321755" cy="517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18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342CC3-B270-ED45-86EC-E5FC9FDB524D}"/>
              </a:ext>
            </a:extLst>
          </p:cNvPr>
          <p:cNvSpPr>
            <a:spLocks noGrp="1"/>
          </p:cNvSpPr>
          <p:nvPr>
            <p:ph type="body" sz="quarter" idx="23"/>
          </p:nvPr>
        </p:nvSpPr>
        <p:spPr/>
        <p:txBody>
          <a:bodyPr/>
          <a:lstStyle/>
          <a:p>
            <a:r>
              <a:rPr lang="en-US" dirty="0"/>
              <a:t>Who is Brian Levin?</a:t>
            </a:r>
          </a:p>
        </p:txBody>
      </p:sp>
      <p:sp>
        <p:nvSpPr>
          <p:cNvPr id="6" name="Slide Number Placeholder 5">
            <a:extLst>
              <a:ext uri="{FF2B5EF4-FFF2-40B4-BE49-F238E27FC236}">
                <a16:creationId xmlns:a16="http://schemas.microsoft.com/office/drawing/2014/main" id="{34403DD5-7384-144C-AF03-5B6EA7715AC7}"/>
              </a:ext>
            </a:extLst>
          </p:cNvPr>
          <p:cNvSpPr>
            <a:spLocks noGrp="1"/>
          </p:cNvSpPr>
          <p:nvPr>
            <p:ph type="sldNum" sz="quarter" idx="12"/>
          </p:nvPr>
        </p:nvSpPr>
        <p:spPr/>
        <p:txBody>
          <a:bodyPr/>
          <a:lstStyle/>
          <a:p>
            <a:fld id="{8FCC22FF-257A-8C4C-9D8C-9DB22B049E9E}" type="slidenum">
              <a:rPr lang="en-US" smtClean="0"/>
              <a:pPr/>
              <a:t>2</a:t>
            </a:fld>
            <a:endParaRPr lang="en-US" dirty="0"/>
          </a:p>
        </p:txBody>
      </p:sp>
      <p:pic>
        <p:nvPicPr>
          <p:cNvPr id="3" name="Picture 2" descr="A person and person posing for a picture&#10;&#10;Description automatically generated">
            <a:extLst>
              <a:ext uri="{FF2B5EF4-FFF2-40B4-BE49-F238E27FC236}">
                <a16:creationId xmlns:a16="http://schemas.microsoft.com/office/drawing/2014/main" id="{160D9EAF-FF2F-CF45-99DF-054BE2A97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281" y="1605579"/>
            <a:ext cx="4062805" cy="3047104"/>
          </a:xfrm>
          <a:prstGeom prst="rect">
            <a:avLst/>
          </a:prstGeom>
        </p:spPr>
      </p:pic>
      <p:pic>
        <p:nvPicPr>
          <p:cNvPr id="7" name="Picture 6" descr="A person standing in a room&#10;&#10;Description automatically generated">
            <a:extLst>
              <a:ext uri="{FF2B5EF4-FFF2-40B4-BE49-F238E27FC236}">
                <a16:creationId xmlns:a16="http://schemas.microsoft.com/office/drawing/2014/main" id="{FC3D8913-FEB7-9540-B7DB-E9E2EB611C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725" y="3593691"/>
            <a:ext cx="4170381" cy="3127786"/>
          </a:xfrm>
          <a:prstGeom prst="rect">
            <a:avLst/>
          </a:prstGeom>
        </p:spPr>
      </p:pic>
      <p:pic>
        <p:nvPicPr>
          <p:cNvPr id="9" name="Picture 8" descr="A group of people that are talking to each other&#10;&#10;Description automatically generated">
            <a:extLst>
              <a:ext uri="{FF2B5EF4-FFF2-40B4-BE49-F238E27FC236}">
                <a16:creationId xmlns:a16="http://schemas.microsoft.com/office/drawing/2014/main" id="{C3A79AD1-1EA6-5742-BDFD-2CA8C5A9A7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6466" y="1414631"/>
            <a:ext cx="2571750" cy="3429000"/>
          </a:xfrm>
          <a:prstGeom prst="rect">
            <a:avLst/>
          </a:prstGeom>
        </p:spPr>
      </p:pic>
    </p:spTree>
    <p:extLst>
      <p:ext uri="{BB962C8B-B14F-4D97-AF65-F5344CB8AC3E}">
        <p14:creationId xmlns:p14="http://schemas.microsoft.com/office/powerpoint/2010/main" val="417963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20</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err="1"/>
              <a:t>Benford’s</a:t>
            </a:r>
            <a:r>
              <a:rPr lang="en-US" dirty="0"/>
              <a:t> Law Analysis</a:t>
            </a:r>
          </a:p>
        </p:txBody>
      </p:sp>
      <p:pic>
        <p:nvPicPr>
          <p:cNvPr id="3" name="Picture 2" descr="Chart, bar chart, histogram&#10;&#10;Description automatically generated">
            <a:extLst>
              <a:ext uri="{FF2B5EF4-FFF2-40B4-BE49-F238E27FC236}">
                <a16:creationId xmlns:a16="http://schemas.microsoft.com/office/drawing/2014/main" id="{D2DC84F6-898C-F347-84EE-30A472934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531" y="1209212"/>
            <a:ext cx="7044882" cy="5283662"/>
          </a:xfrm>
          <a:prstGeom prst="rect">
            <a:avLst/>
          </a:prstGeom>
        </p:spPr>
      </p:pic>
    </p:spTree>
    <p:extLst>
      <p:ext uri="{BB962C8B-B14F-4D97-AF65-F5344CB8AC3E}">
        <p14:creationId xmlns:p14="http://schemas.microsoft.com/office/powerpoint/2010/main" val="1707900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21</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Number of Deaths</a:t>
            </a:r>
          </a:p>
        </p:txBody>
      </p:sp>
      <p:pic>
        <p:nvPicPr>
          <p:cNvPr id="2" name="Picture 1">
            <a:extLst>
              <a:ext uri="{FF2B5EF4-FFF2-40B4-BE49-F238E27FC236}">
                <a16:creationId xmlns:a16="http://schemas.microsoft.com/office/drawing/2014/main" id="{9EE7732E-7B3A-3544-91AD-64B40D8E1FFE}"/>
              </a:ext>
            </a:extLst>
          </p:cNvPr>
          <p:cNvPicPr>
            <a:picLocks noChangeAspect="1"/>
          </p:cNvPicPr>
          <p:nvPr/>
        </p:nvPicPr>
        <p:blipFill>
          <a:blip r:embed="rId3"/>
          <a:stretch>
            <a:fillRect/>
          </a:stretch>
        </p:blipFill>
        <p:spPr>
          <a:xfrm>
            <a:off x="877288" y="1339973"/>
            <a:ext cx="10437423" cy="4178053"/>
          </a:xfrm>
          <a:prstGeom prst="rect">
            <a:avLst/>
          </a:prstGeom>
        </p:spPr>
      </p:pic>
    </p:spTree>
    <p:extLst>
      <p:ext uri="{BB962C8B-B14F-4D97-AF65-F5344CB8AC3E}">
        <p14:creationId xmlns:p14="http://schemas.microsoft.com/office/powerpoint/2010/main" val="3802322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22</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Lagging Indicators: Deaths vs Positive Cases</a:t>
            </a:r>
          </a:p>
        </p:txBody>
      </p:sp>
      <p:pic>
        <p:nvPicPr>
          <p:cNvPr id="13316" name="Picture 4">
            <a:extLst>
              <a:ext uri="{FF2B5EF4-FFF2-40B4-BE49-F238E27FC236}">
                <a16:creationId xmlns:a16="http://schemas.microsoft.com/office/drawing/2014/main" id="{ABD708B3-B7BD-C34E-A702-59AC3DF2F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219" y="980597"/>
            <a:ext cx="8473255" cy="587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05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23</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Lagging Indicators: Why not Hospitalizations?</a:t>
            </a:r>
          </a:p>
        </p:txBody>
      </p:sp>
      <p:pic>
        <p:nvPicPr>
          <p:cNvPr id="15362" name="Picture 2">
            <a:extLst>
              <a:ext uri="{FF2B5EF4-FFF2-40B4-BE49-F238E27FC236}">
                <a16:creationId xmlns:a16="http://schemas.microsoft.com/office/drawing/2014/main" id="{E474785C-AC62-7841-B308-64A0AFD28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667" y="876560"/>
            <a:ext cx="7900034" cy="5479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586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342CC3-B270-ED45-86EC-E5FC9FDB524D}"/>
              </a:ext>
            </a:extLst>
          </p:cNvPr>
          <p:cNvSpPr>
            <a:spLocks noGrp="1"/>
          </p:cNvSpPr>
          <p:nvPr>
            <p:ph type="body" sz="quarter" idx="23"/>
          </p:nvPr>
        </p:nvSpPr>
        <p:spPr/>
        <p:txBody>
          <a:bodyPr/>
          <a:lstStyle/>
          <a:p>
            <a:r>
              <a:rPr lang="en-US" dirty="0"/>
              <a:t>Detour into Python? Time Permitting!</a:t>
            </a:r>
          </a:p>
        </p:txBody>
      </p:sp>
      <p:sp>
        <p:nvSpPr>
          <p:cNvPr id="6" name="Slide Number Placeholder 5">
            <a:extLst>
              <a:ext uri="{FF2B5EF4-FFF2-40B4-BE49-F238E27FC236}">
                <a16:creationId xmlns:a16="http://schemas.microsoft.com/office/drawing/2014/main" id="{34403DD5-7384-144C-AF03-5B6EA7715AC7}"/>
              </a:ext>
            </a:extLst>
          </p:cNvPr>
          <p:cNvSpPr>
            <a:spLocks noGrp="1"/>
          </p:cNvSpPr>
          <p:nvPr>
            <p:ph type="sldNum" sz="quarter" idx="12"/>
          </p:nvPr>
        </p:nvSpPr>
        <p:spPr/>
        <p:txBody>
          <a:bodyPr/>
          <a:lstStyle/>
          <a:p>
            <a:fld id="{8FCC22FF-257A-8C4C-9D8C-9DB22B049E9E}" type="slidenum">
              <a:rPr lang="en-US" smtClean="0"/>
              <a:pPr/>
              <a:t>24</a:t>
            </a:fld>
            <a:endParaRPr lang="en-US"/>
          </a:p>
        </p:txBody>
      </p:sp>
      <p:pic>
        <p:nvPicPr>
          <p:cNvPr id="17410" name="Picture 2" descr="Detour Construction Sign SIGN-102 - - Barco Products Canada">
            <a:extLst>
              <a:ext uri="{FF2B5EF4-FFF2-40B4-BE49-F238E27FC236}">
                <a16:creationId xmlns:a16="http://schemas.microsoft.com/office/drawing/2014/main" id="{69AF0753-7157-2649-ACD4-380AD8AE0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047750"/>
            <a:ext cx="8001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76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342CC3-B270-ED45-86EC-E5FC9FDB524D}"/>
              </a:ext>
            </a:extLst>
          </p:cNvPr>
          <p:cNvSpPr>
            <a:spLocks noGrp="1"/>
          </p:cNvSpPr>
          <p:nvPr>
            <p:ph type="body" sz="quarter" idx="23"/>
          </p:nvPr>
        </p:nvSpPr>
        <p:spPr/>
        <p:txBody>
          <a:bodyPr/>
          <a:lstStyle/>
          <a:p>
            <a:r>
              <a:rPr lang="en-US" dirty="0"/>
              <a:t>Links!</a:t>
            </a:r>
          </a:p>
        </p:txBody>
      </p:sp>
      <p:sp>
        <p:nvSpPr>
          <p:cNvPr id="6" name="Slide Number Placeholder 5">
            <a:extLst>
              <a:ext uri="{FF2B5EF4-FFF2-40B4-BE49-F238E27FC236}">
                <a16:creationId xmlns:a16="http://schemas.microsoft.com/office/drawing/2014/main" id="{34403DD5-7384-144C-AF03-5B6EA7715AC7}"/>
              </a:ext>
            </a:extLst>
          </p:cNvPr>
          <p:cNvSpPr>
            <a:spLocks noGrp="1"/>
          </p:cNvSpPr>
          <p:nvPr>
            <p:ph type="sldNum" sz="quarter" idx="12"/>
          </p:nvPr>
        </p:nvSpPr>
        <p:spPr/>
        <p:txBody>
          <a:bodyPr/>
          <a:lstStyle/>
          <a:p>
            <a:fld id="{8FCC22FF-257A-8C4C-9D8C-9DB22B049E9E}" type="slidenum">
              <a:rPr lang="en-US" smtClean="0"/>
              <a:pPr/>
              <a:t>25</a:t>
            </a:fld>
            <a:endParaRPr lang="en-US"/>
          </a:p>
        </p:txBody>
      </p:sp>
      <p:sp>
        <p:nvSpPr>
          <p:cNvPr id="2" name="TextBox 1">
            <a:extLst>
              <a:ext uri="{FF2B5EF4-FFF2-40B4-BE49-F238E27FC236}">
                <a16:creationId xmlns:a16="http://schemas.microsoft.com/office/drawing/2014/main" id="{445756AE-884F-9740-A70C-B1DFC3A2D4E7}"/>
              </a:ext>
            </a:extLst>
          </p:cNvPr>
          <p:cNvSpPr txBox="1"/>
          <p:nvPr/>
        </p:nvSpPr>
        <p:spPr>
          <a:xfrm>
            <a:off x="599769" y="1897627"/>
            <a:ext cx="11195990" cy="2586396"/>
          </a:xfrm>
          <a:prstGeom prst="rect">
            <a:avLst/>
          </a:prstGeom>
        </p:spPr>
        <p:txBody>
          <a:bodyPr wrap="square" rtlCol="0" anchor="ctr">
            <a:noAutofit/>
          </a:bodyPr>
          <a:lstStyle/>
          <a:p>
            <a:pPr algn="ctr"/>
            <a:r>
              <a:rPr lang="en-US" sz="4400" dirty="0">
                <a:hlinkClick r:id="rId2"/>
              </a:rPr>
              <a:t>My GitHub Page</a:t>
            </a:r>
            <a:endParaRPr lang="en-US" sz="4400" dirty="0"/>
          </a:p>
          <a:p>
            <a:pPr algn="ctr"/>
            <a:endParaRPr lang="en-US" sz="4400" dirty="0"/>
          </a:p>
          <a:p>
            <a:pPr algn="ctr"/>
            <a:r>
              <a:rPr lang="en-US" sz="4400" dirty="0">
                <a:hlinkClick r:id="rId3"/>
              </a:rPr>
              <a:t>This Presentations Repository</a:t>
            </a:r>
            <a:endParaRPr lang="en-US" sz="4400" dirty="0"/>
          </a:p>
        </p:txBody>
      </p:sp>
    </p:spTree>
    <p:extLst>
      <p:ext uri="{BB962C8B-B14F-4D97-AF65-F5344CB8AC3E}">
        <p14:creationId xmlns:p14="http://schemas.microsoft.com/office/powerpoint/2010/main" val="3576172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342CC3-B270-ED45-86EC-E5FC9FDB524D}"/>
              </a:ext>
            </a:extLst>
          </p:cNvPr>
          <p:cNvSpPr>
            <a:spLocks noGrp="1"/>
          </p:cNvSpPr>
          <p:nvPr>
            <p:ph type="body" sz="quarter" idx="23"/>
          </p:nvPr>
        </p:nvSpPr>
        <p:spPr/>
        <p:txBody>
          <a:bodyPr/>
          <a:lstStyle/>
          <a:p>
            <a:r>
              <a:rPr lang="en-US"/>
              <a:t>Questions?</a:t>
            </a:r>
          </a:p>
        </p:txBody>
      </p:sp>
      <p:sp>
        <p:nvSpPr>
          <p:cNvPr id="6" name="Slide Number Placeholder 5">
            <a:extLst>
              <a:ext uri="{FF2B5EF4-FFF2-40B4-BE49-F238E27FC236}">
                <a16:creationId xmlns:a16="http://schemas.microsoft.com/office/drawing/2014/main" id="{34403DD5-7384-144C-AF03-5B6EA7715AC7}"/>
              </a:ext>
            </a:extLst>
          </p:cNvPr>
          <p:cNvSpPr>
            <a:spLocks noGrp="1"/>
          </p:cNvSpPr>
          <p:nvPr>
            <p:ph type="sldNum" sz="quarter" idx="12"/>
          </p:nvPr>
        </p:nvSpPr>
        <p:spPr/>
        <p:txBody>
          <a:bodyPr/>
          <a:lstStyle/>
          <a:p>
            <a:fld id="{8FCC22FF-257A-8C4C-9D8C-9DB22B049E9E}" type="slidenum">
              <a:rPr lang="en-US" smtClean="0"/>
              <a:pPr/>
              <a:t>26</a:t>
            </a:fld>
            <a:endParaRPr lang="en-US"/>
          </a:p>
        </p:txBody>
      </p:sp>
      <p:sp>
        <p:nvSpPr>
          <p:cNvPr id="2" name="TextBox 1">
            <a:extLst>
              <a:ext uri="{FF2B5EF4-FFF2-40B4-BE49-F238E27FC236}">
                <a16:creationId xmlns:a16="http://schemas.microsoft.com/office/drawing/2014/main" id="{F3E0ACB1-6230-0E43-8F49-B226B5B1BE5F}"/>
              </a:ext>
            </a:extLst>
          </p:cNvPr>
          <p:cNvSpPr txBox="1"/>
          <p:nvPr/>
        </p:nvSpPr>
        <p:spPr>
          <a:xfrm>
            <a:off x="5307106" y="1982096"/>
            <a:ext cx="1577788" cy="2893807"/>
          </a:xfrm>
          <a:prstGeom prst="rect">
            <a:avLst/>
          </a:prstGeom>
        </p:spPr>
        <p:txBody>
          <a:bodyPr wrap="square" rtlCol="0" anchor="ctr">
            <a:noAutofit/>
          </a:bodyPr>
          <a:lstStyle/>
          <a:p>
            <a:pPr algn="ctr"/>
            <a:r>
              <a:rPr lang="en-US" sz="28600" dirty="0">
                <a:solidFill>
                  <a:schemeClr val="bg2"/>
                </a:solidFill>
              </a:rPr>
              <a:t>?</a:t>
            </a:r>
          </a:p>
        </p:txBody>
      </p:sp>
    </p:spTree>
    <p:extLst>
      <p:ext uri="{BB962C8B-B14F-4D97-AF65-F5344CB8AC3E}">
        <p14:creationId xmlns:p14="http://schemas.microsoft.com/office/powerpoint/2010/main" val="333462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3</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The Team</a:t>
            </a:r>
          </a:p>
        </p:txBody>
      </p:sp>
      <p:sp>
        <p:nvSpPr>
          <p:cNvPr id="2" name="Rectangle 1">
            <a:extLst>
              <a:ext uri="{FF2B5EF4-FFF2-40B4-BE49-F238E27FC236}">
                <a16:creationId xmlns:a16="http://schemas.microsoft.com/office/drawing/2014/main" id="{7919F9CB-F2B5-0C47-A33E-1901570B5622}"/>
              </a:ext>
            </a:extLst>
          </p:cNvPr>
          <p:cNvSpPr/>
          <p:nvPr/>
        </p:nvSpPr>
        <p:spPr>
          <a:xfrm>
            <a:off x="898678" y="3517245"/>
            <a:ext cx="14281139" cy="769441"/>
          </a:xfrm>
          <a:prstGeom prst="rect">
            <a:avLst/>
          </a:prstGeom>
        </p:spPr>
        <p:txBody>
          <a:bodyPr wrap="square">
            <a:spAutoFit/>
          </a:bodyPr>
          <a:lstStyle/>
          <a:p>
            <a:r>
              <a:rPr lang="en-US" sz="4400" dirty="0"/>
              <a:t>Christopher </a:t>
            </a:r>
            <a:r>
              <a:rPr lang="en-US" sz="4400" dirty="0" err="1"/>
              <a:t>Dittmeier</a:t>
            </a:r>
            <a:r>
              <a:rPr lang="en-US" sz="4400" dirty="0"/>
              <a:t>, </a:t>
            </a:r>
            <a:r>
              <a:rPr lang="en-US" sz="4400" dirty="0" err="1"/>
              <a:t>Ph.D</a:t>
            </a:r>
            <a:r>
              <a:rPr lang="en-US" sz="4400" dirty="0"/>
              <a:t>, Political Officer</a:t>
            </a:r>
          </a:p>
        </p:txBody>
      </p:sp>
      <p:sp>
        <p:nvSpPr>
          <p:cNvPr id="5" name="Rectangle 4">
            <a:extLst>
              <a:ext uri="{FF2B5EF4-FFF2-40B4-BE49-F238E27FC236}">
                <a16:creationId xmlns:a16="http://schemas.microsoft.com/office/drawing/2014/main" id="{0AA3A2F5-F77E-CD44-9C53-F13AD57F3AE7}"/>
              </a:ext>
            </a:extLst>
          </p:cNvPr>
          <p:cNvSpPr/>
          <p:nvPr/>
        </p:nvSpPr>
        <p:spPr>
          <a:xfrm>
            <a:off x="3315789" y="2392123"/>
            <a:ext cx="5530365" cy="769441"/>
          </a:xfrm>
          <a:prstGeom prst="rect">
            <a:avLst/>
          </a:prstGeom>
        </p:spPr>
        <p:txBody>
          <a:bodyPr wrap="square">
            <a:spAutoFit/>
          </a:bodyPr>
          <a:lstStyle/>
          <a:p>
            <a:r>
              <a:rPr lang="en-US" sz="4400" dirty="0"/>
              <a:t>Andreas Welch, IMO</a:t>
            </a:r>
          </a:p>
        </p:txBody>
      </p:sp>
      <p:sp>
        <p:nvSpPr>
          <p:cNvPr id="7" name="Rectangle 6">
            <a:extLst>
              <a:ext uri="{FF2B5EF4-FFF2-40B4-BE49-F238E27FC236}">
                <a16:creationId xmlns:a16="http://schemas.microsoft.com/office/drawing/2014/main" id="{E2DB5D13-EA11-E243-B414-98E337D99941}"/>
              </a:ext>
            </a:extLst>
          </p:cNvPr>
          <p:cNvSpPr/>
          <p:nvPr/>
        </p:nvSpPr>
        <p:spPr>
          <a:xfrm>
            <a:off x="2015613" y="1267001"/>
            <a:ext cx="8308365" cy="769441"/>
          </a:xfrm>
          <a:prstGeom prst="rect">
            <a:avLst/>
          </a:prstGeom>
        </p:spPr>
        <p:txBody>
          <a:bodyPr wrap="square">
            <a:spAutoFit/>
          </a:bodyPr>
          <a:lstStyle/>
          <a:p>
            <a:r>
              <a:rPr lang="en-US" sz="4400" dirty="0"/>
              <a:t>Courtney Strand, Medical Provider</a:t>
            </a:r>
          </a:p>
        </p:txBody>
      </p:sp>
    </p:spTree>
    <p:extLst>
      <p:ext uri="{BB962C8B-B14F-4D97-AF65-F5344CB8AC3E}">
        <p14:creationId xmlns:p14="http://schemas.microsoft.com/office/powerpoint/2010/main" val="8646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5661248" y="2711666"/>
            <a:ext cx="4456920" cy="680758"/>
          </a:xfrm>
          <a:prstGeom prst="rect">
            <a:avLst/>
          </a:prstGeom>
        </p:spPr>
        <p:txBody>
          <a:bodyPr anchor="ctr"/>
          <a:lstStyle/>
          <a:p>
            <a:r>
              <a:rPr lang="en-US" sz="3000">
                <a:solidFill>
                  <a:schemeClr val="bg1"/>
                </a:solidFill>
                <a:latin typeface="Franklin Gothic Medium" panose="020B0603020102020204" pitchFamily="34" charset="0"/>
              </a:rPr>
              <a:t>2020 IRM VIRTUAL </a:t>
            </a:r>
            <a:br>
              <a:rPr lang="en-US" sz="3000">
                <a:solidFill>
                  <a:schemeClr val="bg1"/>
                </a:solidFill>
                <a:latin typeface="Franklin Gothic Medium" panose="020B0603020102020204" pitchFamily="34" charset="0"/>
              </a:rPr>
            </a:br>
            <a:r>
              <a:rPr lang="en-US" sz="3000">
                <a:solidFill>
                  <a:schemeClr val="bg1"/>
                </a:solidFill>
                <a:latin typeface="Franklin Gothic Medium" panose="020B0603020102020204" pitchFamily="34" charset="0"/>
              </a:rPr>
              <a:t>WORLDWIDE WORKSHOP</a:t>
            </a:r>
            <a:endParaRPr lang="en-US" sz="2000">
              <a:solidFill>
                <a:schemeClr val="bg1"/>
              </a:solidFill>
              <a:latin typeface="Franklin Gothic Medium" panose="020B0603020102020204" pitchFamily="34" charset="0"/>
            </a:endParaRPr>
          </a:p>
        </p:txBody>
      </p:sp>
      <p:sp>
        <p:nvSpPr>
          <p:cNvPr id="3" name="TextBox 2">
            <a:extLst>
              <a:ext uri="{FF2B5EF4-FFF2-40B4-BE49-F238E27FC236}">
                <a16:creationId xmlns:a16="http://schemas.microsoft.com/office/drawing/2014/main" id="{52D6A137-F0D7-A44B-B144-3414C9E05739}"/>
              </a:ext>
            </a:extLst>
          </p:cNvPr>
          <p:cNvSpPr txBox="1"/>
          <p:nvPr/>
        </p:nvSpPr>
        <p:spPr>
          <a:xfrm>
            <a:off x="9924288" y="6272510"/>
            <a:ext cx="1988388" cy="307777"/>
          </a:xfrm>
          <a:prstGeom prst="rect">
            <a:avLst/>
          </a:prstGeom>
          <a:noFill/>
        </p:spPr>
        <p:txBody>
          <a:bodyPr wrap="square" rtlCol="0">
            <a:spAutoFit/>
          </a:bodyPr>
          <a:lstStyle/>
          <a:p>
            <a:r>
              <a:rPr lang="en-US" sz="1400">
                <a:solidFill>
                  <a:schemeClr val="bg1"/>
                </a:solidFill>
              </a:rPr>
              <a:t>Draft 4.0 - August 2020</a:t>
            </a:r>
          </a:p>
        </p:txBody>
      </p:sp>
      <p:sp>
        <p:nvSpPr>
          <p:cNvPr id="8" name="Title 1">
            <a:extLst>
              <a:ext uri="{FF2B5EF4-FFF2-40B4-BE49-F238E27FC236}">
                <a16:creationId xmlns:a16="http://schemas.microsoft.com/office/drawing/2014/main" id="{A67F1FA9-31DC-7140-9647-4DD05DC7D511}"/>
              </a:ext>
            </a:extLst>
          </p:cNvPr>
          <p:cNvSpPr txBox="1">
            <a:spLocks/>
          </p:cNvSpPr>
          <p:nvPr/>
        </p:nvSpPr>
        <p:spPr>
          <a:xfrm>
            <a:off x="5661248" y="3464045"/>
            <a:ext cx="4456920" cy="680758"/>
          </a:xfrm>
          <a:prstGeom prst="rect">
            <a:avLst/>
          </a:prstGeom>
        </p:spPr>
        <p:txBody>
          <a:bodyPr anchor="ctr"/>
          <a:lstStyle>
            <a:lvl1pPr algn="l" defTabSz="914377" rtl="0" eaLnBrk="1" latinLnBrk="0" hangingPunct="1">
              <a:lnSpc>
                <a:spcPct val="90000"/>
              </a:lnSpc>
              <a:spcBef>
                <a:spcPct val="0"/>
              </a:spcBef>
              <a:buNone/>
              <a:defRPr sz="4400" b="0" i="0" kern="1200">
                <a:solidFill>
                  <a:schemeClr val="accent1"/>
                </a:solidFill>
                <a:latin typeface="Franklin Gothic Book" charset="0"/>
                <a:ea typeface="+mj-ea"/>
                <a:cs typeface="+mj-cs"/>
              </a:defRPr>
            </a:lvl1pPr>
          </a:lstStyle>
          <a:p>
            <a:r>
              <a:rPr lang="en-US" sz="2500">
                <a:solidFill>
                  <a:schemeClr val="bg1"/>
                </a:solidFill>
                <a:latin typeface="+mj-lt"/>
              </a:rPr>
              <a:t>Branding Guide</a:t>
            </a:r>
          </a:p>
        </p:txBody>
      </p:sp>
      <p:pic>
        <p:nvPicPr>
          <p:cNvPr id="4" name="Picture 3" descr="A picture containing drawing&#10;&#10;Description automatically generated">
            <a:extLst>
              <a:ext uri="{FF2B5EF4-FFF2-40B4-BE49-F238E27FC236}">
                <a16:creationId xmlns:a16="http://schemas.microsoft.com/office/drawing/2014/main" id="{BC16628B-9991-3C47-9FB4-3E75AB500BEC}"/>
              </a:ext>
            </a:extLst>
          </p:cNvPr>
          <p:cNvPicPr>
            <a:picLocks noChangeAspect="1"/>
          </p:cNvPicPr>
          <p:nvPr/>
        </p:nvPicPr>
        <p:blipFill rotWithShape="1">
          <a:blip r:embed="rId3">
            <a:extLst>
              <a:ext uri="{28A0092B-C50C-407E-A947-70E740481C1C}">
                <a14:useLocalDpi xmlns:a14="http://schemas.microsoft.com/office/drawing/2010/main" val="0"/>
              </a:ext>
            </a:extLst>
          </a:blip>
          <a:srcRect l="42949"/>
          <a:stretch/>
        </p:blipFill>
        <p:spPr>
          <a:xfrm>
            <a:off x="1735245" y="0"/>
            <a:ext cx="10687414" cy="6858000"/>
          </a:xfrm>
          <a:prstGeom prst="rect">
            <a:avLst/>
          </a:prstGeom>
        </p:spPr>
      </p:pic>
      <p:sp>
        <p:nvSpPr>
          <p:cNvPr id="2" name="TextBox 1">
            <a:extLst>
              <a:ext uri="{FF2B5EF4-FFF2-40B4-BE49-F238E27FC236}">
                <a16:creationId xmlns:a16="http://schemas.microsoft.com/office/drawing/2014/main" id="{B3AB02A6-4348-754D-BBF7-27B7A00C759A}"/>
              </a:ext>
            </a:extLst>
          </p:cNvPr>
          <p:cNvSpPr txBox="1"/>
          <p:nvPr/>
        </p:nvSpPr>
        <p:spPr>
          <a:xfrm>
            <a:off x="3384281" y="1924448"/>
            <a:ext cx="7389342" cy="1261884"/>
          </a:xfrm>
          <a:prstGeom prst="rect">
            <a:avLst/>
          </a:prstGeom>
          <a:noFill/>
        </p:spPr>
        <p:txBody>
          <a:bodyPr wrap="square" rtlCol="0" anchor="ctr">
            <a:spAutoFit/>
          </a:bodyPr>
          <a:lstStyle/>
          <a:p>
            <a:r>
              <a:rPr lang="en-US" sz="4800" dirty="0">
                <a:solidFill>
                  <a:schemeClr val="bg1"/>
                </a:solidFill>
              </a:rPr>
              <a:t>Can We Trust the Numbers? </a:t>
            </a:r>
          </a:p>
          <a:p>
            <a:r>
              <a:rPr lang="en-US" sz="2800" dirty="0">
                <a:solidFill>
                  <a:schemeClr val="bg1"/>
                </a:solidFill>
              </a:rPr>
              <a:t>A guide to COVID Statistical Analysis in Kosovo</a:t>
            </a:r>
          </a:p>
        </p:txBody>
      </p:sp>
    </p:spTree>
    <p:extLst>
      <p:ext uri="{BB962C8B-B14F-4D97-AF65-F5344CB8AC3E}">
        <p14:creationId xmlns:p14="http://schemas.microsoft.com/office/powerpoint/2010/main" val="28109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5</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Kosovo? Is that a place?</a:t>
            </a:r>
          </a:p>
        </p:txBody>
      </p:sp>
      <p:pic>
        <p:nvPicPr>
          <p:cNvPr id="1028" name="Picture 4" descr="Kosovo | History, Map, Flag, Population, Languages, &amp; Capital | Britannica">
            <a:extLst>
              <a:ext uri="{FF2B5EF4-FFF2-40B4-BE49-F238E27FC236}">
                <a16:creationId xmlns:a16="http://schemas.microsoft.com/office/drawing/2014/main" id="{DA13C3F1-BD07-E246-BF71-7A192C16F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423" y="1248977"/>
            <a:ext cx="4887097" cy="4887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12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6</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Timeline of Events</a:t>
            </a:r>
          </a:p>
        </p:txBody>
      </p:sp>
      <p:pic>
        <p:nvPicPr>
          <p:cNvPr id="3" name="Picture 2">
            <a:extLst>
              <a:ext uri="{FF2B5EF4-FFF2-40B4-BE49-F238E27FC236}">
                <a16:creationId xmlns:a16="http://schemas.microsoft.com/office/drawing/2014/main" id="{2B05AE22-6945-7E4F-B449-51E7C227B8F9}"/>
              </a:ext>
            </a:extLst>
          </p:cNvPr>
          <p:cNvPicPr>
            <a:picLocks noChangeAspect="1"/>
          </p:cNvPicPr>
          <p:nvPr/>
        </p:nvPicPr>
        <p:blipFill>
          <a:blip r:embed="rId3"/>
          <a:stretch>
            <a:fillRect/>
          </a:stretch>
        </p:blipFill>
        <p:spPr>
          <a:xfrm>
            <a:off x="781050" y="2051050"/>
            <a:ext cx="10629900" cy="2755900"/>
          </a:xfrm>
          <a:prstGeom prst="rect">
            <a:avLst/>
          </a:prstGeom>
        </p:spPr>
      </p:pic>
    </p:spTree>
    <p:extLst>
      <p:ext uri="{BB962C8B-B14F-4D97-AF65-F5344CB8AC3E}">
        <p14:creationId xmlns:p14="http://schemas.microsoft.com/office/powerpoint/2010/main" val="331565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7</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Kosovo’s Swing</a:t>
            </a:r>
          </a:p>
        </p:txBody>
      </p:sp>
      <p:pic>
        <p:nvPicPr>
          <p:cNvPr id="3" name="Picture 2">
            <a:extLst>
              <a:ext uri="{FF2B5EF4-FFF2-40B4-BE49-F238E27FC236}">
                <a16:creationId xmlns:a16="http://schemas.microsoft.com/office/drawing/2014/main" id="{2020BC91-37E6-4F4A-9B95-80B15E06E739}"/>
              </a:ext>
            </a:extLst>
          </p:cNvPr>
          <p:cNvPicPr>
            <a:picLocks noChangeAspect="1"/>
          </p:cNvPicPr>
          <p:nvPr/>
        </p:nvPicPr>
        <p:blipFill>
          <a:blip r:embed="rId3"/>
          <a:stretch>
            <a:fillRect/>
          </a:stretch>
        </p:blipFill>
        <p:spPr>
          <a:xfrm>
            <a:off x="0" y="2108200"/>
            <a:ext cx="12192000" cy="2641600"/>
          </a:xfrm>
          <a:prstGeom prst="rect">
            <a:avLst/>
          </a:prstGeom>
        </p:spPr>
      </p:pic>
    </p:spTree>
    <p:extLst>
      <p:ext uri="{BB962C8B-B14F-4D97-AF65-F5344CB8AC3E}">
        <p14:creationId xmlns:p14="http://schemas.microsoft.com/office/powerpoint/2010/main" val="31036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8</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What does our data set look like?</a:t>
            </a:r>
          </a:p>
        </p:txBody>
      </p:sp>
      <p:pic>
        <p:nvPicPr>
          <p:cNvPr id="2" name="Picture 1">
            <a:extLst>
              <a:ext uri="{FF2B5EF4-FFF2-40B4-BE49-F238E27FC236}">
                <a16:creationId xmlns:a16="http://schemas.microsoft.com/office/drawing/2014/main" id="{613A1388-F774-B449-891D-C0471AB64552}"/>
              </a:ext>
            </a:extLst>
          </p:cNvPr>
          <p:cNvPicPr>
            <a:picLocks noChangeAspect="1"/>
          </p:cNvPicPr>
          <p:nvPr/>
        </p:nvPicPr>
        <p:blipFill>
          <a:blip r:embed="rId3"/>
          <a:stretch>
            <a:fillRect/>
          </a:stretch>
        </p:blipFill>
        <p:spPr>
          <a:xfrm>
            <a:off x="2190750" y="1422400"/>
            <a:ext cx="7810500" cy="4013200"/>
          </a:xfrm>
          <a:prstGeom prst="rect">
            <a:avLst/>
          </a:prstGeom>
        </p:spPr>
      </p:pic>
    </p:spTree>
    <p:extLst>
      <p:ext uri="{BB962C8B-B14F-4D97-AF65-F5344CB8AC3E}">
        <p14:creationId xmlns:p14="http://schemas.microsoft.com/office/powerpoint/2010/main" val="76102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9</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14 Day Picture in Kosovo, Ending June 21</a:t>
            </a:r>
          </a:p>
        </p:txBody>
      </p:sp>
      <p:pic>
        <p:nvPicPr>
          <p:cNvPr id="6146" name="Picture 2">
            <a:extLst>
              <a:ext uri="{FF2B5EF4-FFF2-40B4-BE49-F238E27FC236}">
                <a16:creationId xmlns:a16="http://schemas.microsoft.com/office/drawing/2014/main" id="{C7F3978E-8790-964A-A316-BE3D78DB5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091"/>
          <a:stretch/>
        </p:blipFill>
        <p:spPr bwMode="auto">
          <a:xfrm>
            <a:off x="2664541" y="1278194"/>
            <a:ext cx="7138219" cy="486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90845"/>
      </p:ext>
    </p:extLst>
  </p:cSld>
  <p:clrMapOvr>
    <a:masterClrMapping/>
  </p:clrMapOvr>
</p:sld>
</file>

<file path=ppt/theme/theme1.xml><?xml version="1.0" encoding="utf-8"?>
<a:theme xmlns:a="http://schemas.openxmlformats.org/drawingml/2006/main" name="IRM Theme">
  <a:themeElements>
    <a:clrScheme name="2020 IRM Workshop">
      <a:dk1>
        <a:srgbClr val="666666"/>
      </a:dk1>
      <a:lt1>
        <a:srgbClr val="FFFFFF"/>
      </a:lt1>
      <a:dk2>
        <a:srgbClr val="44546A"/>
      </a:dk2>
      <a:lt2>
        <a:srgbClr val="111A41"/>
      </a:lt2>
      <a:accent1>
        <a:srgbClr val="35266E"/>
      </a:accent1>
      <a:accent2>
        <a:srgbClr val="363892"/>
      </a:accent2>
      <a:accent3>
        <a:srgbClr val="6F499C"/>
      </a:accent3>
      <a:accent4>
        <a:srgbClr val="00D36A"/>
      </a:accent4>
      <a:accent5>
        <a:srgbClr val="26B472"/>
      </a:accent5>
      <a:accent6>
        <a:srgbClr val="EE4484"/>
      </a:accent6>
      <a:hlink>
        <a:srgbClr val="AB4B9C"/>
      </a:hlink>
      <a:folHlink>
        <a:srgbClr val="1C8085"/>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Autofit/>
      </a:bodyPr>
      <a:lstStyle>
        <a:defPPr>
          <a:defRPr dirty="0" smtClean="0"/>
        </a:defPPr>
      </a:lstStyle>
    </a:txDef>
  </a:objectDefaults>
  <a:extraClrSchemeLst/>
  <a:extLst>
    <a:ext uri="{05A4C25C-085E-4340-85A3-A5531E510DB2}">
      <thm15:themeFamily xmlns:thm15="http://schemas.microsoft.com/office/thememl/2012/main" name="Presentation2" id="{EA186FEE-8643-413E-8E4A-1AAC6C270EDD}" vid="{DDA7CA7A-7F10-4961-A2BF-D7CFAA59697F}"/>
    </a:ext>
  </a:extLst>
</a:theme>
</file>

<file path=ppt/theme/theme2.xml><?xml version="1.0" encoding="utf-8"?>
<a:theme xmlns:a="http://schemas.openxmlformats.org/drawingml/2006/main" name="1_IRM Theme">
  <a:themeElements>
    <a:clrScheme name="2020 IRM Workshop">
      <a:dk1>
        <a:srgbClr val="666666"/>
      </a:dk1>
      <a:lt1>
        <a:srgbClr val="FFFFFF"/>
      </a:lt1>
      <a:dk2>
        <a:srgbClr val="44546A"/>
      </a:dk2>
      <a:lt2>
        <a:srgbClr val="111A41"/>
      </a:lt2>
      <a:accent1>
        <a:srgbClr val="35266E"/>
      </a:accent1>
      <a:accent2>
        <a:srgbClr val="363892"/>
      </a:accent2>
      <a:accent3>
        <a:srgbClr val="6F499C"/>
      </a:accent3>
      <a:accent4>
        <a:srgbClr val="00D36A"/>
      </a:accent4>
      <a:accent5>
        <a:srgbClr val="26B472"/>
      </a:accent5>
      <a:accent6>
        <a:srgbClr val="EE4484"/>
      </a:accent6>
      <a:hlink>
        <a:srgbClr val="AB4B9C"/>
      </a:hlink>
      <a:folHlink>
        <a:srgbClr val="1C8085"/>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Autofit/>
      </a:bodyPr>
      <a:lstStyle>
        <a:defPPr>
          <a:defRPr dirty="0" smtClean="0"/>
        </a:defPPr>
      </a:lstStyle>
    </a:txDef>
  </a:objectDefaults>
  <a:extraClrSchemeLst/>
  <a:extLst>
    <a:ext uri="{05A4C25C-085E-4340-85A3-A5531E510DB2}">
      <thm15:themeFamily xmlns:thm15="http://schemas.microsoft.com/office/thememl/2012/main" name="Presentation2" id="{EA186FEE-8643-413E-8E4A-1AAC6C270EDD}" vid="{DDA7CA7A-7F10-4961-A2BF-D7CFAA59697F}"/>
    </a:ext>
  </a:extLst>
</a:theme>
</file>

<file path=ppt/theme/theme3.xml><?xml version="1.0" encoding="utf-8"?>
<a:theme xmlns:a="http://schemas.openxmlformats.org/drawingml/2006/main" name="1_Office Theme">
  <a:themeElements>
    <a:clrScheme name="IRM">
      <a:dk1>
        <a:srgbClr val="666666"/>
      </a:dk1>
      <a:lt1>
        <a:srgbClr val="FFFFFF"/>
      </a:lt1>
      <a:dk2>
        <a:srgbClr val="44546A"/>
      </a:dk2>
      <a:lt2>
        <a:srgbClr val="E7E6E6"/>
      </a:lt2>
      <a:accent1>
        <a:srgbClr val="2BACE2"/>
      </a:accent1>
      <a:accent2>
        <a:srgbClr val="8FCFE7"/>
      </a:accent2>
      <a:accent3>
        <a:srgbClr val="E2304F"/>
      </a:accent3>
      <a:accent4>
        <a:srgbClr val="E27A90"/>
      </a:accent4>
      <a:accent5>
        <a:srgbClr val="F8D97A"/>
      </a:accent5>
      <a:accent6>
        <a:srgbClr val="F3E7C6"/>
      </a:accent6>
      <a:hlink>
        <a:srgbClr val="3251A3"/>
      </a:hlink>
      <a:folHlink>
        <a:srgbClr val="3251A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IRM Theme">
  <a:themeElements>
    <a:clrScheme name="2020 IRM Workshop">
      <a:dk1>
        <a:srgbClr val="666666"/>
      </a:dk1>
      <a:lt1>
        <a:srgbClr val="FFFFFF"/>
      </a:lt1>
      <a:dk2>
        <a:srgbClr val="44546A"/>
      </a:dk2>
      <a:lt2>
        <a:srgbClr val="111A41"/>
      </a:lt2>
      <a:accent1>
        <a:srgbClr val="35266E"/>
      </a:accent1>
      <a:accent2>
        <a:srgbClr val="363892"/>
      </a:accent2>
      <a:accent3>
        <a:srgbClr val="6F499C"/>
      </a:accent3>
      <a:accent4>
        <a:srgbClr val="00D36A"/>
      </a:accent4>
      <a:accent5>
        <a:srgbClr val="26B472"/>
      </a:accent5>
      <a:accent6>
        <a:srgbClr val="EE4484"/>
      </a:accent6>
      <a:hlink>
        <a:srgbClr val="AB4B9C"/>
      </a:hlink>
      <a:folHlink>
        <a:srgbClr val="1C8085"/>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Autofit/>
      </a:bodyPr>
      <a:lstStyle>
        <a:defPPr>
          <a:defRPr dirty="0" smtClean="0"/>
        </a:defPPr>
      </a:lstStyle>
    </a:txDef>
  </a:objectDefaults>
  <a:extraClrSchemeLst/>
  <a:extLst>
    <a:ext uri="{05A4C25C-085E-4340-85A3-A5531E510DB2}">
      <thm15:themeFamily xmlns:thm15="http://schemas.microsoft.com/office/thememl/2012/main" name="Presentation2" id="{EA186FEE-8643-413E-8E4A-1AAC6C270EDD}" vid="{DDA7CA7A-7F10-4961-A2BF-D7CFAA59697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0474A721DE4F40B36EAA309ABADFFB" ma:contentTypeVersion="4" ma:contentTypeDescription="Create a new document." ma:contentTypeScope="" ma:versionID="2df0988165333acc69f76a438e0799bf">
  <xsd:schema xmlns:xsd="http://www.w3.org/2001/XMLSchema" xmlns:xs="http://www.w3.org/2001/XMLSchema" xmlns:p="http://schemas.microsoft.com/office/2006/metadata/properties" xmlns:ns2="df3036a8-9472-450b-89f3-b8eddbc79399" xmlns:ns3="5ae58988-ed40-4520-8738-63a12beeb793" targetNamespace="http://schemas.microsoft.com/office/2006/metadata/properties" ma:root="true" ma:fieldsID="2a8f58a8f3a9a87bb6d80bf9c29622ed" ns2:_="" ns3:_="">
    <xsd:import namespace="df3036a8-9472-450b-89f3-b8eddbc79399"/>
    <xsd:import namespace="5ae58988-ed40-4520-8738-63a12beeb79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3036a8-9472-450b-89f3-b8eddbc7939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e58988-ed40-4520-8738-63a12beeb79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f3036a8-9472-450b-89f3-b8eddbc79399">
      <UserInfo>
        <DisplayName>Boera, Ryan M</DisplayName>
        <AccountId>20</AccountId>
        <AccountType/>
      </UserInfo>
      <UserInfo>
        <DisplayName>Freestone, William H</DisplayName>
        <AccountId>21</AccountId>
        <AccountType/>
      </UserInfo>
      <UserInfo>
        <DisplayName>Hayes, Timothy W</DisplayName>
        <AccountId>22</AccountId>
        <AccountType/>
      </UserInfo>
      <UserInfo>
        <DisplayName>MacKenzie, Jessica L</DisplayName>
        <AccountId>23</AccountId>
        <AccountType/>
      </UserInfo>
      <UserInfo>
        <DisplayName>Chen, Charles C</DisplayName>
        <AccountId>24</AccountId>
        <AccountType/>
      </UserInfo>
      <UserInfo>
        <DisplayName>LaVolpe, Kenneth E</DisplayName>
        <AccountId>25</AccountId>
        <AccountType/>
      </UserInfo>
      <UserInfo>
        <DisplayName>Merrick, Brian F</DisplayName>
        <AccountId>26</AccountId>
        <AccountType/>
      </UserInfo>
      <UserInfo>
        <DisplayName>Slater, Elizabeth M</DisplayName>
        <AccountId>27</AccountId>
        <AccountType/>
      </UserInfo>
      <UserInfo>
        <DisplayName>York, Eboni</DisplayName>
        <AccountId>28</AccountId>
        <AccountType/>
      </UserInfo>
      <UserInfo>
        <DisplayName>Aguzin, Steve</DisplayName>
        <AccountId>29</AccountId>
        <AccountType/>
      </UserInfo>
      <UserInfo>
        <DisplayName>Feroze, Waqas</DisplayName>
        <AccountId>30</AccountId>
        <AccountType/>
      </UserInfo>
      <UserInfo>
        <DisplayName>Schroeder, David</DisplayName>
        <AccountId>31</AccountId>
        <AccountType/>
      </UserInfo>
      <UserInfo>
        <DisplayName>Kawecki, Mathew D (Matt)</DisplayName>
        <AccountId>32</AccountId>
        <AccountType/>
      </UserInfo>
      <UserInfo>
        <DisplayName>Hussain, Syed S</DisplayName>
        <AccountId>33</AccountId>
        <AccountType/>
      </UserInfo>
      <UserInfo>
        <DisplayName>Benjapathmongkol, Mark A (ESOC)</DisplayName>
        <AccountId>34</AccountId>
        <AccountType/>
      </UserInfo>
      <UserInfo>
        <DisplayName>Budden, Maresha  L</DisplayName>
        <AccountId>18</AccountId>
        <AccountType/>
      </UserInfo>
      <UserInfo>
        <DisplayName>Roemer, Sean P</DisplayName>
        <AccountId>35</AccountId>
        <AccountType/>
      </UserInfo>
      <UserInfo>
        <DisplayName>Farina, Joseph J</DisplayName>
        <AccountId>36</AccountId>
        <AccountType/>
      </UserInfo>
      <UserInfo>
        <DisplayName>Pinkevich, Walter</DisplayName>
        <AccountId>37</AccountId>
        <AccountType/>
      </UserInfo>
      <UserInfo>
        <DisplayName>Miller, Ryan W</DisplayName>
        <AccountId>38</AccountId>
        <AccountType/>
      </UserInfo>
      <UserInfo>
        <DisplayName>Twose, Sarah A</DisplayName>
        <AccountId>17</AccountId>
        <AccountType/>
      </UserInfo>
      <UserInfo>
        <DisplayName>Boly, Richard C</DisplayName>
        <AccountId>14</AccountId>
        <AccountType/>
      </UserInfo>
      <UserInfo>
        <DisplayName>Record, David M</DisplayName>
        <AccountId>39</AccountId>
        <AccountType/>
      </UserInfo>
      <UserInfo>
        <DisplayName>Williams, Laura E</DisplayName>
        <AccountId>40</AccountId>
        <AccountType/>
      </UserInfo>
      <UserInfo>
        <DisplayName>Giuliano, Lysa C</DisplayName>
        <AccountId>41</AccountId>
        <AccountType/>
      </UserInfo>
      <UserInfo>
        <DisplayName>Yanci, Joseph T</DisplayName>
        <AccountId>42</AccountId>
        <AccountType/>
      </UserInfo>
      <UserInfo>
        <DisplayName>Nason, Joseph G</DisplayName>
        <AccountId>43</AccountId>
        <AccountType/>
      </UserInfo>
      <UserInfo>
        <DisplayName>Mendez, Freddy R</DisplayName>
        <AccountId>44</AccountId>
        <AccountType/>
      </UserInfo>
      <UserInfo>
        <DisplayName>Fleer, William J</DisplayName>
        <AccountId>45</AccountId>
        <AccountType/>
      </UserInfo>
      <UserInfo>
        <DisplayName>Bonnett, William T</DisplayName>
        <AccountId>46</AccountId>
        <AccountType/>
      </UserInfo>
      <UserInfo>
        <DisplayName>Lee, Celia</DisplayName>
        <AccountId>19</AccountId>
        <AccountType/>
      </UserInfo>
      <UserInfo>
        <DisplayName>Caron, Gerald J</DisplayName>
        <AccountId>47</AccountId>
        <AccountType/>
      </UserInfo>
      <UserInfo>
        <DisplayName>Diggs, Christopher</DisplayName>
        <AccountId>48</AccountId>
        <AccountType/>
      </UserInfo>
      <UserInfo>
        <DisplayName>Moore, Brian</DisplayName>
        <AccountId>49</AccountId>
        <AccountType/>
      </UserInfo>
      <UserInfo>
        <DisplayName>Cesena, Michael A</DisplayName>
        <AccountId>50</AccountId>
        <AccountType/>
      </UserInfo>
      <UserInfo>
        <DisplayName>Niknia, Sam</DisplayName>
        <AccountId>51</AccountId>
        <AccountType/>
      </UserInfo>
    </SharedWithUsers>
  </documentManagement>
</p:properties>
</file>

<file path=customXml/itemProps1.xml><?xml version="1.0" encoding="utf-8"?>
<ds:datastoreItem xmlns:ds="http://schemas.openxmlformats.org/officeDocument/2006/customXml" ds:itemID="{FFE7EC25-DD63-4B51-8C05-A20CB1FD8446}">
  <ds:schemaRefs>
    <ds:schemaRef ds:uri="5ae58988-ed40-4520-8738-63a12beeb793"/>
    <ds:schemaRef ds:uri="df3036a8-9472-450b-89f3-b8eddbc793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80FA3DC-55D8-42EE-9C8B-5E9D1697BAE0}">
  <ds:schemaRefs>
    <ds:schemaRef ds:uri="http://schemas.microsoft.com/sharepoint/v3/contenttype/forms"/>
  </ds:schemaRefs>
</ds:datastoreItem>
</file>

<file path=customXml/itemProps3.xml><?xml version="1.0" encoding="utf-8"?>
<ds:datastoreItem xmlns:ds="http://schemas.openxmlformats.org/officeDocument/2006/customXml" ds:itemID="{FAB2E10A-1ED4-4CC3-A0C0-EEC04B969938}">
  <ds:schemaRefs>
    <ds:schemaRef ds:uri="http://purl.org/dc/terms/"/>
    <ds:schemaRef ds:uri="http://schemas.openxmlformats.org/package/2006/metadata/core-properties"/>
    <ds:schemaRef ds:uri="http://purl.org/dc/dcmitype/"/>
    <ds:schemaRef ds:uri="http://schemas.microsoft.com/office/infopath/2007/PartnerControls"/>
    <ds:schemaRef ds:uri="5ae58988-ed40-4520-8738-63a12beeb793"/>
    <ds:schemaRef ds:uri="http://schemas.microsoft.com/office/2006/documentManagement/types"/>
    <ds:schemaRef ds:uri="http://schemas.microsoft.com/office/2006/metadata/properties"/>
    <ds:schemaRef ds:uri="df3036a8-9472-450b-89f3-b8eddbc79399"/>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Default Theme</Template>
  <TotalTime>489</TotalTime>
  <Words>1461</Words>
  <Application>Microsoft Macintosh PowerPoint</Application>
  <PresentationFormat>Widescreen</PresentationFormat>
  <Paragraphs>222</Paragraphs>
  <Slides>26</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26</vt:i4>
      </vt:variant>
    </vt:vector>
  </HeadingPairs>
  <TitlesOfParts>
    <vt:vector size="35" baseType="lpstr">
      <vt:lpstr>Arial</vt:lpstr>
      <vt:lpstr>Calibri</vt:lpstr>
      <vt:lpstr>Franklin Gothic Book</vt:lpstr>
      <vt:lpstr>Franklin Gothic Medium</vt:lpstr>
      <vt:lpstr>Wingdings</vt:lpstr>
      <vt:lpstr>IRM Theme</vt:lpstr>
      <vt:lpstr>1_IRM Theme</vt:lpstr>
      <vt:lpstr>1_Office Theme</vt:lpstr>
      <vt:lpstr>2_IRM Theme</vt:lpstr>
      <vt:lpstr>2020 IRM VIRTUAL  WORLDWIDE WORKSHOP</vt:lpstr>
      <vt:lpstr>PowerPoint Presentation</vt:lpstr>
      <vt:lpstr>PowerPoint Presentation</vt:lpstr>
      <vt:lpstr>2020 IRM VIRTUAL  WORLDWIDE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PCR AS IS - TO BE</dc:title>
  <dc:creator>Lakshmi Maresca</dc:creator>
  <cp:keywords>PCR Process - Agile Transformation</cp:keywords>
  <cp:lastModifiedBy>Levin, Brian G</cp:lastModifiedBy>
  <cp:revision>26</cp:revision>
  <cp:lastPrinted>2019-09-26T12:54:22Z</cp:lastPrinted>
  <dcterms:created xsi:type="dcterms:W3CDTF">2019-09-19T18:10:04Z</dcterms:created>
  <dcterms:modified xsi:type="dcterms:W3CDTF">2020-10-20T22:49:07Z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65d9ee-429a-4d5f-97cc-cfb56e044a6e_Enabled">
    <vt:lpwstr>True</vt:lpwstr>
  </property>
  <property fmtid="{D5CDD505-2E9C-101B-9397-08002B2CF9AE}" pid="3" name="MSIP_Label_1665d9ee-429a-4d5f-97cc-cfb56e044a6e_SiteId">
    <vt:lpwstr>66cf5074-5afe-48d1-a691-a12b2121f44b</vt:lpwstr>
  </property>
  <property fmtid="{D5CDD505-2E9C-101B-9397-08002B2CF9AE}" pid="4" name="MSIP_Label_1665d9ee-429a-4d5f-97cc-cfb56e044a6e_Owner">
    <vt:lpwstr>BlairKM@state.gov</vt:lpwstr>
  </property>
  <property fmtid="{D5CDD505-2E9C-101B-9397-08002B2CF9AE}" pid="5" name="MSIP_Label_1665d9ee-429a-4d5f-97cc-cfb56e044a6e_SetDate">
    <vt:lpwstr>2019-09-24T19:51:33.7801399Z</vt:lpwstr>
  </property>
  <property fmtid="{D5CDD505-2E9C-101B-9397-08002B2CF9AE}" pid="6" name="MSIP_Label_1665d9ee-429a-4d5f-97cc-cfb56e044a6e_Name">
    <vt:lpwstr>Unclassified</vt:lpwstr>
  </property>
  <property fmtid="{D5CDD505-2E9C-101B-9397-08002B2CF9AE}" pid="7" name="MSIP_Label_1665d9ee-429a-4d5f-97cc-cfb56e044a6e_Application">
    <vt:lpwstr>Microsoft Azure Information Protection</vt:lpwstr>
  </property>
  <property fmtid="{D5CDD505-2E9C-101B-9397-08002B2CF9AE}" pid="8" name="MSIP_Label_1665d9ee-429a-4d5f-97cc-cfb56e044a6e_ActionId">
    <vt:lpwstr>9f9cb5af-5e46-4d41-8743-c5776cdd6f33</vt:lpwstr>
  </property>
  <property fmtid="{D5CDD505-2E9C-101B-9397-08002B2CF9AE}" pid="9" name="MSIP_Label_1665d9ee-429a-4d5f-97cc-cfb56e044a6e_Extended_MSFT_Method">
    <vt:lpwstr>Manual</vt:lpwstr>
  </property>
  <property fmtid="{D5CDD505-2E9C-101B-9397-08002B2CF9AE}" pid="10" name="Sensitivity">
    <vt:lpwstr>Unclassified</vt:lpwstr>
  </property>
  <property fmtid="{D5CDD505-2E9C-101B-9397-08002B2CF9AE}" pid="11" name="ContentTypeId">
    <vt:lpwstr>0x010100C20474A721DE4F40B36EAA309ABADFFB</vt:lpwstr>
  </property>
  <property fmtid="{D5CDD505-2E9C-101B-9397-08002B2CF9AE}" pid="12" name="Order">
    <vt:r8>20900</vt:r8>
  </property>
  <property fmtid="{D5CDD505-2E9C-101B-9397-08002B2CF9AE}" pid="13" name="xd_Signature">
    <vt:bool>false</vt:bool>
  </property>
  <property fmtid="{D5CDD505-2E9C-101B-9397-08002B2CF9AE}" pid="14" name="xd_ProgID">
    <vt:lpwstr/>
  </property>
  <property fmtid="{D5CDD505-2E9C-101B-9397-08002B2CF9AE}" pid="15" name="ComplianceAssetId">
    <vt:lpwstr/>
  </property>
  <property fmtid="{D5CDD505-2E9C-101B-9397-08002B2CF9AE}" pid="16" name="TemplateUrl">
    <vt:lpwstr/>
  </property>
</Properties>
</file>