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</p:sldIdLst>
  <p:sldSz cx="9448800" cy="704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Brandão Niebuhr dos Santos" initials="BBNdS" lastIdx="2" clrIdx="0">
    <p:extLst>
      <p:ext uri="{19B8F6BF-5375-455C-9EA6-DF929625EA0E}">
        <p15:presenceInfo xmlns:p15="http://schemas.microsoft.com/office/powerpoint/2012/main" userId="S::bernardo.brandao@nina.no::d7ac3fd1-39c2-476c-adb3-f7c9a76640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660" y="1152241"/>
            <a:ext cx="8031480" cy="2451159"/>
          </a:xfrm>
        </p:spPr>
        <p:txBody>
          <a:bodyPr anchor="b"/>
          <a:lstStyle>
            <a:lvl1pPr algn="ctr">
              <a:defRPr sz="6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3697926"/>
            <a:ext cx="7086600" cy="1699839"/>
          </a:xfrm>
        </p:spPr>
        <p:txBody>
          <a:bodyPr/>
          <a:lstStyle>
            <a:lvl1pPr marL="0" indent="0" algn="ctr">
              <a:buNone/>
              <a:defRPr sz="2464"/>
            </a:lvl1pPr>
            <a:lvl2pPr marL="469362" indent="0" algn="ctr">
              <a:buNone/>
              <a:defRPr sz="2053"/>
            </a:lvl2pPr>
            <a:lvl3pPr marL="938723" indent="0" algn="ctr">
              <a:buNone/>
              <a:defRPr sz="1848"/>
            </a:lvl3pPr>
            <a:lvl4pPr marL="1408085" indent="0" algn="ctr">
              <a:buNone/>
              <a:defRPr sz="1643"/>
            </a:lvl4pPr>
            <a:lvl5pPr marL="1877446" indent="0" algn="ctr">
              <a:buNone/>
              <a:defRPr sz="1643"/>
            </a:lvl5pPr>
            <a:lvl6pPr marL="2346808" indent="0" algn="ctr">
              <a:buNone/>
              <a:defRPr sz="1643"/>
            </a:lvl6pPr>
            <a:lvl7pPr marL="2816169" indent="0" algn="ctr">
              <a:buNone/>
              <a:defRPr sz="1643"/>
            </a:lvl7pPr>
            <a:lvl8pPr marL="3285531" indent="0" algn="ctr">
              <a:buNone/>
              <a:defRPr sz="1643"/>
            </a:lvl8pPr>
            <a:lvl9pPr marL="3754892" indent="0" algn="ctr">
              <a:buNone/>
              <a:defRPr sz="16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62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798" y="374845"/>
            <a:ext cx="2037398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9605" y="374845"/>
            <a:ext cx="5994083" cy="59665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918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323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84" y="1755254"/>
            <a:ext cx="8149590" cy="2928678"/>
          </a:xfrm>
        </p:spPr>
        <p:txBody>
          <a:bodyPr anchor="b"/>
          <a:lstStyle>
            <a:lvl1pPr>
              <a:defRPr sz="6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84" y="4711638"/>
            <a:ext cx="8149590" cy="1540123"/>
          </a:xfrm>
        </p:spPr>
        <p:txBody>
          <a:bodyPr/>
          <a:lstStyle>
            <a:lvl1pPr marL="0" indent="0">
              <a:buNone/>
              <a:defRPr sz="2464">
                <a:solidFill>
                  <a:schemeClr val="tx1"/>
                </a:solidFill>
              </a:defRPr>
            </a:lvl1pPr>
            <a:lvl2pPr marL="469362" indent="0">
              <a:buNone/>
              <a:defRPr sz="2053">
                <a:solidFill>
                  <a:schemeClr val="tx1">
                    <a:tint val="75000"/>
                  </a:schemeClr>
                </a:solidFill>
              </a:defRPr>
            </a:lvl2pPr>
            <a:lvl3pPr marL="938723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3pPr>
            <a:lvl4pPr marL="1408085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4pPr>
            <a:lvl5pPr marL="1877446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5pPr>
            <a:lvl6pPr marL="2346808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6pPr>
            <a:lvl7pPr marL="2816169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7pPr>
            <a:lvl8pPr marL="3285531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8pPr>
            <a:lvl9pPr marL="3754892" indent="0">
              <a:buNone/>
              <a:defRPr sz="16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21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605" y="1874224"/>
            <a:ext cx="4015740" cy="4467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455" y="1874224"/>
            <a:ext cx="4015740" cy="4467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0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374846"/>
            <a:ext cx="8149590" cy="1360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37" y="1725916"/>
            <a:ext cx="3997285" cy="845845"/>
          </a:xfrm>
        </p:spPr>
        <p:txBody>
          <a:bodyPr anchor="b"/>
          <a:lstStyle>
            <a:lvl1pPr marL="0" indent="0">
              <a:buNone/>
              <a:defRPr sz="2464" b="1"/>
            </a:lvl1pPr>
            <a:lvl2pPr marL="469362" indent="0">
              <a:buNone/>
              <a:defRPr sz="2053" b="1"/>
            </a:lvl2pPr>
            <a:lvl3pPr marL="938723" indent="0">
              <a:buNone/>
              <a:defRPr sz="1848" b="1"/>
            </a:lvl3pPr>
            <a:lvl4pPr marL="1408085" indent="0">
              <a:buNone/>
              <a:defRPr sz="1643" b="1"/>
            </a:lvl4pPr>
            <a:lvl5pPr marL="1877446" indent="0">
              <a:buNone/>
              <a:defRPr sz="1643" b="1"/>
            </a:lvl5pPr>
            <a:lvl6pPr marL="2346808" indent="0">
              <a:buNone/>
              <a:defRPr sz="1643" b="1"/>
            </a:lvl6pPr>
            <a:lvl7pPr marL="2816169" indent="0">
              <a:buNone/>
              <a:defRPr sz="1643" b="1"/>
            </a:lvl7pPr>
            <a:lvl8pPr marL="3285531" indent="0">
              <a:buNone/>
              <a:defRPr sz="1643" b="1"/>
            </a:lvl8pPr>
            <a:lvl9pPr marL="3754892" indent="0">
              <a:buNone/>
              <a:defRPr sz="1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37" y="2571761"/>
            <a:ext cx="3997285" cy="378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3455" y="1725916"/>
            <a:ext cx="4016971" cy="845845"/>
          </a:xfrm>
        </p:spPr>
        <p:txBody>
          <a:bodyPr anchor="b"/>
          <a:lstStyle>
            <a:lvl1pPr marL="0" indent="0">
              <a:buNone/>
              <a:defRPr sz="2464" b="1"/>
            </a:lvl1pPr>
            <a:lvl2pPr marL="469362" indent="0">
              <a:buNone/>
              <a:defRPr sz="2053" b="1"/>
            </a:lvl2pPr>
            <a:lvl3pPr marL="938723" indent="0">
              <a:buNone/>
              <a:defRPr sz="1848" b="1"/>
            </a:lvl3pPr>
            <a:lvl4pPr marL="1408085" indent="0">
              <a:buNone/>
              <a:defRPr sz="1643" b="1"/>
            </a:lvl4pPr>
            <a:lvl5pPr marL="1877446" indent="0">
              <a:buNone/>
              <a:defRPr sz="1643" b="1"/>
            </a:lvl5pPr>
            <a:lvl6pPr marL="2346808" indent="0">
              <a:buNone/>
              <a:defRPr sz="1643" b="1"/>
            </a:lvl6pPr>
            <a:lvl7pPr marL="2816169" indent="0">
              <a:buNone/>
              <a:defRPr sz="1643" b="1"/>
            </a:lvl7pPr>
            <a:lvl8pPr marL="3285531" indent="0">
              <a:buNone/>
              <a:defRPr sz="1643" b="1"/>
            </a:lvl8pPr>
            <a:lvl9pPr marL="3754892" indent="0">
              <a:buNone/>
              <a:defRPr sz="1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3455" y="2571761"/>
            <a:ext cx="4016971" cy="378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31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12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77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469371"/>
            <a:ext cx="3047484" cy="1642798"/>
          </a:xfrm>
        </p:spPr>
        <p:txBody>
          <a:bodyPr anchor="b"/>
          <a:lstStyle>
            <a:lvl1pPr>
              <a:defRPr sz="3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971" y="1013712"/>
            <a:ext cx="4783455" cy="5003363"/>
          </a:xfrm>
        </p:spPr>
        <p:txBody>
          <a:bodyPr/>
          <a:lstStyle>
            <a:lvl1pPr>
              <a:defRPr sz="3285"/>
            </a:lvl1pPr>
            <a:lvl2pPr>
              <a:defRPr sz="2874"/>
            </a:lvl2pPr>
            <a:lvl3pPr>
              <a:defRPr sz="2464"/>
            </a:lvl3pPr>
            <a:lvl4pPr>
              <a:defRPr sz="2053"/>
            </a:lvl4pPr>
            <a:lvl5pPr>
              <a:defRPr sz="2053"/>
            </a:lvl5pPr>
            <a:lvl6pPr>
              <a:defRPr sz="2053"/>
            </a:lvl6pPr>
            <a:lvl7pPr>
              <a:defRPr sz="2053"/>
            </a:lvl7pPr>
            <a:lvl8pPr>
              <a:defRPr sz="2053"/>
            </a:lvl8pPr>
            <a:lvl9pPr>
              <a:defRPr sz="20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36" y="2112169"/>
            <a:ext cx="3047484" cy="3913054"/>
          </a:xfrm>
        </p:spPr>
        <p:txBody>
          <a:bodyPr/>
          <a:lstStyle>
            <a:lvl1pPr marL="0" indent="0">
              <a:buNone/>
              <a:defRPr sz="1643"/>
            </a:lvl1pPr>
            <a:lvl2pPr marL="469362" indent="0">
              <a:buNone/>
              <a:defRPr sz="1437"/>
            </a:lvl2pPr>
            <a:lvl3pPr marL="938723" indent="0">
              <a:buNone/>
              <a:defRPr sz="1232"/>
            </a:lvl3pPr>
            <a:lvl4pPr marL="1408085" indent="0">
              <a:buNone/>
              <a:defRPr sz="1027"/>
            </a:lvl4pPr>
            <a:lvl5pPr marL="1877446" indent="0">
              <a:buNone/>
              <a:defRPr sz="1027"/>
            </a:lvl5pPr>
            <a:lvl6pPr marL="2346808" indent="0">
              <a:buNone/>
              <a:defRPr sz="1027"/>
            </a:lvl6pPr>
            <a:lvl7pPr marL="2816169" indent="0">
              <a:buNone/>
              <a:defRPr sz="1027"/>
            </a:lvl7pPr>
            <a:lvl8pPr marL="3285531" indent="0">
              <a:buNone/>
              <a:defRPr sz="1027"/>
            </a:lvl8pPr>
            <a:lvl9pPr marL="3754892" indent="0">
              <a:buNone/>
              <a:defRPr sz="10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35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36" y="469371"/>
            <a:ext cx="3047484" cy="1642798"/>
          </a:xfrm>
        </p:spPr>
        <p:txBody>
          <a:bodyPr anchor="b"/>
          <a:lstStyle>
            <a:lvl1pPr>
              <a:defRPr sz="3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6971" y="1013712"/>
            <a:ext cx="4783455" cy="5003363"/>
          </a:xfrm>
        </p:spPr>
        <p:txBody>
          <a:bodyPr anchor="t"/>
          <a:lstStyle>
            <a:lvl1pPr marL="0" indent="0">
              <a:buNone/>
              <a:defRPr sz="3285"/>
            </a:lvl1pPr>
            <a:lvl2pPr marL="469362" indent="0">
              <a:buNone/>
              <a:defRPr sz="2874"/>
            </a:lvl2pPr>
            <a:lvl3pPr marL="938723" indent="0">
              <a:buNone/>
              <a:defRPr sz="2464"/>
            </a:lvl3pPr>
            <a:lvl4pPr marL="1408085" indent="0">
              <a:buNone/>
              <a:defRPr sz="2053"/>
            </a:lvl4pPr>
            <a:lvl5pPr marL="1877446" indent="0">
              <a:buNone/>
              <a:defRPr sz="2053"/>
            </a:lvl5pPr>
            <a:lvl6pPr marL="2346808" indent="0">
              <a:buNone/>
              <a:defRPr sz="2053"/>
            </a:lvl6pPr>
            <a:lvl7pPr marL="2816169" indent="0">
              <a:buNone/>
              <a:defRPr sz="2053"/>
            </a:lvl7pPr>
            <a:lvl8pPr marL="3285531" indent="0">
              <a:buNone/>
              <a:defRPr sz="2053"/>
            </a:lvl8pPr>
            <a:lvl9pPr marL="3754892" indent="0">
              <a:buNone/>
              <a:defRPr sz="20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36" y="2112169"/>
            <a:ext cx="3047484" cy="3913054"/>
          </a:xfrm>
        </p:spPr>
        <p:txBody>
          <a:bodyPr/>
          <a:lstStyle>
            <a:lvl1pPr marL="0" indent="0">
              <a:buNone/>
              <a:defRPr sz="1643"/>
            </a:lvl1pPr>
            <a:lvl2pPr marL="469362" indent="0">
              <a:buNone/>
              <a:defRPr sz="1437"/>
            </a:lvl2pPr>
            <a:lvl3pPr marL="938723" indent="0">
              <a:buNone/>
              <a:defRPr sz="1232"/>
            </a:lvl3pPr>
            <a:lvl4pPr marL="1408085" indent="0">
              <a:buNone/>
              <a:defRPr sz="1027"/>
            </a:lvl4pPr>
            <a:lvl5pPr marL="1877446" indent="0">
              <a:buNone/>
              <a:defRPr sz="1027"/>
            </a:lvl5pPr>
            <a:lvl6pPr marL="2346808" indent="0">
              <a:buNone/>
              <a:defRPr sz="1027"/>
            </a:lvl6pPr>
            <a:lvl7pPr marL="2816169" indent="0">
              <a:buNone/>
              <a:defRPr sz="1027"/>
            </a:lvl7pPr>
            <a:lvl8pPr marL="3285531" indent="0">
              <a:buNone/>
              <a:defRPr sz="1027"/>
            </a:lvl8pPr>
            <a:lvl9pPr marL="3754892" indent="0">
              <a:buNone/>
              <a:defRPr sz="10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794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605" y="374846"/>
            <a:ext cx="814959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" y="1874224"/>
            <a:ext cx="814959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605" y="6525560"/>
            <a:ext cx="212598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1599-856D-4DDD-9CB9-8F8EA26A3645}" type="datetimeFigureOut">
              <a:rPr lang="nb-NO" smtClean="0"/>
              <a:t>14.06.2022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9915" y="6525560"/>
            <a:ext cx="318897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73215" y="6525560"/>
            <a:ext cx="212598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068A-1962-451E-B9F3-8C1F8DD9F2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2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723" rtl="0" eaLnBrk="1" latinLnBrk="0" hangingPunct="1">
        <a:lnSpc>
          <a:spcPct val="90000"/>
        </a:lnSpc>
        <a:spcBef>
          <a:spcPct val="0"/>
        </a:spcBef>
        <a:buNone/>
        <a:defRPr sz="45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681" indent="-234681" algn="l" defTabSz="938723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704042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2pPr>
      <a:lvl3pPr marL="1173404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642765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4pPr>
      <a:lvl5pPr marL="2112127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5pPr>
      <a:lvl6pPr marL="2581488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6pPr>
      <a:lvl7pPr marL="3050850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7pPr>
      <a:lvl8pPr marL="3520211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8pPr>
      <a:lvl9pPr marL="3989573" indent="-234681" algn="l" defTabSz="93872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69362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2pPr>
      <a:lvl3pPr marL="938723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3pPr>
      <a:lvl4pPr marL="1408085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4pPr>
      <a:lvl5pPr marL="1877446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5pPr>
      <a:lvl6pPr marL="2346808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6pPr>
      <a:lvl7pPr marL="2816169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7pPr>
      <a:lvl8pPr marL="3285531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8pPr>
      <a:lvl9pPr marL="3754892" algn="l" defTabSz="938723" rtl="0" eaLnBrk="1" latinLnBrk="0" hangingPunct="1">
        <a:defRPr sz="18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81D84-E6F1-45EA-B23D-9945CACA900E}"/>
              </a:ext>
            </a:extLst>
          </p:cNvPr>
          <p:cNvSpPr txBox="1"/>
          <p:nvPr/>
        </p:nvSpPr>
        <p:spPr>
          <a:xfrm>
            <a:off x="25400" y="50800"/>
            <a:ext cx="1707576" cy="417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55" dirty="0"/>
              <a:t>Biological data</a:t>
            </a:r>
            <a:endParaRPr lang="nb-NO" sz="185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D0D2A-3388-4564-ABEA-EA4E26239BAC}"/>
              </a:ext>
            </a:extLst>
          </p:cNvPr>
          <p:cNvSpPr txBox="1"/>
          <p:nvPr/>
        </p:nvSpPr>
        <p:spPr>
          <a:xfrm>
            <a:off x="2802126" y="80133"/>
            <a:ext cx="3533651" cy="417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55" dirty="0"/>
              <a:t>Infrastructure or spatial covariates</a:t>
            </a:r>
            <a:endParaRPr lang="nb-NO" sz="185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84E3C-63E0-4D96-AD35-850B901B1D7B}"/>
              </a:ext>
            </a:extLst>
          </p:cNvPr>
          <p:cNvSpPr txBox="1"/>
          <p:nvPr/>
        </p:nvSpPr>
        <p:spPr>
          <a:xfrm>
            <a:off x="2116024" y="633858"/>
            <a:ext cx="1295547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55" dirty="0"/>
              <a:t>Vector data</a:t>
            </a:r>
            <a:endParaRPr lang="nb-NO" sz="185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97F5D-DB70-4735-92BC-A4742D8687D6}"/>
              </a:ext>
            </a:extLst>
          </p:cNvPr>
          <p:cNvSpPr txBox="1"/>
          <p:nvPr/>
        </p:nvSpPr>
        <p:spPr>
          <a:xfrm>
            <a:off x="4085913" y="628582"/>
            <a:ext cx="1280415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55" dirty="0"/>
              <a:t>Raster data</a:t>
            </a:r>
            <a:endParaRPr lang="nb-NO" sz="1855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101AE-7215-44F2-88D7-E1FD648A0498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4726120" y="1006379"/>
            <a:ext cx="15258" cy="70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42CE1-F17D-4DC8-ABDA-D7F1D4E3B732}"/>
              </a:ext>
            </a:extLst>
          </p:cNvPr>
          <p:cNvSpPr txBox="1"/>
          <p:nvPr/>
        </p:nvSpPr>
        <p:spPr>
          <a:xfrm>
            <a:off x="2827943" y="2722929"/>
            <a:ext cx="3842483" cy="8218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55" dirty="0"/>
              <a:t>Definition of the function </a:t>
            </a:r>
            <a:r>
              <a:rPr lang="el-GR" sz="1855" i="1" dirty="0"/>
              <a:t>φ</a:t>
            </a:r>
            <a:endParaRPr lang="en-US" sz="1855" i="1" dirty="0"/>
          </a:p>
          <a:p>
            <a:pPr algn="ctr"/>
            <a:r>
              <a:rPr lang="en-US" sz="1443" i="1" dirty="0" err="1"/>
              <a:t>ZoI</a:t>
            </a:r>
            <a:r>
              <a:rPr lang="en-US" sz="1443" i="1" dirty="0"/>
              <a:t> shape</a:t>
            </a:r>
            <a:r>
              <a:rPr lang="en-US" sz="1443" dirty="0"/>
              <a:t>: argument </a:t>
            </a:r>
            <a:r>
              <a:rPr lang="en-US" sz="1443" dirty="0">
                <a:latin typeface="Consolas" panose="020B0609020204030204" pitchFamily="49" charset="0"/>
              </a:rPr>
              <a:t>type</a:t>
            </a:r>
            <a:r>
              <a:rPr lang="en-US" sz="1443" i="1" dirty="0"/>
              <a:t> </a:t>
            </a:r>
          </a:p>
          <a:p>
            <a:pPr algn="ctr"/>
            <a:r>
              <a:rPr lang="en-US" sz="1443" i="1" dirty="0" err="1"/>
              <a:t>ZoI</a:t>
            </a:r>
            <a:r>
              <a:rPr lang="en-US" sz="1443" i="1" dirty="0"/>
              <a:t> radius</a:t>
            </a:r>
            <a:r>
              <a:rPr lang="en-US" sz="1443" dirty="0"/>
              <a:t>: argument </a:t>
            </a:r>
            <a:r>
              <a:rPr lang="en-US" sz="1443" dirty="0" err="1">
                <a:latin typeface="Consolas" panose="020B0609020204030204" pitchFamily="49" charset="0"/>
              </a:rPr>
              <a:t>zoi_radius</a:t>
            </a:r>
            <a:endParaRPr lang="en-US" sz="1443" i="1" dirty="0"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6E3200-F16A-4606-9D24-4EC7398DA82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505622" y="269830"/>
            <a:ext cx="501741" cy="1985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921DEC-14AD-4F92-B5C0-58743C45739A}"/>
              </a:ext>
            </a:extLst>
          </p:cNvPr>
          <p:cNvSpPr txBox="1"/>
          <p:nvPr/>
        </p:nvSpPr>
        <p:spPr>
          <a:xfrm>
            <a:off x="2746589" y="1269462"/>
            <a:ext cx="1158459" cy="3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3" dirty="0"/>
              <a:t>Rasterization</a:t>
            </a:r>
            <a:endParaRPr lang="nb-NO" sz="185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4149E-894A-47E2-98CC-97C110E908F5}"/>
              </a:ext>
            </a:extLst>
          </p:cNvPr>
          <p:cNvSpPr txBox="1"/>
          <p:nvPr/>
        </p:nvSpPr>
        <p:spPr>
          <a:xfrm>
            <a:off x="2620749" y="3990502"/>
            <a:ext cx="2002472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</a:t>
            </a:r>
            <a:r>
              <a:rPr lang="el-GR" sz="1855" i="1" dirty="0"/>
              <a:t>φ</a:t>
            </a:r>
            <a:r>
              <a:rPr lang="en-US" sz="1855" i="1" baseline="-25000" dirty="0"/>
              <a:t>nearest</a:t>
            </a:r>
            <a:endParaRPr lang="en-US" sz="1855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calc_zoi_nearest</a:t>
            </a:r>
            <a:r>
              <a:rPr lang="en-US" sz="1443" dirty="0">
                <a:latin typeface="Consolas" panose="020B0609020204030204" pitchFamily="49" charset="0"/>
              </a:rPr>
              <a:t>()</a:t>
            </a:r>
            <a:endParaRPr lang="nb-NO" sz="1443" baseline="-25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49A718-7C90-4F54-BBB9-4B694F29487A}"/>
              </a:ext>
            </a:extLst>
          </p:cNvPr>
          <p:cNvSpPr txBox="1"/>
          <p:nvPr/>
        </p:nvSpPr>
        <p:spPr>
          <a:xfrm>
            <a:off x="7076702" y="81868"/>
            <a:ext cx="2332673" cy="7338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Other environmental </a:t>
            </a:r>
          </a:p>
          <a:p>
            <a:pPr algn="ctr"/>
            <a:r>
              <a:rPr lang="en-US" sz="1855" dirty="0"/>
              <a:t>variables</a:t>
            </a:r>
            <a:endParaRPr lang="nb-NO" sz="185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6159B-1A9E-4994-926B-A973A7A05003}"/>
              </a:ext>
            </a:extLst>
          </p:cNvPr>
          <p:cNvSpPr txBox="1"/>
          <p:nvPr/>
        </p:nvSpPr>
        <p:spPr>
          <a:xfrm>
            <a:off x="4931792" y="3993284"/>
            <a:ext cx="2305439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</a:t>
            </a:r>
            <a:r>
              <a:rPr lang="el-GR" sz="1855" i="1" dirty="0"/>
              <a:t>φ</a:t>
            </a:r>
            <a:r>
              <a:rPr lang="en-US" sz="1855" i="1" baseline="-25000" dirty="0"/>
              <a:t>cumulative</a:t>
            </a:r>
            <a:endParaRPr lang="en-US" sz="1855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calc_zoi_cumulative</a:t>
            </a:r>
            <a:r>
              <a:rPr lang="en-US" sz="1443" dirty="0">
                <a:latin typeface="Consolas" panose="020B0609020204030204" pitchFamily="49" charset="0"/>
              </a:rPr>
              <a:t>()</a:t>
            </a:r>
            <a:endParaRPr lang="nb-NO" sz="1443" baseline="-25000" dirty="0"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A19D4-30B1-4247-B16C-B04C9B99B854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rot="5400000">
            <a:off x="3962746" y="3204063"/>
            <a:ext cx="445681" cy="1127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30F7739-392C-46AC-B8BF-DAF10BA8B11B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rot="16200000" flipH="1">
            <a:off x="5192617" y="3101389"/>
            <a:ext cx="448463" cy="1335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DD3BE4-48FF-4D28-9836-85ABB7426C32}"/>
              </a:ext>
            </a:extLst>
          </p:cNvPr>
          <p:cNvSpPr txBox="1"/>
          <p:nvPr/>
        </p:nvSpPr>
        <p:spPr>
          <a:xfrm>
            <a:off x="2800513" y="2463983"/>
            <a:ext cx="1161023" cy="346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49" dirty="0"/>
              <a:t>Parameters</a:t>
            </a:r>
            <a:endParaRPr lang="nb-NO" sz="1649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BF821B-9591-4842-9E84-F3FB08D083FB}"/>
              </a:ext>
            </a:extLst>
          </p:cNvPr>
          <p:cNvSpPr txBox="1"/>
          <p:nvPr/>
        </p:nvSpPr>
        <p:spPr>
          <a:xfrm>
            <a:off x="3520669" y="5016285"/>
            <a:ext cx="2537618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Annotate biological data</a:t>
            </a:r>
            <a:endParaRPr lang="nb-NO" sz="1855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4E39684-3B58-4EA8-BE71-7F725AEB841F}"/>
              </a:ext>
            </a:extLst>
          </p:cNvPr>
          <p:cNvCxnSpPr>
            <a:cxnSpLocks/>
            <a:stCxn id="4" idx="2"/>
            <a:endCxn id="56" idx="1"/>
          </p:cNvCxnSpPr>
          <p:nvPr/>
        </p:nvCxnSpPr>
        <p:spPr>
          <a:xfrm rot="16200000" flipH="1">
            <a:off x="-168270" y="1516244"/>
            <a:ext cx="4736397" cy="2641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0DFC3A1-BB89-4116-85D3-90417CA8E407}"/>
              </a:ext>
            </a:extLst>
          </p:cNvPr>
          <p:cNvCxnSpPr>
            <a:cxnSpLocks/>
            <a:stCxn id="25" idx="2"/>
            <a:endCxn id="56" idx="0"/>
          </p:cNvCxnSpPr>
          <p:nvPr/>
        </p:nvCxnSpPr>
        <p:spPr>
          <a:xfrm rot="16200000" flipH="1">
            <a:off x="3992763" y="4219569"/>
            <a:ext cx="425939" cy="1167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65A343F-71FA-404B-AC18-D282CB81A668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 rot="5400000">
            <a:off x="5225418" y="4157191"/>
            <a:ext cx="423157" cy="129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6168DB0-380B-42C4-8ECA-E13E62EA270F}"/>
              </a:ext>
            </a:extLst>
          </p:cNvPr>
          <p:cNvCxnSpPr>
            <a:cxnSpLocks/>
            <a:stCxn id="26" idx="2"/>
            <a:endCxn id="56" idx="3"/>
          </p:cNvCxnSpPr>
          <p:nvPr/>
        </p:nvCxnSpPr>
        <p:spPr>
          <a:xfrm rot="5400000">
            <a:off x="4955916" y="1918060"/>
            <a:ext cx="4389497" cy="218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810FB2-67C4-4287-A5E4-2FCBEEB898BD}"/>
              </a:ext>
            </a:extLst>
          </p:cNvPr>
          <p:cNvSpPr txBox="1"/>
          <p:nvPr/>
        </p:nvSpPr>
        <p:spPr>
          <a:xfrm>
            <a:off x="2855808" y="5617610"/>
            <a:ext cx="3867340" cy="66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Statistical analysis</a:t>
            </a:r>
          </a:p>
          <a:p>
            <a:endParaRPr lang="nb-NO" sz="185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DE38A-1590-42C4-B0C4-C1175F848179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4789478" y="5394082"/>
            <a:ext cx="0" cy="22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A3DCDB-07F7-4140-A99D-611F9B7EBE6C}"/>
              </a:ext>
            </a:extLst>
          </p:cNvPr>
          <p:cNvSpPr txBox="1"/>
          <p:nvPr/>
        </p:nvSpPr>
        <p:spPr>
          <a:xfrm>
            <a:off x="3016355" y="1713507"/>
            <a:ext cx="3450047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the Zone of Influence, </a:t>
            </a:r>
            <a:r>
              <a:rPr lang="el-GR" sz="1855" i="1" dirty="0"/>
              <a:t>φ</a:t>
            </a:r>
            <a:endParaRPr lang="en-US" sz="1855" i="1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</a:t>
            </a:r>
            <a:r>
              <a:rPr lang="en-US" sz="1443" dirty="0">
                <a:latin typeface="Consolas" panose="020B0609020204030204" pitchFamily="49" charset="0"/>
              </a:rPr>
              <a:t>_*()</a:t>
            </a:r>
            <a:r>
              <a:rPr lang="en-US" sz="1443" dirty="0"/>
              <a:t> functions</a:t>
            </a:r>
            <a:endParaRPr lang="nb-NO" sz="1443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42DB40-7B2C-4FE3-A5D9-9DD7A3BAA3B9}"/>
              </a:ext>
            </a:extLst>
          </p:cNvPr>
          <p:cNvCxnSpPr>
            <a:stCxn id="75" idx="2"/>
            <a:endCxn id="13" idx="0"/>
          </p:cNvCxnSpPr>
          <p:nvPr/>
        </p:nvCxnSpPr>
        <p:spPr>
          <a:xfrm>
            <a:off x="4741378" y="2313351"/>
            <a:ext cx="7806" cy="40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CC5EF-4E3F-4EFC-8652-AA8A0B98E9E7}"/>
              </a:ext>
            </a:extLst>
          </p:cNvPr>
          <p:cNvSpPr txBox="1"/>
          <p:nvPr/>
        </p:nvSpPr>
        <p:spPr>
          <a:xfrm>
            <a:off x="4362117" y="6504396"/>
            <a:ext cx="854721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Impact</a:t>
            </a:r>
            <a:endParaRPr lang="nb-NO" sz="1855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D9A8DD-5B0B-4143-9F1A-1D1786421AAA}"/>
              </a:ext>
            </a:extLst>
          </p:cNvPr>
          <p:cNvCxnSpPr>
            <a:stCxn id="65" idx="2"/>
            <a:endCxn id="34" idx="0"/>
          </p:cNvCxnSpPr>
          <p:nvPr/>
        </p:nvCxnSpPr>
        <p:spPr>
          <a:xfrm>
            <a:off x="4789478" y="6280868"/>
            <a:ext cx="0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788A6B-1BA0-44F6-9CFE-1895CFAE7BCF}"/>
              </a:ext>
            </a:extLst>
          </p:cNvPr>
          <p:cNvSpPr txBox="1"/>
          <p:nvPr/>
        </p:nvSpPr>
        <p:spPr>
          <a:xfrm>
            <a:off x="4856672" y="5688152"/>
            <a:ext cx="1813754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effect size </a:t>
            </a:r>
            <a:r>
              <a:rPr lang="el-GR" sz="1400" dirty="0"/>
              <a:t>β</a:t>
            </a:r>
            <a:endParaRPr lang="en-US" sz="1400" dirty="0"/>
          </a:p>
          <a:p>
            <a:pPr algn="ctr"/>
            <a:r>
              <a:rPr lang="en-US" sz="1400" dirty="0"/>
              <a:t>Estimated </a:t>
            </a:r>
            <a:r>
              <a:rPr lang="en-US" sz="1400" dirty="0" err="1"/>
              <a:t>ZoI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17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81D84-E6F1-45EA-B23D-9945CACA900E}"/>
              </a:ext>
            </a:extLst>
          </p:cNvPr>
          <p:cNvSpPr txBox="1"/>
          <p:nvPr/>
        </p:nvSpPr>
        <p:spPr>
          <a:xfrm>
            <a:off x="25400" y="50800"/>
            <a:ext cx="1707576" cy="417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55" dirty="0"/>
              <a:t>Biological data</a:t>
            </a:r>
            <a:endParaRPr lang="nb-NO" sz="185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D0D2A-3388-4564-ABEA-EA4E26239BAC}"/>
              </a:ext>
            </a:extLst>
          </p:cNvPr>
          <p:cNvSpPr txBox="1"/>
          <p:nvPr/>
        </p:nvSpPr>
        <p:spPr>
          <a:xfrm>
            <a:off x="2802126" y="80133"/>
            <a:ext cx="3533651" cy="417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55" dirty="0"/>
              <a:t>Infrastructure or spatial covariates</a:t>
            </a:r>
            <a:endParaRPr lang="nb-NO" sz="185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84E3C-63E0-4D96-AD35-850B901B1D7B}"/>
              </a:ext>
            </a:extLst>
          </p:cNvPr>
          <p:cNvSpPr txBox="1"/>
          <p:nvPr/>
        </p:nvSpPr>
        <p:spPr>
          <a:xfrm>
            <a:off x="2116024" y="633858"/>
            <a:ext cx="1295547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55" dirty="0"/>
              <a:t>Vector data</a:t>
            </a:r>
            <a:endParaRPr lang="nb-NO" sz="185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97F5D-DB70-4735-92BC-A4742D8687D6}"/>
              </a:ext>
            </a:extLst>
          </p:cNvPr>
          <p:cNvSpPr txBox="1"/>
          <p:nvPr/>
        </p:nvSpPr>
        <p:spPr>
          <a:xfrm>
            <a:off x="4085913" y="628582"/>
            <a:ext cx="1280415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55" dirty="0"/>
              <a:t>Raster data</a:t>
            </a:r>
            <a:endParaRPr lang="nb-NO" sz="1855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101AE-7215-44F2-88D7-E1FD648A0498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4726120" y="1006379"/>
            <a:ext cx="15258" cy="70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542CE1-F17D-4DC8-ABDA-D7F1D4E3B732}"/>
              </a:ext>
            </a:extLst>
          </p:cNvPr>
          <p:cNvSpPr txBox="1"/>
          <p:nvPr/>
        </p:nvSpPr>
        <p:spPr>
          <a:xfrm>
            <a:off x="2827943" y="2722929"/>
            <a:ext cx="3842483" cy="8218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55" dirty="0"/>
              <a:t>Definition of the function </a:t>
            </a:r>
            <a:r>
              <a:rPr lang="el-GR" sz="1855" i="1" dirty="0"/>
              <a:t>φ</a:t>
            </a:r>
            <a:endParaRPr lang="en-US" sz="1855" i="1" dirty="0"/>
          </a:p>
          <a:p>
            <a:pPr algn="ctr"/>
            <a:r>
              <a:rPr lang="en-US" sz="1443" i="1" dirty="0" err="1"/>
              <a:t>ZoI</a:t>
            </a:r>
            <a:r>
              <a:rPr lang="en-US" sz="1443" i="1" dirty="0"/>
              <a:t> shape</a:t>
            </a:r>
            <a:r>
              <a:rPr lang="en-US" sz="1443" dirty="0"/>
              <a:t>: argument </a:t>
            </a:r>
            <a:r>
              <a:rPr lang="en-US" sz="1443" dirty="0">
                <a:latin typeface="Consolas" panose="020B0609020204030204" pitchFamily="49" charset="0"/>
              </a:rPr>
              <a:t>type</a:t>
            </a:r>
            <a:r>
              <a:rPr lang="en-US" sz="1443" i="1" dirty="0"/>
              <a:t> </a:t>
            </a:r>
          </a:p>
          <a:p>
            <a:pPr algn="ctr"/>
            <a:r>
              <a:rPr lang="en-US" sz="1443" i="1" dirty="0" err="1"/>
              <a:t>ZoI</a:t>
            </a:r>
            <a:r>
              <a:rPr lang="en-US" sz="1443" i="1" dirty="0"/>
              <a:t> radius</a:t>
            </a:r>
            <a:r>
              <a:rPr lang="en-US" sz="1443" dirty="0"/>
              <a:t>: argument </a:t>
            </a:r>
            <a:r>
              <a:rPr lang="en-US" sz="1443" dirty="0" err="1">
                <a:latin typeface="Consolas" panose="020B0609020204030204" pitchFamily="49" charset="0"/>
              </a:rPr>
              <a:t>zoi_radius</a:t>
            </a:r>
            <a:endParaRPr lang="en-US" sz="1443" i="1" dirty="0"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6E3200-F16A-4606-9D24-4EC7398DA82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505622" y="269830"/>
            <a:ext cx="501741" cy="1985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921DEC-14AD-4F92-B5C0-58743C45739A}"/>
              </a:ext>
            </a:extLst>
          </p:cNvPr>
          <p:cNvSpPr txBox="1"/>
          <p:nvPr/>
        </p:nvSpPr>
        <p:spPr>
          <a:xfrm>
            <a:off x="2746589" y="1269462"/>
            <a:ext cx="1158459" cy="31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3" dirty="0"/>
              <a:t>Rasterization</a:t>
            </a:r>
            <a:endParaRPr lang="nb-NO" sz="185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4149E-894A-47E2-98CC-97C110E908F5}"/>
              </a:ext>
            </a:extLst>
          </p:cNvPr>
          <p:cNvSpPr txBox="1"/>
          <p:nvPr/>
        </p:nvSpPr>
        <p:spPr>
          <a:xfrm>
            <a:off x="2620749" y="3990502"/>
            <a:ext cx="2002472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</a:t>
            </a:r>
            <a:r>
              <a:rPr lang="el-GR" sz="1855" i="1" dirty="0"/>
              <a:t>φ</a:t>
            </a:r>
            <a:r>
              <a:rPr lang="en-US" sz="1855" i="1" baseline="-25000" dirty="0"/>
              <a:t>nearest</a:t>
            </a:r>
            <a:endParaRPr lang="en-US" sz="1855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calc_zoi_nearest</a:t>
            </a:r>
            <a:r>
              <a:rPr lang="en-US" sz="1443" dirty="0">
                <a:latin typeface="Consolas" panose="020B0609020204030204" pitchFamily="49" charset="0"/>
              </a:rPr>
              <a:t>()</a:t>
            </a:r>
            <a:endParaRPr lang="nb-NO" sz="1443" baseline="-25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49A718-7C90-4F54-BBB9-4B694F29487A}"/>
              </a:ext>
            </a:extLst>
          </p:cNvPr>
          <p:cNvSpPr txBox="1"/>
          <p:nvPr/>
        </p:nvSpPr>
        <p:spPr>
          <a:xfrm>
            <a:off x="7076702" y="81868"/>
            <a:ext cx="2332673" cy="73381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Other environmental </a:t>
            </a:r>
          </a:p>
          <a:p>
            <a:pPr algn="ctr"/>
            <a:r>
              <a:rPr lang="en-US" sz="1855" dirty="0"/>
              <a:t>variables</a:t>
            </a:r>
            <a:endParaRPr lang="nb-NO" sz="185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6159B-1A9E-4994-926B-A973A7A05003}"/>
              </a:ext>
            </a:extLst>
          </p:cNvPr>
          <p:cNvSpPr txBox="1"/>
          <p:nvPr/>
        </p:nvSpPr>
        <p:spPr>
          <a:xfrm>
            <a:off x="4931792" y="3993284"/>
            <a:ext cx="2305439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</a:t>
            </a:r>
            <a:r>
              <a:rPr lang="el-GR" sz="1855" i="1" dirty="0"/>
              <a:t>φ</a:t>
            </a:r>
            <a:r>
              <a:rPr lang="en-US" sz="1855" i="1" baseline="-25000" dirty="0"/>
              <a:t>cumulative</a:t>
            </a:r>
            <a:endParaRPr lang="en-US" sz="1855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calc_zoi_cumulative</a:t>
            </a:r>
            <a:r>
              <a:rPr lang="en-US" sz="1443" dirty="0">
                <a:latin typeface="Consolas" panose="020B0609020204030204" pitchFamily="49" charset="0"/>
              </a:rPr>
              <a:t>()</a:t>
            </a:r>
            <a:endParaRPr lang="nb-NO" sz="1443" baseline="-25000" dirty="0"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A19D4-30B1-4247-B16C-B04C9B99B854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rot="5400000">
            <a:off x="3962746" y="3204063"/>
            <a:ext cx="445681" cy="1127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30F7739-392C-46AC-B8BF-DAF10BA8B11B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rot="16200000" flipH="1">
            <a:off x="5192617" y="3101389"/>
            <a:ext cx="448463" cy="1335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DD3BE4-48FF-4D28-9836-85ABB7426C32}"/>
              </a:ext>
            </a:extLst>
          </p:cNvPr>
          <p:cNvSpPr txBox="1"/>
          <p:nvPr/>
        </p:nvSpPr>
        <p:spPr>
          <a:xfrm>
            <a:off x="2800513" y="2463983"/>
            <a:ext cx="1161023" cy="346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49" dirty="0"/>
              <a:t>Parameters</a:t>
            </a:r>
            <a:endParaRPr lang="nb-NO" sz="1649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BF821B-9591-4842-9E84-F3FB08D083FB}"/>
              </a:ext>
            </a:extLst>
          </p:cNvPr>
          <p:cNvSpPr txBox="1"/>
          <p:nvPr/>
        </p:nvSpPr>
        <p:spPr>
          <a:xfrm>
            <a:off x="3520669" y="5016285"/>
            <a:ext cx="2537618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Annotate biological data</a:t>
            </a:r>
            <a:endParaRPr lang="nb-NO" sz="1855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4E39684-3B58-4EA8-BE71-7F725AEB841F}"/>
              </a:ext>
            </a:extLst>
          </p:cNvPr>
          <p:cNvCxnSpPr>
            <a:cxnSpLocks/>
            <a:stCxn id="28" idx="2"/>
            <a:endCxn id="56" idx="1"/>
          </p:cNvCxnSpPr>
          <p:nvPr/>
        </p:nvCxnSpPr>
        <p:spPr>
          <a:xfrm rot="16200000" flipH="1">
            <a:off x="330301" y="2014814"/>
            <a:ext cx="3733545" cy="264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0DFC3A1-BB89-4116-85D3-90417CA8E407}"/>
              </a:ext>
            </a:extLst>
          </p:cNvPr>
          <p:cNvCxnSpPr>
            <a:cxnSpLocks/>
            <a:stCxn id="25" idx="2"/>
            <a:endCxn id="56" idx="0"/>
          </p:cNvCxnSpPr>
          <p:nvPr/>
        </p:nvCxnSpPr>
        <p:spPr>
          <a:xfrm rot="16200000" flipH="1">
            <a:off x="3992763" y="4219569"/>
            <a:ext cx="425939" cy="1167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65A343F-71FA-404B-AC18-D282CB81A668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 rot="5400000">
            <a:off x="5225418" y="4157191"/>
            <a:ext cx="423157" cy="1295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6168DB0-380B-42C4-8ECA-E13E62EA270F}"/>
              </a:ext>
            </a:extLst>
          </p:cNvPr>
          <p:cNvCxnSpPr>
            <a:cxnSpLocks/>
            <a:stCxn id="26" idx="2"/>
            <a:endCxn id="56" idx="3"/>
          </p:cNvCxnSpPr>
          <p:nvPr/>
        </p:nvCxnSpPr>
        <p:spPr>
          <a:xfrm rot="5400000">
            <a:off x="4955916" y="1918060"/>
            <a:ext cx="4389497" cy="218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810FB2-67C4-4287-A5E4-2FCBEEB898BD}"/>
              </a:ext>
            </a:extLst>
          </p:cNvPr>
          <p:cNvSpPr txBox="1"/>
          <p:nvPr/>
        </p:nvSpPr>
        <p:spPr>
          <a:xfrm>
            <a:off x="2855808" y="5617610"/>
            <a:ext cx="3867340" cy="663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Statistical analysis</a:t>
            </a:r>
          </a:p>
          <a:p>
            <a:endParaRPr lang="nb-NO" sz="185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DE38A-1590-42C4-B0C4-C1175F848179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4789478" y="5394082"/>
            <a:ext cx="0" cy="22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A3DCDB-07F7-4140-A99D-611F9B7EBE6C}"/>
              </a:ext>
            </a:extLst>
          </p:cNvPr>
          <p:cNvSpPr txBox="1"/>
          <p:nvPr/>
        </p:nvSpPr>
        <p:spPr>
          <a:xfrm>
            <a:off x="3016355" y="1713507"/>
            <a:ext cx="3450047" cy="599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55" dirty="0"/>
              <a:t>Calculate the Zone of Influence, </a:t>
            </a:r>
            <a:r>
              <a:rPr lang="el-GR" sz="1855" i="1" dirty="0"/>
              <a:t>φ</a:t>
            </a:r>
            <a:endParaRPr lang="en-US" sz="1855" i="1" dirty="0"/>
          </a:p>
          <a:p>
            <a:pPr algn="ctr"/>
            <a:r>
              <a:rPr lang="en-US" sz="1443" dirty="0" err="1">
                <a:latin typeface="Consolas" panose="020B0609020204030204" pitchFamily="49" charset="0"/>
              </a:rPr>
              <a:t>calc_zoi</a:t>
            </a:r>
            <a:r>
              <a:rPr lang="en-US" sz="1443" dirty="0">
                <a:latin typeface="Consolas" panose="020B0609020204030204" pitchFamily="49" charset="0"/>
              </a:rPr>
              <a:t>_*()</a:t>
            </a:r>
            <a:r>
              <a:rPr lang="en-US" sz="1443" dirty="0"/>
              <a:t> functions</a:t>
            </a:r>
            <a:endParaRPr lang="nb-NO" sz="1443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42DB40-7B2C-4FE3-A5D9-9DD7A3BAA3B9}"/>
              </a:ext>
            </a:extLst>
          </p:cNvPr>
          <p:cNvCxnSpPr>
            <a:stCxn id="75" idx="2"/>
            <a:endCxn id="13" idx="0"/>
          </p:cNvCxnSpPr>
          <p:nvPr/>
        </p:nvCxnSpPr>
        <p:spPr>
          <a:xfrm>
            <a:off x="4741378" y="2313351"/>
            <a:ext cx="7806" cy="40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BCC5EF-4E3F-4EFC-8652-AA8A0B98E9E7}"/>
              </a:ext>
            </a:extLst>
          </p:cNvPr>
          <p:cNvSpPr txBox="1"/>
          <p:nvPr/>
        </p:nvSpPr>
        <p:spPr>
          <a:xfrm>
            <a:off x="4362117" y="6504396"/>
            <a:ext cx="854721" cy="377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55" dirty="0"/>
              <a:t>Impact</a:t>
            </a:r>
            <a:endParaRPr lang="nb-NO" sz="185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91FE9E-0BCB-4394-8B56-87AF9AEAD863}"/>
              </a:ext>
            </a:extLst>
          </p:cNvPr>
          <p:cNvSpPr txBox="1"/>
          <p:nvPr/>
        </p:nvSpPr>
        <p:spPr>
          <a:xfrm>
            <a:off x="4856672" y="5688152"/>
            <a:ext cx="1813754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Estimated effect size </a:t>
            </a:r>
            <a:r>
              <a:rPr lang="el-GR" sz="1400" dirty="0"/>
              <a:t>β</a:t>
            </a:r>
            <a:endParaRPr lang="en-US" sz="1400" dirty="0"/>
          </a:p>
          <a:p>
            <a:pPr algn="ctr"/>
            <a:r>
              <a:rPr lang="en-US" sz="1400" dirty="0"/>
              <a:t>Estimated </a:t>
            </a:r>
            <a:r>
              <a:rPr lang="en-US" sz="1400" dirty="0" err="1"/>
              <a:t>ZoI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D9A8DD-5B0B-4143-9F1A-1D1786421AAA}"/>
              </a:ext>
            </a:extLst>
          </p:cNvPr>
          <p:cNvCxnSpPr>
            <a:stCxn id="65" idx="2"/>
            <a:endCxn id="34" idx="0"/>
          </p:cNvCxnSpPr>
          <p:nvPr/>
        </p:nvCxnSpPr>
        <p:spPr>
          <a:xfrm>
            <a:off x="4789478" y="6280868"/>
            <a:ext cx="0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Table outline">
            <a:extLst>
              <a:ext uri="{FF2B5EF4-FFF2-40B4-BE49-F238E27FC236}">
                <a16:creationId xmlns:a16="http://schemas.microsoft.com/office/drawing/2014/main" id="{800C95E1-5B56-4806-ABD3-2B00C6C8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511" y="391706"/>
            <a:ext cx="1079932" cy="10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148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Brandão Niebuhr dos Santos</dc:creator>
  <cp:lastModifiedBy>Bernardo Brandão Niebuhr dos Santos</cp:lastModifiedBy>
  <cp:revision>12</cp:revision>
  <dcterms:created xsi:type="dcterms:W3CDTF">2022-05-04T20:28:06Z</dcterms:created>
  <dcterms:modified xsi:type="dcterms:W3CDTF">2022-06-14T10:57:18Z</dcterms:modified>
</cp:coreProperties>
</file>