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7" r:id="rId6"/>
    <p:sldId id="260" r:id="rId7"/>
    <p:sldId id="267" r:id="rId8"/>
    <p:sldId id="265" r:id="rId9"/>
    <p:sldId id="258" r:id="rId10"/>
    <p:sldId id="259" r:id="rId11"/>
    <p:sldId id="261" r:id="rId12"/>
    <p:sldId id="262" r:id="rId13"/>
    <p:sldId id="263" r:id="rId14"/>
    <p:sldId id="266" r:id="rId15"/>
    <p:sldId id="264" r:id="rId1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7" autoAdjust="0"/>
    <p:restoredTop sz="95382" autoAdjust="0"/>
  </p:normalViewPr>
  <p:slideViewPr>
    <p:cSldViewPr>
      <p:cViewPr>
        <p:scale>
          <a:sx n="91" d="100"/>
          <a:sy n="91" d="100"/>
        </p:scale>
        <p:origin x="-2058" y="-6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4178B-EC50-4BD7-9966-C29EE85585E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37D3379-A4A4-41EF-855B-3A0FCF6D97E9}">
      <dgm:prSet phldrT="[Text]"/>
      <dgm:spPr/>
      <dgm:t>
        <a:bodyPr/>
        <a:lstStyle/>
        <a:p>
          <a:r>
            <a:rPr lang="en-US" dirty="0" smtClean="0"/>
            <a:t>Business</a:t>
          </a:r>
        </a:p>
        <a:p>
          <a:r>
            <a:rPr lang="en-US" dirty="0" smtClean="0"/>
            <a:t>Value</a:t>
          </a:r>
          <a:endParaRPr lang="en-US" dirty="0"/>
        </a:p>
      </dgm:t>
    </dgm:pt>
    <dgm:pt modelId="{52A1744E-F1F1-42A6-A44F-3A9573ADC1E4}" type="parTrans" cxnId="{017E138A-C4E0-4C4F-9E4D-D238A73CBF2B}">
      <dgm:prSet/>
      <dgm:spPr/>
      <dgm:t>
        <a:bodyPr/>
        <a:lstStyle/>
        <a:p>
          <a:endParaRPr lang="en-US"/>
        </a:p>
      </dgm:t>
    </dgm:pt>
    <dgm:pt modelId="{8E83FF79-297F-47CE-853B-3E221C7BFA88}" type="sibTrans" cxnId="{017E138A-C4E0-4C4F-9E4D-D238A73CBF2B}">
      <dgm:prSet/>
      <dgm:spPr/>
      <dgm:t>
        <a:bodyPr/>
        <a:lstStyle/>
        <a:p>
          <a:endParaRPr lang="en-US"/>
        </a:p>
      </dgm:t>
    </dgm:pt>
    <dgm:pt modelId="{BC88C4A5-BA7B-439D-8446-F470635D8C1D}">
      <dgm:prSet phldrT="[Text]"/>
      <dgm:spPr/>
      <dgm:t>
        <a:bodyPr/>
        <a:lstStyle/>
        <a:p>
          <a:r>
            <a:rPr lang="en-US" dirty="0" smtClean="0"/>
            <a:t>Define the business use case or value-add that the technology component has the potential to improve, solve or make more effective/efficient/compliant.  </a:t>
          </a:r>
          <a:endParaRPr lang="en-US" dirty="0"/>
        </a:p>
      </dgm:t>
    </dgm:pt>
    <dgm:pt modelId="{FB210EE4-D04C-44E6-93E1-DCEEBDDB9B0F}" type="parTrans" cxnId="{3D9FFA03-627E-4561-ABA8-14515469255D}">
      <dgm:prSet/>
      <dgm:spPr/>
      <dgm:t>
        <a:bodyPr/>
        <a:lstStyle/>
        <a:p>
          <a:endParaRPr lang="en-US"/>
        </a:p>
      </dgm:t>
    </dgm:pt>
    <dgm:pt modelId="{4B9C2391-775E-4204-B490-F96F8F83294F}" type="sibTrans" cxnId="{3D9FFA03-627E-4561-ABA8-14515469255D}">
      <dgm:prSet/>
      <dgm:spPr/>
      <dgm:t>
        <a:bodyPr/>
        <a:lstStyle/>
        <a:p>
          <a:endParaRPr lang="en-US"/>
        </a:p>
      </dgm:t>
    </dgm:pt>
    <dgm:pt modelId="{28E47871-3A9E-49BD-AF2F-C9CFD08F1B99}">
      <dgm:prSet phldrT="[Text]"/>
      <dgm:spPr/>
      <dgm:t>
        <a:bodyPr/>
        <a:lstStyle/>
        <a:p>
          <a:r>
            <a:rPr lang="en-US" dirty="0" smtClean="0"/>
            <a:t>Solution </a:t>
          </a:r>
        </a:p>
        <a:p>
          <a:r>
            <a:rPr lang="en-US" dirty="0" smtClean="0"/>
            <a:t>Analysis</a:t>
          </a:r>
          <a:endParaRPr lang="en-US" dirty="0"/>
        </a:p>
      </dgm:t>
    </dgm:pt>
    <dgm:pt modelId="{981F55DB-04D3-487F-8965-A00C683D9363}" type="parTrans" cxnId="{DB458729-4ACC-4524-9A2D-EA7E37BDB483}">
      <dgm:prSet/>
      <dgm:spPr/>
      <dgm:t>
        <a:bodyPr/>
        <a:lstStyle/>
        <a:p>
          <a:endParaRPr lang="en-US"/>
        </a:p>
      </dgm:t>
    </dgm:pt>
    <dgm:pt modelId="{1C1FBC0D-F44C-4BD6-A2B0-2633FF2DA55B}" type="sibTrans" cxnId="{DB458729-4ACC-4524-9A2D-EA7E37BDB483}">
      <dgm:prSet/>
      <dgm:spPr/>
      <dgm:t>
        <a:bodyPr/>
        <a:lstStyle/>
        <a:p>
          <a:endParaRPr lang="en-US"/>
        </a:p>
      </dgm:t>
    </dgm:pt>
    <dgm:pt modelId="{3595F901-F206-4A5E-BF74-493CFEDB5AE5}">
      <dgm:prSet phldrT="[Text]"/>
      <dgm:spPr/>
      <dgm:t>
        <a:bodyPr/>
        <a:lstStyle/>
        <a:p>
          <a:r>
            <a:rPr lang="en-US" dirty="0" smtClean="0"/>
            <a:t>The key questions within the technology space. (Customer, cause, financials)</a:t>
          </a:r>
          <a:endParaRPr lang="en-US" dirty="0"/>
        </a:p>
      </dgm:t>
    </dgm:pt>
    <dgm:pt modelId="{01E2ED1E-7A21-4700-B6ED-1C0C96454DDD}" type="parTrans" cxnId="{E87052B5-B083-4937-B1A4-8C541767D85A}">
      <dgm:prSet/>
      <dgm:spPr/>
      <dgm:t>
        <a:bodyPr/>
        <a:lstStyle/>
        <a:p>
          <a:endParaRPr lang="en-US"/>
        </a:p>
      </dgm:t>
    </dgm:pt>
    <dgm:pt modelId="{338F4592-848F-4C7F-9F3A-4ADA5616C889}" type="sibTrans" cxnId="{E87052B5-B083-4937-B1A4-8C541767D85A}">
      <dgm:prSet/>
      <dgm:spPr/>
      <dgm:t>
        <a:bodyPr/>
        <a:lstStyle/>
        <a:p>
          <a:endParaRPr lang="en-US"/>
        </a:p>
      </dgm:t>
    </dgm:pt>
    <dgm:pt modelId="{97BD7830-4E4B-4427-A513-3367E250AAB1}">
      <dgm:prSet phldrT="[Text]"/>
      <dgm:spPr/>
      <dgm:t>
        <a:bodyPr/>
        <a:lstStyle/>
        <a:p>
          <a:r>
            <a:rPr lang="en-US" dirty="0" smtClean="0"/>
            <a:t>Post Items</a:t>
          </a:r>
          <a:endParaRPr lang="en-US" dirty="0"/>
        </a:p>
      </dgm:t>
    </dgm:pt>
    <dgm:pt modelId="{F3DCEBF6-CDFB-4EF9-8172-28F2A1BC2FB7}" type="parTrans" cxnId="{BB5D0224-D93D-4EC0-B08C-0D0576EA9A02}">
      <dgm:prSet/>
      <dgm:spPr/>
      <dgm:t>
        <a:bodyPr/>
        <a:lstStyle/>
        <a:p>
          <a:endParaRPr lang="en-US"/>
        </a:p>
      </dgm:t>
    </dgm:pt>
    <dgm:pt modelId="{0670E4D2-0272-47BF-B048-3E6928DBC49F}" type="sibTrans" cxnId="{BB5D0224-D93D-4EC0-B08C-0D0576EA9A02}">
      <dgm:prSet/>
      <dgm:spPr/>
      <dgm:t>
        <a:bodyPr/>
        <a:lstStyle/>
        <a:p>
          <a:endParaRPr lang="en-US"/>
        </a:p>
      </dgm:t>
    </dgm:pt>
    <dgm:pt modelId="{8AD35772-8504-4065-B280-F418501385F0}">
      <dgm:prSet phldrT="[Text]"/>
      <dgm:spPr/>
      <dgm:t>
        <a:bodyPr/>
        <a:lstStyle/>
        <a:p>
          <a:r>
            <a:rPr lang="en-US" dirty="0" smtClean="0"/>
            <a:t>Identify possible candidate projects from 2017 capital.</a:t>
          </a:r>
          <a:endParaRPr lang="en-US" dirty="0"/>
        </a:p>
      </dgm:t>
    </dgm:pt>
    <dgm:pt modelId="{D22CF06A-8F80-4449-A127-BE28A04A3660}" type="parTrans" cxnId="{5082AC92-9E19-4526-BB18-8B4C3AFBEF5C}">
      <dgm:prSet/>
      <dgm:spPr/>
      <dgm:t>
        <a:bodyPr/>
        <a:lstStyle/>
        <a:p>
          <a:endParaRPr lang="en-US"/>
        </a:p>
      </dgm:t>
    </dgm:pt>
    <dgm:pt modelId="{D68395B2-529D-43E7-BD26-33EDA2479817}" type="sibTrans" cxnId="{5082AC92-9E19-4526-BB18-8B4C3AFBEF5C}">
      <dgm:prSet/>
      <dgm:spPr/>
      <dgm:t>
        <a:bodyPr/>
        <a:lstStyle/>
        <a:p>
          <a:endParaRPr lang="en-US"/>
        </a:p>
      </dgm:t>
    </dgm:pt>
    <dgm:pt modelId="{B995ED68-56FC-4325-94BB-0ED8F58AAC85}">
      <dgm:prSet phldrT="[Text]"/>
      <dgm:spPr/>
      <dgm:t>
        <a:bodyPr/>
        <a:lstStyle/>
        <a:p>
          <a:r>
            <a:rPr lang="en-US" dirty="0" smtClean="0"/>
            <a:t>Illustrate how OCIO would propagating technology throughout Optum landscape.</a:t>
          </a:r>
          <a:endParaRPr lang="en-US" dirty="0"/>
        </a:p>
      </dgm:t>
    </dgm:pt>
    <dgm:pt modelId="{8A719332-069E-4604-B663-28F90209D709}" type="parTrans" cxnId="{FFD6C565-C1F2-4774-8884-BC3710FF51C9}">
      <dgm:prSet/>
      <dgm:spPr/>
      <dgm:t>
        <a:bodyPr/>
        <a:lstStyle/>
        <a:p>
          <a:endParaRPr lang="en-US"/>
        </a:p>
      </dgm:t>
    </dgm:pt>
    <dgm:pt modelId="{0DFCE986-C1D9-4185-8483-8EBCBB19730B}" type="sibTrans" cxnId="{FFD6C565-C1F2-4774-8884-BC3710FF51C9}">
      <dgm:prSet/>
      <dgm:spPr/>
      <dgm:t>
        <a:bodyPr/>
        <a:lstStyle/>
        <a:p>
          <a:endParaRPr lang="en-US"/>
        </a:p>
      </dgm:t>
    </dgm:pt>
    <dgm:pt modelId="{05640BDB-C5F3-44B1-9E3C-8BBEA1C66498}">
      <dgm:prSet phldrT="[Text]"/>
      <dgm:spPr/>
      <dgm:t>
        <a:bodyPr/>
        <a:lstStyle/>
        <a:p>
          <a:r>
            <a:rPr lang="en-US" dirty="0" smtClean="0"/>
            <a:t>Define the opportunity being growth, innovation, operational efficiency/optimization.</a:t>
          </a:r>
          <a:endParaRPr lang="en-US" dirty="0"/>
        </a:p>
      </dgm:t>
    </dgm:pt>
    <dgm:pt modelId="{327ECD8D-0645-4ED0-9095-A212FFAF2555}" type="parTrans" cxnId="{340F45D4-FEA3-449E-8FEE-B9B44C472F64}">
      <dgm:prSet/>
      <dgm:spPr/>
      <dgm:t>
        <a:bodyPr/>
        <a:lstStyle/>
        <a:p>
          <a:endParaRPr lang="en-US"/>
        </a:p>
      </dgm:t>
    </dgm:pt>
    <dgm:pt modelId="{63EB1996-1EA7-41F3-9C25-14DF679B130B}" type="sibTrans" cxnId="{340F45D4-FEA3-449E-8FEE-B9B44C472F64}">
      <dgm:prSet/>
      <dgm:spPr/>
      <dgm:t>
        <a:bodyPr/>
        <a:lstStyle/>
        <a:p>
          <a:endParaRPr lang="en-US"/>
        </a:p>
      </dgm:t>
    </dgm:pt>
    <dgm:pt modelId="{485455B8-0FAA-4B1A-ABC7-AFEC306C9006}">
      <dgm:prSet phldrT="[Text]"/>
      <dgm:spPr/>
      <dgm:t>
        <a:bodyPr/>
        <a:lstStyle/>
        <a:p>
          <a:r>
            <a:rPr lang="en-US" dirty="0" smtClean="0"/>
            <a:t>Define how the technology will solves the business issue/problem(s).</a:t>
          </a:r>
          <a:endParaRPr lang="en-US" dirty="0"/>
        </a:p>
      </dgm:t>
    </dgm:pt>
    <dgm:pt modelId="{176B3161-7E8E-4E02-816C-9BC10371AA73}" type="parTrans" cxnId="{82023898-5D43-4FD9-B92C-FE12A47C69EA}">
      <dgm:prSet/>
      <dgm:spPr/>
      <dgm:t>
        <a:bodyPr/>
        <a:lstStyle/>
        <a:p>
          <a:endParaRPr lang="en-US"/>
        </a:p>
      </dgm:t>
    </dgm:pt>
    <dgm:pt modelId="{B1257D90-9A1F-4D15-832F-3868DC9F5C35}" type="sibTrans" cxnId="{82023898-5D43-4FD9-B92C-FE12A47C69EA}">
      <dgm:prSet/>
      <dgm:spPr/>
      <dgm:t>
        <a:bodyPr/>
        <a:lstStyle/>
        <a:p>
          <a:endParaRPr lang="en-US"/>
        </a:p>
      </dgm:t>
    </dgm:pt>
    <dgm:pt modelId="{41BF84A9-74F4-45AE-A7E5-71E3ED9116F1}">
      <dgm:prSet phldrT="[Text]"/>
      <dgm:spPr/>
      <dgm:t>
        <a:bodyPr/>
        <a:lstStyle/>
        <a:p>
          <a:r>
            <a:rPr lang="en-US" dirty="0" smtClean="0"/>
            <a:t>Road Show &amp; playbooks to execute. (Who, what, timing, etc…)</a:t>
          </a:r>
          <a:endParaRPr lang="en-US" dirty="0"/>
        </a:p>
      </dgm:t>
    </dgm:pt>
    <dgm:pt modelId="{7333D855-2116-4EC0-8EA8-A736F6BB39ED}" type="parTrans" cxnId="{B27B1BB7-86D6-43B1-BBD5-4C4E5E611432}">
      <dgm:prSet/>
      <dgm:spPr/>
      <dgm:t>
        <a:bodyPr/>
        <a:lstStyle/>
        <a:p>
          <a:endParaRPr lang="en-US"/>
        </a:p>
      </dgm:t>
    </dgm:pt>
    <dgm:pt modelId="{E4303EB7-A515-4398-81D2-524B2F268F09}" type="sibTrans" cxnId="{B27B1BB7-86D6-43B1-BBD5-4C4E5E611432}">
      <dgm:prSet/>
      <dgm:spPr/>
      <dgm:t>
        <a:bodyPr/>
        <a:lstStyle/>
        <a:p>
          <a:endParaRPr lang="en-US"/>
        </a:p>
      </dgm:t>
    </dgm:pt>
    <dgm:pt modelId="{E2C65CCC-1DC0-4F02-B605-6755E7AE5FDD}">
      <dgm:prSet phldrT="[Text]"/>
      <dgm:spPr/>
      <dgm:t>
        <a:bodyPr/>
        <a:lstStyle/>
        <a:p>
          <a:r>
            <a:rPr lang="en-US" dirty="0" smtClean="0"/>
            <a:t>Define measurable success criteria.</a:t>
          </a:r>
          <a:endParaRPr lang="en-US" dirty="0"/>
        </a:p>
      </dgm:t>
    </dgm:pt>
    <dgm:pt modelId="{C3B45380-8FE0-4ACC-8C31-43BBD48E3810}" type="parTrans" cxnId="{937E39DB-86CE-4730-9301-01B9003616B4}">
      <dgm:prSet/>
      <dgm:spPr/>
      <dgm:t>
        <a:bodyPr/>
        <a:lstStyle/>
        <a:p>
          <a:endParaRPr lang="en-US"/>
        </a:p>
      </dgm:t>
    </dgm:pt>
    <dgm:pt modelId="{6396F674-2AAA-4855-A2C5-77E79AB7FD78}" type="sibTrans" cxnId="{937E39DB-86CE-4730-9301-01B9003616B4}">
      <dgm:prSet/>
      <dgm:spPr/>
      <dgm:t>
        <a:bodyPr/>
        <a:lstStyle/>
        <a:p>
          <a:endParaRPr lang="en-US"/>
        </a:p>
      </dgm:t>
    </dgm:pt>
    <dgm:pt modelId="{5138F6B4-189B-406F-AE4C-8E15FF3598DD}">
      <dgm:prSet phldrT="[Text]"/>
      <dgm:spPr/>
      <dgm:t>
        <a:bodyPr/>
        <a:lstStyle/>
        <a:p>
          <a:r>
            <a:rPr lang="en-US" dirty="0" smtClean="0"/>
            <a:t>Outline if technology should have pilot or engage with FUSION </a:t>
          </a:r>
          <a:endParaRPr lang="en-US" dirty="0"/>
        </a:p>
      </dgm:t>
    </dgm:pt>
    <dgm:pt modelId="{2AA6C06E-BA09-4E0D-AD45-CBCF34FF1983}" type="parTrans" cxnId="{87B2A68E-4E83-4B0B-912B-188CAF2E43E7}">
      <dgm:prSet/>
      <dgm:spPr/>
      <dgm:t>
        <a:bodyPr/>
        <a:lstStyle/>
        <a:p>
          <a:endParaRPr lang="en-US"/>
        </a:p>
      </dgm:t>
    </dgm:pt>
    <dgm:pt modelId="{74FE814E-EF90-474D-AE82-3B49A27A6EFB}" type="sibTrans" cxnId="{87B2A68E-4E83-4B0B-912B-188CAF2E43E7}">
      <dgm:prSet/>
      <dgm:spPr/>
      <dgm:t>
        <a:bodyPr/>
        <a:lstStyle/>
        <a:p>
          <a:endParaRPr lang="en-US"/>
        </a:p>
      </dgm:t>
    </dgm:pt>
    <dgm:pt modelId="{98E02056-6E9E-4058-BF89-F542D799B53F}" type="pres">
      <dgm:prSet presAssocID="{8424178B-EC50-4BD7-9966-C29EE85585E2}" presName="linearFlow" presStyleCnt="0">
        <dgm:presLayoutVars>
          <dgm:dir/>
          <dgm:animLvl val="lvl"/>
          <dgm:resizeHandles val="exact"/>
        </dgm:presLayoutVars>
      </dgm:prSet>
      <dgm:spPr/>
      <dgm:t>
        <a:bodyPr/>
        <a:lstStyle/>
        <a:p>
          <a:endParaRPr lang="en-US"/>
        </a:p>
      </dgm:t>
    </dgm:pt>
    <dgm:pt modelId="{90450E5C-C661-4473-97AD-36D208B639D6}" type="pres">
      <dgm:prSet presAssocID="{A37D3379-A4A4-41EF-855B-3A0FCF6D97E9}" presName="composite" presStyleCnt="0"/>
      <dgm:spPr/>
    </dgm:pt>
    <dgm:pt modelId="{28CA80A0-6099-4FB1-98E1-A305AFBAD32F}" type="pres">
      <dgm:prSet presAssocID="{A37D3379-A4A4-41EF-855B-3A0FCF6D97E9}" presName="parentText" presStyleLbl="alignNode1" presStyleIdx="0" presStyleCnt="3">
        <dgm:presLayoutVars>
          <dgm:chMax val="1"/>
          <dgm:bulletEnabled val="1"/>
        </dgm:presLayoutVars>
      </dgm:prSet>
      <dgm:spPr/>
      <dgm:t>
        <a:bodyPr/>
        <a:lstStyle/>
        <a:p>
          <a:endParaRPr lang="en-US"/>
        </a:p>
      </dgm:t>
    </dgm:pt>
    <dgm:pt modelId="{374EED69-74E2-4C9E-AB66-5FE35EEC888E}" type="pres">
      <dgm:prSet presAssocID="{A37D3379-A4A4-41EF-855B-3A0FCF6D97E9}" presName="descendantText" presStyleLbl="alignAcc1" presStyleIdx="0" presStyleCnt="3">
        <dgm:presLayoutVars>
          <dgm:bulletEnabled val="1"/>
        </dgm:presLayoutVars>
      </dgm:prSet>
      <dgm:spPr/>
      <dgm:t>
        <a:bodyPr/>
        <a:lstStyle/>
        <a:p>
          <a:endParaRPr lang="en-US"/>
        </a:p>
      </dgm:t>
    </dgm:pt>
    <dgm:pt modelId="{2238CA48-8D04-46DA-866B-4728C5EFFF0C}" type="pres">
      <dgm:prSet presAssocID="{8E83FF79-297F-47CE-853B-3E221C7BFA88}" presName="sp" presStyleCnt="0"/>
      <dgm:spPr/>
    </dgm:pt>
    <dgm:pt modelId="{8195B6F8-FF83-4FF1-8ACD-59DBA4EFEEDC}" type="pres">
      <dgm:prSet presAssocID="{28E47871-3A9E-49BD-AF2F-C9CFD08F1B99}" presName="composite" presStyleCnt="0"/>
      <dgm:spPr/>
    </dgm:pt>
    <dgm:pt modelId="{12B0FFD6-3335-4E6C-8996-66CA60CA6D11}" type="pres">
      <dgm:prSet presAssocID="{28E47871-3A9E-49BD-AF2F-C9CFD08F1B99}" presName="parentText" presStyleLbl="alignNode1" presStyleIdx="1" presStyleCnt="3">
        <dgm:presLayoutVars>
          <dgm:chMax val="1"/>
          <dgm:bulletEnabled val="1"/>
        </dgm:presLayoutVars>
      </dgm:prSet>
      <dgm:spPr/>
      <dgm:t>
        <a:bodyPr/>
        <a:lstStyle/>
        <a:p>
          <a:endParaRPr lang="en-US"/>
        </a:p>
      </dgm:t>
    </dgm:pt>
    <dgm:pt modelId="{B4B7E20E-B4CC-482C-9453-33D931B3819F}" type="pres">
      <dgm:prSet presAssocID="{28E47871-3A9E-49BD-AF2F-C9CFD08F1B99}" presName="descendantText" presStyleLbl="alignAcc1" presStyleIdx="1" presStyleCnt="3">
        <dgm:presLayoutVars>
          <dgm:bulletEnabled val="1"/>
        </dgm:presLayoutVars>
      </dgm:prSet>
      <dgm:spPr/>
      <dgm:t>
        <a:bodyPr/>
        <a:lstStyle/>
        <a:p>
          <a:endParaRPr lang="en-US"/>
        </a:p>
      </dgm:t>
    </dgm:pt>
    <dgm:pt modelId="{80F8A238-3228-4DF7-80D3-14675A3C4810}" type="pres">
      <dgm:prSet presAssocID="{1C1FBC0D-F44C-4BD6-A2B0-2633FF2DA55B}" presName="sp" presStyleCnt="0"/>
      <dgm:spPr/>
    </dgm:pt>
    <dgm:pt modelId="{CED4FE71-E5FD-4E89-80E0-57089D0D2137}" type="pres">
      <dgm:prSet presAssocID="{97BD7830-4E4B-4427-A513-3367E250AAB1}" presName="composite" presStyleCnt="0"/>
      <dgm:spPr/>
    </dgm:pt>
    <dgm:pt modelId="{71CFFC21-D68B-428C-924C-DC7FC5089030}" type="pres">
      <dgm:prSet presAssocID="{97BD7830-4E4B-4427-A513-3367E250AAB1}" presName="parentText" presStyleLbl="alignNode1" presStyleIdx="2" presStyleCnt="3">
        <dgm:presLayoutVars>
          <dgm:chMax val="1"/>
          <dgm:bulletEnabled val="1"/>
        </dgm:presLayoutVars>
      </dgm:prSet>
      <dgm:spPr/>
      <dgm:t>
        <a:bodyPr/>
        <a:lstStyle/>
        <a:p>
          <a:endParaRPr lang="en-US"/>
        </a:p>
      </dgm:t>
    </dgm:pt>
    <dgm:pt modelId="{58626573-6203-4249-883B-D3D3781D8BF4}" type="pres">
      <dgm:prSet presAssocID="{97BD7830-4E4B-4427-A513-3367E250AAB1}" presName="descendantText" presStyleLbl="alignAcc1" presStyleIdx="2" presStyleCnt="3" custLinFactNeighborX="178" custLinFactNeighborY="-738">
        <dgm:presLayoutVars>
          <dgm:bulletEnabled val="1"/>
        </dgm:presLayoutVars>
      </dgm:prSet>
      <dgm:spPr/>
      <dgm:t>
        <a:bodyPr/>
        <a:lstStyle/>
        <a:p>
          <a:endParaRPr lang="en-US"/>
        </a:p>
      </dgm:t>
    </dgm:pt>
  </dgm:ptLst>
  <dgm:cxnLst>
    <dgm:cxn modelId="{04055C9A-C855-4078-9A81-E2626DB7EDC3}" type="presOf" srcId="{5138F6B4-189B-406F-AE4C-8E15FF3598DD}" destId="{58626573-6203-4249-883B-D3D3781D8BF4}" srcOrd="0" destOrd="1" presId="urn:microsoft.com/office/officeart/2005/8/layout/chevron2"/>
    <dgm:cxn modelId="{87B2A68E-4E83-4B0B-912B-188CAF2E43E7}" srcId="{97BD7830-4E4B-4427-A513-3367E250AAB1}" destId="{5138F6B4-189B-406F-AE4C-8E15FF3598DD}" srcOrd="1" destOrd="0" parTransId="{2AA6C06E-BA09-4E0D-AD45-CBCF34FF1983}" sibTransId="{74FE814E-EF90-474D-AE82-3B49A27A6EFB}"/>
    <dgm:cxn modelId="{58C37246-0D37-46AE-B6FB-2CED2296BE1D}" type="presOf" srcId="{A37D3379-A4A4-41EF-855B-3A0FCF6D97E9}" destId="{28CA80A0-6099-4FB1-98E1-A305AFBAD32F}" srcOrd="0" destOrd="0" presId="urn:microsoft.com/office/officeart/2005/8/layout/chevron2"/>
    <dgm:cxn modelId="{9704DD06-E43E-4CFD-A857-3D356A620395}" type="presOf" srcId="{8424178B-EC50-4BD7-9966-C29EE85585E2}" destId="{98E02056-6E9E-4058-BF89-F542D799B53F}" srcOrd="0" destOrd="0" presId="urn:microsoft.com/office/officeart/2005/8/layout/chevron2"/>
    <dgm:cxn modelId="{B27B1BB7-86D6-43B1-BBD5-4C4E5E611432}" srcId="{97BD7830-4E4B-4427-A513-3367E250AAB1}" destId="{41BF84A9-74F4-45AE-A7E5-71E3ED9116F1}" srcOrd="0" destOrd="0" parTransId="{7333D855-2116-4EC0-8EA8-A736F6BB39ED}" sibTransId="{E4303EB7-A515-4398-81D2-524B2F268F09}"/>
    <dgm:cxn modelId="{DB458729-4ACC-4524-9A2D-EA7E37BDB483}" srcId="{8424178B-EC50-4BD7-9966-C29EE85585E2}" destId="{28E47871-3A9E-49BD-AF2F-C9CFD08F1B99}" srcOrd="1" destOrd="0" parTransId="{981F55DB-04D3-487F-8965-A00C683D9363}" sibTransId="{1C1FBC0D-F44C-4BD6-A2B0-2633FF2DA55B}"/>
    <dgm:cxn modelId="{340F45D4-FEA3-449E-8FEE-B9B44C472F64}" srcId="{28E47871-3A9E-49BD-AF2F-C9CFD08F1B99}" destId="{05640BDB-C5F3-44B1-9E3C-8BBEA1C66498}" srcOrd="1" destOrd="0" parTransId="{327ECD8D-0645-4ED0-9095-A212FFAF2555}" sibTransId="{63EB1996-1EA7-41F3-9C25-14DF679B130B}"/>
    <dgm:cxn modelId="{09BD43F3-D805-4C88-9118-733DA5DB4CD9}" type="presOf" srcId="{41BF84A9-74F4-45AE-A7E5-71E3ED9116F1}" destId="{58626573-6203-4249-883B-D3D3781D8BF4}" srcOrd="0" destOrd="0" presId="urn:microsoft.com/office/officeart/2005/8/layout/chevron2"/>
    <dgm:cxn modelId="{6B3EDCA6-E0CD-492E-BD06-1E21BDE0DDFE}" type="presOf" srcId="{485455B8-0FAA-4B1A-ABC7-AFEC306C9006}" destId="{B4B7E20E-B4CC-482C-9453-33D931B3819F}" srcOrd="0" destOrd="2" presId="urn:microsoft.com/office/officeart/2005/8/layout/chevron2"/>
    <dgm:cxn modelId="{8D936BAD-0640-4A8E-9C00-00ACA1E0E80A}" type="presOf" srcId="{BC88C4A5-BA7B-439D-8446-F470635D8C1D}" destId="{374EED69-74E2-4C9E-AB66-5FE35EEC888E}" srcOrd="0" destOrd="0" presId="urn:microsoft.com/office/officeart/2005/8/layout/chevron2"/>
    <dgm:cxn modelId="{BB5D0224-D93D-4EC0-B08C-0D0576EA9A02}" srcId="{8424178B-EC50-4BD7-9966-C29EE85585E2}" destId="{97BD7830-4E4B-4427-A513-3367E250AAB1}" srcOrd="2" destOrd="0" parTransId="{F3DCEBF6-CDFB-4EF9-8172-28F2A1BC2FB7}" sibTransId="{0670E4D2-0272-47BF-B048-3E6928DBC49F}"/>
    <dgm:cxn modelId="{5082AC92-9E19-4526-BB18-8B4C3AFBEF5C}" srcId="{97BD7830-4E4B-4427-A513-3367E250AAB1}" destId="{8AD35772-8504-4065-B280-F418501385F0}" srcOrd="2" destOrd="0" parTransId="{D22CF06A-8F80-4449-A127-BE28A04A3660}" sibTransId="{D68395B2-529D-43E7-BD26-33EDA2479817}"/>
    <dgm:cxn modelId="{E87052B5-B083-4937-B1A4-8C541767D85A}" srcId="{28E47871-3A9E-49BD-AF2F-C9CFD08F1B99}" destId="{3595F901-F206-4A5E-BF74-493CFEDB5AE5}" srcOrd="0" destOrd="0" parTransId="{01E2ED1E-7A21-4700-B6ED-1C0C96454DDD}" sibTransId="{338F4592-848F-4C7F-9F3A-4ADA5616C889}"/>
    <dgm:cxn modelId="{FFD6C565-C1F2-4774-8884-BC3710FF51C9}" srcId="{97BD7830-4E4B-4427-A513-3367E250AAB1}" destId="{B995ED68-56FC-4325-94BB-0ED8F58AAC85}" srcOrd="3" destOrd="0" parTransId="{8A719332-069E-4604-B663-28F90209D709}" sibTransId="{0DFCE986-C1D9-4185-8483-8EBCBB19730B}"/>
    <dgm:cxn modelId="{F159B8A4-12C9-404B-8BF6-EAA2972F4B15}" type="presOf" srcId="{97BD7830-4E4B-4427-A513-3367E250AAB1}" destId="{71CFFC21-D68B-428C-924C-DC7FC5089030}" srcOrd="0" destOrd="0" presId="urn:microsoft.com/office/officeart/2005/8/layout/chevron2"/>
    <dgm:cxn modelId="{CC685C8E-588D-42F7-BAFF-FE28E70F98FE}" type="presOf" srcId="{8AD35772-8504-4065-B280-F418501385F0}" destId="{58626573-6203-4249-883B-D3D3781D8BF4}" srcOrd="0" destOrd="2" presId="urn:microsoft.com/office/officeart/2005/8/layout/chevron2"/>
    <dgm:cxn modelId="{4C9418B7-B9FE-49A9-876B-987C1BF8E5AB}" type="presOf" srcId="{E2C65CCC-1DC0-4F02-B605-6755E7AE5FDD}" destId="{B4B7E20E-B4CC-482C-9453-33D931B3819F}" srcOrd="0" destOrd="3" presId="urn:microsoft.com/office/officeart/2005/8/layout/chevron2"/>
    <dgm:cxn modelId="{1726704B-9C5E-4EDF-BB0A-E35E973D398B}" type="presOf" srcId="{3595F901-F206-4A5E-BF74-493CFEDB5AE5}" destId="{B4B7E20E-B4CC-482C-9453-33D931B3819F}" srcOrd="0" destOrd="0" presId="urn:microsoft.com/office/officeart/2005/8/layout/chevron2"/>
    <dgm:cxn modelId="{C1DD9DEB-8D76-4659-A467-5D56FF5C18C3}" type="presOf" srcId="{28E47871-3A9E-49BD-AF2F-C9CFD08F1B99}" destId="{12B0FFD6-3335-4E6C-8996-66CA60CA6D11}" srcOrd="0" destOrd="0" presId="urn:microsoft.com/office/officeart/2005/8/layout/chevron2"/>
    <dgm:cxn modelId="{937E39DB-86CE-4730-9301-01B9003616B4}" srcId="{28E47871-3A9E-49BD-AF2F-C9CFD08F1B99}" destId="{E2C65CCC-1DC0-4F02-B605-6755E7AE5FDD}" srcOrd="3" destOrd="0" parTransId="{C3B45380-8FE0-4ACC-8C31-43BBD48E3810}" sibTransId="{6396F674-2AAA-4855-A2C5-77E79AB7FD78}"/>
    <dgm:cxn modelId="{017E138A-C4E0-4C4F-9E4D-D238A73CBF2B}" srcId="{8424178B-EC50-4BD7-9966-C29EE85585E2}" destId="{A37D3379-A4A4-41EF-855B-3A0FCF6D97E9}" srcOrd="0" destOrd="0" parTransId="{52A1744E-F1F1-42A6-A44F-3A9573ADC1E4}" sibTransId="{8E83FF79-297F-47CE-853B-3E221C7BFA88}"/>
    <dgm:cxn modelId="{3D9FFA03-627E-4561-ABA8-14515469255D}" srcId="{A37D3379-A4A4-41EF-855B-3A0FCF6D97E9}" destId="{BC88C4A5-BA7B-439D-8446-F470635D8C1D}" srcOrd="0" destOrd="0" parTransId="{FB210EE4-D04C-44E6-93E1-DCEEBDDB9B0F}" sibTransId="{4B9C2391-775E-4204-B490-F96F8F83294F}"/>
    <dgm:cxn modelId="{833E5CA4-BBD8-49CC-B4AB-8CB69E19D871}" type="presOf" srcId="{B995ED68-56FC-4325-94BB-0ED8F58AAC85}" destId="{58626573-6203-4249-883B-D3D3781D8BF4}" srcOrd="0" destOrd="3" presId="urn:microsoft.com/office/officeart/2005/8/layout/chevron2"/>
    <dgm:cxn modelId="{82023898-5D43-4FD9-B92C-FE12A47C69EA}" srcId="{28E47871-3A9E-49BD-AF2F-C9CFD08F1B99}" destId="{485455B8-0FAA-4B1A-ABC7-AFEC306C9006}" srcOrd="2" destOrd="0" parTransId="{176B3161-7E8E-4E02-816C-9BC10371AA73}" sibTransId="{B1257D90-9A1F-4D15-832F-3868DC9F5C35}"/>
    <dgm:cxn modelId="{A6557566-F91C-4DBF-8B45-272EBDD94CF8}" type="presOf" srcId="{05640BDB-C5F3-44B1-9E3C-8BBEA1C66498}" destId="{B4B7E20E-B4CC-482C-9453-33D931B3819F}" srcOrd="0" destOrd="1" presId="urn:microsoft.com/office/officeart/2005/8/layout/chevron2"/>
    <dgm:cxn modelId="{8757E5EA-1EBD-4244-97AF-EF5176880106}" type="presParOf" srcId="{98E02056-6E9E-4058-BF89-F542D799B53F}" destId="{90450E5C-C661-4473-97AD-36D208B639D6}" srcOrd="0" destOrd="0" presId="urn:microsoft.com/office/officeart/2005/8/layout/chevron2"/>
    <dgm:cxn modelId="{10E56294-4DA5-406F-ABF0-359FCBE3A5CB}" type="presParOf" srcId="{90450E5C-C661-4473-97AD-36D208B639D6}" destId="{28CA80A0-6099-4FB1-98E1-A305AFBAD32F}" srcOrd="0" destOrd="0" presId="urn:microsoft.com/office/officeart/2005/8/layout/chevron2"/>
    <dgm:cxn modelId="{E444DEC4-AD5F-41A0-93B2-97FACE24CC5A}" type="presParOf" srcId="{90450E5C-C661-4473-97AD-36D208B639D6}" destId="{374EED69-74E2-4C9E-AB66-5FE35EEC888E}" srcOrd="1" destOrd="0" presId="urn:microsoft.com/office/officeart/2005/8/layout/chevron2"/>
    <dgm:cxn modelId="{319EC6E7-1C14-4A38-B6F3-BB221BED1A44}" type="presParOf" srcId="{98E02056-6E9E-4058-BF89-F542D799B53F}" destId="{2238CA48-8D04-46DA-866B-4728C5EFFF0C}" srcOrd="1" destOrd="0" presId="urn:microsoft.com/office/officeart/2005/8/layout/chevron2"/>
    <dgm:cxn modelId="{8FF40F3B-0A17-4C02-8D4D-3E39DE489B0C}" type="presParOf" srcId="{98E02056-6E9E-4058-BF89-F542D799B53F}" destId="{8195B6F8-FF83-4FF1-8ACD-59DBA4EFEEDC}" srcOrd="2" destOrd="0" presId="urn:microsoft.com/office/officeart/2005/8/layout/chevron2"/>
    <dgm:cxn modelId="{4CC8F7CB-3702-492F-A665-A130012A8EDA}" type="presParOf" srcId="{8195B6F8-FF83-4FF1-8ACD-59DBA4EFEEDC}" destId="{12B0FFD6-3335-4E6C-8996-66CA60CA6D11}" srcOrd="0" destOrd="0" presId="urn:microsoft.com/office/officeart/2005/8/layout/chevron2"/>
    <dgm:cxn modelId="{92BE6EF3-C830-4813-BD64-3FF74C9374F1}" type="presParOf" srcId="{8195B6F8-FF83-4FF1-8ACD-59DBA4EFEEDC}" destId="{B4B7E20E-B4CC-482C-9453-33D931B3819F}" srcOrd="1" destOrd="0" presId="urn:microsoft.com/office/officeart/2005/8/layout/chevron2"/>
    <dgm:cxn modelId="{14CCDFE2-5531-4E1B-A7E2-E6F04B026111}" type="presParOf" srcId="{98E02056-6E9E-4058-BF89-F542D799B53F}" destId="{80F8A238-3228-4DF7-80D3-14675A3C4810}" srcOrd="3" destOrd="0" presId="urn:microsoft.com/office/officeart/2005/8/layout/chevron2"/>
    <dgm:cxn modelId="{1D4109A7-59EB-456A-AC9D-B4CDA1461A87}" type="presParOf" srcId="{98E02056-6E9E-4058-BF89-F542D799B53F}" destId="{CED4FE71-E5FD-4E89-80E0-57089D0D2137}" srcOrd="4" destOrd="0" presId="urn:microsoft.com/office/officeart/2005/8/layout/chevron2"/>
    <dgm:cxn modelId="{B858DE06-AE2F-4F10-8033-C01F381C095B}" type="presParOf" srcId="{CED4FE71-E5FD-4E89-80E0-57089D0D2137}" destId="{71CFFC21-D68B-428C-924C-DC7FC5089030}" srcOrd="0" destOrd="0" presId="urn:microsoft.com/office/officeart/2005/8/layout/chevron2"/>
    <dgm:cxn modelId="{4065D1E4-C843-4E6A-9EAB-49BE45A515AA}" type="presParOf" srcId="{CED4FE71-E5FD-4E89-80E0-57089D0D2137}" destId="{58626573-6203-4249-883B-D3D3781D8BF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A80A0-6099-4FB1-98E1-A305AFBAD32F}">
      <dsp:nvSpPr>
        <dsp:cNvPr id="0" name=""/>
        <dsp:cNvSpPr/>
      </dsp:nvSpPr>
      <dsp:spPr>
        <a:xfrm rot="5400000">
          <a:off x="-274943" y="277871"/>
          <a:ext cx="1832956" cy="128306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Business</a:t>
          </a:r>
        </a:p>
        <a:p>
          <a:pPr lvl="0" algn="ctr" defTabSz="711200">
            <a:lnSpc>
              <a:spcPct val="90000"/>
            </a:lnSpc>
            <a:spcBef>
              <a:spcPct val="0"/>
            </a:spcBef>
            <a:spcAft>
              <a:spcPct val="35000"/>
            </a:spcAft>
          </a:pPr>
          <a:r>
            <a:rPr lang="en-US" sz="1600" kern="1200" dirty="0" smtClean="0"/>
            <a:t>Value</a:t>
          </a:r>
          <a:endParaRPr lang="en-US" sz="1600" kern="1200" dirty="0"/>
        </a:p>
      </dsp:txBody>
      <dsp:txXfrm rot="-5400000">
        <a:off x="1" y="644463"/>
        <a:ext cx="1283069" cy="549887"/>
      </dsp:txXfrm>
    </dsp:sp>
    <dsp:sp modelId="{374EED69-74E2-4C9E-AB66-5FE35EEC888E}">
      <dsp:nvSpPr>
        <dsp:cNvPr id="0" name=""/>
        <dsp:cNvSpPr/>
      </dsp:nvSpPr>
      <dsp:spPr>
        <a:xfrm rot="5400000">
          <a:off x="4160623" y="-2874626"/>
          <a:ext cx="1191421" cy="6946530"/>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Define the business use case or value-add that the technology component has the potential to improve, solve or make more effective/efficient/compliant.  </a:t>
          </a:r>
          <a:endParaRPr lang="en-US" sz="1400" kern="1200" dirty="0"/>
        </a:p>
      </dsp:txBody>
      <dsp:txXfrm rot="-5400000">
        <a:off x="1283069" y="61088"/>
        <a:ext cx="6888370" cy="1075101"/>
      </dsp:txXfrm>
    </dsp:sp>
    <dsp:sp modelId="{12B0FFD6-3335-4E6C-8996-66CA60CA6D11}">
      <dsp:nvSpPr>
        <dsp:cNvPr id="0" name=""/>
        <dsp:cNvSpPr/>
      </dsp:nvSpPr>
      <dsp:spPr>
        <a:xfrm rot="5400000">
          <a:off x="-274943" y="1919102"/>
          <a:ext cx="1832956" cy="128306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Solution </a:t>
          </a:r>
        </a:p>
        <a:p>
          <a:pPr lvl="0" algn="ctr" defTabSz="711200">
            <a:lnSpc>
              <a:spcPct val="90000"/>
            </a:lnSpc>
            <a:spcBef>
              <a:spcPct val="0"/>
            </a:spcBef>
            <a:spcAft>
              <a:spcPct val="35000"/>
            </a:spcAft>
          </a:pPr>
          <a:r>
            <a:rPr lang="en-US" sz="1600" kern="1200" dirty="0" smtClean="0"/>
            <a:t>Analysis</a:t>
          </a:r>
          <a:endParaRPr lang="en-US" sz="1600" kern="1200" dirty="0"/>
        </a:p>
      </dsp:txBody>
      <dsp:txXfrm rot="-5400000">
        <a:off x="1" y="2285694"/>
        <a:ext cx="1283069" cy="549887"/>
      </dsp:txXfrm>
    </dsp:sp>
    <dsp:sp modelId="{B4B7E20E-B4CC-482C-9453-33D931B3819F}">
      <dsp:nvSpPr>
        <dsp:cNvPr id="0" name=""/>
        <dsp:cNvSpPr/>
      </dsp:nvSpPr>
      <dsp:spPr>
        <a:xfrm rot="5400000">
          <a:off x="4160623" y="-1233395"/>
          <a:ext cx="1191421" cy="6946530"/>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The key questions within the technology space. (Customer, cause, financials)</a:t>
          </a:r>
          <a:endParaRPr lang="en-US" sz="1400" kern="1200" dirty="0"/>
        </a:p>
        <a:p>
          <a:pPr marL="114300" lvl="1" indent="-114300" algn="l" defTabSz="622300">
            <a:lnSpc>
              <a:spcPct val="90000"/>
            </a:lnSpc>
            <a:spcBef>
              <a:spcPct val="0"/>
            </a:spcBef>
            <a:spcAft>
              <a:spcPct val="15000"/>
            </a:spcAft>
            <a:buChar char="••"/>
          </a:pPr>
          <a:r>
            <a:rPr lang="en-US" sz="1400" kern="1200" dirty="0" smtClean="0"/>
            <a:t>Define the opportunity being growth, innovation, operational efficiency/optimization.</a:t>
          </a:r>
          <a:endParaRPr lang="en-US" sz="1400" kern="1200" dirty="0"/>
        </a:p>
        <a:p>
          <a:pPr marL="114300" lvl="1" indent="-114300" algn="l" defTabSz="622300">
            <a:lnSpc>
              <a:spcPct val="90000"/>
            </a:lnSpc>
            <a:spcBef>
              <a:spcPct val="0"/>
            </a:spcBef>
            <a:spcAft>
              <a:spcPct val="15000"/>
            </a:spcAft>
            <a:buChar char="••"/>
          </a:pPr>
          <a:r>
            <a:rPr lang="en-US" sz="1400" kern="1200" dirty="0" smtClean="0"/>
            <a:t>Define how the technology will solves the business issue/problem(s).</a:t>
          </a:r>
          <a:endParaRPr lang="en-US" sz="1400" kern="1200" dirty="0"/>
        </a:p>
        <a:p>
          <a:pPr marL="114300" lvl="1" indent="-114300" algn="l" defTabSz="622300">
            <a:lnSpc>
              <a:spcPct val="90000"/>
            </a:lnSpc>
            <a:spcBef>
              <a:spcPct val="0"/>
            </a:spcBef>
            <a:spcAft>
              <a:spcPct val="15000"/>
            </a:spcAft>
            <a:buChar char="••"/>
          </a:pPr>
          <a:r>
            <a:rPr lang="en-US" sz="1400" kern="1200" dirty="0" smtClean="0"/>
            <a:t>Define measurable success criteria.</a:t>
          </a:r>
          <a:endParaRPr lang="en-US" sz="1400" kern="1200" dirty="0"/>
        </a:p>
      </dsp:txBody>
      <dsp:txXfrm rot="-5400000">
        <a:off x="1283069" y="1702319"/>
        <a:ext cx="6888370" cy="1075101"/>
      </dsp:txXfrm>
    </dsp:sp>
    <dsp:sp modelId="{71CFFC21-D68B-428C-924C-DC7FC5089030}">
      <dsp:nvSpPr>
        <dsp:cNvPr id="0" name=""/>
        <dsp:cNvSpPr/>
      </dsp:nvSpPr>
      <dsp:spPr>
        <a:xfrm rot="5400000">
          <a:off x="-274943" y="3560333"/>
          <a:ext cx="1832956" cy="1283069"/>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Post Items</a:t>
          </a:r>
          <a:endParaRPr lang="en-US" sz="1600" kern="1200" dirty="0"/>
        </a:p>
      </dsp:txBody>
      <dsp:txXfrm rot="-5400000">
        <a:off x="1" y="3926925"/>
        <a:ext cx="1283069" cy="549887"/>
      </dsp:txXfrm>
    </dsp:sp>
    <dsp:sp modelId="{58626573-6203-4249-883B-D3D3781D8BF4}">
      <dsp:nvSpPr>
        <dsp:cNvPr id="0" name=""/>
        <dsp:cNvSpPr/>
      </dsp:nvSpPr>
      <dsp:spPr>
        <a:xfrm rot="5400000">
          <a:off x="4160623" y="399043"/>
          <a:ext cx="1191421" cy="6946530"/>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Road Show &amp; playbooks to execute. (Who, what, timing, etc…)</a:t>
          </a:r>
          <a:endParaRPr lang="en-US" sz="1400" kern="1200" dirty="0"/>
        </a:p>
        <a:p>
          <a:pPr marL="114300" lvl="1" indent="-114300" algn="l" defTabSz="622300">
            <a:lnSpc>
              <a:spcPct val="90000"/>
            </a:lnSpc>
            <a:spcBef>
              <a:spcPct val="0"/>
            </a:spcBef>
            <a:spcAft>
              <a:spcPct val="15000"/>
            </a:spcAft>
            <a:buChar char="••"/>
          </a:pPr>
          <a:r>
            <a:rPr lang="en-US" sz="1400" kern="1200" dirty="0" smtClean="0"/>
            <a:t>Outline if technology should have pilot or engage with FUSION </a:t>
          </a:r>
          <a:endParaRPr lang="en-US" sz="1400" kern="1200" dirty="0"/>
        </a:p>
        <a:p>
          <a:pPr marL="114300" lvl="1" indent="-114300" algn="l" defTabSz="622300">
            <a:lnSpc>
              <a:spcPct val="90000"/>
            </a:lnSpc>
            <a:spcBef>
              <a:spcPct val="0"/>
            </a:spcBef>
            <a:spcAft>
              <a:spcPct val="15000"/>
            </a:spcAft>
            <a:buChar char="••"/>
          </a:pPr>
          <a:r>
            <a:rPr lang="en-US" sz="1400" kern="1200" dirty="0" smtClean="0"/>
            <a:t>Identify possible candidate projects from 2017 capital.</a:t>
          </a:r>
          <a:endParaRPr lang="en-US" sz="1400" kern="1200" dirty="0"/>
        </a:p>
        <a:p>
          <a:pPr marL="114300" lvl="1" indent="-114300" algn="l" defTabSz="622300">
            <a:lnSpc>
              <a:spcPct val="90000"/>
            </a:lnSpc>
            <a:spcBef>
              <a:spcPct val="0"/>
            </a:spcBef>
            <a:spcAft>
              <a:spcPct val="15000"/>
            </a:spcAft>
            <a:buChar char="••"/>
          </a:pPr>
          <a:r>
            <a:rPr lang="en-US" sz="1400" kern="1200" dirty="0" smtClean="0"/>
            <a:t>Illustrate how OCIO would propagating technology throughout Optum landscape.</a:t>
          </a:r>
          <a:endParaRPr lang="en-US" sz="1400" kern="1200" dirty="0"/>
        </a:p>
      </dsp:txBody>
      <dsp:txXfrm rot="-5400000">
        <a:off x="1283069" y="3334757"/>
        <a:ext cx="6888370" cy="10751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4A816209-3A24-4121-B82C-1762A880FFCB}" type="datetimeFigureOut">
              <a:rPr lang="en-US" smtClean="0"/>
              <a:t>1/30/2017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59C1F0B-DDAD-41A5-8FA7-394C961A79FF}" type="slidenum">
              <a:rPr lang="en-US" smtClean="0"/>
              <a:t>‹#›</a:t>
            </a:fld>
            <a:endParaRPr lang="en-US"/>
          </a:p>
        </p:txBody>
      </p:sp>
    </p:spTree>
    <p:extLst>
      <p:ext uri="{BB962C8B-B14F-4D97-AF65-F5344CB8AC3E}">
        <p14:creationId xmlns:p14="http://schemas.microsoft.com/office/powerpoint/2010/main" val="3235411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in something around the why Scalability</a:t>
            </a:r>
            <a:r>
              <a:rPr lang="en-US" baseline="0" dirty="0" smtClean="0"/>
              <a:t> is not a concern and the </a:t>
            </a:r>
            <a:r>
              <a:rPr lang="en-US" baseline="0" dirty="0" err="1" smtClean="0"/>
              <a:t>CentriHealth</a:t>
            </a:r>
            <a:r>
              <a:rPr lang="en-US" baseline="0" dirty="0" smtClean="0"/>
              <a:t> definition of an appliance.</a:t>
            </a:r>
            <a:endParaRPr lang="en-US" dirty="0"/>
          </a:p>
        </p:txBody>
      </p:sp>
      <p:sp>
        <p:nvSpPr>
          <p:cNvPr id="4" name="Slide Number Placeholder 3"/>
          <p:cNvSpPr>
            <a:spLocks noGrp="1"/>
          </p:cNvSpPr>
          <p:nvPr>
            <p:ph type="sldNum" sz="quarter" idx="10"/>
          </p:nvPr>
        </p:nvSpPr>
        <p:spPr/>
        <p:txBody>
          <a:bodyPr/>
          <a:lstStyle/>
          <a:p>
            <a:fld id="{659C1F0B-DDAD-41A5-8FA7-394C961A79FF}" type="slidenum">
              <a:rPr lang="en-US" smtClean="0"/>
              <a:t>3</a:t>
            </a:fld>
            <a:endParaRPr lang="en-US"/>
          </a:p>
        </p:txBody>
      </p:sp>
    </p:spTree>
    <p:extLst>
      <p:ext uri="{BB962C8B-B14F-4D97-AF65-F5344CB8AC3E}">
        <p14:creationId xmlns:p14="http://schemas.microsoft.com/office/powerpoint/2010/main" val="2867553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in something around the why Scalability</a:t>
            </a:r>
            <a:r>
              <a:rPr lang="en-US" baseline="0" dirty="0" smtClean="0"/>
              <a:t> is not a concern and the </a:t>
            </a:r>
            <a:r>
              <a:rPr lang="en-US" baseline="0" dirty="0" err="1" smtClean="0"/>
              <a:t>CentriHealth</a:t>
            </a:r>
            <a:r>
              <a:rPr lang="en-US" baseline="0" dirty="0" smtClean="0"/>
              <a:t> definition of an appliance.</a:t>
            </a:r>
            <a:endParaRPr lang="en-US" dirty="0"/>
          </a:p>
        </p:txBody>
      </p:sp>
      <p:sp>
        <p:nvSpPr>
          <p:cNvPr id="4" name="Slide Number Placeholder 3"/>
          <p:cNvSpPr>
            <a:spLocks noGrp="1"/>
          </p:cNvSpPr>
          <p:nvPr>
            <p:ph type="sldNum" sz="quarter" idx="10"/>
          </p:nvPr>
        </p:nvSpPr>
        <p:spPr/>
        <p:txBody>
          <a:bodyPr/>
          <a:lstStyle/>
          <a:p>
            <a:fld id="{659C1F0B-DDAD-41A5-8FA7-394C961A79FF}" type="slidenum">
              <a:rPr lang="en-US" smtClean="0"/>
              <a:t>4</a:t>
            </a:fld>
            <a:endParaRPr lang="en-US"/>
          </a:p>
        </p:txBody>
      </p:sp>
    </p:spTree>
    <p:extLst>
      <p:ext uri="{BB962C8B-B14F-4D97-AF65-F5344CB8AC3E}">
        <p14:creationId xmlns:p14="http://schemas.microsoft.com/office/powerpoint/2010/main" val="286755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in something around the why Scalability</a:t>
            </a:r>
            <a:r>
              <a:rPr lang="en-US" baseline="0" dirty="0" smtClean="0"/>
              <a:t> is not a concern and the </a:t>
            </a:r>
            <a:r>
              <a:rPr lang="en-US" baseline="0" dirty="0" err="1" smtClean="0"/>
              <a:t>CentriHealth</a:t>
            </a:r>
            <a:r>
              <a:rPr lang="en-US" baseline="0" dirty="0" smtClean="0"/>
              <a:t> definition of an appliance.</a:t>
            </a:r>
            <a:endParaRPr lang="en-US" dirty="0"/>
          </a:p>
        </p:txBody>
      </p:sp>
      <p:sp>
        <p:nvSpPr>
          <p:cNvPr id="4" name="Slide Number Placeholder 3"/>
          <p:cNvSpPr>
            <a:spLocks noGrp="1"/>
          </p:cNvSpPr>
          <p:nvPr>
            <p:ph type="sldNum" sz="quarter" idx="10"/>
          </p:nvPr>
        </p:nvSpPr>
        <p:spPr/>
        <p:txBody>
          <a:bodyPr/>
          <a:lstStyle/>
          <a:p>
            <a:fld id="{659C1F0B-DDAD-41A5-8FA7-394C961A79FF}" type="slidenum">
              <a:rPr lang="en-US" smtClean="0"/>
              <a:t>5</a:t>
            </a:fld>
            <a:endParaRPr lang="en-US"/>
          </a:p>
        </p:txBody>
      </p:sp>
    </p:spTree>
    <p:extLst>
      <p:ext uri="{BB962C8B-B14F-4D97-AF65-F5344CB8AC3E}">
        <p14:creationId xmlns:p14="http://schemas.microsoft.com/office/powerpoint/2010/main" val="2867553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a:t>
            </a:r>
            <a:r>
              <a:rPr lang="en-US" baseline="0" dirty="0" smtClean="0"/>
              <a:t> catalog still expecting and approach for extending services.</a:t>
            </a:r>
            <a:endParaRPr lang="en-US" dirty="0"/>
          </a:p>
        </p:txBody>
      </p:sp>
      <p:sp>
        <p:nvSpPr>
          <p:cNvPr id="4" name="Slide Number Placeholder 3"/>
          <p:cNvSpPr>
            <a:spLocks noGrp="1"/>
          </p:cNvSpPr>
          <p:nvPr>
            <p:ph type="sldNum" sz="quarter" idx="10"/>
          </p:nvPr>
        </p:nvSpPr>
        <p:spPr/>
        <p:txBody>
          <a:bodyPr/>
          <a:lstStyle/>
          <a:p>
            <a:fld id="{659C1F0B-DDAD-41A5-8FA7-394C961A79FF}" type="slidenum">
              <a:rPr lang="en-US" smtClean="0"/>
              <a:t>6</a:t>
            </a:fld>
            <a:endParaRPr lang="en-US"/>
          </a:p>
        </p:txBody>
      </p:sp>
    </p:spTree>
    <p:extLst>
      <p:ext uri="{BB962C8B-B14F-4D97-AF65-F5344CB8AC3E}">
        <p14:creationId xmlns:p14="http://schemas.microsoft.com/office/powerpoint/2010/main" val="3464046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a:t>
            </a:r>
            <a:r>
              <a:rPr lang="en-US" baseline="0" dirty="0" smtClean="0"/>
              <a:t> catalog still expecting and approach for extending services.</a:t>
            </a:r>
            <a:endParaRPr lang="en-US" dirty="0"/>
          </a:p>
        </p:txBody>
      </p:sp>
      <p:sp>
        <p:nvSpPr>
          <p:cNvPr id="4" name="Slide Number Placeholder 3"/>
          <p:cNvSpPr>
            <a:spLocks noGrp="1"/>
          </p:cNvSpPr>
          <p:nvPr>
            <p:ph type="sldNum" sz="quarter" idx="10"/>
          </p:nvPr>
        </p:nvSpPr>
        <p:spPr/>
        <p:txBody>
          <a:bodyPr/>
          <a:lstStyle/>
          <a:p>
            <a:fld id="{659C1F0B-DDAD-41A5-8FA7-394C961A79FF}" type="slidenum">
              <a:rPr lang="en-US" smtClean="0"/>
              <a:t>10</a:t>
            </a:fld>
            <a:endParaRPr lang="en-US"/>
          </a:p>
        </p:txBody>
      </p:sp>
    </p:spTree>
    <p:extLst>
      <p:ext uri="{BB962C8B-B14F-4D97-AF65-F5344CB8AC3E}">
        <p14:creationId xmlns:p14="http://schemas.microsoft.com/office/powerpoint/2010/main" val="3464046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a:t>
            </a:r>
            <a:r>
              <a:rPr lang="en-US" baseline="0" dirty="0" smtClean="0"/>
              <a:t> catalog still expecting and approach for extending services.</a:t>
            </a:r>
            <a:endParaRPr lang="en-US" dirty="0"/>
          </a:p>
        </p:txBody>
      </p:sp>
      <p:sp>
        <p:nvSpPr>
          <p:cNvPr id="4" name="Slide Number Placeholder 3"/>
          <p:cNvSpPr>
            <a:spLocks noGrp="1"/>
          </p:cNvSpPr>
          <p:nvPr>
            <p:ph type="sldNum" sz="quarter" idx="10"/>
          </p:nvPr>
        </p:nvSpPr>
        <p:spPr/>
        <p:txBody>
          <a:bodyPr/>
          <a:lstStyle/>
          <a:p>
            <a:fld id="{659C1F0B-DDAD-41A5-8FA7-394C961A79FF}" type="slidenum">
              <a:rPr lang="en-US" smtClean="0"/>
              <a:t>11</a:t>
            </a:fld>
            <a:endParaRPr lang="en-US"/>
          </a:p>
        </p:txBody>
      </p:sp>
    </p:spTree>
    <p:extLst>
      <p:ext uri="{BB962C8B-B14F-4D97-AF65-F5344CB8AC3E}">
        <p14:creationId xmlns:p14="http://schemas.microsoft.com/office/powerpoint/2010/main" val="3464046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srcRect/>
          <a:stretch>
            <a:fillRect/>
          </a:stretch>
        </p:blipFill>
        <p:spPr bwMode="auto">
          <a:xfrm>
            <a:off x="381000" y="228600"/>
            <a:ext cx="2157413" cy="679450"/>
          </a:xfrm>
          <a:prstGeom prst="rect">
            <a:avLst/>
          </a:prstGeom>
          <a:noFill/>
          <a:ln w="9525">
            <a:noFill/>
            <a:miter lim="800000"/>
            <a:headEnd/>
            <a:tailEnd/>
          </a:ln>
        </p:spPr>
      </p:pic>
      <p:pic>
        <p:nvPicPr>
          <p:cNvPr id="5" name="Picture 11" descr="Optum_ColorBand-02"/>
          <p:cNvPicPr preferRelativeResize="0">
            <a:picLocks noChangeArrowheads="1"/>
          </p:cNvPicPr>
          <p:nvPr userDrawn="1"/>
        </p:nvPicPr>
        <p:blipFill>
          <a:blip r:embed="rId3"/>
          <a:srcRect/>
          <a:stretch>
            <a:fillRect/>
          </a:stretch>
        </p:blipFill>
        <p:spPr bwMode="auto">
          <a:xfrm>
            <a:off x="0" y="5008563"/>
            <a:ext cx="9144000" cy="109537"/>
          </a:xfrm>
          <a:prstGeom prst="rect">
            <a:avLst/>
          </a:prstGeom>
          <a:noFill/>
          <a:ln w="9525">
            <a:noFill/>
            <a:miter lim="800000"/>
            <a:headEnd/>
            <a:tailEnd/>
          </a:ln>
        </p:spPr>
      </p:pic>
      <p:sp>
        <p:nvSpPr>
          <p:cNvPr id="2" name="Title 1"/>
          <p:cNvSpPr>
            <a:spLocks noGrp="1"/>
          </p:cNvSpPr>
          <p:nvPr>
            <p:ph type="ctrTitle"/>
          </p:nvPr>
        </p:nvSpPr>
        <p:spPr>
          <a:xfrm>
            <a:off x="1016000" y="5295900"/>
            <a:ext cx="7772400" cy="704850"/>
          </a:xfrm>
        </p:spPr>
        <p:txBody>
          <a:bodyPr>
            <a:normAutofit/>
          </a:bodyPr>
          <a:lstStyle>
            <a:lvl1pPr algn="l">
              <a:defRPr sz="20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6000" y="60833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2" y="66675"/>
            <a:ext cx="8226425" cy="990600"/>
          </a:xfrm>
        </p:spPr>
        <p:txBody>
          <a:bodyPr/>
          <a:lstStyle/>
          <a:p>
            <a:r>
              <a:rPr lang="en-US" smtClean="0"/>
              <a:t>Click to edit Master title style</a:t>
            </a:r>
            <a:endParaRPr lang="en-US" dirty="0"/>
          </a:p>
        </p:txBody>
      </p:sp>
      <p:sp>
        <p:nvSpPr>
          <p:cNvPr id="3" name="Table Placeholder 2"/>
          <p:cNvSpPr>
            <a:spLocks noGrp="1"/>
          </p:cNvSpPr>
          <p:nvPr>
            <p:ph type="tbl" idx="1"/>
          </p:nvPr>
        </p:nvSpPr>
        <p:spPr>
          <a:xfrm>
            <a:off x="457202" y="1493842"/>
            <a:ext cx="8226425" cy="4662487"/>
          </a:xfrm>
        </p:spPr>
        <p:txBody>
          <a:bodyPr rtlCol="0">
            <a:normAutofit/>
          </a:bodyPr>
          <a:lstStyle/>
          <a:p>
            <a:pPr lvl="0"/>
            <a:r>
              <a:rPr lang="en-US" noProof="0" smtClean="0"/>
              <a:t>Click icon to add table</a:t>
            </a:r>
            <a:endParaRPr lang="en-US" noProof="0"/>
          </a:p>
        </p:txBody>
      </p:sp>
      <p:sp>
        <p:nvSpPr>
          <p:cNvPr id="4" name="Footer Placeholder 3"/>
          <p:cNvSpPr>
            <a:spLocks noGrp="1"/>
          </p:cNvSpPr>
          <p:nvPr>
            <p:ph type="ftr" sz="quarter" idx="10"/>
          </p:nvPr>
        </p:nvSpPr>
        <p:spPr>
          <a:xfrm>
            <a:off x="209550" y="6453188"/>
            <a:ext cx="3352800" cy="228600"/>
          </a:xfrm>
          <a:prstGeom prst="rect">
            <a:avLst/>
          </a:prstGeom>
        </p:spPr>
        <p:txBody>
          <a:bodyPr/>
          <a:lstStyle>
            <a:lvl1pPr fontAlgn="auto">
              <a:spcBef>
                <a:spcPts val="0"/>
              </a:spcBef>
              <a:spcAft>
                <a:spcPts val="0"/>
              </a:spcAft>
              <a:defRPr>
                <a:latin typeface="+mn-lt"/>
                <a:cs typeface="+mn-cs"/>
              </a:defRPr>
            </a:lvl1pPr>
          </a:lstStyle>
          <a:p>
            <a:pPr>
              <a:defRPr/>
            </a:pPr>
            <a:r>
              <a:rPr lang="en-US"/>
              <a:t>© </a:t>
            </a:r>
            <a:r>
              <a:rPr lang="en-US" err="1"/>
              <a:t>Ingenix</a:t>
            </a:r>
            <a:r>
              <a:rPr lang="en-US"/>
              <a:t>, Inc. 2011  </a:t>
            </a:r>
            <a:r>
              <a:rPr lang="en-US">
                <a:solidFill>
                  <a:schemeClr val="folHlink"/>
                </a:solidFill>
              </a:rPr>
              <a:t>|</a:t>
            </a:r>
            <a:r>
              <a:rPr lang="en-US"/>
              <a:t>  </a:t>
            </a:r>
            <a:fld id="{E10D1C31-2BCB-4CAB-A151-17091E6222F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663440" y="1143000"/>
            <a:ext cx="4023360" cy="51206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Placeholder 1"/>
          <p:cNvSpPr>
            <a:spLocks noGrp="1"/>
          </p:cNvSpPr>
          <p:nvPr>
            <p:ph type="title"/>
          </p:nvPr>
        </p:nvSpPr>
        <p:spPr>
          <a:xfrm>
            <a:off x="457200" y="190500"/>
            <a:ext cx="8229600" cy="769938"/>
          </a:xfrm>
          <a:prstGeom prst="rect">
            <a:avLst/>
          </a:prstGeom>
        </p:spPr>
        <p:txBody>
          <a:bodyPr rtlCol="0">
            <a:normAutofit/>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idx="13"/>
          </p:nvPr>
        </p:nvSpPr>
        <p:spPr>
          <a:xfrm>
            <a:off x="4663440" y="1143000"/>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4"/>
          </p:nvPr>
        </p:nvSpPr>
        <p:spPr>
          <a:xfrm>
            <a:off x="45720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5"/>
          </p:nvPr>
        </p:nvSpPr>
        <p:spPr>
          <a:xfrm>
            <a:off x="4663440" y="3808475"/>
            <a:ext cx="4023360" cy="24688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Placeholder 1"/>
          <p:cNvSpPr>
            <a:spLocks noGrp="1"/>
          </p:cNvSpPr>
          <p:nvPr>
            <p:ph type="title"/>
          </p:nvPr>
        </p:nvSpPr>
        <p:spPr>
          <a:xfrm>
            <a:off x="457200" y="190500"/>
            <a:ext cx="8229600" cy="769938"/>
          </a:xfrm>
          <a:prstGeom prst="rect">
            <a:avLst/>
          </a:prstGeom>
        </p:spPr>
        <p:txBody>
          <a:bodyPr rtlCol="0">
            <a:normAutofit/>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Divider Slide 1">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srcRect/>
          <a:stretch>
            <a:fillRect/>
          </a:stretch>
        </p:blipFill>
        <p:spPr bwMode="auto">
          <a:xfrm>
            <a:off x="381000" y="228600"/>
            <a:ext cx="2157413" cy="679450"/>
          </a:xfrm>
          <a:prstGeom prst="rect">
            <a:avLst/>
          </a:prstGeom>
          <a:noFill/>
          <a:ln w="9525">
            <a:noFill/>
            <a:miter lim="800000"/>
            <a:headEnd/>
            <a:tailEnd/>
          </a:ln>
        </p:spPr>
      </p:pic>
      <p:pic>
        <p:nvPicPr>
          <p:cNvPr id="5" name="Picture 11" descr="Optum_ColorBand-02"/>
          <p:cNvPicPr preferRelativeResize="0">
            <a:picLocks noChangeArrowheads="1"/>
          </p:cNvPicPr>
          <p:nvPr userDrawn="1"/>
        </p:nvPicPr>
        <p:blipFill>
          <a:blip r:embed="rId3"/>
          <a:srcRect/>
          <a:stretch>
            <a:fillRect/>
          </a:stretch>
        </p:blipFill>
        <p:spPr bwMode="auto">
          <a:xfrm>
            <a:off x="0" y="5008563"/>
            <a:ext cx="9144000" cy="109537"/>
          </a:xfrm>
          <a:prstGeom prst="rect">
            <a:avLst/>
          </a:prstGeom>
          <a:noFill/>
          <a:ln w="9525">
            <a:noFill/>
            <a:miter lim="800000"/>
            <a:headEnd/>
            <a:tailEnd/>
          </a:ln>
        </p:spPr>
      </p:pic>
      <p:sp>
        <p:nvSpPr>
          <p:cNvPr id="2" name="Title 1"/>
          <p:cNvSpPr>
            <a:spLocks noGrp="1"/>
          </p:cNvSpPr>
          <p:nvPr>
            <p:ph type="ctrTitle"/>
          </p:nvPr>
        </p:nvSpPr>
        <p:spPr>
          <a:xfrm>
            <a:off x="1016000" y="2456434"/>
            <a:ext cx="7772400" cy="1150366"/>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16000" y="52705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a:srcRect/>
          <a:stretch>
            <a:fillRect/>
          </a:stretch>
        </p:blipFill>
        <p:spPr bwMode="auto">
          <a:xfrm>
            <a:off x="381000" y="228600"/>
            <a:ext cx="2157413" cy="679450"/>
          </a:xfrm>
          <a:prstGeom prst="rect">
            <a:avLst/>
          </a:prstGeom>
          <a:noFill/>
          <a:ln w="9525">
            <a:noFill/>
            <a:miter lim="800000"/>
            <a:headEnd/>
            <a:tailEnd/>
          </a:ln>
        </p:spPr>
      </p:pic>
      <p:pic>
        <p:nvPicPr>
          <p:cNvPr id="5" name="Picture 11" descr="Optum_ColorBand-02"/>
          <p:cNvPicPr preferRelativeResize="0">
            <a:picLocks noChangeArrowheads="1"/>
          </p:cNvPicPr>
          <p:nvPr userDrawn="1"/>
        </p:nvPicPr>
        <p:blipFill>
          <a:blip r:embed="rId3"/>
          <a:srcRect/>
          <a:stretch>
            <a:fillRect/>
          </a:stretch>
        </p:blipFill>
        <p:spPr bwMode="auto">
          <a:xfrm>
            <a:off x="0" y="5008563"/>
            <a:ext cx="9144000" cy="109537"/>
          </a:xfrm>
          <a:prstGeom prst="rect">
            <a:avLst/>
          </a:prstGeom>
          <a:noFill/>
          <a:ln w="9525">
            <a:noFill/>
            <a:miter lim="800000"/>
            <a:headEnd/>
            <a:tailEnd/>
          </a:ln>
        </p:spPr>
      </p:pic>
      <p:sp>
        <p:nvSpPr>
          <p:cNvPr id="3" name="Subtitle 2"/>
          <p:cNvSpPr>
            <a:spLocks noGrp="1"/>
          </p:cNvSpPr>
          <p:nvPr>
            <p:ph type="subTitle" idx="1"/>
          </p:nvPr>
        </p:nvSpPr>
        <p:spPr>
          <a:xfrm>
            <a:off x="1016000" y="5270500"/>
            <a:ext cx="7772400" cy="546100"/>
          </a:xfrm>
        </p:spPr>
        <p:txBody>
          <a:bodyPr>
            <a:normAutofit/>
          </a:bodyPr>
          <a:lstStyle>
            <a:lvl1pPr marL="0" indent="0" algn="l">
              <a:spcAft>
                <a:spcPts val="300"/>
              </a:spcAft>
              <a:buNone/>
              <a:defRPr sz="1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Title 1"/>
          <p:cNvSpPr>
            <a:spLocks noGrp="1"/>
          </p:cNvSpPr>
          <p:nvPr>
            <p:ph type="ctrTitle"/>
          </p:nvPr>
        </p:nvSpPr>
        <p:spPr>
          <a:xfrm>
            <a:off x="1016000" y="2456434"/>
            <a:ext cx="7772400" cy="1150366"/>
          </a:xfrm>
        </p:spPr>
        <p:txBody>
          <a:bodyPr anchor="ctr">
            <a:noAutofit/>
          </a:bodyPr>
          <a:lstStyle>
            <a:lvl1pPr algn="l">
              <a:defRPr sz="2400" b="0">
                <a:solidFill>
                  <a:schemeClr val="bg1"/>
                </a:solidFill>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3">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5097463"/>
            <a:ext cx="9144000" cy="1760537"/>
          </a:xfrm>
          <a:prstGeom prst="rect">
            <a:avLst/>
          </a:prstGeom>
          <a:solidFill>
            <a:srgbClr val="E87722"/>
          </a:solidFill>
          <a:ln>
            <a:noFill/>
          </a:ln>
          <a:extLst/>
        </p:spPr>
        <p:txBody>
          <a:bodyPr wrap="none" anchor="ctr"/>
          <a:lstStyle/>
          <a:p>
            <a:pPr>
              <a:defRPr/>
            </a:pPr>
            <a:endParaRPr lang="en-US"/>
          </a:p>
        </p:txBody>
      </p:sp>
      <p:pic>
        <p:nvPicPr>
          <p:cNvPr id="5" name="Picture 11" descr="Optum_ColorBand-02"/>
          <p:cNvPicPr preferRelativeResize="0">
            <a:picLocks noChangeArrowheads="1"/>
          </p:cNvPicPr>
          <p:nvPr userDrawn="1"/>
        </p:nvPicPr>
        <p:blipFill>
          <a:blip r:embed="rId2"/>
          <a:srcRect/>
          <a:stretch>
            <a:fillRect/>
          </a:stretch>
        </p:blipFill>
        <p:spPr bwMode="auto">
          <a:xfrm>
            <a:off x="0" y="5008563"/>
            <a:ext cx="9144000" cy="109537"/>
          </a:xfrm>
          <a:prstGeom prst="rect">
            <a:avLst/>
          </a:prstGeom>
          <a:noFill/>
          <a:ln w="9525">
            <a:noFill/>
            <a:miter lim="800000"/>
            <a:headEnd/>
            <a:tailEnd/>
          </a:ln>
        </p:spPr>
      </p:pic>
      <p:pic>
        <p:nvPicPr>
          <p:cNvPr id="6" name="Picture 13" descr="Optum_RGB_PPT"/>
          <p:cNvPicPr>
            <a:picLocks noChangeAspect="1" noChangeArrowheads="1"/>
          </p:cNvPicPr>
          <p:nvPr userDrawn="1"/>
        </p:nvPicPr>
        <p:blipFill>
          <a:blip r:embed="rId3"/>
          <a:srcRect/>
          <a:stretch>
            <a:fillRect/>
          </a:stretch>
        </p:blipFill>
        <p:spPr bwMode="auto">
          <a:xfrm>
            <a:off x="381000" y="228600"/>
            <a:ext cx="2157413" cy="679450"/>
          </a:xfrm>
          <a:prstGeom prst="rect">
            <a:avLst/>
          </a:prstGeom>
          <a:noFill/>
          <a:ln w="9525">
            <a:noFill/>
            <a:miter lim="800000"/>
            <a:headEnd/>
            <a:tailEnd/>
          </a:ln>
        </p:spPr>
      </p:pic>
      <p:sp>
        <p:nvSpPr>
          <p:cNvPr id="14" name="Title 1"/>
          <p:cNvSpPr>
            <a:spLocks noGrp="1"/>
          </p:cNvSpPr>
          <p:nvPr>
            <p:ph type="ctrTitle"/>
          </p:nvPr>
        </p:nvSpPr>
        <p:spPr>
          <a:xfrm>
            <a:off x="1016000" y="2456434"/>
            <a:ext cx="7772400" cy="1150366"/>
          </a:xfrm>
        </p:spPr>
        <p:txBody>
          <a:bodyPr anchor="ctr">
            <a:noAutofit/>
          </a:bodyPr>
          <a:lstStyle>
            <a:lvl1pPr algn="l">
              <a:defRPr sz="2400" b="0">
                <a:solidFill>
                  <a:schemeClr val="tx1"/>
                </a:solidFill>
              </a:defRPr>
            </a:lvl1pPr>
          </a:lstStyle>
          <a:p>
            <a:r>
              <a:rPr lang="en-US" smtClean="0"/>
              <a:t>Click to edit Master title style</a:t>
            </a:r>
            <a:endParaRPr lang="en-US" dirty="0"/>
          </a:p>
        </p:txBody>
      </p:sp>
      <p:sp>
        <p:nvSpPr>
          <p:cNvPr id="15" name="Subtitle 2"/>
          <p:cNvSpPr>
            <a:spLocks noGrp="1"/>
          </p:cNvSpPr>
          <p:nvPr>
            <p:ph type="subTitle" idx="1"/>
          </p:nvPr>
        </p:nvSpPr>
        <p:spPr>
          <a:xfrm>
            <a:off x="1016000" y="5270500"/>
            <a:ext cx="7772400" cy="1384300"/>
          </a:xfrm>
        </p:spPr>
        <p:txBody>
          <a:bodyPr>
            <a:normAutofit/>
          </a:bodyPr>
          <a:lstStyle>
            <a:lvl1pPr marL="0" indent="0" algn="l">
              <a:spcAft>
                <a:spcPts val="30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90500"/>
            <a:ext cx="8229600" cy="76993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143000"/>
            <a:ext cx="8229600" cy="5121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Line 9"/>
          <p:cNvSpPr>
            <a:spLocks noChangeShapeType="1"/>
          </p:cNvSpPr>
          <p:nvPr/>
        </p:nvSpPr>
        <p:spPr bwMode="auto">
          <a:xfrm>
            <a:off x="457200" y="1052513"/>
            <a:ext cx="8229600" cy="0"/>
          </a:xfrm>
          <a:prstGeom prst="line">
            <a:avLst/>
          </a:prstGeom>
          <a:noFill/>
          <a:ln w="12700">
            <a:solidFill>
              <a:schemeClr val="accent1"/>
            </a:solidFill>
            <a:round/>
            <a:headEnd/>
            <a:tailEnd/>
          </a:ln>
          <a:extLst/>
        </p:spPr>
        <p:txBody>
          <a:bodyPr wrap="none" anchor="ctr"/>
          <a:lstStyle/>
          <a:p>
            <a:pPr>
              <a:defRPr/>
            </a:pPr>
            <a:endParaRPr lang="en-US"/>
          </a:p>
        </p:txBody>
      </p:sp>
      <p:pic>
        <p:nvPicPr>
          <p:cNvPr id="1029" name="Picture 16" descr="Optum_RGB_PPT"/>
          <p:cNvPicPr>
            <a:picLocks noChangeAspect="1" noChangeArrowheads="1"/>
          </p:cNvPicPr>
          <p:nvPr/>
        </p:nvPicPr>
        <p:blipFill>
          <a:blip r:embed="rId12"/>
          <a:srcRect/>
          <a:stretch>
            <a:fillRect/>
          </a:stretch>
        </p:blipFill>
        <p:spPr bwMode="auto">
          <a:xfrm>
            <a:off x="152400" y="6278563"/>
            <a:ext cx="1189038" cy="373062"/>
          </a:xfrm>
          <a:prstGeom prst="rect">
            <a:avLst/>
          </a:prstGeom>
          <a:noFill/>
          <a:ln w="9525">
            <a:noFill/>
            <a:miter lim="800000"/>
            <a:headEnd/>
            <a:tailEnd/>
          </a:ln>
        </p:spPr>
      </p:pic>
      <p:pic>
        <p:nvPicPr>
          <p:cNvPr id="1030" name="Picture 12" descr="Optum_ColorBand-02"/>
          <p:cNvPicPr preferRelativeResize="0">
            <a:picLocks noChangeArrowheads="1"/>
          </p:cNvPicPr>
          <p:nvPr/>
        </p:nvPicPr>
        <p:blipFill>
          <a:blip r:embed="rId13"/>
          <a:srcRect t="6000"/>
          <a:stretch>
            <a:fillRect/>
          </a:stretch>
        </p:blipFill>
        <p:spPr bwMode="auto">
          <a:xfrm>
            <a:off x="1484313" y="6475413"/>
            <a:ext cx="7200900" cy="46037"/>
          </a:xfrm>
          <a:prstGeom prst="rect">
            <a:avLst/>
          </a:prstGeom>
          <a:noFill/>
          <a:ln w="9525">
            <a:noFill/>
            <a:miter lim="800000"/>
            <a:headEnd/>
            <a:tailEnd/>
          </a:ln>
        </p:spPr>
      </p:pic>
      <p:sp>
        <p:nvSpPr>
          <p:cNvPr id="10" name="Slide Number Placeholder 5"/>
          <p:cNvSpPr txBox="1">
            <a:spLocks/>
          </p:cNvSpPr>
          <p:nvPr/>
        </p:nvSpPr>
        <p:spPr>
          <a:xfrm>
            <a:off x="3048000" y="6572250"/>
            <a:ext cx="5132388" cy="209550"/>
          </a:xfrm>
          <a:prstGeom prst="rect">
            <a:avLst/>
          </a:prstGeom>
        </p:spPr>
        <p:txBody>
          <a:bodyPr lIns="0" tIns="0" rIns="0" bIns="0"/>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700" b="0" dirty="0" smtClean="0">
                <a:solidFill>
                  <a:schemeClr val="tx1"/>
                </a:solidFill>
              </a:rPr>
              <a:t>Confidential property of Optum. Do not distribute or reproduce without express permission from Optum.</a:t>
            </a:r>
            <a:endParaRPr lang="en-US" dirty="0"/>
          </a:p>
        </p:txBody>
      </p:sp>
      <p:sp>
        <p:nvSpPr>
          <p:cNvPr id="11" name="Slide Number Placeholder 5"/>
          <p:cNvSpPr txBox="1">
            <a:spLocks/>
          </p:cNvSpPr>
          <p:nvPr/>
        </p:nvSpPr>
        <p:spPr>
          <a:xfrm>
            <a:off x="8178800" y="6572250"/>
            <a:ext cx="457200" cy="209550"/>
          </a:xfrm>
          <a:prstGeom prst="rect">
            <a:avLst/>
          </a:prstGeom>
        </p:spPr>
        <p:txBody>
          <a:bodyPr lIns="0" tIns="0" rIns="0" bIns="0"/>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D3D2C99A-3944-4990-8BAE-208EBE90218A}" type="slidenum">
              <a:rPr lang="en-US" smtClean="0">
                <a:solidFill>
                  <a:schemeClr val="tx1"/>
                </a:solidFill>
              </a:rPr>
              <a:pPr fontAlgn="auto">
                <a:spcBef>
                  <a:spcPts val="0"/>
                </a:spcBef>
                <a:spcAft>
                  <a:spcPts val="0"/>
                </a:spcAft>
                <a:defRPr/>
              </a:pPr>
              <a:t>‹#›</a:t>
            </a:fld>
            <a:endParaRPr lang="en-US" sz="9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86" r:id="rId2"/>
    <p:sldLayoutId id="2147483685" r:id="rId3"/>
    <p:sldLayoutId id="2147483684" r:id="rId4"/>
    <p:sldLayoutId id="2147483683" r:id="rId5"/>
    <p:sldLayoutId id="2147483694" r:id="rId6"/>
    <p:sldLayoutId id="2147483695" r:id="rId7"/>
    <p:sldLayoutId id="2147483696" r:id="rId8"/>
    <p:sldLayoutId id="2147483697" r:id="rId9"/>
    <p:sldLayoutId id="2147483698" r:id="rId10"/>
  </p:sldLayoutIdLst>
  <p:timing>
    <p:tnLst>
      <p:par>
        <p:cTn id="1" dur="indefinite" restart="never" nodeType="tmRoot"/>
      </p:par>
    </p:tnLst>
  </p:timing>
  <p:txStyles>
    <p:titleStyle>
      <a:lvl1pPr algn="l" rtl="0" eaLnBrk="1" fontAlgn="base" hangingPunct="1">
        <a:spcBef>
          <a:spcPct val="0"/>
        </a:spcBef>
        <a:spcAft>
          <a:spcPct val="0"/>
        </a:spcAft>
        <a:defRPr sz="2400" b="1" kern="12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200" algn="l" rtl="0" eaLnBrk="1" fontAlgn="base" hangingPunct="1">
        <a:spcBef>
          <a:spcPct val="0"/>
        </a:spcBef>
        <a:spcAft>
          <a:spcPct val="0"/>
        </a:spcAft>
        <a:defRPr sz="2400" b="1">
          <a:solidFill>
            <a:schemeClr val="tx1"/>
          </a:solidFill>
          <a:latin typeface="Arial" charset="0"/>
          <a:cs typeface="Arial" charset="0"/>
        </a:defRPr>
      </a:lvl6pPr>
      <a:lvl7pPr marL="914400" algn="l" rtl="0" eaLnBrk="1" fontAlgn="base" hangingPunct="1">
        <a:spcBef>
          <a:spcPct val="0"/>
        </a:spcBef>
        <a:spcAft>
          <a:spcPct val="0"/>
        </a:spcAft>
        <a:defRPr sz="2400" b="1">
          <a:solidFill>
            <a:schemeClr val="tx1"/>
          </a:solidFill>
          <a:latin typeface="Arial" charset="0"/>
          <a:cs typeface="Arial" charset="0"/>
        </a:defRPr>
      </a:lvl7pPr>
      <a:lvl8pPr marL="1371600" algn="l" rtl="0" eaLnBrk="1" fontAlgn="base" hangingPunct="1">
        <a:spcBef>
          <a:spcPct val="0"/>
        </a:spcBef>
        <a:spcAft>
          <a:spcPct val="0"/>
        </a:spcAft>
        <a:defRPr sz="2400" b="1">
          <a:solidFill>
            <a:schemeClr val="tx1"/>
          </a:solidFill>
          <a:latin typeface="Arial" charset="0"/>
          <a:cs typeface="Arial" charset="0"/>
        </a:defRPr>
      </a:lvl8pPr>
      <a:lvl9pPr marL="1828800" algn="l" rtl="0" eaLnBrk="1" fontAlgn="base" hangingPunct="1">
        <a:spcBef>
          <a:spcPct val="0"/>
        </a:spcBef>
        <a:spcAft>
          <a:spcPct val="0"/>
        </a:spcAft>
        <a:defRPr sz="2400" b="1">
          <a:solidFill>
            <a:schemeClr val="tx1"/>
          </a:solidFill>
          <a:latin typeface="Arial" charset="0"/>
          <a:cs typeface="Arial" charset="0"/>
        </a:defRPr>
      </a:lvl9pPr>
    </p:titleStyle>
    <p:bodyStyle>
      <a:lvl1pPr marL="228600" indent="-228600" algn="l" rtl="0" eaLnBrk="1" fontAlgn="base" hangingPunct="1">
        <a:spcBef>
          <a:spcPct val="0"/>
        </a:spcBef>
        <a:spcAft>
          <a:spcPts val="600"/>
        </a:spcAft>
        <a:buClr>
          <a:schemeClr val="accent1"/>
        </a:buClr>
        <a:buFont typeface="Arial" charset="0"/>
        <a:buChar char="•"/>
        <a:defRPr sz="2000" kern="1200">
          <a:solidFill>
            <a:schemeClr val="tx1"/>
          </a:solidFill>
          <a:latin typeface="Arial" pitchFamily="34" charset="0"/>
          <a:ea typeface="+mn-ea"/>
          <a:cs typeface="Arial" pitchFamily="34" charset="0"/>
        </a:defRPr>
      </a:lvl1pPr>
      <a:lvl2pPr marL="457200" indent="-228600" algn="l" rtl="0" eaLnBrk="1" fontAlgn="base" hangingPunct="1">
        <a:spcBef>
          <a:spcPct val="0"/>
        </a:spcBef>
        <a:spcAft>
          <a:spcPts val="600"/>
        </a:spcAft>
        <a:buFont typeface="Arial" charset="0"/>
        <a:buChar char="–"/>
        <a:defRPr kern="1200">
          <a:solidFill>
            <a:schemeClr val="tx1"/>
          </a:solidFill>
          <a:latin typeface="Arial" pitchFamily="34" charset="0"/>
          <a:ea typeface="+mn-ea"/>
          <a:cs typeface="Arial" pitchFamily="34" charset="0"/>
        </a:defRPr>
      </a:lvl2pPr>
      <a:lvl3pPr marL="685800" indent="-228600" algn="l" rtl="0" eaLnBrk="1" fontAlgn="base" hangingPunct="1">
        <a:spcBef>
          <a:spcPct val="0"/>
        </a:spcBef>
        <a:spcAft>
          <a:spcPts val="600"/>
        </a:spcAft>
        <a:buClr>
          <a:schemeClr val="accent1"/>
        </a:buClr>
        <a:buFont typeface="Arial" charset="0"/>
        <a:buChar char="•"/>
        <a:defRPr sz="1600" kern="1200">
          <a:solidFill>
            <a:schemeClr val="tx1"/>
          </a:solidFill>
          <a:latin typeface="Arial" pitchFamily="34" charset="0"/>
          <a:ea typeface="+mn-ea"/>
          <a:cs typeface="Arial" pitchFamily="34" charset="0"/>
        </a:defRPr>
      </a:lvl3pPr>
      <a:lvl4pPr marL="914400" indent="-228600" algn="l" rtl="0" eaLnBrk="1" fontAlgn="base" hangingPunct="1">
        <a:spcBef>
          <a:spcPct val="0"/>
        </a:spcBef>
        <a:spcAft>
          <a:spcPts val="600"/>
        </a:spcAft>
        <a:buFont typeface="Arial" charset="0"/>
        <a:buChar char="–"/>
        <a:defRPr sz="1600" kern="1200">
          <a:solidFill>
            <a:schemeClr val="tx1"/>
          </a:solidFill>
          <a:latin typeface="Arial" pitchFamily="34" charset="0"/>
          <a:ea typeface="+mn-ea"/>
          <a:cs typeface="Arial" pitchFamily="34" charset="0"/>
        </a:defRPr>
      </a:lvl4pPr>
      <a:lvl5pPr marL="1143000" indent="-228600" algn="l" rtl="0" eaLnBrk="1" fontAlgn="base" hangingPunct="1">
        <a:spcBef>
          <a:spcPct val="0"/>
        </a:spcBef>
        <a:spcAft>
          <a:spcPts val="600"/>
        </a:spcAft>
        <a:buClr>
          <a:schemeClr val="accent1"/>
        </a:buClr>
        <a:buFont typeface="Arial"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Technical Excellence</a:t>
            </a:r>
            <a:endParaRPr lang="en-US" dirty="0"/>
          </a:p>
        </p:txBody>
      </p:sp>
      <p:sp>
        <p:nvSpPr>
          <p:cNvPr id="3" name="Subtitle 2"/>
          <p:cNvSpPr>
            <a:spLocks noGrp="1"/>
          </p:cNvSpPr>
          <p:nvPr>
            <p:ph type="subTitle" idx="1"/>
          </p:nvPr>
        </p:nvSpPr>
        <p:spPr/>
        <p:txBody>
          <a:bodyPr/>
          <a:lstStyle/>
          <a:p>
            <a:r>
              <a:rPr lang="en-US" dirty="0" smtClean="0"/>
              <a:t>Dec 2016</a:t>
            </a:r>
            <a:endParaRPr lang="en-US" dirty="0"/>
          </a:p>
        </p:txBody>
      </p:sp>
      <p:pic>
        <p:nvPicPr>
          <p:cNvPr id="1026" name="Picture 2" descr="Image result for technical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71600"/>
            <a:ext cx="4495800" cy="304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97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Project Activities	</a:t>
            </a:r>
            <a:endParaRPr lang="en-US" dirty="0"/>
          </a:p>
        </p:txBody>
      </p:sp>
      <p:sp>
        <p:nvSpPr>
          <p:cNvPr id="3" name="Content Placeholder 2"/>
          <p:cNvSpPr>
            <a:spLocks noGrp="1"/>
          </p:cNvSpPr>
          <p:nvPr>
            <p:ph idx="1"/>
          </p:nvPr>
        </p:nvSpPr>
        <p:spPr/>
        <p:txBody>
          <a:bodyPr/>
          <a:lstStyle/>
          <a:p>
            <a:pPr marL="0" indent="0">
              <a:spcAft>
                <a:spcPts val="1200"/>
              </a:spcAft>
              <a:buNone/>
            </a:pPr>
            <a:r>
              <a:rPr lang="en-US" i="1" dirty="0" smtClean="0"/>
              <a:t>Road Shows &amp; playbooks?</a:t>
            </a:r>
          </a:p>
          <a:p>
            <a:pPr lvl="0"/>
            <a:r>
              <a:rPr lang="en-US" dirty="0" smtClean="0"/>
              <a:t>XXXXXXXXXX</a:t>
            </a:r>
          </a:p>
          <a:p>
            <a:pPr lvl="1"/>
            <a:r>
              <a:rPr lang="en-US" dirty="0" err="1" smtClean="0"/>
              <a:t>vvvvvvvvvvvvvvv</a:t>
            </a:r>
            <a:endParaRPr lang="en-US" dirty="0" smtClean="0"/>
          </a:p>
          <a:p>
            <a:pPr lvl="1"/>
            <a:r>
              <a:rPr lang="en-US" dirty="0" err="1" smtClean="0"/>
              <a:t>dddddddddddddddd</a:t>
            </a:r>
            <a:r>
              <a:rPr lang="en-US" dirty="0" smtClean="0"/>
              <a:t>??</a:t>
            </a:r>
            <a:endParaRPr lang="en-US" dirty="0"/>
          </a:p>
          <a:p>
            <a:pPr marL="0" indent="0">
              <a:spcAft>
                <a:spcPts val="1200"/>
              </a:spcAft>
              <a:buNone/>
            </a:pPr>
            <a:r>
              <a:rPr lang="en-US" i="1" dirty="0" smtClean="0"/>
              <a:t>Training getting people sold on idea or concept, identify opportunities, how to roll out?</a:t>
            </a:r>
          </a:p>
          <a:p>
            <a:pPr lvl="0"/>
            <a:r>
              <a:rPr lang="en-US" dirty="0"/>
              <a:t>XXXXXXXXXX</a:t>
            </a:r>
          </a:p>
          <a:p>
            <a:pPr lvl="1"/>
            <a:r>
              <a:rPr lang="en-US" dirty="0" err="1" smtClean="0"/>
              <a:t>Vvvvvvvvvvvvvvv</a:t>
            </a:r>
            <a:r>
              <a:rPr lang="en-US" dirty="0" smtClean="0"/>
              <a:t>  Define pilots and FUSION engagement.</a:t>
            </a:r>
            <a:endParaRPr lang="en-US" dirty="0"/>
          </a:p>
          <a:p>
            <a:pPr lvl="1"/>
            <a:r>
              <a:rPr lang="en-US" dirty="0" err="1"/>
              <a:t>dddddddddddddddd</a:t>
            </a:r>
            <a:r>
              <a:rPr lang="en-US" dirty="0"/>
              <a:t>??</a:t>
            </a:r>
          </a:p>
          <a:p>
            <a:pPr marL="0" indent="0">
              <a:spcAft>
                <a:spcPts val="1200"/>
              </a:spcAft>
              <a:buNone/>
            </a:pPr>
            <a:r>
              <a:rPr lang="en-US" i="1" dirty="0" smtClean="0"/>
              <a:t>Governance to enforce continuous usage..?</a:t>
            </a:r>
          </a:p>
          <a:p>
            <a:pPr lvl="0"/>
            <a:r>
              <a:rPr lang="en-US" dirty="0"/>
              <a:t>XXXXXXXXXX</a:t>
            </a:r>
          </a:p>
          <a:p>
            <a:pPr lvl="1"/>
            <a:r>
              <a:rPr lang="en-US" dirty="0" err="1"/>
              <a:t>vvvvvvvvvvvvvvv</a:t>
            </a:r>
            <a:endParaRPr lang="en-US" dirty="0"/>
          </a:p>
          <a:p>
            <a:pPr lvl="1"/>
            <a:r>
              <a:rPr lang="en-US" dirty="0" err="1"/>
              <a:t>dddddddddddddddd</a:t>
            </a:r>
            <a:r>
              <a:rPr lang="en-US" dirty="0"/>
              <a:t>??</a:t>
            </a:r>
          </a:p>
        </p:txBody>
      </p:sp>
    </p:spTree>
    <p:extLst>
      <p:ext uri="{BB962C8B-B14F-4D97-AF65-F5344CB8AC3E}">
        <p14:creationId xmlns:p14="http://schemas.microsoft.com/office/powerpoint/2010/main" val="62443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Financials</a:t>
            </a:r>
            <a:endParaRPr lang="en-US" dirty="0"/>
          </a:p>
        </p:txBody>
      </p:sp>
      <p:sp>
        <p:nvSpPr>
          <p:cNvPr id="3" name="Content Placeholder 2"/>
          <p:cNvSpPr>
            <a:spLocks noGrp="1"/>
          </p:cNvSpPr>
          <p:nvPr>
            <p:ph idx="1"/>
          </p:nvPr>
        </p:nvSpPr>
        <p:spPr/>
        <p:txBody>
          <a:bodyPr/>
          <a:lstStyle/>
          <a:p>
            <a:pPr marL="0" indent="0">
              <a:spcAft>
                <a:spcPts val="1200"/>
              </a:spcAft>
              <a:buNone/>
            </a:pPr>
            <a:r>
              <a:rPr lang="en-US" i="1" dirty="0" smtClean="0"/>
              <a:t>What are the existing costs?  ( TCO yearly )</a:t>
            </a:r>
          </a:p>
          <a:p>
            <a:pPr lvl="0"/>
            <a:r>
              <a:rPr lang="en-US" dirty="0" smtClean="0"/>
              <a:t>Ops Costs</a:t>
            </a:r>
          </a:p>
          <a:p>
            <a:pPr lvl="0"/>
            <a:r>
              <a:rPr lang="en-US" dirty="0" smtClean="0"/>
              <a:t>Dev Costs</a:t>
            </a:r>
          </a:p>
          <a:p>
            <a:pPr lvl="0"/>
            <a:r>
              <a:rPr lang="en-US" dirty="0" smtClean="0"/>
              <a:t>Infrastructure</a:t>
            </a:r>
          </a:p>
          <a:p>
            <a:pPr lvl="1"/>
            <a:r>
              <a:rPr lang="en-US" dirty="0" smtClean="0"/>
              <a:t>Identify which items may need investment or create cost reductions.</a:t>
            </a:r>
            <a:endParaRPr lang="en-US" dirty="0"/>
          </a:p>
          <a:p>
            <a:pPr marL="0" indent="0">
              <a:spcAft>
                <a:spcPts val="1200"/>
              </a:spcAft>
              <a:buNone/>
            </a:pPr>
            <a:r>
              <a:rPr lang="en-US" i="1" dirty="0" smtClean="0"/>
              <a:t>If the cost of the technology is additional, is there  a long or short term payback.</a:t>
            </a:r>
          </a:p>
          <a:p>
            <a:pPr lvl="0"/>
            <a:r>
              <a:rPr lang="en-US" dirty="0" smtClean="0"/>
              <a:t>ODM investment up-front is large, but gets payback in 10x years.</a:t>
            </a:r>
          </a:p>
          <a:p>
            <a:pPr lvl="0"/>
            <a:r>
              <a:rPr lang="en-US" dirty="0" smtClean="0"/>
              <a:t>Operational efficiencies have 6 month pay-back based on reduction of 10 operational resources and 35/transaction.</a:t>
            </a:r>
            <a:endParaRPr lang="en-US" dirty="0"/>
          </a:p>
          <a:p>
            <a:pPr marL="0" indent="0">
              <a:spcAft>
                <a:spcPts val="1200"/>
              </a:spcAft>
              <a:buNone/>
            </a:pPr>
            <a:r>
              <a:rPr lang="en-US" i="1" dirty="0" smtClean="0"/>
              <a:t>What is the plan to get business to support new effort?</a:t>
            </a:r>
          </a:p>
          <a:p>
            <a:pPr lvl="0"/>
            <a:r>
              <a:rPr lang="en-US" dirty="0" smtClean="0"/>
              <a:t>Benefit/disadvantages </a:t>
            </a:r>
          </a:p>
          <a:p>
            <a:pPr lvl="0"/>
            <a:r>
              <a:rPr lang="en-US" dirty="0" smtClean="0"/>
              <a:t>Payback to </a:t>
            </a:r>
            <a:r>
              <a:rPr lang="en-US" dirty="0" err="1" smtClean="0"/>
              <a:t>positvie</a:t>
            </a:r>
            <a:r>
              <a:rPr lang="en-US" dirty="0" smtClean="0"/>
              <a:t> </a:t>
            </a:r>
          </a:p>
          <a:p>
            <a:pPr lvl="0"/>
            <a:r>
              <a:rPr lang="en-US" dirty="0" smtClean="0"/>
              <a:t>Risk?</a:t>
            </a:r>
            <a:endParaRPr lang="en-US" dirty="0"/>
          </a:p>
        </p:txBody>
      </p:sp>
    </p:spTree>
    <p:extLst>
      <p:ext uri="{BB962C8B-B14F-4D97-AF65-F5344CB8AC3E}">
        <p14:creationId xmlns:p14="http://schemas.microsoft.com/office/powerpoint/2010/main" val="422701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 Not part of deck )	</a:t>
            </a:r>
            <a:endParaRPr lang="en-US" dirty="0"/>
          </a:p>
        </p:txBody>
      </p:sp>
      <p:sp>
        <p:nvSpPr>
          <p:cNvPr id="3" name="Content Placeholder 2"/>
          <p:cNvSpPr>
            <a:spLocks noGrp="1"/>
          </p:cNvSpPr>
          <p:nvPr>
            <p:ph idx="1"/>
          </p:nvPr>
        </p:nvSpPr>
        <p:spPr/>
        <p:txBody>
          <a:bodyPr/>
          <a:lstStyle/>
          <a:p>
            <a:r>
              <a:rPr lang="en-US" dirty="0" smtClean="0"/>
              <a:t>Each architect should determine delivery schedule</a:t>
            </a:r>
          </a:p>
          <a:p>
            <a:pPr lvl="1"/>
            <a:r>
              <a:rPr lang="en-US" dirty="0" smtClean="0"/>
              <a:t>Dates for delivery</a:t>
            </a:r>
          </a:p>
          <a:p>
            <a:pPr lvl="1"/>
            <a:r>
              <a:rPr lang="en-US" dirty="0" smtClean="0"/>
              <a:t>If delivery is expected to be more than a single release.</a:t>
            </a:r>
          </a:p>
          <a:p>
            <a:pPr lvl="2"/>
            <a:r>
              <a:rPr lang="en-US" dirty="0" smtClean="0"/>
              <a:t>Short/Long term plan.</a:t>
            </a:r>
          </a:p>
          <a:p>
            <a:pPr lvl="1"/>
            <a:endParaRPr lang="en-US" dirty="0" smtClean="0"/>
          </a:p>
          <a:p>
            <a:pPr lvl="1"/>
            <a:r>
              <a:rPr lang="en-US" dirty="0" smtClean="0"/>
              <a:t>First items:</a:t>
            </a:r>
          </a:p>
          <a:p>
            <a:pPr lvl="2"/>
            <a:r>
              <a:rPr lang="en-US" dirty="0" smtClean="0"/>
              <a:t>Define your customer </a:t>
            </a:r>
          </a:p>
          <a:p>
            <a:pPr lvl="2"/>
            <a:r>
              <a:rPr lang="en-US" dirty="0" smtClean="0"/>
              <a:t>Define customer issue(s) ( Laura P has issue of 6w turn around for API, and goal to get to 2 week sprint..</a:t>
            </a:r>
          </a:p>
          <a:p>
            <a:pPr lvl="2"/>
            <a:r>
              <a:rPr lang="en-US" dirty="0" smtClean="0"/>
              <a:t>Identify what is the bottleneck??</a:t>
            </a:r>
            <a:endParaRPr lang="en-US" dirty="0"/>
          </a:p>
          <a:p>
            <a:pPr lvl="2"/>
            <a:r>
              <a:rPr lang="en-US" dirty="0" smtClean="0"/>
              <a:t>Show possible patterns or uses for technology patterns</a:t>
            </a:r>
          </a:p>
          <a:p>
            <a:pPr lvl="2"/>
            <a:r>
              <a:rPr lang="en-US" dirty="0" smtClean="0"/>
              <a:t>Outline the potential playbooks for the delivery.</a:t>
            </a:r>
          </a:p>
          <a:p>
            <a:pPr lvl="2"/>
            <a:r>
              <a:rPr lang="en-US" dirty="0" smtClean="0"/>
              <a:t>Research training, or what Roadshow would consist of, Customer only or broader </a:t>
            </a:r>
            <a:r>
              <a:rPr lang="en-US" smtClean="0"/>
              <a:t>Optum audience.</a:t>
            </a:r>
            <a:endParaRPr lang="en-US" dirty="0" smtClean="0"/>
          </a:p>
          <a:p>
            <a:pPr lvl="1"/>
            <a:endParaRPr lang="en-US" dirty="0"/>
          </a:p>
        </p:txBody>
      </p:sp>
    </p:spTree>
    <p:extLst>
      <p:ext uri="{BB962C8B-B14F-4D97-AF65-F5344CB8AC3E}">
        <p14:creationId xmlns:p14="http://schemas.microsoft.com/office/powerpoint/2010/main" val="123021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Optum Architecture Technical Assessment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2905049"/>
              </p:ext>
            </p:extLst>
          </p:nvPr>
        </p:nvGraphicFramePr>
        <p:xfrm>
          <a:off x="457200" y="1143000"/>
          <a:ext cx="82296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427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Technical Capability</a:t>
            </a:r>
            <a:endParaRPr lang="en-US" dirty="0"/>
          </a:p>
        </p:txBody>
      </p:sp>
      <p:sp>
        <p:nvSpPr>
          <p:cNvPr id="3" name="Content Placeholder 2"/>
          <p:cNvSpPr>
            <a:spLocks noGrp="1"/>
          </p:cNvSpPr>
          <p:nvPr>
            <p:ph idx="1"/>
          </p:nvPr>
        </p:nvSpPr>
        <p:spPr/>
        <p:txBody>
          <a:bodyPr/>
          <a:lstStyle/>
          <a:p>
            <a:pPr>
              <a:spcAft>
                <a:spcPts val="1200"/>
              </a:spcAft>
            </a:pPr>
            <a:r>
              <a:rPr lang="en-US" dirty="0" smtClean="0"/>
              <a:t>&lt;&lt;  Description of what is the technical capability &gt;&gt;</a:t>
            </a:r>
          </a:p>
          <a:p>
            <a:pPr>
              <a:spcAft>
                <a:spcPts val="1200"/>
              </a:spcAft>
            </a:pPr>
            <a:endParaRPr lang="en-US" dirty="0" smtClean="0"/>
          </a:p>
          <a:p>
            <a:pPr lvl="1">
              <a:spcAft>
                <a:spcPts val="1200"/>
              </a:spcAft>
            </a:pPr>
            <a:endParaRPr lang="en-US" dirty="0" smtClean="0"/>
          </a:p>
          <a:p>
            <a:pPr lvl="1">
              <a:spcAft>
                <a:spcPts val="1200"/>
              </a:spcAft>
            </a:pPr>
            <a:endParaRPr lang="en-US" dirty="0"/>
          </a:p>
        </p:txBody>
      </p:sp>
    </p:spTree>
    <p:extLst>
      <p:ext uri="{BB962C8B-B14F-4D97-AF65-F5344CB8AC3E}">
        <p14:creationId xmlns:p14="http://schemas.microsoft.com/office/powerpoint/2010/main" val="225717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Business Problem</a:t>
            </a:r>
            <a:endParaRPr lang="en-US" dirty="0"/>
          </a:p>
        </p:txBody>
      </p:sp>
      <p:sp>
        <p:nvSpPr>
          <p:cNvPr id="3" name="Content Placeholder 2"/>
          <p:cNvSpPr>
            <a:spLocks noGrp="1"/>
          </p:cNvSpPr>
          <p:nvPr>
            <p:ph idx="1"/>
          </p:nvPr>
        </p:nvSpPr>
        <p:spPr/>
        <p:txBody>
          <a:bodyPr/>
          <a:lstStyle/>
          <a:p>
            <a:pPr>
              <a:spcAft>
                <a:spcPts val="1200"/>
              </a:spcAft>
            </a:pPr>
            <a:r>
              <a:rPr lang="en-US" dirty="0" smtClean="0"/>
              <a:t>&lt;&lt;  What do you believe is the business issue that will be addressed with the use of the new technology.  Are there possibly multiple problems, issues or improvement areas for Optum to focus? &gt;&gt;</a:t>
            </a:r>
          </a:p>
          <a:p>
            <a:pPr>
              <a:spcAft>
                <a:spcPts val="1200"/>
              </a:spcAft>
            </a:pPr>
            <a:endParaRPr lang="en-US" dirty="0" smtClean="0"/>
          </a:p>
          <a:p>
            <a:pPr lvl="1">
              <a:spcAft>
                <a:spcPts val="1200"/>
              </a:spcAft>
            </a:pPr>
            <a:endParaRPr lang="en-US" dirty="0" smtClean="0"/>
          </a:p>
          <a:p>
            <a:pPr lvl="1">
              <a:spcAft>
                <a:spcPts val="1200"/>
              </a:spcAft>
            </a:pPr>
            <a:endParaRPr lang="en-US" dirty="0"/>
          </a:p>
        </p:txBody>
      </p:sp>
    </p:spTree>
    <p:extLst>
      <p:ext uri="{BB962C8B-B14F-4D97-AF65-F5344CB8AC3E}">
        <p14:creationId xmlns:p14="http://schemas.microsoft.com/office/powerpoint/2010/main" val="10640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defines success?</a:t>
            </a:r>
            <a:endParaRPr lang="en-US" dirty="0"/>
          </a:p>
        </p:txBody>
      </p:sp>
      <p:sp>
        <p:nvSpPr>
          <p:cNvPr id="3" name="Content Placeholder 2"/>
          <p:cNvSpPr>
            <a:spLocks noGrp="1"/>
          </p:cNvSpPr>
          <p:nvPr>
            <p:ph idx="1"/>
          </p:nvPr>
        </p:nvSpPr>
        <p:spPr/>
        <p:txBody>
          <a:bodyPr/>
          <a:lstStyle/>
          <a:p>
            <a:pPr>
              <a:spcAft>
                <a:spcPts val="1200"/>
              </a:spcAft>
            </a:pPr>
            <a:r>
              <a:rPr lang="en-US" dirty="0" smtClean="0"/>
              <a:t>Define what success means.</a:t>
            </a:r>
          </a:p>
          <a:p>
            <a:pPr lvl="1">
              <a:spcAft>
                <a:spcPts val="1200"/>
              </a:spcAft>
            </a:pPr>
            <a:r>
              <a:rPr lang="en-US" dirty="0" smtClean="0"/>
              <a:t>CBA level measurable criteria’s. i.e.</a:t>
            </a:r>
          </a:p>
          <a:p>
            <a:pPr lvl="2">
              <a:spcAft>
                <a:spcPts val="1200"/>
              </a:spcAft>
            </a:pPr>
            <a:r>
              <a:rPr lang="en-US" dirty="0" smtClean="0"/>
              <a:t>Reduced down-time from 99% to 99.999</a:t>
            </a:r>
          </a:p>
          <a:p>
            <a:pPr lvl="2">
              <a:spcAft>
                <a:spcPts val="1200"/>
              </a:spcAft>
            </a:pPr>
            <a:r>
              <a:rPr lang="en-US" dirty="0" smtClean="0"/>
              <a:t>Operations was able to reduce staff from 50 to 10 people.</a:t>
            </a:r>
          </a:p>
          <a:p>
            <a:pPr lvl="2">
              <a:spcAft>
                <a:spcPts val="1200"/>
              </a:spcAft>
            </a:pPr>
            <a:r>
              <a:rPr lang="en-US" dirty="0" smtClean="0"/>
              <a:t>Cost saving per claim was $90 / 1Million transactions. </a:t>
            </a:r>
          </a:p>
          <a:p>
            <a:pPr>
              <a:spcAft>
                <a:spcPts val="1200"/>
              </a:spcAft>
            </a:pPr>
            <a:endParaRPr lang="en-US" dirty="0" smtClean="0"/>
          </a:p>
          <a:p>
            <a:pPr lvl="1">
              <a:spcAft>
                <a:spcPts val="1200"/>
              </a:spcAft>
            </a:pPr>
            <a:endParaRPr lang="en-US" dirty="0" smtClean="0"/>
          </a:p>
          <a:p>
            <a:pPr lvl="1">
              <a:spcAft>
                <a:spcPts val="1200"/>
              </a:spcAft>
            </a:pPr>
            <a:endParaRPr lang="en-US" dirty="0"/>
          </a:p>
        </p:txBody>
      </p:sp>
    </p:spTree>
    <p:extLst>
      <p:ext uri="{BB962C8B-B14F-4D97-AF65-F5344CB8AC3E}">
        <p14:creationId xmlns:p14="http://schemas.microsoft.com/office/powerpoint/2010/main" val="134878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would be searching for opportunities</a:t>
            </a:r>
            <a:endParaRPr lang="en-US" dirty="0"/>
          </a:p>
        </p:txBody>
      </p:sp>
      <p:sp>
        <p:nvSpPr>
          <p:cNvPr id="3" name="Content Placeholder 2"/>
          <p:cNvSpPr>
            <a:spLocks noGrp="1"/>
          </p:cNvSpPr>
          <p:nvPr>
            <p:ph idx="1"/>
          </p:nvPr>
        </p:nvSpPr>
        <p:spPr/>
        <p:txBody>
          <a:bodyPr/>
          <a:lstStyle/>
          <a:p>
            <a:pPr marL="0" indent="0">
              <a:spcAft>
                <a:spcPts val="1200"/>
              </a:spcAft>
              <a:buNone/>
            </a:pPr>
            <a:r>
              <a:rPr lang="en-US" i="1" dirty="0" smtClean="0"/>
              <a:t>Within Projects?</a:t>
            </a:r>
          </a:p>
          <a:p>
            <a:pPr lvl="1"/>
            <a:r>
              <a:rPr lang="en-US" dirty="0" smtClean="0"/>
              <a:t>2017 approved Capital or  potential risk from projects</a:t>
            </a:r>
          </a:p>
          <a:p>
            <a:pPr lvl="2"/>
            <a:r>
              <a:rPr lang="en-US" dirty="0" smtClean="0"/>
              <a:t>Security/Legal/IRM, etc…</a:t>
            </a:r>
          </a:p>
          <a:p>
            <a:pPr lvl="2"/>
            <a:r>
              <a:rPr lang="en-US" dirty="0" smtClean="0"/>
              <a:t>Define for project teams,  decision making criteria when to leverage technology. </a:t>
            </a:r>
            <a:endParaRPr lang="en-US" dirty="0"/>
          </a:p>
          <a:p>
            <a:pPr marL="0" indent="0">
              <a:spcAft>
                <a:spcPts val="1200"/>
              </a:spcAft>
              <a:buNone/>
            </a:pPr>
            <a:r>
              <a:rPr lang="en-US" i="1" dirty="0" smtClean="0"/>
              <a:t>Innovation?</a:t>
            </a:r>
          </a:p>
          <a:p>
            <a:pPr lvl="1"/>
            <a:r>
              <a:rPr lang="en-US" dirty="0" smtClean="0"/>
              <a:t>How can we leverage technology not only for solutions but to assist with growth or non-growth opportunities around innovation.</a:t>
            </a:r>
            <a:endParaRPr lang="en-US" dirty="0"/>
          </a:p>
          <a:p>
            <a:pPr lvl="1"/>
            <a:r>
              <a:rPr lang="en-US" dirty="0" smtClean="0"/>
              <a:t>Can the technology be used with other technology for proof of concepts?</a:t>
            </a:r>
            <a:endParaRPr lang="en-US" dirty="0"/>
          </a:p>
          <a:p>
            <a:pPr marL="0" indent="0">
              <a:spcAft>
                <a:spcPts val="1200"/>
              </a:spcAft>
              <a:buNone/>
            </a:pPr>
            <a:r>
              <a:rPr lang="en-US" i="1" dirty="0" smtClean="0"/>
              <a:t>Technical Debt or other?</a:t>
            </a:r>
          </a:p>
          <a:p>
            <a:pPr lvl="1"/>
            <a:r>
              <a:rPr lang="en-US" dirty="0" smtClean="0"/>
              <a:t>Is the technology able to address technical debt.</a:t>
            </a:r>
          </a:p>
          <a:p>
            <a:pPr lvl="1"/>
            <a:r>
              <a:rPr lang="en-US" dirty="0" smtClean="0"/>
              <a:t>Assist with operational efficiencies.</a:t>
            </a:r>
          </a:p>
          <a:p>
            <a:pPr lvl="1"/>
            <a:r>
              <a:rPr lang="en-US" dirty="0" smtClean="0"/>
              <a:t>Promote data consistency </a:t>
            </a:r>
          </a:p>
          <a:p>
            <a:pPr lvl="1"/>
            <a:r>
              <a:rPr lang="en-US" dirty="0" smtClean="0"/>
              <a:t>Cleaner, more automated processes.</a:t>
            </a:r>
          </a:p>
          <a:p>
            <a:pPr lvl="1"/>
            <a:r>
              <a:rPr lang="en-US" dirty="0" smtClean="0"/>
              <a:t>Other?</a:t>
            </a:r>
            <a:endParaRPr lang="en-US" dirty="0"/>
          </a:p>
        </p:txBody>
      </p:sp>
    </p:spTree>
    <p:extLst>
      <p:ext uri="{BB962C8B-B14F-4D97-AF65-F5344CB8AC3E}">
        <p14:creationId xmlns:p14="http://schemas.microsoft.com/office/powerpoint/2010/main" val="396840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decision making criteria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801198"/>
              </p:ext>
            </p:extLst>
          </p:nvPr>
        </p:nvGraphicFramePr>
        <p:xfrm>
          <a:off x="457200" y="1143000"/>
          <a:ext cx="8229600" cy="23825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Criteria</a:t>
                      </a:r>
                      <a:endParaRPr lang="en-US" dirty="0"/>
                    </a:p>
                  </a:txBody>
                  <a:tcPr/>
                </a:tc>
                <a:tc>
                  <a:txBody>
                    <a:bodyPr/>
                    <a:lstStyle/>
                    <a:p>
                      <a:r>
                        <a:rPr lang="en-US" dirty="0" smtClean="0"/>
                        <a:t>Optum</a:t>
                      </a:r>
                      <a:r>
                        <a:rPr lang="en-US" baseline="0" dirty="0" smtClean="0"/>
                        <a:t> Cloud</a:t>
                      </a:r>
                      <a:endParaRPr lang="en-US" dirty="0"/>
                    </a:p>
                  </a:txBody>
                  <a:tcPr/>
                </a:tc>
                <a:tc>
                  <a:txBody>
                    <a:bodyPr/>
                    <a:lstStyle/>
                    <a:p>
                      <a:r>
                        <a:rPr lang="en-US" dirty="0" smtClean="0"/>
                        <a:t>AWS</a:t>
                      </a:r>
                      <a:endParaRPr lang="en-US" dirty="0"/>
                    </a:p>
                  </a:txBody>
                  <a:tcPr/>
                </a:tc>
                <a:tc>
                  <a:txBody>
                    <a:bodyPr/>
                    <a:lstStyle/>
                    <a:p>
                      <a:r>
                        <a:rPr lang="en-US" dirty="0" smtClean="0"/>
                        <a:t>Azure</a:t>
                      </a:r>
                      <a:endParaRPr lang="en-US" dirty="0"/>
                    </a:p>
                  </a:txBody>
                  <a:tcPr/>
                </a:tc>
              </a:tr>
              <a:tr h="370840">
                <a:tc>
                  <a:txBody>
                    <a:bodyPr/>
                    <a:lstStyle/>
                    <a:p>
                      <a:r>
                        <a:rPr lang="en-US" dirty="0" smtClean="0"/>
                        <a:t>Proof of concept applications that will make</a:t>
                      </a:r>
                      <a:r>
                        <a:rPr lang="en-US" baseline="0" dirty="0" smtClean="0"/>
                        <a:t> to production</a:t>
                      </a:r>
                      <a:endParaRPr lang="en-US" dirty="0"/>
                    </a:p>
                  </a:txBody>
                  <a:tcPr/>
                </a:tc>
                <a:tc>
                  <a:txBody>
                    <a:bodyPr/>
                    <a:lstStyle/>
                    <a:p>
                      <a:r>
                        <a:rPr lang="en-US" dirty="0" smtClean="0"/>
                        <a:t>Too</a:t>
                      </a:r>
                      <a:r>
                        <a:rPr lang="en-US" baseline="0" dirty="0" smtClean="0"/>
                        <a:t> many steps</a:t>
                      </a:r>
                      <a:endParaRPr lang="en-US" dirty="0"/>
                    </a:p>
                  </a:txBody>
                  <a:tcPr/>
                </a:tc>
                <a:tc>
                  <a:txBody>
                    <a:bodyPr/>
                    <a:lstStyle/>
                    <a:p>
                      <a:r>
                        <a:rPr lang="en-US" dirty="0" smtClean="0"/>
                        <a:t>Easy. Can leveraged business  approved budget to get external</a:t>
                      </a:r>
                      <a:r>
                        <a:rPr lang="en-US" baseline="0" dirty="0" smtClean="0"/>
                        <a:t> contactors access in quick timeline</a:t>
                      </a:r>
                      <a:endParaRPr lang="en-US" dirty="0"/>
                    </a:p>
                  </a:txBody>
                  <a:tcPr/>
                </a:tc>
                <a:tc>
                  <a:txBody>
                    <a:bodyPr/>
                    <a:lstStyle/>
                    <a:p>
                      <a:r>
                        <a:rPr lang="en-US" dirty="0" smtClean="0"/>
                        <a:t>Provides same benefits</a:t>
                      </a:r>
                      <a:r>
                        <a:rPr lang="en-US" baseline="0" dirty="0" smtClean="0"/>
                        <a:t> as AWS but Blah </a:t>
                      </a:r>
                      <a:r>
                        <a:rPr lang="en-US" baseline="0" dirty="0" err="1" smtClean="0"/>
                        <a:t>Blah</a:t>
                      </a:r>
                      <a:r>
                        <a:rPr lang="en-US" baseline="0" dirty="0" smtClean="0"/>
                        <a:t> </a:t>
                      </a:r>
                      <a:r>
                        <a:rPr lang="en-US" baseline="0" dirty="0" err="1" smtClean="0"/>
                        <a:t>Blah</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137685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gaps do we have with existing assets.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2554214"/>
              </p:ext>
            </p:extLst>
          </p:nvPr>
        </p:nvGraphicFramePr>
        <p:xfrm>
          <a:off x="457200" y="1143000"/>
          <a:ext cx="8229600" cy="1280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Benefit</a:t>
                      </a:r>
                      <a:endParaRPr lang="en-US" dirty="0"/>
                    </a:p>
                  </a:txBody>
                  <a:tcPr/>
                </a:tc>
                <a:tc>
                  <a:txBody>
                    <a:bodyPr/>
                    <a:lstStyle/>
                    <a:p>
                      <a:r>
                        <a:rPr lang="en-US" dirty="0" smtClean="0"/>
                        <a:t>Why not use internal</a:t>
                      </a:r>
                      <a:r>
                        <a:rPr lang="en-US" baseline="0" dirty="0" smtClean="0"/>
                        <a:t> existing solution </a:t>
                      </a:r>
                      <a:endParaRPr lang="en-US" dirty="0"/>
                    </a:p>
                  </a:txBody>
                  <a:tcPr/>
                </a:tc>
                <a:tc>
                  <a:txBody>
                    <a:bodyPr/>
                    <a:lstStyle/>
                    <a:p>
                      <a:r>
                        <a:rPr lang="en-US" dirty="0" smtClean="0"/>
                        <a:t>Description</a:t>
                      </a:r>
                      <a:endParaRPr lang="en-US" dirty="0"/>
                    </a:p>
                  </a:txBody>
                  <a:tcPr/>
                </a:tc>
              </a:tr>
              <a:tr h="370840">
                <a:tc>
                  <a:txBody>
                    <a:bodyPr/>
                    <a:lstStyle/>
                    <a:p>
                      <a:r>
                        <a:rPr lang="en-US" dirty="0" smtClean="0"/>
                        <a:t>Proof of Concept on public</a:t>
                      </a:r>
                      <a:r>
                        <a:rPr lang="en-US" baseline="0" dirty="0" smtClean="0"/>
                        <a:t> cloud</a:t>
                      </a:r>
                      <a:endParaRPr lang="en-US" dirty="0"/>
                    </a:p>
                  </a:txBody>
                  <a:tcPr/>
                </a:tc>
                <a:tc>
                  <a:txBody>
                    <a:bodyPr/>
                    <a:lstStyle/>
                    <a:p>
                      <a:r>
                        <a:rPr lang="en-US" dirty="0" smtClean="0"/>
                        <a:t>Blah </a:t>
                      </a:r>
                      <a:endParaRPr lang="en-US" dirty="0"/>
                    </a:p>
                  </a:txBody>
                  <a:tcPr/>
                </a:tc>
                <a:tc>
                  <a:txBody>
                    <a:bodyPr/>
                    <a:lstStyle/>
                    <a:p>
                      <a:r>
                        <a:rPr lang="en-US" dirty="0" smtClean="0"/>
                        <a:t>Blah </a:t>
                      </a:r>
                      <a:r>
                        <a:rPr lang="en-US" dirty="0" err="1" smtClean="0"/>
                        <a:t>Blah</a:t>
                      </a:r>
                      <a:r>
                        <a:rPr lang="en-US" dirty="0" smtClean="0"/>
                        <a:t> </a:t>
                      </a:r>
                      <a:r>
                        <a:rPr lang="en-US" dirty="0" err="1" smtClean="0"/>
                        <a:t>Blah</a:t>
                      </a:r>
                      <a:r>
                        <a:rPr lang="en-US" dirty="0" smtClean="0"/>
                        <a:t>..</a:t>
                      </a:r>
                      <a:endParaRPr lang="en-US" dirty="0"/>
                    </a:p>
                  </a:txBody>
                  <a:tcPr/>
                </a:tc>
              </a:tr>
            </a:tbl>
          </a:graphicData>
        </a:graphic>
      </p:graphicFrame>
    </p:spTree>
    <p:extLst>
      <p:ext uri="{BB962C8B-B14F-4D97-AF65-F5344CB8AC3E}">
        <p14:creationId xmlns:p14="http://schemas.microsoft.com/office/powerpoint/2010/main" val="18828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verse Risk?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61557268"/>
              </p:ext>
            </p:extLst>
          </p:nvPr>
        </p:nvGraphicFramePr>
        <p:xfrm>
          <a:off x="457200" y="1143000"/>
          <a:ext cx="8229600" cy="15595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Initiative </a:t>
                      </a:r>
                      <a:endParaRPr lang="en-US" dirty="0"/>
                    </a:p>
                  </a:txBody>
                  <a:tcPr/>
                </a:tc>
                <a:tc>
                  <a:txBody>
                    <a:bodyPr/>
                    <a:lstStyle/>
                    <a:p>
                      <a:r>
                        <a:rPr lang="en-US" dirty="0" smtClean="0"/>
                        <a:t>Benefit</a:t>
                      </a:r>
                      <a:endParaRPr lang="en-US" dirty="0"/>
                    </a:p>
                  </a:txBody>
                  <a:tcPr/>
                </a:tc>
                <a:tc>
                  <a:txBody>
                    <a:bodyPr/>
                    <a:lstStyle/>
                    <a:p>
                      <a:r>
                        <a:rPr lang="en-US" dirty="0" smtClean="0"/>
                        <a:t>Internal</a:t>
                      </a:r>
                      <a:r>
                        <a:rPr lang="en-US" baseline="0" dirty="0" smtClean="0"/>
                        <a:t> Gap</a:t>
                      </a:r>
                      <a:endParaRPr lang="en-US" dirty="0"/>
                    </a:p>
                  </a:txBody>
                  <a:tcPr/>
                </a:tc>
                <a:tc>
                  <a:txBody>
                    <a:bodyPr/>
                    <a:lstStyle/>
                    <a:p>
                      <a:r>
                        <a:rPr lang="en-US" dirty="0" smtClean="0"/>
                        <a:t>Risk</a:t>
                      </a:r>
                      <a:endParaRPr lang="en-US" dirty="0"/>
                    </a:p>
                  </a:txBody>
                  <a:tcPr/>
                </a:tc>
              </a:tr>
              <a:tr h="370840">
                <a:tc>
                  <a:txBody>
                    <a:bodyPr/>
                    <a:lstStyle/>
                    <a:p>
                      <a:r>
                        <a:rPr lang="en-US" dirty="0" smtClean="0"/>
                        <a:t>Proof of Concept</a:t>
                      </a:r>
                      <a:endParaRPr lang="en-US" dirty="0"/>
                    </a:p>
                  </a:txBody>
                  <a:tcPr/>
                </a:tc>
                <a:tc>
                  <a:txBody>
                    <a:bodyPr/>
                    <a:lstStyle/>
                    <a:p>
                      <a:r>
                        <a:rPr lang="en-US" dirty="0" smtClean="0"/>
                        <a:t>Show customers concept </a:t>
                      </a:r>
                      <a:r>
                        <a:rPr lang="en-US" dirty="0" err="1" smtClean="0"/>
                        <a:t>quickers</a:t>
                      </a:r>
                      <a:endParaRPr lang="en-US" dirty="0"/>
                    </a:p>
                  </a:txBody>
                  <a:tcPr/>
                </a:tc>
                <a:tc>
                  <a:txBody>
                    <a:bodyPr/>
                    <a:lstStyle/>
                    <a:p>
                      <a:r>
                        <a:rPr lang="en-US" dirty="0" smtClean="0"/>
                        <a:t>Blah </a:t>
                      </a:r>
                      <a:r>
                        <a:rPr lang="en-US" dirty="0" err="1" smtClean="0"/>
                        <a:t>Blah</a:t>
                      </a:r>
                      <a:r>
                        <a:rPr lang="en-US" dirty="0" smtClean="0"/>
                        <a:t> </a:t>
                      </a:r>
                      <a:r>
                        <a:rPr lang="en-US" dirty="0" err="1" smtClean="0"/>
                        <a:t>Blah</a:t>
                      </a:r>
                      <a:r>
                        <a:rPr lang="en-US" dirty="0" smtClean="0"/>
                        <a:t>..</a:t>
                      </a:r>
                      <a:endParaRPr lang="en-US" dirty="0"/>
                    </a:p>
                  </a:txBody>
                  <a:tcPr/>
                </a:tc>
                <a:tc>
                  <a:txBody>
                    <a:bodyPr/>
                    <a:lstStyle/>
                    <a:p>
                      <a:r>
                        <a:rPr lang="en-US" dirty="0" smtClean="0"/>
                        <a:t>New process and such for deployments</a:t>
                      </a:r>
                      <a:r>
                        <a:rPr lang="en-US" baseline="0" dirty="0" smtClean="0"/>
                        <a:t> and management.</a:t>
                      </a:r>
                      <a:endParaRPr lang="en-US" dirty="0"/>
                    </a:p>
                  </a:txBody>
                  <a:tcPr/>
                </a:tc>
              </a:tr>
            </a:tbl>
          </a:graphicData>
        </a:graphic>
      </p:graphicFrame>
    </p:spTree>
    <p:extLst>
      <p:ext uri="{BB962C8B-B14F-4D97-AF65-F5344CB8AC3E}">
        <p14:creationId xmlns:p14="http://schemas.microsoft.com/office/powerpoint/2010/main" val="2683838751"/>
      </p:ext>
    </p:extLst>
  </p:cSld>
  <p:clrMapOvr>
    <a:masterClrMapping/>
  </p:clrMapOvr>
</p:sld>
</file>

<file path=ppt/theme/theme1.xml><?xml version="1.0" encoding="utf-8"?>
<a:theme xmlns:a="http://schemas.openxmlformats.org/drawingml/2006/main" name="Default Theme">
  <a:themeElements>
    <a:clrScheme name="Optum">
      <a:dk1>
        <a:srgbClr val="53565A"/>
      </a:dk1>
      <a:lt1>
        <a:sysClr val="window" lastClr="FFFFFF"/>
      </a:lt1>
      <a:dk2>
        <a:srgbClr val="D19000"/>
      </a:dk2>
      <a:lt2>
        <a:srgbClr val="B1B3B3"/>
      </a:lt2>
      <a:accent1>
        <a:srgbClr val="D45D00"/>
      </a:accent1>
      <a:accent2>
        <a:srgbClr val="0D776E"/>
      </a:accent2>
      <a:accent3>
        <a:srgbClr val="96172E"/>
      </a:accent3>
      <a:accent4>
        <a:srgbClr val="888B8D"/>
      </a:accent4>
      <a:accent5>
        <a:srgbClr val="8E93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60000"/>
            <a:lumOff val="40000"/>
          </a:schemeClr>
        </a:solidFill>
        <a:ln/>
      </a:spPr>
      <a:bodyPr vert="vert270" lIns="45720" rIns="45720" rtlCol="0" anchor="ctr"/>
      <a:lstStyle>
        <a:defPPr>
          <a:defRPr sz="8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2E955DCD67D14ABC7A1E0A343F7482" ma:contentTypeVersion="0" ma:contentTypeDescription="Create a new document." ma:contentTypeScope="" ma:versionID="b336b3c00eaf92d7be95edf1474c69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33BF85-2849-4501-BB5D-C19E5496CE32}">
  <ds:schemaRefs>
    <ds:schemaRef ds:uri="http://schemas.microsoft.com/sharepoint/v3/contenttype/forms"/>
  </ds:schemaRefs>
</ds:datastoreItem>
</file>

<file path=customXml/itemProps2.xml><?xml version="1.0" encoding="utf-8"?>
<ds:datastoreItem xmlns:ds="http://schemas.openxmlformats.org/officeDocument/2006/customXml" ds:itemID="{03989886-98D0-4439-BE83-38267F839BF1}">
  <ds:schemaRefs>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D5D2B29D-1FDA-41C5-AFDB-3B96DEFB52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emplate>
  <TotalTime>762</TotalTime>
  <Words>762</Words>
  <Application>Microsoft Office PowerPoint</Application>
  <PresentationFormat>On-screen Show (4:3)</PresentationFormat>
  <Paragraphs>120</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Default Theme</vt:lpstr>
      <vt:lpstr>Technical Excellence</vt:lpstr>
      <vt:lpstr>Optum Architecture Technical Assessment</vt:lpstr>
      <vt:lpstr>Description of Technical Capability</vt:lpstr>
      <vt:lpstr>Summary of Business Problem</vt:lpstr>
      <vt:lpstr>What defines success?</vt:lpstr>
      <vt:lpstr>Where would be searching for opportunities</vt:lpstr>
      <vt:lpstr>What is the decision making criteria</vt:lpstr>
      <vt:lpstr>What gaps do we have with existing assets.</vt:lpstr>
      <vt:lpstr>Benefit verse Risk?</vt:lpstr>
      <vt:lpstr>Post Project Activities </vt:lpstr>
      <vt:lpstr>Financials</vt:lpstr>
      <vt:lpstr>Expectation  ( Not part of deck ) </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CentriHealth Technical Assessment Status</dc:title>
  <dc:creator>Howie, Christopher</dc:creator>
  <cp:lastModifiedBy>Bryan J Nieznajko</cp:lastModifiedBy>
  <cp:revision>39</cp:revision>
  <dcterms:created xsi:type="dcterms:W3CDTF">2016-06-30T19:29:17Z</dcterms:created>
  <dcterms:modified xsi:type="dcterms:W3CDTF">2017-01-30T15:55:43Z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0x010100412E955DCD67D14ABC7A1E0A343F7482</vt:lpwstr>
  </property>
</Properties>
</file>