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9" r:id="rId2"/>
    <p:sldId id="270" r:id="rId3"/>
    <p:sldId id="257" r:id="rId4"/>
    <p:sldId id="258" r:id="rId5"/>
    <p:sldId id="259" r:id="rId6"/>
    <p:sldId id="264" r:id="rId7"/>
    <p:sldId id="268" r:id="rId8"/>
    <p:sldId id="271" r:id="rId9"/>
    <p:sldId id="265" r:id="rId10"/>
    <p:sldId id="266" r:id="rId11"/>
    <p:sldId id="267" r:id="rId12"/>
    <p:sldId id="292" r:id="rId13"/>
    <p:sldId id="293" r:id="rId14"/>
    <p:sldId id="294" r:id="rId15"/>
    <p:sldId id="260" r:id="rId16"/>
    <p:sldId id="261" r:id="rId17"/>
    <p:sldId id="275" r:id="rId18"/>
    <p:sldId id="277" r:id="rId19"/>
    <p:sldId id="279" r:id="rId20"/>
    <p:sldId id="297" r:id="rId21"/>
    <p:sldId id="288" r:id="rId22"/>
    <p:sldId id="281" r:id="rId23"/>
    <p:sldId id="282" r:id="rId24"/>
    <p:sldId id="283" r:id="rId25"/>
    <p:sldId id="285" r:id="rId26"/>
    <p:sldId id="286" r:id="rId27"/>
    <p:sldId id="287" r:id="rId28"/>
    <p:sldId id="289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4"/>
    <a:srgbClr val="111224"/>
    <a:srgbClr val="E0E3E8"/>
    <a:srgbClr val="D0D4D9"/>
    <a:srgbClr val="F66031"/>
    <a:srgbClr val="DD532A"/>
    <a:srgbClr val="CB522A"/>
    <a:srgbClr val="656568"/>
    <a:srgbClr val="7B7B7F"/>
    <a:srgbClr val="E6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3067" autoAdjust="0"/>
  </p:normalViewPr>
  <p:slideViewPr>
    <p:cSldViewPr snapToGrid="0" snapToObjects="1">
      <p:cViewPr varScale="1">
        <p:scale>
          <a:sx n="79" d="100"/>
          <a:sy n="79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996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79F2D-285C-D44E-B10F-2544539AF3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9BD-2406-4D40-921F-E12EAD221E8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0039-FE8D-4E46-968B-6FF88EFF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EA-3D87-4731-BB82-11C1AD8C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7912-5C8A-46B8-A404-69F4B642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9CE6-B51E-4786-AEF2-79A20968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0AC9-2F1A-4A1D-8E65-0C3681B5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C5C7-2792-4888-B577-38C1C2AF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C7E1-D536-448C-8833-B47508AE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8209-0FE2-46F4-9136-B338D11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A5C-3BD6-4059-851F-975F563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49DA-287B-4EB3-BB14-91C907C5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tinypp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E1DA4-B5B0-6E46-B8F3-04AF0CFF3D33}"/>
              </a:ext>
            </a:extLst>
          </p:cNvPr>
          <p:cNvSpPr/>
          <p:nvPr userDrawn="1"/>
        </p:nvSpPr>
        <p:spPr>
          <a:xfrm>
            <a:off x="0" y="6540402"/>
            <a:ext cx="12192000" cy="326387"/>
          </a:xfrm>
          <a:prstGeom prst="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9"/>
            <a:extLst>
              <a:ext uri="{FF2B5EF4-FFF2-40B4-BE49-F238E27FC236}">
                <a16:creationId xmlns:a16="http://schemas.microsoft.com/office/drawing/2014/main" id="{CE7FE3ED-E827-3A4F-B5BB-808D2AD83706}"/>
              </a:ext>
            </a:extLst>
          </p:cNvPr>
          <p:cNvSpPr/>
          <p:nvPr userDrawn="1"/>
        </p:nvSpPr>
        <p:spPr>
          <a:xfrm>
            <a:off x="0" y="6487075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Arial Hebrew" pitchFamily="2" charset="-79"/>
              </a:rPr>
              <a:t>UNIX </a:t>
            </a:r>
            <a:r>
              <a:rPr lang="en-US" sz="1400" b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Fundamentals</a:t>
            </a:r>
            <a:endParaRPr lang="en-US" sz="2000" b="1" i="0" kern="1200" cap="none" spc="0" dirty="0">
              <a:ln w="0"/>
              <a:solidFill>
                <a:schemeClr val="bg1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  <p:sldLayoutId id="2147483689" r:id="rId5"/>
    <p:sldLayoutId id="2147483690" r:id="rId6"/>
    <p:sldLayoutId id="2147483691" r:id="rId7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ontab-genera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154605D2-8F39-4B88-9787-00FF9470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17" y="4643279"/>
            <a:ext cx="1890974" cy="1890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2" name="Rounded Rectangle 1">
            <a:extLst>
              <a:ext uri="{FF2B5EF4-FFF2-40B4-BE49-F238E27FC236}">
                <a16:creationId xmlns:a16="http://schemas.microsoft.com/office/drawing/2014/main" id="{63CF1BA2-DB9B-4EC6-B897-016F1F2A66A2}"/>
              </a:ext>
            </a:extLst>
          </p:cNvPr>
          <p:cNvSpPr/>
          <p:nvPr/>
        </p:nvSpPr>
        <p:spPr>
          <a:xfrm rot="2898672">
            <a:off x="9279799" y="1299884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16235581-05C0-447B-9E85-FF70F2850275}"/>
              </a:ext>
            </a:extLst>
          </p:cNvPr>
          <p:cNvSpPr/>
          <p:nvPr/>
        </p:nvSpPr>
        <p:spPr>
          <a:xfrm rot="2898672">
            <a:off x="7158698" y="1369502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">
            <a:extLst>
              <a:ext uri="{FF2B5EF4-FFF2-40B4-BE49-F238E27FC236}">
                <a16:creationId xmlns:a16="http://schemas.microsoft.com/office/drawing/2014/main" id="{354F1671-26A6-4435-84C2-0E406AB0F528}"/>
              </a:ext>
            </a:extLst>
          </p:cNvPr>
          <p:cNvSpPr/>
          <p:nvPr/>
        </p:nvSpPr>
        <p:spPr>
          <a:xfrm rot="2898672">
            <a:off x="5152661" y="1573989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2">
            <a:extLst>
              <a:ext uri="{FF2B5EF4-FFF2-40B4-BE49-F238E27FC236}">
                <a16:creationId xmlns:a16="http://schemas.microsoft.com/office/drawing/2014/main" id="{80F07B7A-7EEA-46B5-B5D9-0CBFA10E844B}"/>
              </a:ext>
            </a:extLst>
          </p:cNvPr>
          <p:cNvSpPr/>
          <p:nvPr/>
        </p:nvSpPr>
        <p:spPr>
          <a:xfrm rot="2898672">
            <a:off x="10138199" y="2679731"/>
            <a:ext cx="1666231" cy="2418393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2">
            <a:extLst>
              <a:ext uri="{FF2B5EF4-FFF2-40B4-BE49-F238E27FC236}">
                <a16:creationId xmlns:a16="http://schemas.microsoft.com/office/drawing/2014/main" id="{EBD2C38E-BE94-47D7-8D46-17CB01B6189D}"/>
              </a:ext>
            </a:extLst>
          </p:cNvPr>
          <p:cNvSpPr/>
          <p:nvPr/>
        </p:nvSpPr>
        <p:spPr>
          <a:xfrm rot="2898672">
            <a:off x="8002646" y="2672778"/>
            <a:ext cx="1425394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2">
            <a:extLst>
              <a:ext uri="{FF2B5EF4-FFF2-40B4-BE49-F238E27FC236}">
                <a16:creationId xmlns:a16="http://schemas.microsoft.com/office/drawing/2014/main" id="{9EC5600A-FF15-43B8-9B63-BA7B0C9F218F}"/>
              </a:ext>
            </a:extLst>
          </p:cNvPr>
          <p:cNvSpPr/>
          <p:nvPr/>
        </p:nvSpPr>
        <p:spPr>
          <a:xfrm rot="2898672">
            <a:off x="5733797" y="3129142"/>
            <a:ext cx="184466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6D052433-0327-49E7-8E11-2FAB12726552}"/>
              </a:ext>
            </a:extLst>
          </p:cNvPr>
          <p:cNvSpPr/>
          <p:nvPr/>
        </p:nvSpPr>
        <p:spPr>
          <a:xfrm rot="19375329">
            <a:off x="10311524" y="2241962"/>
            <a:ext cx="1004337" cy="1032597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A01E037-DF19-4755-B4D5-A45A28C38E75}"/>
              </a:ext>
            </a:extLst>
          </p:cNvPr>
          <p:cNvSpPr/>
          <p:nvPr/>
        </p:nvSpPr>
        <p:spPr>
          <a:xfrm>
            <a:off x="9610419" y="127536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448F06-7A5C-45C6-A6AC-F3C281267909}"/>
              </a:ext>
            </a:extLst>
          </p:cNvPr>
          <p:cNvSpPr/>
          <p:nvPr/>
        </p:nvSpPr>
        <p:spPr>
          <a:xfrm>
            <a:off x="9652814" y="1350782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8724D3-28E7-487B-894A-3539F5D44B98}"/>
              </a:ext>
            </a:extLst>
          </p:cNvPr>
          <p:cNvSpPr/>
          <p:nvPr/>
        </p:nvSpPr>
        <p:spPr>
          <a:xfrm>
            <a:off x="5538591" y="1573166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0">
            <a:extLst>
              <a:ext uri="{FF2B5EF4-FFF2-40B4-BE49-F238E27FC236}">
                <a16:creationId xmlns:a16="http://schemas.microsoft.com/office/drawing/2014/main" id="{70967807-F9D6-4429-B16B-99BE8A9CDE50}"/>
              </a:ext>
            </a:extLst>
          </p:cNvPr>
          <p:cNvSpPr/>
          <p:nvPr/>
        </p:nvSpPr>
        <p:spPr>
          <a:xfrm rot="409110">
            <a:off x="5173863" y="2580467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407FEA-FDEA-7644-8306-DED629B544FB}"/>
              </a:ext>
            </a:extLst>
          </p:cNvPr>
          <p:cNvSpPr/>
          <p:nvPr/>
        </p:nvSpPr>
        <p:spPr>
          <a:xfrm rot="2898672">
            <a:off x="2391784" y="1791185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F1C8C8-DFE1-BD4D-8F81-AA80D3B0701C}"/>
              </a:ext>
            </a:extLst>
          </p:cNvPr>
          <p:cNvSpPr/>
          <p:nvPr/>
        </p:nvSpPr>
        <p:spPr>
          <a:xfrm rot="2898672">
            <a:off x="3212027" y="3192956"/>
            <a:ext cx="2302583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7389727-329F-2B4B-B520-A4EF1279EB1A}"/>
              </a:ext>
            </a:extLst>
          </p:cNvPr>
          <p:cNvSpPr/>
          <p:nvPr/>
        </p:nvSpPr>
        <p:spPr>
          <a:xfrm rot="19375329">
            <a:off x="3794371" y="2823529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4929F4-8EF6-B04E-9007-6E0E63B6DB22}"/>
              </a:ext>
            </a:extLst>
          </p:cNvPr>
          <p:cNvSpPr/>
          <p:nvPr/>
        </p:nvSpPr>
        <p:spPr>
          <a:xfrm>
            <a:off x="2981073" y="174401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802AAF-DFB2-594E-980D-26D2D52DE596}"/>
              </a:ext>
            </a:extLst>
          </p:cNvPr>
          <p:cNvSpPr/>
          <p:nvPr/>
        </p:nvSpPr>
        <p:spPr>
          <a:xfrm rot="2898672">
            <a:off x="1133149" y="3489559"/>
            <a:ext cx="211549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9557FF-24D1-FD48-B132-44001386BA96}"/>
              </a:ext>
            </a:extLst>
          </p:cNvPr>
          <p:cNvSpPr/>
          <p:nvPr/>
        </p:nvSpPr>
        <p:spPr>
          <a:xfrm>
            <a:off x="1641685" y="3487540"/>
            <a:ext cx="1871388" cy="1871388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B29C7A-8B87-D246-B40E-03342880A205}"/>
              </a:ext>
            </a:extLst>
          </p:cNvPr>
          <p:cNvSpPr/>
          <p:nvPr/>
        </p:nvSpPr>
        <p:spPr>
          <a:xfrm rot="2898672">
            <a:off x="-474062" y="1255215"/>
            <a:ext cx="2106964" cy="32491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45C017-7BC3-F94D-909A-1AAD7FF7AF8F}"/>
              </a:ext>
            </a:extLst>
          </p:cNvPr>
          <p:cNvSpPr/>
          <p:nvPr/>
        </p:nvSpPr>
        <p:spPr>
          <a:xfrm>
            <a:off x="164405" y="1421233"/>
            <a:ext cx="2125684" cy="2125684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69861-CAB2-1640-9D9D-80DACB0DB722}"/>
              </a:ext>
            </a:extLst>
          </p:cNvPr>
          <p:cNvSpPr/>
          <p:nvPr/>
        </p:nvSpPr>
        <p:spPr>
          <a:xfrm>
            <a:off x="1680488" y="3519206"/>
            <a:ext cx="1797132" cy="1797132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FCD8A5-A70C-A242-9A26-1DEEF807AF3C}"/>
              </a:ext>
            </a:extLst>
          </p:cNvPr>
          <p:cNvSpPr/>
          <p:nvPr/>
        </p:nvSpPr>
        <p:spPr>
          <a:xfrm rot="19375329">
            <a:off x="1474749" y="2940284"/>
            <a:ext cx="1004337" cy="1157844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9A41A-65EB-3343-A774-4A96157362BA}"/>
              </a:ext>
            </a:extLst>
          </p:cNvPr>
          <p:cNvSpPr/>
          <p:nvPr/>
        </p:nvSpPr>
        <p:spPr>
          <a:xfrm>
            <a:off x="259409" y="1516237"/>
            <a:ext cx="1935676" cy="19356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FF6DC-52E4-B84F-998B-D9BF2CFCF9FD}"/>
              </a:ext>
            </a:extLst>
          </p:cNvPr>
          <p:cNvSpPr/>
          <p:nvPr/>
        </p:nvSpPr>
        <p:spPr>
          <a:xfrm>
            <a:off x="508447" y="20305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DE9B-7497-9C4E-8AFE-CAB3E74828E3}"/>
              </a:ext>
            </a:extLst>
          </p:cNvPr>
          <p:cNvCxnSpPr>
            <a:cxnSpLocks/>
          </p:cNvCxnSpPr>
          <p:nvPr/>
        </p:nvCxnSpPr>
        <p:spPr>
          <a:xfrm>
            <a:off x="810420" y="2111834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3564E-EE8A-5F4D-874B-5B774079392F}"/>
              </a:ext>
            </a:extLst>
          </p:cNvPr>
          <p:cNvSpPr/>
          <p:nvPr/>
        </p:nvSpPr>
        <p:spPr>
          <a:xfrm>
            <a:off x="751013" y="2031807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Intro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49896-3315-6D4E-BD90-73AB4BBB4A4F}"/>
              </a:ext>
            </a:extLst>
          </p:cNvPr>
          <p:cNvSpPr/>
          <p:nvPr/>
        </p:nvSpPr>
        <p:spPr>
          <a:xfrm>
            <a:off x="684081" y="2218799"/>
            <a:ext cx="1389129" cy="78203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UNIX OS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Linux OS                       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Features of Unix</a:t>
            </a:r>
          </a:p>
          <a:p>
            <a:pPr algn="ctr" defTabSz="214761"/>
            <a:endParaRPr 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F5462-C3A9-B749-9070-7F11330145FB}"/>
              </a:ext>
            </a:extLst>
          </p:cNvPr>
          <p:cNvSpPr/>
          <p:nvPr/>
        </p:nvSpPr>
        <p:spPr>
          <a:xfrm>
            <a:off x="1750730" y="3588480"/>
            <a:ext cx="1660072" cy="16600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8B39D-0BF5-EA4F-89C1-D5E8B27D47AA}"/>
              </a:ext>
            </a:extLst>
          </p:cNvPr>
          <p:cNvSpPr/>
          <p:nvPr/>
        </p:nvSpPr>
        <p:spPr>
          <a:xfrm>
            <a:off x="1867901" y="396503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05972-A284-EF4E-8EC0-81525AA2E8C8}"/>
              </a:ext>
            </a:extLst>
          </p:cNvPr>
          <p:cNvCxnSpPr>
            <a:cxnSpLocks/>
          </p:cNvCxnSpPr>
          <p:nvPr/>
        </p:nvCxnSpPr>
        <p:spPr>
          <a:xfrm>
            <a:off x="2223316" y="4046275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046ADD1-373C-0A46-985B-91773A418DFF}"/>
              </a:ext>
            </a:extLst>
          </p:cNvPr>
          <p:cNvSpPr/>
          <p:nvPr/>
        </p:nvSpPr>
        <p:spPr>
          <a:xfrm>
            <a:off x="2163908" y="3933495"/>
            <a:ext cx="1242935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Commands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39542-3DAF-A447-9D72-D3470783A038}"/>
              </a:ext>
            </a:extLst>
          </p:cNvPr>
          <p:cNvSpPr/>
          <p:nvPr/>
        </p:nvSpPr>
        <p:spPr>
          <a:xfrm>
            <a:off x="2096977" y="4153240"/>
            <a:ext cx="1157627" cy="90514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 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command basics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man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echo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printf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…</a:t>
            </a:r>
          </a:p>
          <a:p>
            <a:pPr defTabSz="214761"/>
            <a:endParaRPr lang="en-US" sz="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FB3B06-EDEC-BD4F-BCC9-55B2EC7BE5AA}"/>
              </a:ext>
            </a:extLst>
          </p:cNvPr>
          <p:cNvSpPr/>
          <p:nvPr/>
        </p:nvSpPr>
        <p:spPr>
          <a:xfrm>
            <a:off x="3025377" y="1795307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D2CCEF-3FAC-FE45-9626-35A8487D60E9}"/>
              </a:ext>
            </a:extLst>
          </p:cNvPr>
          <p:cNvSpPr/>
          <p:nvPr/>
        </p:nvSpPr>
        <p:spPr>
          <a:xfrm>
            <a:off x="3074622" y="1837471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8A876-3A09-BE45-B1AA-22938E1D4BC0}"/>
              </a:ext>
            </a:extLst>
          </p:cNvPr>
          <p:cNvSpPr/>
          <p:nvPr/>
        </p:nvSpPr>
        <p:spPr>
          <a:xfrm>
            <a:off x="3051428" y="2102978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E7BCAF-02DC-1246-8914-85D31CE139D9}"/>
              </a:ext>
            </a:extLst>
          </p:cNvPr>
          <p:cNvCxnSpPr>
            <a:cxnSpLocks/>
          </p:cNvCxnSpPr>
          <p:nvPr/>
        </p:nvCxnSpPr>
        <p:spPr>
          <a:xfrm>
            <a:off x="3406843" y="218421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1537700-ED60-B349-8547-0AFBB5A607FE}"/>
              </a:ext>
            </a:extLst>
          </p:cNvPr>
          <p:cNvSpPr/>
          <p:nvPr/>
        </p:nvSpPr>
        <p:spPr>
          <a:xfrm>
            <a:off x="3371185" y="2104192"/>
            <a:ext cx="1117405" cy="21264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1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File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016B88-2BA3-F14D-97F2-5A1844B81888}"/>
              </a:ext>
            </a:extLst>
          </p:cNvPr>
          <p:cNvSpPr/>
          <p:nvPr/>
        </p:nvSpPr>
        <p:spPr>
          <a:xfrm>
            <a:off x="3280504" y="2291184"/>
            <a:ext cx="1157627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The file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pwd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and cd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mkdir</a:t>
            </a:r>
            <a:endParaRPr lang="en-US" sz="10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ls  and cp ..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5DABAE7-2D29-B044-BAD3-20C12A29CCA1}"/>
              </a:ext>
            </a:extLst>
          </p:cNvPr>
          <p:cNvSpPr/>
          <p:nvPr/>
        </p:nvSpPr>
        <p:spPr>
          <a:xfrm>
            <a:off x="2734433" y="2877274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E9B1F1-4F8C-4848-B99D-2E193746D08C}"/>
              </a:ext>
            </a:extLst>
          </p:cNvPr>
          <p:cNvSpPr/>
          <p:nvPr/>
        </p:nvSpPr>
        <p:spPr>
          <a:xfrm>
            <a:off x="4019045" y="3115905"/>
            <a:ext cx="1796831" cy="1741037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85CB6E-0DD0-6F4E-9FEC-B31523328CC4}"/>
              </a:ext>
            </a:extLst>
          </p:cNvPr>
          <p:cNvSpPr/>
          <p:nvPr/>
        </p:nvSpPr>
        <p:spPr>
          <a:xfrm>
            <a:off x="4117012" y="3213301"/>
            <a:ext cx="1630014" cy="15336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83176-B9CF-AE4F-99C9-1497886AE500}"/>
              </a:ext>
            </a:extLst>
          </p:cNvPr>
          <p:cNvSpPr/>
          <p:nvPr/>
        </p:nvSpPr>
        <p:spPr>
          <a:xfrm>
            <a:off x="4236905" y="3705633"/>
            <a:ext cx="428123" cy="734877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58B633-591F-204B-81EA-164DF48C8B6C}"/>
              </a:ext>
            </a:extLst>
          </p:cNvPr>
          <p:cNvCxnSpPr>
            <a:cxnSpLocks/>
          </p:cNvCxnSpPr>
          <p:nvPr/>
        </p:nvCxnSpPr>
        <p:spPr>
          <a:xfrm>
            <a:off x="4635570" y="378099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9EBF3D-E976-DA42-84E8-D645EB70B643}"/>
              </a:ext>
            </a:extLst>
          </p:cNvPr>
          <p:cNvSpPr/>
          <p:nvPr/>
        </p:nvSpPr>
        <p:spPr>
          <a:xfrm>
            <a:off x="4576162" y="3721150"/>
            <a:ext cx="1186396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Vi/Vim editors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4765B-947B-AC4A-963D-5B133E851311}"/>
              </a:ext>
            </a:extLst>
          </p:cNvPr>
          <p:cNvSpPr/>
          <p:nvPr/>
        </p:nvSpPr>
        <p:spPr>
          <a:xfrm>
            <a:off x="4509231" y="3887964"/>
            <a:ext cx="1200404" cy="50503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Input mode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Saving text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Aborting…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CFBA3-CD7B-4D4E-AABF-06BA2CD7A5DA}"/>
              </a:ext>
            </a:extLst>
          </p:cNvPr>
          <p:cNvSpPr txBox="1"/>
          <p:nvPr/>
        </p:nvSpPr>
        <p:spPr>
          <a:xfrm>
            <a:off x="3819831" y="436913"/>
            <a:ext cx="4298018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5265">
              <a:defRPr/>
            </a:pPr>
            <a:r>
              <a:rPr lang="en-US" sz="2187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 </a:t>
            </a:r>
            <a:r>
              <a:rPr lang="en-US" sz="2187" b="1" dirty="0">
                <a:solidFill>
                  <a:srgbClr val="FFC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-</a:t>
            </a:r>
            <a:r>
              <a:rPr lang="en-US" sz="2187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187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EA61CA5-C421-4E41-91F2-BD171F014CCB}"/>
              </a:ext>
            </a:extLst>
          </p:cNvPr>
          <p:cNvSpPr/>
          <p:nvPr/>
        </p:nvSpPr>
        <p:spPr>
          <a:xfrm rot="20099804">
            <a:off x="6226054" y="2711407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4ECF1F-FEC8-4BB3-BE2C-DCD2853A3779}"/>
              </a:ext>
            </a:extLst>
          </p:cNvPr>
          <p:cNvSpPr/>
          <p:nvPr/>
        </p:nvSpPr>
        <p:spPr>
          <a:xfrm>
            <a:off x="5591284" y="1616073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B8A196-D840-4F97-9411-C6CB6551E8D4}"/>
              </a:ext>
            </a:extLst>
          </p:cNvPr>
          <p:cNvSpPr/>
          <p:nvPr/>
        </p:nvSpPr>
        <p:spPr>
          <a:xfrm>
            <a:off x="5657307" y="1658237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8F5EB5-800A-47D2-ADDD-06B2C3F0B6F7}"/>
              </a:ext>
            </a:extLst>
          </p:cNvPr>
          <p:cNvSpPr/>
          <p:nvPr/>
        </p:nvSpPr>
        <p:spPr>
          <a:xfrm>
            <a:off x="5650891" y="192374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8B9DB-3D18-40BB-89E8-E46B9D61AD77}"/>
              </a:ext>
            </a:extLst>
          </p:cNvPr>
          <p:cNvCxnSpPr>
            <a:cxnSpLocks/>
          </p:cNvCxnSpPr>
          <p:nvPr/>
        </p:nvCxnSpPr>
        <p:spPr>
          <a:xfrm>
            <a:off x="6006306" y="2004985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8CA585-0A89-4C28-A61D-18F1B2324D5A}"/>
              </a:ext>
            </a:extLst>
          </p:cNvPr>
          <p:cNvSpPr/>
          <p:nvPr/>
        </p:nvSpPr>
        <p:spPr>
          <a:xfrm>
            <a:off x="5946899" y="1924958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shell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31F0D-F5BC-4FC0-AE2D-5740AE56F30F}"/>
              </a:ext>
            </a:extLst>
          </p:cNvPr>
          <p:cNvSpPr/>
          <p:nvPr/>
        </p:nvSpPr>
        <p:spPr>
          <a:xfrm>
            <a:off x="5879967" y="2111950"/>
            <a:ext cx="1290972" cy="689702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Pattern matching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Escaping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Redirecting…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279AB7-DC2F-43DD-88B4-E7BB18BECE5D}"/>
              </a:ext>
            </a:extLst>
          </p:cNvPr>
          <p:cNvSpPr/>
          <p:nvPr/>
        </p:nvSpPr>
        <p:spPr>
          <a:xfrm>
            <a:off x="6296827" y="3079283"/>
            <a:ext cx="1734602" cy="1645034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63CBF-E62A-42A7-9117-6073BA32B100}"/>
              </a:ext>
            </a:extLst>
          </p:cNvPr>
          <p:cNvSpPr/>
          <p:nvPr/>
        </p:nvSpPr>
        <p:spPr>
          <a:xfrm>
            <a:off x="6390087" y="3165976"/>
            <a:ext cx="1561323" cy="1444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738CAF-8E75-45D2-B438-40C9956DA57E}"/>
              </a:ext>
            </a:extLst>
          </p:cNvPr>
          <p:cNvSpPr/>
          <p:nvPr/>
        </p:nvSpPr>
        <p:spPr>
          <a:xfrm>
            <a:off x="6593087" y="3635456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817F9D-A6BB-4380-BCF6-59904F1E2018}"/>
              </a:ext>
            </a:extLst>
          </p:cNvPr>
          <p:cNvCxnSpPr>
            <a:cxnSpLocks/>
          </p:cNvCxnSpPr>
          <p:nvPr/>
        </p:nvCxnSpPr>
        <p:spPr>
          <a:xfrm>
            <a:off x="6991752" y="3710822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A3080-ACC1-4BB3-AD52-A433B413746C}"/>
              </a:ext>
            </a:extLst>
          </p:cNvPr>
          <p:cNvSpPr/>
          <p:nvPr/>
        </p:nvSpPr>
        <p:spPr>
          <a:xfrm>
            <a:off x="6983145" y="3630795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Processes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C935AE-1E5E-409D-B5EC-3861C40ED1AC}"/>
              </a:ext>
            </a:extLst>
          </p:cNvPr>
          <p:cNvSpPr/>
          <p:nvPr/>
        </p:nvSpPr>
        <p:spPr>
          <a:xfrm>
            <a:off x="6827313" y="3817787"/>
            <a:ext cx="1157627" cy="5512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ps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nohup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at and batch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07096D0-8600-42FD-ACB4-7F2069D7850A}"/>
              </a:ext>
            </a:extLst>
          </p:cNvPr>
          <p:cNvSpPr/>
          <p:nvPr/>
        </p:nvSpPr>
        <p:spPr>
          <a:xfrm>
            <a:off x="7494182" y="1399192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0">
            <a:extLst>
              <a:ext uri="{FF2B5EF4-FFF2-40B4-BE49-F238E27FC236}">
                <a16:creationId xmlns:a16="http://schemas.microsoft.com/office/drawing/2014/main" id="{B99097DC-673F-470C-A360-27276274C695}"/>
              </a:ext>
            </a:extLst>
          </p:cNvPr>
          <p:cNvSpPr/>
          <p:nvPr/>
        </p:nvSpPr>
        <p:spPr>
          <a:xfrm>
            <a:off x="7272709" y="2440176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4122EDB9-3A65-40A6-A36A-DE1E3A72CE80}"/>
              </a:ext>
            </a:extLst>
          </p:cNvPr>
          <p:cNvSpPr/>
          <p:nvPr/>
        </p:nvSpPr>
        <p:spPr>
          <a:xfrm rot="19375329">
            <a:off x="8141598" y="2351661"/>
            <a:ext cx="1004337" cy="1100459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6FE5AF-DA64-4068-A256-01FE45BBAAFC}"/>
              </a:ext>
            </a:extLst>
          </p:cNvPr>
          <p:cNvSpPr/>
          <p:nvPr/>
        </p:nvSpPr>
        <p:spPr>
          <a:xfrm>
            <a:off x="7538486" y="1450488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1623C3-30B3-4555-BF56-B8FC3E2337CA}"/>
              </a:ext>
            </a:extLst>
          </p:cNvPr>
          <p:cNvSpPr/>
          <p:nvPr/>
        </p:nvSpPr>
        <p:spPr>
          <a:xfrm>
            <a:off x="7587731" y="1492652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AE58FF-06D2-4BAF-8A49-E74964E7302B}"/>
              </a:ext>
            </a:extLst>
          </p:cNvPr>
          <p:cNvSpPr/>
          <p:nvPr/>
        </p:nvSpPr>
        <p:spPr>
          <a:xfrm>
            <a:off x="7564537" y="1758159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A8291-BC68-4BF3-B274-E70A54A7EA5F}"/>
              </a:ext>
            </a:extLst>
          </p:cNvPr>
          <p:cNvCxnSpPr>
            <a:cxnSpLocks/>
          </p:cNvCxnSpPr>
          <p:nvPr/>
        </p:nvCxnSpPr>
        <p:spPr>
          <a:xfrm>
            <a:off x="7919952" y="1839400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26033A-7D42-4518-88AD-9C45FEF76407}"/>
              </a:ext>
            </a:extLst>
          </p:cNvPr>
          <p:cNvSpPr/>
          <p:nvPr/>
        </p:nvSpPr>
        <p:spPr>
          <a:xfrm>
            <a:off x="7860544" y="1759373"/>
            <a:ext cx="1113889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Simple Filters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732FC-5E6D-46CE-B3C8-64DC8BA7DDB0}"/>
              </a:ext>
            </a:extLst>
          </p:cNvPr>
          <p:cNvSpPr/>
          <p:nvPr/>
        </p:nvSpPr>
        <p:spPr>
          <a:xfrm>
            <a:off x="7793613" y="1946365"/>
            <a:ext cx="1157627" cy="85128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05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cmp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comm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diff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head and tail 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94EF9F-2522-467D-BE1E-CF756ABA85DA}"/>
              </a:ext>
            </a:extLst>
          </p:cNvPr>
          <p:cNvSpPr/>
          <p:nvPr/>
        </p:nvSpPr>
        <p:spPr>
          <a:xfrm>
            <a:off x="8421716" y="2821726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745AA0-B3B3-4875-B031-C91F03353F1F}"/>
              </a:ext>
            </a:extLst>
          </p:cNvPr>
          <p:cNvSpPr/>
          <p:nvPr/>
        </p:nvSpPr>
        <p:spPr>
          <a:xfrm>
            <a:off x="8536040" y="2968169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DED91-4752-400A-A086-774D8B4BE604}"/>
              </a:ext>
            </a:extLst>
          </p:cNvPr>
          <p:cNvSpPr/>
          <p:nvPr/>
        </p:nvSpPr>
        <p:spPr>
          <a:xfrm>
            <a:off x="8666124" y="3394370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8D85FE-FE75-4D98-9C02-53E7B222CEAA}"/>
              </a:ext>
            </a:extLst>
          </p:cNvPr>
          <p:cNvCxnSpPr>
            <a:cxnSpLocks/>
          </p:cNvCxnSpPr>
          <p:nvPr/>
        </p:nvCxnSpPr>
        <p:spPr>
          <a:xfrm>
            <a:off x="9064789" y="3469736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53A3D-CD25-4DF1-9CD3-E70513100C91}"/>
              </a:ext>
            </a:extLst>
          </p:cNvPr>
          <p:cNvSpPr/>
          <p:nvPr/>
        </p:nvSpPr>
        <p:spPr>
          <a:xfrm>
            <a:off x="9005382" y="3389709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GREP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1374BB-7E1B-4336-905E-03A2BBA1717B}"/>
              </a:ext>
            </a:extLst>
          </p:cNvPr>
          <p:cNvSpPr/>
          <p:nvPr/>
        </p:nvSpPr>
        <p:spPr>
          <a:xfrm>
            <a:off x="8913050" y="3576701"/>
            <a:ext cx="1157627" cy="458870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character class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*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Dot…</a:t>
            </a:r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2CDE1B47-8F17-4988-8886-7A35F08A65B6}"/>
              </a:ext>
            </a:extLst>
          </p:cNvPr>
          <p:cNvSpPr/>
          <p:nvPr/>
        </p:nvSpPr>
        <p:spPr>
          <a:xfrm rot="340678">
            <a:off x="9462996" y="2299331"/>
            <a:ext cx="842904" cy="999989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58FD7F1-6FFB-4D68-B7BB-501A1C12C9DE}"/>
              </a:ext>
            </a:extLst>
          </p:cNvPr>
          <p:cNvSpPr/>
          <p:nvPr/>
        </p:nvSpPr>
        <p:spPr>
          <a:xfrm>
            <a:off x="9703644" y="1389064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314D35-EDDC-43C5-A473-49D950D8F873}"/>
              </a:ext>
            </a:extLst>
          </p:cNvPr>
          <p:cNvSpPr/>
          <p:nvPr/>
        </p:nvSpPr>
        <p:spPr>
          <a:xfrm>
            <a:off x="9688839" y="16377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CE9595-81E6-4C91-B123-B29F4CC05D0C}"/>
              </a:ext>
            </a:extLst>
          </p:cNvPr>
          <p:cNvCxnSpPr>
            <a:cxnSpLocks/>
          </p:cNvCxnSpPr>
          <p:nvPr/>
        </p:nvCxnSpPr>
        <p:spPr>
          <a:xfrm>
            <a:off x="10044254" y="1719034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5E2593A-5DCB-49D6-97E8-E112AE62A9F7}"/>
              </a:ext>
            </a:extLst>
          </p:cNvPr>
          <p:cNvSpPr/>
          <p:nvPr/>
        </p:nvSpPr>
        <p:spPr>
          <a:xfrm>
            <a:off x="9984846" y="1639007"/>
            <a:ext cx="1113889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SED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BBC858-DDE3-47D7-8CB5-EBF3CA59ED1F}"/>
              </a:ext>
            </a:extLst>
          </p:cNvPr>
          <p:cNvSpPr/>
          <p:nvPr/>
        </p:nvSpPr>
        <p:spPr>
          <a:xfrm>
            <a:off x="9917915" y="1825999"/>
            <a:ext cx="1255653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Inserting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Updating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Deleting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RegEx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….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ABB151-9ECD-4668-8353-FC0E3B42FBBF}"/>
              </a:ext>
            </a:extLst>
          </p:cNvPr>
          <p:cNvSpPr/>
          <p:nvPr/>
        </p:nvSpPr>
        <p:spPr>
          <a:xfrm>
            <a:off x="10571185" y="2726527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67C867-BEAA-44FE-A921-F3BBDFD9E003}"/>
              </a:ext>
            </a:extLst>
          </p:cNvPr>
          <p:cNvSpPr/>
          <p:nvPr/>
        </p:nvSpPr>
        <p:spPr>
          <a:xfrm>
            <a:off x="10677120" y="2864581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5511C6-44B4-494D-B718-43C08BD632DA}"/>
              </a:ext>
            </a:extLst>
          </p:cNvPr>
          <p:cNvSpPr/>
          <p:nvPr/>
        </p:nvSpPr>
        <p:spPr>
          <a:xfrm>
            <a:off x="10648293" y="3290782"/>
            <a:ext cx="628498" cy="61176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3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en-US" sz="2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C24CF7-A1F5-40E7-B575-A61B9E3FA5ED}"/>
              </a:ext>
            </a:extLst>
          </p:cNvPr>
          <p:cNvCxnSpPr>
            <a:cxnSpLocks/>
          </p:cNvCxnSpPr>
          <p:nvPr/>
        </p:nvCxnSpPr>
        <p:spPr>
          <a:xfrm>
            <a:off x="11205869" y="3366148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5C195E-8874-4ACF-9CE3-ED4EF71FB18A}"/>
              </a:ext>
            </a:extLst>
          </p:cNvPr>
          <p:cNvSpPr/>
          <p:nvPr/>
        </p:nvSpPr>
        <p:spPr>
          <a:xfrm>
            <a:off x="11132700" y="3094598"/>
            <a:ext cx="1122283" cy="4127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Shell</a:t>
            </a:r>
            <a:b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Programming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101EFD-5DB4-45AE-B083-BC5605E2E0BD}"/>
              </a:ext>
            </a:extLst>
          </p:cNvPr>
          <p:cNvSpPr/>
          <p:nvPr/>
        </p:nvSpPr>
        <p:spPr>
          <a:xfrm>
            <a:off x="11066304" y="3554035"/>
            <a:ext cx="1157627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condition eval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loops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read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exit status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F4EDB-1726-45A9-B95C-269AB1E48B7D}"/>
              </a:ext>
            </a:extLst>
          </p:cNvPr>
          <p:cNvSpPr txBox="1"/>
          <p:nvPr/>
        </p:nvSpPr>
        <p:spPr>
          <a:xfrm>
            <a:off x="9840600" y="5358928"/>
            <a:ext cx="231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Biz Nigatu</a:t>
            </a:r>
          </a:p>
          <a:p>
            <a:r>
              <a:rPr lang="en-US" sz="1200" dirty="0"/>
              <a:t>Software Engineer and Instructor</a:t>
            </a:r>
          </a:p>
          <a:p>
            <a:r>
              <a:rPr lang="en-US" sz="1200" dirty="0"/>
              <a:t>reckonedforce.com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bizNigatu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25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7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250"/>
                            </p:stCondLst>
                            <p:childTnLst>
                              <p:par>
                                <p:cTn id="1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75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25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50"/>
                            </p:stCondLst>
                            <p:childTnLst>
                              <p:par>
                                <p:cTn id="2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750"/>
                            </p:stCondLst>
                            <p:childTnLst>
                              <p:par>
                                <p:cTn id="3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000"/>
                            </p:stCondLst>
                            <p:childTnLst>
                              <p:par>
                                <p:cTn id="3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75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750"/>
                            </p:stCondLst>
                            <p:childTnLst>
                              <p:par>
                                <p:cTn id="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25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50"/>
                            </p:stCondLst>
                            <p:childTnLst>
                              <p:par>
                                <p:cTn id="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75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  <p:bldP spid="90" grpId="0" animBg="1"/>
      <p:bldP spid="89" grpId="0" animBg="1"/>
      <p:bldP spid="88" grpId="0" animBg="1"/>
      <p:bldP spid="87" grpId="0" animBg="1"/>
      <p:bldP spid="73" grpId="0" animBg="1"/>
      <p:bldP spid="85" grpId="0" animBg="1"/>
      <p:bldP spid="86" grpId="0" animBg="1"/>
      <p:bldP spid="42" grpId="0" animBg="1"/>
      <p:bldP spid="4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7" grpId="0"/>
      <p:bldP spid="18" grpId="0" animBg="1"/>
      <p:bldP spid="19" grpId="0"/>
      <p:bldP spid="21" grpId="0"/>
      <p:bldP spid="23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 animBg="1"/>
      <p:bldP spid="34" grpId="0"/>
      <p:bldP spid="36" grpId="0"/>
      <p:bldP spid="38" grpId="0"/>
      <p:bldP spid="39" grpId="0"/>
      <p:bldP spid="41" grpId="0" animBg="1"/>
      <p:bldP spid="43" grpId="0" animBg="1"/>
      <p:bldP spid="44" grpId="0" animBg="1"/>
      <p:bldP spid="45" grpId="0"/>
      <p:bldP spid="47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3" grpId="0"/>
      <p:bldP spid="64" grpId="0"/>
      <p:bldP spid="65" grpId="0" animBg="1"/>
      <p:bldP spid="66" grpId="0" animBg="1"/>
      <p:bldP spid="67" grpId="0"/>
      <p:bldP spid="69" grpId="0"/>
      <p:bldP spid="70" grpId="0"/>
      <p:bldP spid="72" grpId="0" animBg="1"/>
      <p:bldP spid="74" grpId="0" animBg="1"/>
      <p:bldP spid="75" grpId="0"/>
      <p:bldP spid="77" grpId="0"/>
      <p:bldP spid="78" grpId="0"/>
      <p:bldP spid="79" grpId="0" animBg="1"/>
      <p:bldP spid="80" grpId="0" animBg="1"/>
      <p:bldP spid="81" grpId="0"/>
      <p:bldP spid="83" grpId="0"/>
      <p:bldP spid="84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FDA77-FDC0-49C2-8FEE-4C4CCFEA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2" y="2062375"/>
            <a:ext cx="10477697" cy="4430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70607-6DC6-4168-82A0-562D6E00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User Processes (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–u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E055A5-1030-4266-8BAD-A637CCBA31C0}"/>
              </a:ext>
            </a:extLst>
          </p:cNvPr>
          <p:cNvSpPr/>
          <p:nvPr/>
        </p:nvSpPr>
        <p:spPr>
          <a:xfrm rot="10800000">
            <a:off x="3580944" y="2062375"/>
            <a:ext cx="1461945" cy="2518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697C0-F7A0-474C-9A55-D3B07E411698}"/>
              </a:ext>
            </a:extLst>
          </p:cNvPr>
          <p:cNvSpPr/>
          <p:nvPr/>
        </p:nvSpPr>
        <p:spPr>
          <a:xfrm>
            <a:off x="2556199" y="1482141"/>
            <a:ext cx="8797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Full Listing (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-u</a:t>
            </a:r>
            <a:r>
              <a:rPr lang="en-US" sz="2400" dirty="0">
                <a:latin typeface="Century Gothic" panose="020B0502020202020204" pitchFamily="34" charset="0"/>
              </a:rPr>
              <a:t>) The 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u </a:t>
            </a:r>
            <a:r>
              <a:rPr lang="en-US" sz="2400" dirty="0">
                <a:latin typeface="Century Gothic" panose="020B0502020202020204" pitchFamily="34" charset="0"/>
              </a:rPr>
              <a:t>command approximates to </a:t>
            </a:r>
            <a:r>
              <a:rPr lang="en-US" sz="2400" b="1" dirty="0" err="1">
                <a:latin typeface="Bahnschrift SemiBold Condensed" panose="020B0502040204020203" pitchFamily="34" charset="0"/>
              </a:rPr>
              <a:t>ps</a:t>
            </a:r>
            <a:r>
              <a:rPr lang="en-US" sz="2400" b="1" dirty="0">
                <a:latin typeface="Bahnschrift SemiBold Condensed" panose="020B0502040204020203" pitchFamily="34" charset="0"/>
              </a:rPr>
              <a:t> –l</a:t>
            </a:r>
            <a:endParaRPr lang="en-US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00FEF-E8BE-41D1-B8F0-1C5297366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82"/>
          <a:stretch/>
        </p:blipFill>
        <p:spPr>
          <a:xfrm>
            <a:off x="736600" y="2050143"/>
            <a:ext cx="10337800" cy="1408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2EBE7-A6E0-49E4-80DE-B8CB10A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5" y="467481"/>
            <a:ext cx="11623922" cy="72139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Display Long Listing of Processes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  <a:latin typeface="Bahnschrift Condensed" panose="020B0502040204020203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 –l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4280-0478-462E-A1CA-B268B6D2C59B}"/>
              </a:ext>
            </a:extLst>
          </p:cNvPr>
          <p:cNvSpPr txBox="1"/>
          <p:nvPr/>
        </p:nvSpPr>
        <p:spPr>
          <a:xfrm>
            <a:off x="3383191" y="4066779"/>
            <a:ext cx="243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Process ID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D889FF-1CAB-4C61-B4DB-65BC648E1447}"/>
              </a:ext>
            </a:extLst>
          </p:cNvPr>
          <p:cNvSpPr/>
          <p:nvPr/>
        </p:nvSpPr>
        <p:spPr>
          <a:xfrm rot="16200000">
            <a:off x="2608947" y="3457010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988A46-5621-4331-8926-13F726650446}"/>
              </a:ext>
            </a:extLst>
          </p:cNvPr>
          <p:cNvSpPr/>
          <p:nvPr/>
        </p:nvSpPr>
        <p:spPr>
          <a:xfrm rot="16200000">
            <a:off x="1752028" y="3411478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D22F3-6CFD-4119-B929-9B88A8F2C918}"/>
              </a:ext>
            </a:extLst>
          </p:cNvPr>
          <p:cNvSpPr txBox="1"/>
          <p:nvPr/>
        </p:nvSpPr>
        <p:spPr>
          <a:xfrm>
            <a:off x="170122" y="4033333"/>
            <a:ext cx="206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‘Process ID’; forked child with PID of 32087</a:t>
            </a:r>
          </a:p>
        </p:txBody>
      </p:sp>
    </p:spTree>
    <p:extLst>
      <p:ext uri="{BB962C8B-B14F-4D97-AF65-F5344CB8AC3E}">
        <p14:creationId xmlns:p14="http://schemas.microsoft.com/office/powerpoint/2010/main" val="13769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84A-32EB-4D0B-AA24-36A1EC37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5FB4-E2F4-4064-A320-0B0F66EE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476374"/>
            <a:ext cx="11432737" cy="53816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 – create an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identical child process </a:t>
            </a:r>
            <a:r>
              <a:rPr lang="en-US" dirty="0">
                <a:latin typeface="Century Gothic" panose="020B0502020202020204" pitchFamily="34" charset="0"/>
              </a:rPr>
              <a:t>from an existing process; parent and child have different PID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a typical command line scenario, the existing process is the shell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shell creates a new process using the fork()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existing process is the parent process and the newly created process is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child process is a clone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Its code, data and stack segments are a copy of the parent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return value of fork() in parent and child are different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parent process, the return value of the fork system call is the process ID of the child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child process, fork returns zero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isn’t much use in having a copy of the parent – that’s where the exec() system call comes in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0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7A01-CB64-4B8F-BEFD-78B5498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4A3E-AC7F-4109-ADDC-7FAB2A0D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5296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 – while forking creates a process, it is not enough to run a new program; that requires the forked child to overwrite its own image with code and data of the new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Exec will replace the contents of the currently running process with the information from a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EX: the process the shell follows when launching a new program is to first fork, creating a new process, and then exec, i.e. load into memory and execute, the program binary it is supposed to run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Linux kernel</a:t>
            </a:r>
            <a:r>
              <a:rPr lang="en-US" dirty="0">
                <a:latin typeface="Century Gothic" panose="020B0502020202020204" pitchFamily="34" charset="0"/>
              </a:rPr>
              <a:t>, fork is actually implemented by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clone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This clone interfaces effectively providing a level of abstraction in how the Linux kernel creates processes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Clone allows for explicitly specifying which parts of the new process are copied into the new process, and which parts are shared between the two processes – allows for the implementation of threads with one interface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6854-F2CB-4A32-94B9-DB12AEC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6298-AE3F-469B-8718-92349537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476375"/>
            <a:ext cx="11303000" cy="4700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–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while child executes new program, the parent normally waits for the child to die</a:t>
            </a:r>
            <a:r>
              <a:rPr lang="en-US" dirty="0">
                <a:latin typeface="Century Gothic" panose="020B0502020202020204" pitchFamily="34" charset="0"/>
              </a:rPr>
              <a:t> then picks up the exit status of the child before it does something else;  Example:  run ‘cat’ from the shell,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shell forks another shell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are certain situations when a child process terminates or changes its state 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The parent process needs to be made aware of the change of the state or termination status of the child process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Wait is used by the parent process enabling the parent to query the change in state of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Newly forked shell overlays itself with the executable image of ‘cat’ which then runs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Parent waits for ‘cat’ to terminate and then picks up the exit status of child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b="1" dirty="0"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, and </a:t>
            </a:r>
            <a:r>
              <a:rPr lang="en-US" b="1" dirty="0"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are named after system calls of the same names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1098-284D-4232-BCCA-449D32EC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Process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FDF8-E04A-4AB7-A6E0-EC96AA98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a process is forked or </a:t>
            </a:r>
            <a:r>
              <a:rPr lang="en-US" dirty="0" err="1">
                <a:latin typeface="Century Gothic" panose="020B0502020202020204" pitchFamily="34" charset="0"/>
              </a:rPr>
              <a:t>exec’d</a:t>
            </a:r>
            <a:r>
              <a:rPr lang="en-US" dirty="0">
                <a:latin typeface="Century Gothic" panose="020B0502020202020204" pitchFamily="34" charset="0"/>
              </a:rPr>
              <a:t>, the new program has a different PID and PPID than its parent; however, it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inherits most of the environment </a:t>
            </a:r>
            <a:r>
              <a:rPr lang="en-US" dirty="0">
                <a:latin typeface="Century Gothic" panose="020B0502020202020204" pitchFamily="34" charset="0"/>
              </a:rPr>
              <a:t>of its parent</a:t>
            </a:r>
          </a:p>
          <a:p>
            <a:r>
              <a:rPr lang="en-US" dirty="0">
                <a:latin typeface="Century Gothic" panose="020B0502020202020204" pitchFamily="34" charset="0"/>
              </a:rPr>
              <a:t>Most important inherited attributes are: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Real UID (user ID) and real GID (group ID) of the user running the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Effective UID and effective GID – generally the same as real but…</a:t>
            </a:r>
          </a:p>
          <a:p>
            <a:r>
              <a:rPr lang="en-US" dirty="0">
                <a:latin typeface="Century Gothic" panose="020B0502020202020204" pitchFamily="34" charset="0"/>
              </a:rPr>
              <a:t>Inheritance implies that the child has its </a:t>
            </a:r>
            <a:r>
              <a:rPr lang="en-US" i="1" dirty="0">
                <a:solidFill>
                  <a:srgbClr val="0070C0"/>
                </a:solidFill>
                <a:latin typeface="Century Gothic" panose="020B0502020202020204" pitchFamily="34" charset="0"/>
              </a:rPr>
              <a:t>own copy </a:t>
            </a:r>
            <a:r>
              <a:rPr lang="en-US" dirty="0">
                <a:latin typeface="Century Gothic" panose="020B0502020202020204" pitchFamily="34" charset="0"/>
              </a:rPr>
              <a:t>of these parameters and can alter the operating environment it has inherited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Modified environment not available to the parent process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Not to be confused with threads</a:t>
            </a:r>
          </a:p>
        </p:txBody>
      </p:sp>
    </p:spTree>
    <p:extLst>
      <p:ext uri="{BB962C8B-B14F-4D97-AF65-F5344CB8AC3E}">
        <p14:creationId xmlns:p14="http://schemas.microsoft.com/office/powerpoint/2010/main" val="379957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C1AB-25C9-4DA5-B3F4-DF29E9CA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713246"/>
            <a:ext cx="11957204" cy="2801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EBC1-9B0A-4DEF-A027-8E63C54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721397"/>
          </a:xfrm>
        </p:spPr>
        <p:txBody>
          <a:bodyPr/>
          <a:lstStyle/>
          <a:p>
            <a:r>
              <a:rPr lang="en-US" dirty="0"/>
              <a:t>When Real Differs from Effective UID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A6D10-9350-4505-9EF6-00B91FBD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5" y="1476375"/>
            <a:ext cx="11503919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/bin/cat is run, the real and effective UIDs of the ‘cat’ process are the same</a:t>
            </a:r>
          </a:p>
          <a:p>
            <a:r>
              <a:rPr lang="en-US" dirty="0">
                <a:latin typeface="Century Gothic" panose="020B0502020202020204" pitchFamily="34" charset="0"/>
              </a:rPr>
              <a:t>Notice the bit marked ‘s’ – this is the set-user-id (SUID) bit changes the normal ownership scheme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real UID is the user</a:t>
            </a:r>
            <a:r>
              <a:rPr lang="en-US" dirty="0">
                <a:latin typeface="Century Gothic" panose="020B0502020202020204" pitchFamily="34" charset="0"/>
              </a:rPr>
              <a:t>; however,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effective UID is root </a:t>
            </a:r>
            <a:r>
              <a:rPr lang="en-US" dirty="0">
                <a:latin typeface="Century Gothic" panose="020B0502020202020204" pitchFamily="34" charset="0"/>
              </a:rPr>
              <a:t>who owns the program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EB8C96-29E6-4875-88F3-EC6FCF36B4A8}"/>
              </a:ext>
            </a:extLst>
          </p:cNvPr>
          <p:cNvSpPr/>
          <p:nvPr/>
        </p:nvSpPr>
        <p:spPr>
          <a:xfrm rot="16200000">
            <a:off x="481944" y="6229639"/>
            <a:ext cx="636320" cy="2902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E378-5C32-462E-88D0-E521BDA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States and Zombies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689-9DBB-4C09-829B-1370F6D8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entury Gothic" panose="020B0502020202020204" pitchFamily="34" charset="0"/>
              </a:rPr>
              <a:t>At any instant, processes are in some state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Running (O)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Sleeping (S)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Runnable (R) – in queue to run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Suspended (T) – performed by user, usually with &lt;CTRL Z&gt;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 (Z) – parent didn’t wait for death of child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a process dies, parent receives child’s exit status from process table and frees process table entry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parent does not wait (child still alive), process turns into zombie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cannot be killed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reserve slot in process table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If parent dies before child, child becomes an orphan</a:t>
            </a:r>
          </a:p>
          <a:p>
            <a:r>
              <a:rPr lang="en-US" dirty="0">
                <a:latin typeface="Century Gothic" panose="020B0502020202020204" pitchFamily="34" charset="0"/>
              </a:rPr>
              <a:t>Kernel makes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the parent of all orphans</a:t>
            </a:r>
          </a:p>
          <a:p>
            <a:r>
              <a:rPr lang="en-US" dirty="0">
                <a:latin typeface="Century Gothic" panose="020B0502020202020204" pitchFamily="34" charset="0"/>
              </a:rPr>
              <a:t>When adopted child dies,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waits for its death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039A6-E519-4600-9FFB-16D1C055E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07"/>
          <a:stretch/>
        </p:blipFill>
        <p:spPr>
          <a:xfrm>
            <a:off x="0" y="4400078"/>
            <a:ext cx="11353799" cy="168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F8C71-BB18-4B20-B2D8-5DC44A96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/>
              <a:t>’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5B746C-BC7C-4438-A8F6-7CEB82AB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show STATE: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eLf</a:t>
            </a:r>
            <a:r>
              <a:rPr lang="en-US" dirty="0">
                <a:latin typeface="Century Gothic" panose="020B0502020202020204" pitchFamily="34" charset="0"/>
              </a:rPr>
              <a:t>’ to get information about threads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1A65D9B-DA22-4BE4-9A2D-0931EA06D97E}"/>
              </a:ext>
            </a:extLst>
          </p:cNvPr>
          <p:cNvSpPr/>
          <p:nvPr/>
        </p:nvSpPr>
        <p:spPr>
          <a:xfrm rot="10800000">
            <a:off x="3031566" y="6098612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24096-B2EA-4CBA-8F99-9DFE0E854DF7}"/>
              </a:ext>
            </a:extLst>
          </p:cNvPr>
          <p:cNvSpPr txBox="1"/>
          <p:nvPr/>
        </p:nvSpPr>
        <p:spPr>
          <a:xfrm>
            <a:off x="4323681" y="6176963"/>
            <a:ext cx="19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thread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B5BC6-FE60-47DB-8799-0DF74AEA48CA}"/>
              </a:ext>
            </a:extLst>
          </p:cNvPr>
          <p:cNvSpPr txBox="1"/>
          <p:nvPr/>
        </p:nvSpPr>
        <p:spPr>
          <a:xfrm>
            <a:off x="158788" y="6041861"/>
            <a:ext cx="282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entury Gothic" panose="020B0502020202020204" pitchFamily="34" charset="0"/>
              </a:rPr>
              <a:t>LWP (light weight process (threads)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9BC1E-5495-4564-A932-006C9DCB8E6E}"/>
              </a:ext>
            </a:extLst>
          </p:cNvPr>
          <p:cNvSpPr txBox="1"/>
          <p:nvPr/>
        </p:nvSpPr>
        <p:spPr>
          <a:xfrm>
            <a:off x="158788" y="1805123"/>
            <a:ext cx="4921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 =uninterruptible sleep (usually I/O)</a:t>
            </a:r>
          </a:p>
          <a:p>
            <a:r>
              <a:rPr lang="en-US" dirty="0">
                <a:latin typeface="Century Gothic" panose="020B0502020202020204" pitchFamily="34" charset="0"/>
              </a:rPr>
              <a:t>R =running or runnable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=uninterruptible sleep (waiting for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     event to complete</a:t>
            </a:r>
          </a:p>
          <a:p>
            <a:r>
              <a:rPr lang="en-US" dirty="0">
                <a:latin typeface="Century Gothic" panose="020B0502020202020204" pitchFamily="34" charset="0"/>
              </a:rPr>
              <a:t>T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=stopped by job control signal</a:t>
            </a:r>
          </a:p>
          <a:p>
            <a:r>
              <a:rPr lang="en-US" dirty="0">
                <a:latin typeface="Century Gothic" panose="020B0502020202020204" pitchFamily="34" charset="0"/>
              </a:rPr>
              <a:t>t  =stopped by debugger during tracing</a:t>
            </a:r>
          </a:p>
          <a:p>
            <a:r>
              <a:rPr lang="en-US" dirty="0">
                <a:latin typeface="Century Gothic" panose="020B0502020202020204" pitchFamily="34" charset="0"/>
              </a:rPr>
              <a:t>Z =defunct “zombie”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663B9-B9F1-4B4C-9CA3-9022ED24E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62"/>
          <a:stretch/>
        </p:blipFill>
        <p:spPr>
          <a:xfrm>
            <a:off x="4762501" y="1104156"/>
            <a:ext cx="7429500" cy="280913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735843A-5C3C-4DD5-BC07-F3EE0AB9E98C}"/>
              </a:ext>
            </a:extLst>
          </p:cNvPr>
          <p:cNvSpPr/>
          <p:nvPr/>
        </p:nvSpPr>
        <p:spPr>
          <a:xfrm rot="10800000">
            <a:off x="9502871" y="3639694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A01397-1F39-4C17-9FB6-68C71FA109A2}"/>
              </a:ext>
            </a:extLst>
          </p:cNvPr>
          <p:cNvSpPr/>
          <p:nvPr/>
        </p:nvSpPr>
        <p:spPr>
          <a:xfrm rot="10800000">
            <a:off x="3986410" y="6076393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6995-A6C0-421C-991F-5C563C12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4E0-DAD4-4BD2-9CB8-B1EABA21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PID #</a:t>
            </a:r>
            <a:r>
              <a:rPr lang="en-US" dirty="0">
                <a:latin typeface="Century Gothic" panose="020B0502020202020204" pitchFamily="34" charset="0"/>
              </a:rPr>
              <a:t>’ – manually ending a process requires the ‘kill’ command followed by the process ID number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‘kill’ command sends a signal to terminate a process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Can terminate one or more processes</a:t>
            </a:r>
            <a:r>
              <a:rPr lang="en-US" dirty="0">
                <a:latin typeface="Century Gothic" panose="020B0502020202020204" pitchFamily="34" charset="0"/>
              </a:rPr>
              <a:t> such as: ‘kill PID1, PID2, …’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</a:rPr>
              <a:t>Some </a:t>
            </a:r>
            <a:r>
              <a:rPr lang="en-US" dirty="0">
                <a:latin typeface="Century Gothic" panose="020B0502020202020204" pitchFamily="34" charset="0"/>
              </a:rPr>
              <a:t>programs may (and do) ignore the above so you can use the following to override: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PID#</a:t>
            </a:r>
            <a:r>
              <a:rPr lang="en-US" dirty="0">
                <a:latin typeface="Century Gothic" panose="020B0502020202020204" pitchFamily="34" charset="0"/>
              </a:rPr>
              <a:t>’ (preferred)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PID#</a:t>
            </a:r>
            <a:r>
              <a:rPr lang="en-US" dirty="0">
                <a:latin typeface="Century Gothic" panose="020B0502020202020204" pitchFamily="34" charset="0"/>
              </a:rPr>
              <a:t>’ (more common but not </a:t>
            </a:r>
            <a:r>
              <a:rPr lang="en-US">
                <a:latin typeface="Century Gothic" panose="020B0502020202020204" pitchFamily="34" charset="0"/>
              </a:rPr>
              <a:t>preferred)</a:t>
            </a:r>
            <a:br>
              <a:rPr lang="en-US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To kill a login shell requires: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-9 $$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0</a:t>
            </a:r>
            <a:r>
              <a:rPr lang="en-US" dirty="0">
                <a:latin typeface="Century Gothic" panose="020B0502020202020204" pitchFamily="34" charset="0"/>
              </a:rPr>
              <a:t>’ which kills all processes including the login shell</a:t>
            </a:r>
          </a:p>
        </p:txBody>
      </p:sp>
    </p:spTree>
    <p:extLst>
      <p:ext uri="{BB962C8B-B14F-4D97-AF65-F5344CB8AC3E}">
        <p14:creationId xmlns:p14="http://schemas.microsoft.com/office/powerpoint/2010/main" val="3219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04D40-81EC-4BEF-B6FB-C5FCFBF5F501}"/>
              </a:ext>
            </a:extLst>
          </p:cNvPr>
          <p:cNvSpPr/>
          <p:nvPr/>
        </p:nvSpPr>
        <p:spPr>
          <a:xfrm>
            <a:off x="3551122" y="140407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95265"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Section 5 – </a:t>
            </a:r>
            <a:r>
              <a:rPr lang="en-US" sz="2400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400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176BD-1D6C-47A9-B3B6-631F0E5867E8}"/>
              </a:ext>
            </a:extLst>
          </p:cNvPr>
          <p:cNvSpPr txBox="1"/>
          <p:nvPr/>
        </p:nvSpPr>
        <p:spPr>
          <a:xfrm>
            <a:off x="2224705" y="1209517"/>
            <a:ext cx="8571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Shell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Displaying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Process Creation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Inherited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When You Can’t Use a Separate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States and Zombies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Signal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Running Jobs in Background (&amp;: No Logging Out,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nohup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Log Out Safely)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Job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at and batch: Execute Later</a:t>
            </a:r>
          </a:p>
        </p:txBody>
      </p:sp>
    </p:spTree>
    <p:extLst>
      <p:ext uri="{BB962C8B-B14F-4D97-AF65-F5344CB8AC3E}">
        <p14:creationId xmlns:p14="http://schemas.microsoft.com/office/powerpoint/2010/main" val="203967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6309-F2F0-4809-8DAF-C4E4403F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    List of Commonly Used Signals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2D2DF-4757-47E9-9DD4-D03EBB13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17513"/>
            <a:ext cx="8557624" cy="4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B1B-A07F-4E74-B54C-D182861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9584-927D-4D71-8C4B-8514796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Every process belongs to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process group</a:t>
            </a:r>
          </a:p>
          <a:p>
            <a:r>
              <a:rPr lang="en-US" dirty="0">
                <a:latin typeface="Century Gothic" panose="020B0502020202020204" pitchFamily="34" charset="0"/>
              </a:rPr>
              <a:t>Each process in the group has the same process group-ID (PGID)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C, Korn, and Bash shells support job control where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every job has a separate PGID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Allows manipulation of process groups separately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signal sent to a process group affects all processes in the group </a:t>
            </a:r>
          </a:p>
        </p:txBody>
      </p:sp>
    </p:spTree>
    <p:extLst>
      <p:ext uri="{BB962C8B-B14F-4D97-AF65-F5344CB8AC3E}">
        <p14:creationId xmlns:p14="http://schemas.microsoft.com/office/powerpoint/2010/main" val="179702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2175-FD4E-457C-BE05-024C3ED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 </a:t>
            </a:r>
            <a:r>
              <a:rPr lang="en-US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60CE-0BBA-4570-AD01-E3B9D23F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’ at the end of a program will have it run in the background which means the ‘$’ will return to accept more commands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 requires No Logging Out. It will run as long as the user stay logged in.  </a:t>
            </a:r>
          </a:p>
          <a:p>
            <a:r>
              <a:rPr lang="en-US" dirty="0">
                <a:latin typeface="Century Gothic" panose="020B0502020202020204" pitchFamily="34" charset="0"/>
              </a:rPr>
              <a:t>Once a program is placed into the background, the PID number will be displayed</a:t>
            </a:r>
          </a:p>
          <a:p>
            <a:r>
              <a:rPr lang="en-US" dirty="0">
                <a:latin typeface="Century Gothic" panose="020B0502020202020204" pitchFamily="34" charset="0"/>
              </a:rPr>
              <a:t>Note, as seen in the previous slide, this does NOT mean that all processes associated with the program will be terminated if you kill that PID number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need to run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identify all processes associated with the program and terminate them as well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can kill the last background process using </a:t>
            </a:r>
            <a:r>
              <a:rPr lang="en-US" b="1" dirty="0">
                <a:latin typeface="Century Gothic" panose="020B0502020202020204" pitchFamily="34" charset="0"/>
              </a:rPr>
              <a:t>kill $!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0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61D-A5C7-4E46-9199-6F0C3D1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                Run in Background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E5D8-5FCE-4B87-8577-BA2B2287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Processes running in the background will be terminated once the user logs out of the system</a:t>
            </a:r>
          </a:p>
          <a:p>
            <a:r>
              <a:rPr lang="en-US" dirty="0">
                <a:latin typeface="Century Gothic" panose="020B0502020202020204" pitchFamily="34" charset="0"/>
              </a:rPr>
              <a:t>To ensure processes keep running requires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nohup</a:t>
            </a:r>
            <a:r>
              <a:rPr lang="en-US" dirty="0">
                <a:latin typeface="Century Gothic" panose="020B0502020202020204" pitchFamily="34" charset="0"/>
              </a:rPr>
              <a:t>’ (</a:t>
            </a:r>
            <a:r>
              <a:rPr lang="en-US" b="1" dirty="0">
                <a:latin typeface="Century Gothic" panose="020B0502020202020204" pitchFamily="34" charset="0"/>
              </a:rPr>
              <a:t>no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h</a:t>
            </a:r>
            <a:r>
              <a:rPr lang="en-US" dirty="0" err="1">
                <a:latin typeface="Century Gothic" panose="020B0502020202020204" pitchFamily="34" charset="0"/>
              </a:rPr>
              <a:t>ang</a:t>
            </a:r>
            <a:r>
              <a:rPr lang="en-US" b="1" dirty="0" err="1">
                <a:latin typeface="Century Gothic" panose="020B0502020202020204" pitchFamily="34" charset="0"/>
              </a:rPr>
              <a:t>up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Required for non-bash shells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Bash shell does not require this</a:t>
            </a:r>
          </a:p>
          <a:p>
            <a:r>
              <a:rPr lang="en-US" dirty="0">
                <a:latin typeface="Century Gothic" panose="020B0502020202020204" pitchFamily="34" charset="0"/>
              </a:rPr>
              <a:t>Unlike the &amp;, which needs to be affixed only to the end of the command line, </a:t>
            </a:r>
            <a:r>
              <a:rPr lang="en-US" b="1" dirty="0" err="1">
                <a:latin typeface="Century Gothic" panose="020B0502020202020204" pitchFamily="34" charset="0"/>
              </a:rPr>
              <a:t>nohup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needs to be used with each command in a pipeline.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0819A-F64D-4EF8-B829-55960758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5097"/>
              </p:ext>
            </p:extLst>
          </p:nvPr>
        </p:nvGraphicFramePr>
        <p:xfrm>
          <a:off x="1816100" y="4745565"/>
          <a:ext cx="8407400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0">
                  <a:extLst>
                    <a:ext uri="{9D8B030D-6E8A-4147-A177-3AD203B41FA5}">
                      <a16:colId xmlns:a16="http://schemas.microsoft.com/office/drawing/2014/main" val="434774716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grep ‘director’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emp.lst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|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sort &amp;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30401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FF86BD0-AF08-4BA4-875C-04EFC9417B00}"/>
              </a:ext>
            </a:extLst>
          </p:cNvPr>
          <p:cNvSpPr/>
          <p:nvPr/>
        </p:nvSpPr>
        <p:spPr>
          <a:xfrm rot="10800000">
            <a:off x="2191735" y="5187940"/>
            <a:ext cx="355904" cy="64586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FD976E6-435F-48F5-901A-3387A684B4A6}"/>
              </a:ext>
            </a:extLst>
          </p:cNvPr>
          <p:cNvSpPr/>
          <p:nvPr/>
        </p:nvSpPr>
        <p:spPr>
          <a:xfrm rot="10800000">
            <a:off x="8137986" y="5185642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4DEFD0-AEB2-4AB9-920D-5582CCBC493A}"/>
              </a:ext>
            </a:extLst>
          </p:cNvPr>
          <p:cNvSpPr/>
          <p:nvPr/>
        </p:nvSpPr>
        <p:spPr>
          <a:xfrm rot="10800000">
            <a:off x="6884598" y="5216520"/>
            <a:ext cx="355904" cy="64586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867B8-39B9-419C-A17D-EDB811B6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341"/>
            <a:ext cx="11895238" cy="34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667D0-A668-4FA7-9D10-F4147A949027}"/>
              </a:ext>
            </a:extLst>
          </p:cNvPr>
          <p:cNvSpPr txBox="1"/>
          <p:nvPr/>
        </p:nvSpPr>
        <p:spPr>
          <a:xfrm>
            <a:off x="188647" y="1407850"/>
            <a:ext cx="1141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After running ‘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search.sh &amp;</a:t>
            </a:r>
            <a:r>
              <a:rPr lang="en-US" sz="2000" dirty="0">
                <a:latin typeface="Century Gothic" panose="020B0502020202020204" pitchFamily="34" charset="0"/>
              </a:rPr>
              <a:t>’ , I ran ‘</a:t>
            </a:r>
            <a:r>
              <a:rPr lang="en-US" sz="2000" dirty="0" err="1">
                <a:latin typeface="Century Gothic" panose="020B0502020202020204" pitchFamily="34" charset="0"/>
              </a:rPr>
              <a:t>ps</a:t>
            </a:r>
            <a:r>
              <a:rPr lang="en-US" sz="2000" dirty="0">
                <a:latin typeface="Century Gothic" panose="020B0502020202020204" pitchFamily="34" charset="0"/>
              </a:rPr>
              <a:t> –u’ to verify the background process was running and exiting the shell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Logout and log </a:t>
            </a:r>
            <a:r>
              <a:rPr lang="en-US" sz="2000">
                <a:latin typeface="Century Gothic" panose="020B0502020202020204" pitchFamily="34" charset="0"/>
              </a:rPr>
              <a:t>back in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Running ‘</a:t>
            </a:r>
            <a:r>
              <a:rPr 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 | grep search.sh</a:t>
            </a:r>
            <a:r>
              <a:rPr lang="en-US" sz="2000" dirty="0">
                <a:latin typeface="Century Gothic" panose="020B0502020202020204" pitchFamily="34" charset="0"/>
              </a:rPr>
              <a:t>’ showed the background processes still running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452070-CDEC-4670-8C92-A6F9261C94FA}"/>
              </a:ext>
            </a:extLst>
          </p:cNvPr>
          <p:cNvSpPr/>
          <p:nvPr/>
        </p:nvSpPr>
        <p:spPr>
          <a:xfrm rot="10800000">
            <a:off x="5424943" y="4761113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26BD11-BAB6-473B-89CA-2FE8072C6A69}"/>
              </a:ext>
            </a:extLst>
          </p:cNvPr>
          <p:cNvSpPr/>
          <p:nvPr/>
        </p:nvSpPr>
        <p:spPr>
          <a:xfrm rot="10800000">
            <a:off x="7292164" y="3241522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7A8C74C-9D78-479D-A9AE-DFFBEE3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Run in Background (continued)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527739-A43A-49D9-AC1C-D03AF1D63E5B}"/>
              </a:ext>
            </a:extLst>
          </p:cNvPr>
          <p:cNvSpPr/>
          <p:nvPr/>
        </p:nvSpPr>
        <p:spPr>
          <a:xfrm rot="16200000">
            <a:off x="-161782" y="4000803"/>
            <a:ext cx="700857" cy="3668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1BC85-CE7F-4824-8867-936FC99283D3}"/>
              </a:ext>
            </a:extLst>
          </p:cNvPr>
          <p:cNvSpPr txBox="1"/>
          <p:nvPr/>
        </p:nvSpPr>
        <p:spPr>
          <a:xfrm>
            <a:off x="183427" y="6088132"/>
            <a:ext cx="118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Notice the blue arrow – it points to the job number and next to it is the process ID number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7F11D6-0F5D-43C4-B968-363AF6F3597D}"/>
              </a:ext>
            </a:extLst>
          </p:cNvPr>
          <p:cNvSpPr/>
          <p:nvPr/>
        </p:nvSpPr>
        <p:spPr>
          <a:xfrm rot="10800000">
            <a:off x="7578159" y="4241176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EED36-E05D-46EC-853B-757A488D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66"/>
          <a:stretch/>
        </p:blipFill>
        <p:spPr>
          <a:xfrm>
            <a:off x="257905" y="2816097"/>
            <a:ext cx="11641995" cy="2885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82E24-FF6C-4500-A062-EB3200AC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My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6DD-DC1E-4DCD-A42F-EDC11188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You can customize what fields you want to see with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using the ‘</a:t>
            </a:r>
            <a:r>
              <a:rPr lang="en-US" b="1" dirty="0">
                <a:latin typeface="Century Gothic" panose="020B0502020202020204" pitchFamily="34" charset="0"/>
              </a:rPr>
              <a:t>o</a:t>
            </a:r>
            <a:r>
              <a:rPr lang="en-US" dirty="0">
                <a:latin typeface="Century Gothic" panose="020B0502020202020204" pitchFamily="34" charset="0"/>
              </a:rPr>
              <a:t>’ option; here is mine: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o pid,ppid,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pgid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cpu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mem,stat,gid,command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3A283C8-2A1F-48DF-9851-1979B48A0E53}"/>
              </a:ext>
            </a:extLst>
          </p:cNvPr>
          <p:cNvSpPr/>
          <p:nvPr/>
        </p:nvSpPr>
        <p:spPr>
          <a:xfrm rot="16200000">
            <a:off x="1373474" y="5405219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10A1-4501-419D-BCC6-E06749B0E287}"/>
              </a:ext>
            </a:extLst>
          </p:cNvPr>
          <p:cNvSpPr txBox="1"/>
          <p:nvPr/>
        </p:nvSpPr>
        <p:spPr>
          <a:xfrm>
            <a:off x="1739811" y="5772864"/>
            <a:ext cx="531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Notice these three have the same PGID</a:t>
            </a:r>
          </a:p>
        </p:txBody>
      </p:sp>
    </p:spTree>
    <p:extLst>
      <p:ext uri="{BB962C8B-B14F-4D97-AF65-F5344CB8AC3E}">
        <p14:creationId xmlns:p14="http://schemas.microsoft.com/office/powerpoint/2010/main" val="262741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91B0-3934-4F1D-99DE-42D6CE0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fg</a:t>
            </a:r>
            <a:r>
              <a:rPr lang="en-US" dirty="0"/>
              <a:t>’ and ‘</a:t>
            </a:r>
            <a:r>
              <a:rPr lang="en-US" dirty="0" err="1"/>
              <a:t>bg</a:t>
            </a:r>
            <a:r>
              <a:rPr lang="en-US" dirty="0"/>
              <a:t>’ Commands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BBAEB2-A6F7-44FC-8A2A-BCC0511A7DB8}"/>
              </a:ext>
            </a:extLst>
          </p:cNvPr>
          <p:cNvSpPr/>
          <p:nvPr/>
        </p:nvSpPr>
        <p:spPr>
          <a:xfrm rot="5400000">
            <a:off x="-22817" y="780694"/>
            <a:ext cx="700857" cy="36685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79FAE-7969-4821-A203-14548C68C4C6}"/>
              </a:ext>
            </a:extLst>
          </p:cNvPr>
          <p:cNvSpPr/>
          <p:nvPr/>
        </p:nvSpPr>
        <p:spPr>
          <a:xfrm>
            <a:off x="3467100" y="987796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bg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background</a:t>
            </a:r>
          </a:p>
          <a:p>
            <a:r>
              <a:rPr lang="en-US" b="1" dirty="0" err="1">
                <a:latin typeface="Century Gothic" panose="020B0502020202020204" pitchFamily="34" charset="0"/>
              </a:rPr>
              <a:t>fg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foreground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5025B-64CD-4126-B022-9C3504573B40}"/>
              </a:ext>
            </a:extLst>
          </p:cNvPr>
          <p:cNvSpPr/>
          <p:nvPr/>
        </p:nvSpPr>
        <p:spPr>
          <a:xfrm>
            <a:off x="387195" y="1629737"/>
            <a:ext cx="101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Example: Let us try to check if unix.org domain is alive and collect that info to weblog file.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F2AF8F-4BFB-42C3-9AD0-E67A5F30B1CA}"/>
              </a:ext>
            </a:extLst>
          </p:cNvPr>
          <p:cNvGrpSpPr/>
          <p:nvPr/>
        </p:nvGrpSpPr>
        <p:grpSpPr>
          <a:xfrm>
            <a:off x="442326" y="1962509"/>
            <a:ext cx="11362479" cy="4530366"/>
            <a:chOff x="442326" y="1962509"/>
            <a:chExt cx="11362479" cy="453036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E0292F-E932-4E83-B8AD-F0AADA0E4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22"/>
            <a:stretch/>
          </p:blipFill>
          <p:spPr>
            <a:xfrm>
              <a:off x="442326" y="1999069"/>
              <a:ext cx="11362479" cy="4493806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06DEC2-C56E-4688-9FA9-4B3AC05CB3A9}"/>
                </a:ext>
              </a:extLst>
            </p:cNvPr>
            <p:cNvSpPr/>
            <p:nvPr/>
          </p:nvSpPr>
          <p:spPr>
            <a:xfrm rot="10800000">
              <a:off x="2922974" y="3225586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0C955CC2-939A-4DA7-8D86-2B49975DBF3F}"/>
                </a:ext>
              </a:extLst>
            </p:cNvPr>
            <p:cNvSpPr/>
            <p:nvPr/>
          </p:nvSpPr>
          <p:spPr>
            <a:xfrm>
              <a:off x="5818501" y="1962509"/>
              <a:ext cx="3450526" cy="364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Running the as foreground job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6F4FACB1-5545-4590-820A-D559800B2C0A}"/>
                </a:ext>
              </a:extLst>
            </p:cNvPr>
            <p:cNvSpPr/>
            <p:nvPr/>
          </p:nvSpPr>
          <p:spPr>
            <a:xfrm>
              <a:off x="5793101" y="2198283"/>
              <a:ext cx="5139169" cy="456430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Z&gt; to suspend the job</a:t>
              </a: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83448AB-DCAB-4B2D-9987-0A87F4951066}"/>
                </a:ext>
              </a:extLst>
            </p:cNvPr>
            <p:cNvSpPr/>
            <p:nvPr/>
          </p:nvSpPr>
          <p:spPr>
            <a:xfrm>
              <a:off x="5793100" y="5384193"/>
              <a:ext cx="5139169" cy="421905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C&gt; to terminate the job</a:t>
              </a:r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8837A35A-D45D-481E-9C46-C613BC71340B}"/>
                </a:ext>
              </a:extLst>
            </p:cNvPr>
            <p:cNvSpPr/>
            <p:nvPr/>
          </p:nvSpPr>
          <p:spPr>
            <a:xfrm>
              <a:off x="5818500" y="3537248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bg</a:t>
              </a:r>
              <a:r>
                <a:rPr lang="en-US" dirty="0"/>
                <a:t> restart the job as background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140EECB1-980A-447C-A166-F0D9D0DD6FB5}"/>
                </a:ext>
              </a:extLst>
            </p:cNvPr>
            <p:cNvSpPr/>
            <p:nvPr/>
          </p:nvSpPr>
          <p:spPr>
            <a:xfrm>
              <a:off x="5793100" y="4930470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fg</a:t>
              </a:r>
              <a:r>
                <a:rPr lang="en-US" dirty="0"/>
                <a:t> restart the job as foreground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09E8091-902C-4B80-ABF8-104D5F4D2332}"/>
                </a:ext>
              </a:extLst>
            </p:cNvPr>
            <p:cNvSpPr/>
            <p:nvPr/>
          </p:nvSpPr>
          <p:spPr>
            <a:xfrm rot="10800000">
              <a:off x="8244274" y="4768913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730-EEAF-41BC-BA2C-68ED669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Scheduling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83A-9635-4D9D-A1F2-B717D471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can be used to schedule jobs at a specific time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is a one-time execution, e.g. not regular schedule</a:t>
            </a:r>
          </a:p>
          <a:p>
            <a:r>
              <a:rPr lang="en-US" dirty="0">
                <a:latin typeface="Century Gothic" panose="020B0502020202020204" pitchFamily="34" charset="0"/>
              </a:rPr>
              <a:t>Arguments are date and time: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also schedules jobs for later execution, but unlike with 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, jobs are executed as soon as the system load permits.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command doesn’t take any arguments but uses an internal algorithm to determine the execution time.</a:t>
            </a:r>
          </a:p>
          <a:p>
            <a:r>
              <a:rPr lang="en-US" dirty="0">
                <a:latin typeface="Century Gothic" panose="020B0502020202020204" pitchFamily="34" charset="0"/>
              </a:rPr>
              <a:t>Not all users may be able to use the </a:t>
            </a:r>
            <a:r>
              <a:rPr lang="en-US" b="1" dirty="0">
                <a:latin typeface="Century Gothic" panose="020B0502020202020204" pitchFamily="34" charset="0"/>
              </a:rPr>
              <a:t>at </a:t>
            </a:r>
            <a:r>
              <a:rPr lang="en-US" dirty="0">
                <a:latin typeface="Century Gothic" panose="020B0502020202020204" pitchFamily="34" charset="0"/>
              </a:rPr>
              <a:t>and </a:t>
            </a:r>
            <a:r>
              <a:rPr lang="en-US" b="1" dirty="0">
                <a:latin typeface="Century Gothic" panose="020B0502020202020204" pitchFamily="34" charset="0"/>
              </a:rPr>
              <a:t>batch </a:t>
            </a:r>
            <a:r>
              <a:rPr lang="en-US" dirty="0">
                <a:latin typeface="Century Gothic" panose="020B0502020202020204" pitchFamily="34" charset="0"/>
              </a:rPr>
              <a:t>commands.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957E6B5-3B49-4DB1-93CA-48F457B6B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5FB7D-AF81-4EA5-91F7-8D15C70831BE}"/>
              </a:ext>
            </a:extLst>
          </p:cNvPr>
          <p:cNvGrpSpPr/>
          <p:nvPr/>
        </p:nvGrpSpPr>
        <p:grpSpPr>
          <a:xfrm>
            <a:off x="1759663" y="1128390"/>
            <a:ext cx="8755937" cy="3499397"/>
            <a:chOff x="1759663" y="1128390"/>
            <a:chExt cx="8755937" cy="3499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9A4DB7-CADF-4A99-8532-20B8A9F81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733"/>
            <a:stretch/>
          </p:blipFill>
          <p:spPr>
            <a:xfrm>
              <a:off x="1759663" y="1183134"/>
              <a:ext cx="8755937" cy="3444653"/>
            </a:xfrm>
            <a:prstGeom prst="rect">
              <a:avLst/>
            </a:prstGeom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D5401A72-EF1D-4652-8E5C-AA2FF51754AC}"/>
                </a:ext>
              </a:extLst>
            </p:cNvPr>
            <p:cNvSpPr/>
            <p:nvPr/>
          </p:nvSpPr>
          <p:spPr>
            <a:xfrm>
              <a:off x="3074589" y="1816967"/>
              <a:ext cx="1226500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CTRL-D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A67D1D4F-8564-40DC-8866-5467F8A7513C}"/>
                </a:ext>
              </a:extLst>
            </p:cNvPr>
            <p:cNvSpPr/>
            <p:nvPr/>
          </p:nvSpPr>
          <p:spPr>
            <a:xfrm>
              <a:off x="7971342" y="11283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 for 2:00pm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C578D0B8-F7B3-4074-BD87-7EDDAE45C545}"/>
                </a:ext>
              </a:extLst>
            </p:cNvPr>
            <p:cNvSpPr/>
            <p:nvPr/>
          </p:nvSpPr>
          <p:spPr>
            <a:xfrm>
              <a:off x="7888079" y="30292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all scheduled jobs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8A5F3-07D9-4833-A4B1-015DB3DEFBA3}"/>
              </a:ext>
            </a:extLst>
          </p:cNvPr>
          <p:cNvSpPr/>
          <p:nvPr/>
        </p:nvSpPr>
        <p:spPr>
          <a:xfrm>
            <a:off x="1759662" y="5111234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“</a:t>
            </a:r>
            <a:r>
              <a:rPr lang="en-US" b="1" dirty="0">
                <a:latin typeface="Century Gothic" panose="020B0502020202020204" pitchFamily="34" charset="0"/>
              </a:rPr>
              <a:t>at -r</a:t>
            </a:r>
            <a:r>
              <a:rPr lang="en-US" dirty="0">
                <a:latin typeface="Century Gothic" panose="020B0502020202020204" pitchFamily="34" charset="0"/>
              </a:rPr>
              <a:t> &lt;job number&gt;“ to remove scheduled job</a:t>
            </a:r>
          </a:p>
        </p:txBody>
      </p:sp>
    </p:spTree>
    <p:extLst>
      <p:ext uri="{BB962C8B-B14F-4D97-AF65-F5344CB8AC3E}">
        <p14:creationId xmlns:p14="http://schemas.microsoft.com/office/powerpoint/2010/main" val="158520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5CDA-42F9-4049-B77E-FDF49733DD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 </a:t>
            </a:r>
            <a:r>
              <a:rPr lang="en-US" dirty="0"/>
              <a:t>: </a:t>
            </a:r>
            <a:r>
              <a:rPr lang="en-US" dirty="0">
                <a:latin typeface="Century Gothic" panose="020B0502020202020204" pitchFamily="34" charset="0"/>
              </a:rPr>
              <a:t>For repeated jobs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D630F-CD4A-4B95-BE95-2C138BA1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89"/>
          <a:stretch/>
        </p:blipFill>
        <p:spPr>
          <a:xfrm>
            <a:off x="1748381" y="1065943"/>
            <a:ext cx="8695238" cy="98072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1065DA6-88B0-4C51-89C9-55F90156FAEC}"/>
              </a:ext>
            </a:extLst>
          </p:cNvPr>
          <p:cNvSpPr/>
          <p:nvPr/>
        </p:nvSpPr>
        <p:spPr>
          <a:xfrm>
            <a:off x="5967046" y="164695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tab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48B00-5E66-4D2D-84BA-E1B8AABA5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" r="164" b="10332"/>
          <a:stretch/>
        </p:blipFill>
        <p:spPr>
          <a:xfrm>
            <a:off x="1734095" y="2747483"/>
            <a:ext cx="8723809" cy="36550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7964BE-4DAC-4F64-AD6F-B9468259570C}"/>
              </a:ext>
            </a:extLst>
          </p:cNvPr>
          <p:cNvSpPr/>
          <p:nvPr/>
        </p:nvSpPr>
        <p:spPr>
          <a:xfrm>
            <a:off x="1664676" y="2303052"/>
            <a:ext cx="890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 the first time use crontab will make you choose a default editor</a:t>
            </a:r>
          </a:p>
        </p:txBody>
      </p:sp>
    </p:spTree>
    <p:extLst>
      <p:ext uri="{BB962C8B-B14F-4D97-AF65-F5344CB8AC3E}">
        <p14:creationId xmlns:p14="http://schemas.microsoft.com/office/powerpoint/2010/main" val="25599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0A9A09-33C6-4920-B250-B6CC72D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Chapter 7 -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***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7483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C2AFD6-3523-4416-8760-ECD1282E46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EE5FF-13CB-4FC5-A437-09D72184FCD1}"/>
              </a:ext>
            </a:extLst>
          </p:cNvPr>
          <p:cNvSpPr/>
          <p:nvPr/>
        </p:nvSpPr>
        <p:spPr>
          <a:xfrm>
            <a:off x="610312" y="5117068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this to see the content of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FD928-6A06-4657-AB0F-47C4EF65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2" y="1688787"/>
            <a:ext cx="11152381" cy="30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711BD-B520-48DD-B3A3-A00C137A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9" y="5630885"/>
            <a:ext cx="6819048" cy="371429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2870DD0-7EE3-4AEC-B884-C8AF14F048B9}"/>
              </a:ext>
            </a:extLst>
          </p:cNvPr>
          <p:cNvSpPr/>
          <p:nvPr/>
        </p:nvSpPr>
        <p:spPr>
          <a:xfrm>
            <a:off x="4823871" y="322914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7928B-D03A-478B-9402-FE79B46AD44D}"/>
              </a:ext>
            </a:extLst>
          </p:cNvPr>
          <p:cNvSpPr/>
          <p:nvPr/>
        </p:nvSpPr>
        <p:spPr>
          <a:xfrm>
            <a:off x="610312" y="1152584"/>
            <a:ext cx="958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To create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schedules I recommend you use </a:t>
            </a:r>
            <a:r>
              <a:rPr lang="en-US" dirty="0">
                <a:hlinkClick r:id="rId4"/>
              </a:rPr>
              <a:t>https://crontab-generator.org/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08D5-F495-4C84-B840-38490252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C155-D2D9-4DBA-950A-357910C9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 process is simply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an instance of a running program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 when you run the ‘grep’ command, a process named grep is created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grep stands for ‘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generalized regular expression parser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r>
              <a:rPr lang="en-US" dirty="0">
                <a:latin typeface="Century Gothic" panose="020B0502020202020204" pitchFamily="34" charset="0"/>
              </a:rPr>
              <a:t>Multiple users can run the same program creating a process of the same program for each user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serves the user while the kernel handles processes</a:t>
            </a:r>
          </a:p>
          <a:p>
            <a:r>
              <a:rPr lang="en-US" dirty="0">
                <a:latin typeface="Century Gothic" panose="020B0502020202020204" pitchFamily="34" charset="0"/>
              </a:rPr>
              <a:t>We have seen that files have attributes which we observe with the   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latin typeface="Bahnschrift Condensed" panose="020B0502040204020203" pitchFamily="34" charset="0"/>
              </a:rPr>
              <a:t>ls –l</a:t>
            </a:r>
            <a:r>
              <a:rPr lang="en-US" dirty="0">
                <a:latin typeface="Century Gothic" panose="020B0502020202020204" pitchFamily="34" charset="0"/>
              </a:rPr>
              <a:t>’ command – processes also have attributes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is also a process; in our case, it is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bash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62B1-6BD7-4555-8114-814ACE2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6242-96BF-49F1-A26E-4FFFCAA3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Most process attributes are inherited from the parent but a few are not: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Process-ID (PID) – each process is identified by a unique integer called the 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The PID is used to control a process such as ‘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 3270</a:t>
            </a:r>
            <a:r>
              <a:rPr lang="en-US" sz="1800" dirty="0">
                <a:latin typeface="Century Gothic" panose="020B0502020202020204" pitchFamily="34" charset="0"/>
              </a:rPr>
              <a:t>’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The first process is always 0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PID’s 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never duplicate</a:t>
            </a:r>
            <a:r>
              <a:rPr lang="en-US" sz="1800" dirty="0">
                <a:latin typeface="Century Gothic" panose="020B0502020202020204" pitchFamily="34" charset="0"/>
              </a:rPr>
              <a:t>, e.g. if you kill process 3270, another 3270 will not occur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Parent PID (PPID) – this is the PID of the parent process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Several child processes can have the same PPID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If you need to kill (stop) all children processes then kill the parent and the children processes will stop</a:t>
            </a:r>
          </a:p>
        </p:txBody>
      </p:sp>
    </p:spTree>
    <p:extLst>
      <p:ext uri="{BB962C8B-B14F-4D97-AF65-F5344CB8AC3E}">
        <p14:creationId xmlns:p14="http://schemas.microsoft.com/office/powerpoint/2010/main" val="260403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B4277A-A414-485D-8313-B8D3FD8DD364}"/>
              </a:ext>
            </a:extLst>
          </p:cNvPr>
          <p:cNvSpPr txBox="1"/>
          <p:nvPr/>
        </p:nvSpPr>
        <p:spPr>
          <a:xfrm>
            <a:off x="208067" y="1576929"/>
            <a:ext cx="2582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Looks very similar to Windows process table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This is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–aux</a:t>
            </a:r>
            <a:r>
              <a:rPr lang="en-US" dirty="0">
                <a:latin typeface="Century Gothic" panose="020B0502020202020204" pitchFamily="34" charset="0"/>
              </a:rPr>
              <a:t>’ where a= all excluding processes not associated with the terminal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would display ALL processes (POSIX way) including user and system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567A7-545F-438D-A670-5B13AEE4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40" y="409952"/>
            <a:ext cx="8304762" cy="603809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23DD3DA2-7496-4DAE-8FFD-E7C4444A0193}"/>
              </a:ext>
            </a:extLst>
          </p:cNvPr>
          <p:cNvSpPr/>
          <p:nvPr/>
        </p:nvSpPr>
        <p:spPr>
          <a:xfrm>
            <a:off x="5419131" y="337724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2945D1-EEDC-4480-B8A7-937987BDD3E8}"/>
              </a:ext>
            </a:extLst>
          </p:cNvPr>
          <p:cNvSpPr/>
          <p:nvPr/>
        </p:nvSpPr>
        <p:spPr>
          <a:xfrm>
            <a:off x="5681330" y="100768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6E8010-A2A8-414B-BE96-B8CAFDA8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17"/>
          <a:stretch/>
        </p:blipFill>
        <p:spPr>
          <a:xfrm>
            <a:off x="3720841" y="961039"/>
            <a:ext cx="4825630" cy="553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6743-0362-46B7-9E57-0A35DDC1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–e | more</a:t>
            </a:r>
            <a:r>
              <a:rPr lang="en-US" dirty="0"/>
              <a:t>’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70E4E-282D-47E9-A0D5-7350043E9971}"/>
              </a:ext>
            </a:extLst>
          </p:cNvPr>
          <p:cNvSpPr txBox="1"/>
          <p:nvPr/>
        </p:nvSpPr>
        <p:spPr>
          <a:xfrm>
            <a:off x="317576" y="1609782"/>
            <a:ext cx="3055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When you use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–e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, etc., don’t forget to pipe the output to more to see one page at a time: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highlight>
                  <a:srgbClr val="EFF0F4"/>
                </a:highlight>
                <a:latin typeface="Century Gothic" panose="020B0502020202020204" pitchFamily="34" charset="0"/>
              </a:rPr>
              <a:t>ps</a:t>
            </a:r>
            <a:r>
              <a:rPr lang="en-US" b="1" dirty="0">
                <a:highlight>
                  <a:srgbClr val="EFF0F4"/>
                </a:highlight>
                <a:latin typeface="Century Gothic" panose="020B0502020202020204" pitchFamily="34" charset="0"/>
              </a:rPr>
              <a:t> –e | more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TTY=? </a:t>
            </a:r>
            <a:r>
              <a:rPr lang="en-US" dirty="0">
                <a:latin typeface="Century Gothic" panose="020B0502020202020204" pitchFamily="34" charset="0"/>
              </a:rPr>
              <a:t>means there is </a:t>
            </a:r>
            <a:r>
              <a:rPr lang="en-US" u="sng" dirty="0">
                <a:latin typeface="Century Gothic" panose="020B0502020202020204" pitchFamily="34" charset="0"/>
              </a:rPr>
              <a:t>no terminal output</a:t>
            </a:r>
            <a:r>
              <a:rPr lang="en-US" dirty="0">
                <a:latin typeface="Century Gothic" panose="020B0502020202020204" pitchFamily="34" charset="0"/>
              </a:rPr>
              <a:t>. Such processes are also known as </a:t>
            </a:r>
            <a:r>
              <a:rPr lang="en-US" b="1" dirty="0">
                <a:latin typeface="Century Gothic" panose="020B0502020202020204" pitchFamily="34" charset="0"/>
              </a:rPr>
              <a:t>daemons.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BAE51E1-0DE3-4799-A793-B7A74282A1AF}"/>
              </a:ext>
            </a:extLst>
          </p:cNvPr>
          <p:cNvSpPr/>
          <p:nvPr/>
        </p:nvSpPr>
        <p:spPr>
          <a:xfrm>
            <a:off x="4667693" y="163237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C55-90F2-46CB-97F5-223F850F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Processes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62FD-40B2-4EDB-BF4F-F8B7DB12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655300" cy="5016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Looking back at the previous slide, note the question mark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?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 TTY </a:t>
            </a:r>
            <a:r>
              <a:rPr lang="en-US" sz="2400" dirty="0">
                <a:latin typeface="Century Gothic" panose="020B0502020202020204" pitchFamily="34" charset="0"/>
              </a:rPr>
              <a:t>– this indicates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system processes that have no controlling terminal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 process that is disassociated from the terminal can neither write to the terminal nor read from it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Nor can you press &lt;CTRL-C&gt; to interrupt the process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Such processes are known as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daemons</a:t>
            </a:r>
            <a:r>
              <a:rPr lang="en-US" sz="2400" dirty="0">
                <a:latin typeface="Century Gothic" panose="020B0502020202020204" pitchFamily="34" charset="0"/>
              </a:rPr>
              <a:t> and only wake up when they are needed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Examples of daemons are sendmail which handles incoming and outgoing mail, cron which looks at its control file once a minute to decide what it should do, and inetd – TCP/IP won’t run FTP or TELNET without this</a:t>
            </a:r>
          </a:p>
        </p:txBody>
      </p:sp>
    </p:spTree>
    <p:extLst>
      <p:ext uri="{BB962C8B-B14F-4D97-AF65-F5344CB8AC3E}">
        <p14:creationId xmlns:p14="http://schemas.microsoft.com/office/powerpoint/2010/main" val="8808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1F-BF3D-438F-98F5-76F033B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B06351-46BA-4718-9B72-4E51D2C05A15}"/>
              </a:ext>
            </a:extLst>
          </p:cNvPr>
          <p:cNvGrpSpPr/>
          <p:nvPr/>
        </p:nvGrpSpPr>
        <p:grpSpPr>
          <a:xfrm>
            <a:off x="4884281" y="1601913"/>
            <a:ext cx="6770381" cy="4569903"/>
            <a:chOff x="4884281" y="1601913"/>
            <a:chExt cx="6770381" cy="45699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783ACD-B352-43EE-8678-C0CE90966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44"/>
            <a:stretch/>
          </p:blipFill>
          <p:spPr>
            <a:xfrm>
              <a:off x="4884281" y="1601913"/>
              <a:ext cx="6770381" cy="4569903"/>
            </a:xfrm>
            <a:prstGeom prst="rect">
              <a:avLst/>
            </a:prstGeom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04049BF-9F2A-43B4-BBD5-DCCDB7CA5ACC}"/>
                </a:ext>
              </a:extLst>
            </p:cNvPr>
            <p:cNvSpPr/>
            <p:nvPr/>
          </p:nvSpPr>
          <p:spPr>
            <a:xfrm>
              <a:off x="8410944" y="3162299"/>
              <a:ext cx="1977656" cy="724565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init</a:t>
              </a:r>
              <a:endParaRPr lang="en-US" b="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70C51-4402-4769-82E9-0300119354C8}"/>
              </a:ext>
            </a:extLst>
          </p:cNvPr>
          <p:cNvSpPr/>
          <p:nvPr/>
        </p:nvSpPr>
        <p:spPr>
          <a:xfrm>
            <a:off x="254000" y="2159139"/>
            <a:ext cx="441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 Unix-based computer operating systems, </a:t>
            </a:r>
            <a:r>
              <a:rPr lang="en-US" sz="2400" b="1" dirty="0" err="1">
                <a:latin typeface="Century Gothic" panose="020B0502020202020204" pitchFamily="34" charset="0"/>
              </a:rPr>
              <a:t>init</a:t>
            </a:r>
            <a:r>
              <a:rPr lang="en-US" sz="2400" dirty="0">
                <a:latin typeface="Century Gothic" panose="020B0502020202020204" pitchFamily="34" charset="0"/>
              </a:rPr>
              <a:t> (short for initialization) is the first process started during booting of the computer system. Init is a daemon process that continues running until the system is shut down. Init is typically assigned process identifier 1. </a:t>
            </a:r>
          </a:p>
        </p:txBody>
      </p:sp>
    </p:spTree>
    <p:extLst>
      <p:ext uri="{BB962C8B-B14F-4D97-AF65-F5344CB8AC3E}">
        <p14:creationId xmlns:p14="http://schemas.microsoft.com/office/powerpoint/2010/main" val="1195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BFB416-83F9-174A-829A-BA5BB4669B95}" vid="{11B04B32-9428-AA42-9FEC-6E2F23E0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23330</TotalTime>
  <Words>2310</Words>
  <Application>Microsoft Office PowerPoint</Application>
  <PresentationFormat>Widescreen</PresentationFormat>
  <Paragraphs>250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 Condensed</vt:lpstr>
      <vt:lpstr>Bahnschrift SemiBold Condensed</vt:lpstr>
      <vt:lpstr>Calibri</vt:lpstr>
      <vt:lpstr>Calibri Light</vt:lpstr>
      <vt:lpstr>Century Gothic</vt:lpstr>
      <vt:lpstr>tinyPPT.com</vt:lpstr>
      <vt:lpstr>PowerPoint Presentation</vt:lpstr>
      <vt:lpstr>PowerPoint Presentation</vt:lpstr>
      <vt:lpstr>Chapter 7 - *** The Process</vt:lpstr>
      <vt:lpstr>Process Basics</vt:lpstr>
      <vt:lpstr>Process Basics (continued)</vt:lpstr>
      <vt:lpstr>PowerPoint Presentation</vt:lpstr>
      <vt:lpstr>‘ps –e | more’ Command</vt:lpstr>
      <vt:lpstr>System Processes and ‘init’</vt:lpstr>
      <vt:lpstr>The Shell and ‘init’</vt:lpstr>
      <vt:lpstr>Display User Processes (ps –u)</vt:lpstr>
      <vt:lpstr>Display Long Listing of Processes (ps –l)</vt:lpstr>
      <vt:lpstr>Process Creation/Execution</vt:lpstr>
      <vt:lpstr>Process Creation/Execution</vt:lpstr>
      <vt:lpstr>Process Creation/Execution</vt:lpstr>
      <vt:lpstr>Inherited Process Attributes</vt:lpstr>
      <vt:lpstr>When Real Differs from Effective UID</vt:lpstr>
      <vt:lpstr>Process States and Zombies</vt:lpstr>
      <vt:lpstr>More ‘ps’</vt:lpstr>
      <vt:lpstr>Killing a Process</vt:lpstr>
      <vt:lpstr>                         List of Commonly Used Signals</vt:lpstr>
      <vt:lpstr>Job Control</vt:lpstr>
      <vt:lpstr>Run in Background</vt:lpstr>
      <vt:lpstr>                Run in Background (continued)</vt:lpstr>
      <vt:lpstr>Run in Background (continued)</vt:lpstr>
      <vt:lpstr>My ‘ps’ Script</vt:lpstr>
      <vt:lpstr>‘fg’ and ‘bg’ Commands</vt:lpstr>
      <vt:lpstr>‘at’ and ‘batch’: Scheduling Jobs</vt:lpstr>
      <vt:lpstr>PowerPoint Presentation</vt:lpstr>
      <vt:lpstr>PowerPoint Presentation</vt:lpstr>
      <vt:lpstr>PowerPoint Presentation</vt:lpstr>
    </vt:vector>
  </TitlesOfParts>
  <Manager>tinyPPT.com</Manager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
Contact us: contact@tinyppt.com</dc:description>
  <cp:lastModifiedBy>Bizuayehu Nigatu</cp:lastModifiedBy>
  <cp:revision>330</cp:revision>
  <dcterms:created xsi:type="dcterms:W3CDTF">2018-07-15T12:08:32Z</dcterms:created>
  <dcterms:modified xsi:type="dcterms:W3CDTF">2019-10-28T23:15:41Z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