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19" d="100"/>
          <a:sy n="119" d="100"/>
        </p:scale>
        <p:origin x="13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55F297-7228-9F4B-9852-B31ADFDDC132}" type="datetimeFigureOut">
              <a:rPr lang="en-HR" smtClean="0"/>
              <a:t>01/16/2023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EAA49-032A-294D-AA06-DF2B3F8C17CD}" type="slidenum">
              <a:rPr lang="en-HR" smtClean="0"/>
              <a:t>‹#›</a:t>
            </a:fld>
            <a:endParaRPr lang="en-HR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3174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F297-7228-9F4B-9852-B31ADFDDC132}" type="datetimeFigureOut">
              <a:rPr lang="en-HR" smtClean="0"/>
              <a:t>01/16/2023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AA49-032A-294D-AA06-DF2B3F8C17CD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68750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F297-7228-9F4B-9852-B31ADFDDC132}" type="datetimeFigureOut">
              <a:rPr lang="en-HR" smtClean="0"/>
              <a:t>01/16/2023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AA49-032A-294D-AA06-DF2B3F8C17CD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9898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F297-7228-9F4B-9852-B31ADFDDC132}" type="datetimeFigureOut">
              <a:rPr lang="en-HR" smtClean="0"/>
              <a:t>01/16/2023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AA49-032A-294D-AA06-DF2B3F8C17CD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3186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55F297-7228-9F4B-9852-B31ADFDDC132}" type="datetimeFigureOut">
              <a:rPr lang="en-HR" smtClean="0"/>
              <a:t>01/16/2023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EAA49-032A-294D-AA06-DF2B3F8C17CD}" type="slidenum">
              <a:rPr lang="en-HR" smtClean="0"/>
              <a:t>‹#›</a:t>
            </a:fld>
            <a:endParaRPr lang="en-HR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862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F297-7228-9F4B-9852-B31ADFDDC132}" type="datetimeFigureOut">
              <a:rPr lang="en-HR" smtClean="0"/>
              <a:t>01/16/2023</a:t>
            </a:fld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AA49-032A-294D-AA06-DF2B3F8C17CD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13405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F297-7228-9F4B-9852-B31ADFDDC132}" type="datetimeFigureOut">
              <a:rPr lang="en-HR" smtClean="0"/>
              <a:t>01/16/2023</a:t>
            </a:fld>
            <a:endParaRPr lang="en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AA49-032A-294D-AA06-DF2B3F8C17CD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38373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F297-7228-9F4B-9852-B31ADFDDC132}" type="datetimeFigureOut">
              <a:rPr lang="en-HR" smtClean="0"/>
              <a:t>01/16/2023</a:t>
            </a:fld>
            <a:endParaRPr lang="en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AA49-032A-294D-AA06-DF2B3F8C17CD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86854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F297-7228-9F4B-9852-B31ADFDDC132}" type="datetimeFigureOut">
              <a:rPr lang="en-HR" smtClean="0"/>
              <a:t>01/16/2023</a:t>
            </a:fld>
            <a:endParaRPr lang="en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AA49-032A-294D-AA06-DF2B3F8C17CD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52465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55F297-7228-9F4B-9852-B31ADFDDC132}" type="datetimeFigureOut">
              <a:rPr lang="en-HR" smtClean="0"/>
              <a:t>01/16/2023</a:t>
            </a:fld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EAA49-032A-294D-AA06-DF2B3F8C17CD}" type="slidenum">
              <a:rPr lang="en-HR" smtClean="0"/>
              <a:t>‹#›</a:t>
            </a:fld>
            <a:endParaRPr lang="en-H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873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55F297-7228-9F4B-9852-B31ADFDDC132}" type="datetimeFigureOut">
              <a:rPr lang="en-HR" smtClean="0"/>
              <a:t>01/16/2023</a:t>
            </a:fld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EAA49-032A-294D-AA06-DF2B3F8C17CD}" type="slidenum">
              <a:rPr lang="en-HR" smtClean="0"/>
              <a:t>‹#›</a:t>
            </a:fld>
            <a:endParaRPr lang="en-H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330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955F297-7228-9F4B-9852-B31ADFDDC132}" type="datetimeFigureOut">
              <a:rPr lang="en-HR" smtClean="0"/>
              <a:t>01/16/2023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72AEAA49-032A-294D-AA06-DF2B3F8C17CD}" type="slidenum">
              <a:rPr lang="en-HR" smtClean="0"/>
              <a:t>‹#›</a:t>
            </a:fld>
            <a:endParaRPr lang="en-HR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76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milica.vukovic@fer.hr" TargetMode="External"/><Relationship Id="rId3" Type="http://schemas.openxmlformats.org/officeDocument/2006/relationships/hyperlink" Target="mailto:martina.majdis@fer.hr" TargetMode="External"/><Relationship Id="rId7" Type="http://schemas.openxmlformats.org/officeDocument/2006/relationships/hyperlink" Target="mailto:mihael.petricevic@fer.hr" TargetMode="External"/><Relationship Id="rId2" Type="http://schemas.openxmlformats.org/officeDocument/2006/relationships/hyperlink" Target="mailto:ana.grcevic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tija.pavicic@fer.hr" TargetMode="External"/><Relationship Id="rId5" Type="http://schemas.openxmlformats.org/officeDocument/2006/relationships/hyperlink" Target="mailto:borna.nikolic@fer.hr" TargetMode="External"/><Relationship Id="rId10" Type="http://schemas.openxmlformats.org/officeDocument/2006/relationships/image" Target="../media/image5.svg"/><Relationship Id="rId4" Type="http://schemas.openxmlformats.org/officeDocument/2006/relationships/hyperlink" Target="mailto:tin.margetic@fer.hr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xstudio.org/" TargetMode="External"/><Relationship Id="rId13" Type="http://schemas.openxmlformats.org/officeDocument/2006/relationships/hyperlink" Target="https://www.netlify.com/" TargetMode="External"/><Relationship Id="rId3" Type="http://schemas.openxmlformats.org/officeDocument/2006/relationships/hyperlink" Target="https://about.gitlab.com/" TargetMode="External"/><Relationship Id="rId7" Type="http://schemas.openxmlformats.org/officeDocument/2006/relationships/hyperlink" Target="https://reactjs.org/" TargetMode="External"/><Relationship Id="rId12" Type="http://schemas.openxmlformats.org/officeDocument/2006/relationships/hyperlink" Target="https://www.vogella.com/tutorials/JUnit/article.html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.visualstudio.com/" TargetMode="External"/><Relationship Id="rId11" Type="http://schemas.openxmlformats.org/officeDocument/2006/relationships/hyperlink" Target="https://www.selenium.dev/" TargetMode="External"/><Relationship Id="rId5" Type="http://schemas.openxmlformats.org/officeDocument/2006/relationships/hyperlink" Target="https://spring.io/projects/spring-boot" TargetMode="External"/><Relationship Id="rId10" Type="http://schemas.openxmlformats.org/officeDocument/2006/relationships/hyperlink" Target="https://online.visual-paradigm.com/" TargetMode="External"/><Relationship Id="rId4" Type="http://schemas.openxmlformats.org/officeDocument/2006/relationships/hyperlink" Target="https://www.jetbrains.com/idea/" TargetMode="External"/><Relationship Id="rId9" Type="http://schemas.openxmlformats.org/officeDocument/2006/relationships/hyperlink" Target="https://astah.net/products/astah-professional/" TargetMode="External"/><Relationship Id="rId14" Type="http://schemas.openxmlformats.org/officeDocument/2006/relationships/hyperlink" Target="https://render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7914-77A0-1658-DC5D-1EC263711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R" dirty="0"/>
              <a:t>SINAPPSA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BA631-5F75-A814-94FF-56714E10A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R" dirty="0"/>
              <a:t>Bijeli Casio</a:t>
            </a:r>
          </a:p>
        </p:txBody>
      </p:sp>
    </p:spTree>
    <p:extLst>
      <p:ext uri="{BB962C8B-B14F-4D97-AF65-F5344CB8AC3E}">
        <p14:creationId xmlns:p14="http://schemas.microsoft.com/office/powerpoint/2010/main" val="217856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F0B4-5E93-5BF7-D9B4-11315A60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46" y="864335"/>
            <a:ext cx="6885196" cy="1485900"/>
          </a:xfrm>
        </p:spPr>
        <p:txBody>
          <a:bodyPr>
            <a:normAutofit/>
          </a:bodyPr>
          <a:lstStyle/>
          <a:p>
            <a:r>
              <a:rPr lang="en-HR" dirty="0"/>
              <a:t>Popis studenata na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7FD2-7B65-9123-7F86-91017B37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46" y="2350235"/>
            <a:ext cx="5072437" cy="3581400"/>
          </a:xfrm>
        </p:spPr>
        <p:txBody>
          <a:bodyPr>
            <a:normAutofit/>
          </a:bodyPr>
          <a:lstStyle/>
          <a:p>
            <a:r>
              <a:rPr lang="en-HR" sz="1800" dirty="0"/>
              <a:t>Ana Grčević, </a:t>
            </a:r>
            <a:r>
              <a:rPr lang="en-HR" sz="1800" dirty="0">
                <a:hlinkClick r:id="rId2"/>
              </a:rPr>
              <a:t>ana.grcevic@fer.hr</a:t>
            </a:r>
            <a:r>
              <a:rPr lang="en-HR" sz="1800" dirty="0"/>
              <a:t> </a:t>
            </a:r>
            <a:endParaRPr lang="hr-HR" sz="1800" dirty="0"/>
          </a:p>
          <a:p>
            <a:r>
              <a:rPr lang="en-HR" sz="1800" dirty="0"/>
              <a:t>Martina Majdiš, </a:t>
            </a:r>
            <a:r>
              <a:rPr lang="en-HR" sz="1800" dirty="0">
                <a:hlinkClick r:id="rId3"/>
              </a:rPr>
              <a:t>martina.majdis@fer.hr</a:t>
            </a:r>
            <a:r>
              <a:rPr lang="en-HR" sz="1800" dirty="0"/>
              <a:t>  </a:t>
            </a:r>
            <a:endParaRPr lang="hr-HR" sz="1800" dirty="0"/>
          </a:p>
          <a:p>
            <a:r>
              <a:rPr lang="en-HR" sz="1800" dirty="0"/>
              <a:t>Tin Margetić, </a:t>
            </a:r>
            <a:r>
              <a:rPr lang="en-HR" sz="1800" dirty="0">
                <a:hlinkClick r:id="rId4"/>
              </a:rPr>
              <a:t>tin.margetic@fer.hr</a:t>
            </a:r>
            <a:r>
              <a:rPr lang="en-HR" sz="1800" dirty="0"/>
              <a:t> </a:t>
            </a:r>
          </a:p>
          <a:p>
            <a:r>
              <a:rPr lang="en-HR" sz="1800" dirty="0"/>
              <a:t>Borna Nikolić, </a:t>
            </a:r>
            <a:r>
              <a:rPr lang="en-HR" sz="1800" dirty="0">
                <a:hlinkClick r:id="rId5"/>
              </a:rPr>
              <a:t>borna.nikolic@fer.hr</a:t>
            </a:r>
            <a:r>
              <a:rPr lang="en-HR" sz="1800" dirty="0"/>
              <a:t> </a:t>
            </a:r>
            <a:endParaRPr lang="hr-HR" sz="1800" dirty="0"/>
          </a:p>
          <a:p>
            <a:r>
              <a:rPr lang="en-HR" sz="1800" dirty="0"/>
              <a:t>Matija Pavičić, </a:t>
            </a:r>
            <a:r>
              <a:rPr lang="en-HR" sz="1800" dirty="0">
                <a:hlinkClick r:id="rId6"/>
              </a:rPr>
              <a:t>matija.pavicic@fer.hr</a:t>
            </a:r>
            <a:endParaRPr lang="en-HR" sz="1800" dirty="0"/>
          </a:p>
          <a:p>
            <a:r>
              <a:rPr lang="en-HR" sz="1800" dirty="0"/>
              <a:t>Mihael Petričević, </a:t>
            </a:r>
            <a:r>
              <a:rPr lang="en-HR" sz="1800" dirty="0">
                <a:hlinkClick r:id="rId7"/>
              </a:rPr>
              <a:t>mihael.petricevic@fer.hr</a:t>
            </a:r>
            <a:r>
              <a:rPr lang="en-HR" sz="1800" dirty="0"/>
              <a:t> </a:t>
            </a:r>
          </a:p>
          <a:p>
            <a:r>
              <a:rPr lang="en-HR" sz="1800" dirty="0"/>
              <a:t>Milica Vuković, </a:t>
            </a:r>
            <a:r>
              <a:rPr lang="en-HR" sz="1800" dirty="0">
                <a:hlinkClick r:id="rId8"/>
              </a:rPr>
              <a:t>milica.vukovic@fer.hr</a:t>
            </a:r>
            <a:r>
              <a:rPr lang="en-HR" sz="1800" dirty="0"/>
              <a:t> </a:t>
            </a:r>
          </a:p>
          <a:p>
            <a:endParaRPr lang="en-HR" sz="1800" dirty="0"/>
          </a:p>
        </p:txBody>
      </p:sp>
      <p:pic>
        <p:nvPicPr>
          <p:cNvPr id="5" name="Grafika 4" descr="Questions with solid fill">
            <a:extLst>
              <a:ext uri="{FF2B5EF4-FFF2-40B4-BE49-F238E27FC236}">
                <a16:creationId xmlns:a16="http://schemas.microsoft.com/office/drawing/2014/main" id="{C585C22A-5816-C0E8-10CF-185FE5D478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69054" y="2350235"/>
            <a:ext cx="3542618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3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733D-9821-5B31-6817-9CE01B75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135E-1FFC-45D4-1EEA-7639A706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o</a:t>
            </a:r>
            <a:r>
              <a:rPr lang="en-HR" sz="2400" dirty="0"/>
              <a:t>pis zadatka</a:t>
            </a:r>
          </a:p>
          <a:p>
            <a:r>
              <a:rPr lang="hr-HR" sz="2400" dirty="0"/>
              <a:t>p</a:t>
            </a:r>
            <a:r>
              <a:rPr lang="en-HR" sz="2400" dirty="0"/>
              <a:t>regled zahtjeva</a:t>
            </a:r>
          </a:p>
          <a:p>
            <a:r>
              <a:rPr lang="hr-HR" sz="2400" dirty="0"/>
              <a:t>k</a:t>
            </a:r>
            <a:r>
              <a:rPr lang="en-HR" sz="2400" dirty="0"/>
              <a:t>orišteni alati </a:t>
            </a:r>
            <a:r>
              <a:rPr lang="en-GB" sz="2400" dirty="0"/>
              <a:t>i</a:t>
            </a:r>
            <a:r>
              <a:rPr lang="en-HR" sz="2400" dirty="0"/>
              <a:t> tehnologije</a:t>
            </a:r>
          </a:p>
          <a:p>
            <a:r>
              <a:rPr lang="hr-HR" sz="2400" dirty="0"/>
              <a:t>a</a:t>
            </a:r>
            <a:r>
              <a:rPr lang="en-HR" sz="2400" dirty="0"/>
              <a:t>rhitektura</a:t>
            </a:r>
          </a:p>
          <a:p>
            <a:r>
              <a:rPr lang="hr-HR" sz="2400" dirty="0"/>
              <a:t>o</a:t>
            </a:r>
            <a:r>
              <a:rPr lang="en-HR" sz="2400" dirty="0"/>
              <a:t>rganizacija rada</a:t>
            </a:r>
          </a:p>
          <a:p>
            <a:r>
              <a:rPr lang="hr-HR" sz="2400" dirty="0"/>
              <a:t>naučene lekcije</a:t>
            </a:r>
            <a:r>
              <a:rPr lang="en-H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417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B368-AEEC-C4F8-86D3-8799F7C0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Opis zadatka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2BCD-231E-0992-0193-497070E43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</a:t>
            </a:r>
            <a:r>
              <a:rPr lang="en-HR" dirty="0"/>
              <a:t>plikacija za studente FER-a </a:t>
            </a:r>
            <a:endParaRPr lang="hr-HR" dirty="0"/>
          </a:p>
          <a:p>
            <a:r>
              <a:rPr lang="en-HR" dirty="0"/>
              <a:t>ponud</a:t>
            </a:r>
            <a:r>
              <a:rPr lang="hr-HR" dirty="0"/>
              <a:t>a</a:t>
            </a:r>
            <a:r>
              <a:rPr lang="en-HR" dirty="0"/>
              <a:t> </a:t>
            </a:r>
            <a:r>
              <a:rPr lang="en-GB" dirty="0" err="1"/>
              <a:t>i</a:t>
            </a:r>
            <a:r>
              <a:rPr lang="en-HR" dirty="0"/>
              <a:t> potražnj</a:t>
            </a:r>
            <a:r>
              <a:rPr lang="hr-HR" dirty="0"/>
              <a:t>a</a:t>
            </a:r>
            <a:r>
              <a:rPr lang="en-HR" dirty="0"/>
              <a:t> pomoći </a:t>
            </a:r>
            <a:r>
              <a:rPr lang="hr-HR" dirty="0"/>
              <a:t>kod gradiva, ispita, …</a:t>
            </a:r>
            <a:endParaRPr lang="en-HR" dirty="0"/>
          </a:p>
          <a:p>
            <a:r>
              <a:rPr lang="hr-HR" dirty="0"/>
              <a:t>početak komunikacije u aplikaciji</a:t>
            </a:r>
            <a:r>
              <a:rPr lang="en-GB" dirty="0"/>
              <a:t>, </a:t>
            </a:r>
            <a:r>
              <a:rPr lang="hr-HR" dirty="0"/>
              <a:t>nastavak </a:t>
            </a:r>
            <a:r>
              <a:rPr lang="en-GB" dirty="0" err="1"/>
              <a:t>mailom</a:t>
            </a:r>
            <a:r>
              <a:rPr lang="en-GB" dirty="0"/>
              <a:t> </a:t>
            </a:r>
          </a:p>
          <a:p>
            <a:r>
              <a:rPr lang="hr-HR" dirty="0"/>
              <a:t>r</a:t>
            </a:r>
            <a:r>
              <a:rPr lang="en-GB" dirty="0" err="1"/>
              <a:t>ejting</a:t>
            </a:r>
            <a:r>
              <a:rPr lang="en-GB" dirty="0"/>
              <a:t>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/>
              <a:t>najuspješniji</a:t>
            </a:r>
            <a:r>
              <a:rPr lang="hr-HR" dirty="0"/>
              <a:t>h pomagača</a:t>
            </a:r>
          </a:p>
          <a:p>
            <a:r>
              <a:rPr lang="hr-HR" dirty="0"/>
              <a:t>s</a:t>
            </a:r>
            <a:r>
              <a:rPr lang="en-GB" dirty="0" err="1"/>
              <a:t>lične</a:t>
            </a:r>
            <a:r>
              <a:rPr lang="en-GB" dirty="0"/>
              <a:t> </a:t>
            </a:r>
            <a:r>
              <a:rPr lang="en-GB" dirty="0" err="1"/>
              <a:t>aplikacije</a:t>
            </a:r>
            <a:r>
              <a:rPr lang="en-GB" dirty="0"/>
              <a:t>: </a:t>
            </a:r>
            <a:r>
              <a:rPr lang="en-GB" dirty="0" err="1"/>
              <a:t>Studoši</a:t>
            </a:r>
            <a:r>
              <a:rPr lang="en-GB" dirty="0"/>
              <a:t>, fer2net</a:t>
            </a:r>
          </a:p>
        </p:txBody>
      </p:sp>
    </p:spTree>
    <p:extLst>
      <p:ext uri="{BB962C8B-B14F-4D97-AF65-F5344CB8AC3E}">
        <p14:creationId xmlns:p14="http://schemas.microsoft.com/office/powerpoint/2010/main" val="299334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B6F0-A519-E8D8-1AA9-E18D217E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Glavni funkcionalni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909C-0593-51DB-1128-21BCFB456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160296"/>
          </a:xfrm>
        </p:spPr>
        <p:txBody>
          <a:bodyPr>
            <a:normAutofit/>
          </a:bodyPr>
          <a:lstStyle/>
          <a:p>
            <a:r>
              <a:rPr lang="hr-HR" dirty="0"/>
              <a:t>r</a:t>
            </a:r>
            <a:r>
              <a:rPr lang="en-HR" dirty="0"/>
              <a:t>egistracija/prijava</a:t>
            </a:r>
          </a:p>
          <a:p>
            <a:r>
              <a:rPr lang="hr-HR" dirty="0"/>
              <a:t>o</a:t>
            </a:r>
            <a:r>
              <a:rPr lang="en-HR" dirty="0"/>
              <a:t>bjava </a:t>
            </a:r>
            <a:r>
              <a:rPr lang="hr-HR" dirty="0"/>
              <a:t>oglasa</a:t>
            </a:r>
          </a:p>
          <a:p>
            <a:r>
              <a:rPr lang="hr-HR" dirty="0"/>
              <a:t>p</a:t>
            </a:r>
            <a:r>
              <a:rPr lang="en-GB" dirty="0" err="1"/>
              <a:t>regled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filtracija</a:t>
            </a:r>
            <a:r>
              <a:rPr lang="en-GB" dirty="0"/>
              <a:t> </a:t>
            </a:r>
            <a:r>
              <a:rPr lang="en-GB" dirty="0" err="1"/>
              <a:t>oglasa</a:t>
            </a:r>
            <a:r>
              <a:rPr lang="en-GB" dirty="0"/>
              <a:t> </a:t>
            </a:r>
            <a:endParaRPr lang="en-HR" dirty="0"/>
          </a:p>
          <a:p>
            <a:r>
              <a:rPr lang="hr-HR" dirty="0"/>
              <a:t>p</a:t>
            </a:r>
            <a:r>
              <a:rPr lang="en-HR" dirty="0"/>
              <a:t>regled rejting liste </a:t>
            </a:r>
            <a:r>
              <a:rPr lang="en-GB" dirty="0"/>
              <a:t>i</a:t>
            </a:r>
            <a:r>
              <a:rPr lang="en-HR" dirty="0"/>
              <a:t> ocjenjivanje pomagača</a:t>
            </a:r>
          </a:p>
          <a:p>
            <a:r>
              <a:rPr lang="hr-HR" dirty="0"/>
              <a:t>i</a:t>
            </a:r>
            <a:r>
              <a:rPr lang="en-HR" dirty="0"/>
              <a:t>zmjena </a:t>
            </a:r>
            <a:r>
              <a:rPr lang="en-GB" dirty="0"/>
              <a:t>i</a:t>
            </a:r>
            <a:r>
              <a:rPr lang="en-HR" dirty="0"/>
              <a:t> brisanje vlastitih postojećih oglasa</a:t>
            </a:r>
          </a:p>
          <a:p>
            <a:r>
              <a:rPr lang="hr-HR" dirty="0"/>
              <a:t>m</a:t>
            </a:r>
            <a:r>
              <a:rPr lang="en-HR" dirty="0"/>
              <a:t>ijenjanje osobnih podataka profila 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3857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FBE8-53A5-812E-3E98-CC73B72F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Nefunkcionalni zahtjevi i zahtjevi domene primjene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3FA6-6A25-8780-581C-E7341CBA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web </a:t>
            </a:r>
            <a:r>
              <a:rPr lang="en-GB" dirty="0" err="1">
                <a:effectLst/>
              </a:rPr>
              <a:t>aplikacija</a:t>
            </a:r>
            <a:r>
              <a:rPr lang="en-GB" dirty="0">
                <a:effectLst/>
              </a:rPr>
              <a:t> </a:t>
            </a:r>
            <a:r>
              <a:rPr lang="hr-HR" dirty="0">
                <a:effectLst/>
              </a:rPr>
              <a:t>u </a:t>
            </a:r>
            <a:r>
              <a:rPr lang="en-GB" dirty="0" err="1">
                <a:effectLst/>
              </a:rPr>
              <a:t>objektno-orijentiran</a:t>
            </a:r>
            <a:r>
              <a:rPr lang="hr-HR" dirty="0">
                <a:effectLst/>
              </a:rPr>
              <a:t>om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jezik</a:t>
            </a:r>
            <a:r>
              <a:rPr lang="hr-HR" dirty="0">
                <a:effectLst/>
              </a:rPr>
              <a:t>u</a:t>
            </a:r>
          </a:p>
          <a:p>
            <a:r>
              <a:rPr lang="hr-HR" dirty="0" err="1"/>
              <a:t>responzivni</a:t>
            </a:r>
            <a:r>
              <a:rPr lang="hr-HR" dirty="0"/>
              <a:t> dizajn</a:t>
            </a:r>
            <a:endParaRPr lang="en-GB" dirty="0">
              <a:effectLst/>
            </a:endParaRPr>
          </a:p>
          <a:p>
            <a:r>
              <a:rPr lang="hr-HR" dirty="0"/>
              <a:t>podržavanje znakova hrvatske abecede</a:t>
            </a:r>
            <a:endParaRPr lang="hr-HR" dirty="0">
              <a:effectLst/>
            </a:endParaRPr>
          </a:p>
          <a:p>
            <a:r>
              <a:rPr lang="en-GB" dirty="0" err="1">
                <a:effectLst/>
              </a:rPr>
              <a:t>vi</a:t>
            </a:r>
            <a:r>
              <a:rPr lang="en-GB" dirty="0" err="1"/>
              <a:t>š</a:t>
            </a:r>
            <a:r>
              <a:rPr lang="en-GB" dirty="0" err="1">
                <a:effectLst/>
              </a:rPr>
              <a:t>e</a:t>
            </a:r>
            <a:r>
              <a:rPr lang="hr-HR" dirty="0"/>
              <a:t>korisnički rad </a:t>
            </a:r>
            <a:r>
              <a:rPr lang="en-GB" dirty="0">
                <a:effectLst/>
              </a:rPr>
              <a:t>u </a:t>
            </a:r>
            <a:r>
              <a:rPr lang="en-GB" dirty="0" err="1">
                <a:effectLst/>
              </a:rPr>
              <a:t>stvarnom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vremenu</a:t>
            </a:r>
            <a:endParaRPr lang="en-GB" dirty="0">
              <a:effectLst/>
            </a:endParaRPr>
          </a:p>
          <a:p>
            <a:r>
              <a:rPr lang="hr-HR" dirty="0"/>
              <a:t>n</a:t>
            </a:r>
            <a:r>
              <a:rPr lang="en-GB" dirty="0" err="1">
                <a:effectLst/>
              </a:rPr>
              <a:t>eispravno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kori</a:t>
            </a:r>
            <a:r>
              <a:rPr lang="en-GB" dirty="0" err="1"/>
              <a:t>š</a:t>
            </a:r>
            <a:r>
              <a:rPr lang="en-GB" dirty="0" err="1">
                <a:effectLst/>
              </a:rPr>
              <a:t>tenje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su</a:t>
            </a:r>
            <a:r>
              <a:rPr lang="en-GB" dirty="0" err="1"/>
              <a:t>č</a:t>
            </a:r>
            <a:r>
              <a:rPr lang="en-GB" dirty="0" err="1">
                <a:effectLst/>
              </a:rPr>
              <a:t>elja</a:t>
            </a:r>
            <a:r>
              <a:rPr lang="en-GB" dirty="0">
                <a:effectLst/>
              </a:rPr>
              <a:t> ne </a:t>
            </a:r>
            <a:r>
              <a:rPr lang="en-GB" dirty="0" err="1">
                <a:effectLst/>
              </a:rPr>
              <a:t>smije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naru</a:t>
            </a:r>
            <a:r>
              <a:rPr lang="en-GB" dirty="0" err="1"/>
              <a:t>š</a:t>
            </a:r>
            <a:r>
              <a:rPr lang="en-GB" dirty="0" err="1">
                <a:effectLst/>
              </a:rPr>
              <a:t>iti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funkcionalnost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</a:t>
            </a:r>
            <a:r>
              <a:rPr lang="en-GB" dirty="0"/>
              <a:t> </a:t>
            </a:r>
            <a:r>
              <a:rPr lang="en-GB" dirty="0">
                <a:effectLst/>
              </a:rPr>
              <a:t>rad </a:t>
            </a:r>
            <a:r>
              <a:rPr lang="en-GB" dirty="0" err="1">
                <a:effectLst/>
              </a:rPr>
              <a:t>sustava</a:t>
            </a:r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254566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D99A70-AC52-2DA4-0D2A-FC16FD2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Korišteni alati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tehnologije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9A7881-B63A-08C3-3BD4-4AB090835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621" y="1422733"/>
            <a:ext cx="4447786" cy="5180598"/>
          </a:xfrm>
        </p:spPr>
        <p:txBody>
          <a:bodyPr>
            <a:noAutofit/>
          </a:bodyPr>
          <a:lstStyle/>
          <a:p>
            <a:r>
              <a:rPr lang="en-GB" dirty="0"/>
              <a:t>U</a:t>
            </a:r>
            <a:r>
              <a:rPr lang="en-HR" dirty="0"/>
              <a:t>pravljanje kodom: </a:t>
            </a:r>
            <a:endParaRPr lang="hr-HR" dirty="0"/>
          </a:p>
          <a:p>
            <a:pPr lvl="1"/>
            <a:r>
              <a:rPr lang="en-HR" b="1" dirty="0"/>
              <a:t>Git</a:t>
            </a:r>
            <a:r>
              <a:rPr lang="en-HR" sz="1600" b="1" dirty="0"/>
              <a:t> </a:t>
            </a:r>
            <a:r>
              <a:rPr lang="en-HR" sz="1200" b="1" dirty="0"/>
              <a:t>(</a:t>
            </a:r>
            <a:r>
              <a:rPr lang="en-GB" sz="1200" dirty="0">
                <a:latin typeface="Helvetica" pitchFamily="2" charset="0"/>
                <a:hlinkClick r:id="rId2"/>
              </a:rPr>
              <a:t>https://git-scm.com/</a:t>
            </a:r>
            <a:r>
              <a:rPr lang="hr-HR" sz="1200" b="1" dirty="0">
                <a:latin typeface="Helvetica" pitchFamily="2" charset="0"/>
              </a:rPr>
              <a:t>)</a:t>
            </a:r>
          </a:p>
          <a:p>
            <a:pPr lvl="1"/>
            <a:r>
              <a:rPr lang="en-HR" b="1" dirty="0"/>
              <a:t>Gitlab</a:t>
            </a:r>
            <a:r>
              <a:rPr lang="en-HR" sz="1600" b="1" dirty="0"/>
              <a:t> </a:t>
            </a:r>
            <a:r>
              <a:rPr lang="en-HR" sz="1200" b="1" dirty="0"/>
              <a:t>(</a:t>
            </a:r>
            <a:r>
              <a:rPr lang="en-GB" sz="1200" dirty="0">
                <a:latin typeface="Helvetica" pitchFamily="2" charset="0"/>
                <a:hlinkClick r:id="rId3"/>
              </a:rPr>
              <a:t>https://about.gitlab.com/</a:t>
            </a:r>
            <a:r>
              <a:rPr lang="en-HR" sz="1200" b="1" dirty="0"/>
              <a:t>)</a:t>
            </a:r>
          </a:p>
          <a:p>
            <a:r>
              <a:rPr lang="en-GB" dirty="0"/>
              <a:t>Backend</a:t>
            </a:r>
            <a:r>
              <a:rPr lang="en-GB" sz="1600" dirty="0"/>
              <a:t>: </a:t>
            </a:r>
            <a:endParaRPr lang="hr-HR" sz="1600" dirty="0"/>
          </a:p>
          <a:p>
            <a:pPr lvl="1"/>
            <a:r>
              <a:rPr lang="en-GB" b="1" dirty="0"/>
              <a:t>IntelliJ IDEA </a:t>
            </a:r>
            <a:r>
              <a:rPr lang="en-GB" sz="1200" b="1" dirty="0"/>
              <a:t>(</a:t>
            </a:r>
            <a:r>
              <a:rPr lang="en-GB" sz="1200" b="1" dirty="0">
                <a:hlinkClick r:id="rId4"/>
              </a:rPr>
              <a:t>https://www.jetbrains.com/idea/</a:t>
            </a:r>
            <a:r>
              <a:rPr lang="en-GB" sz="1200" b="1" dirty="0"/>
              <a:t>)</a:t>
            </a:r>
            <a:endParaRPr lang="hr-HR" sz="1200" b="1" dirty="0"/>
          </a:p>
          <a:p>
            <a:pPr lvl="1"/>
            <a:r>
              <a:rPr lang="en-GB" b="1" dirty="0"/>
              <a:t>Java Spring Boot</a:t>
            </a:r>
            <a:r>
              <a:rPr lang="hr-HR" b="1" dirty="0"/>
              <a:t> </a:t>
            </a:r>
            <a:r>
              <a:rPr lang="en-GB" sz="1200" b="1" dirty="0"/>
              <a:t>(</a:t>
            </a:r>
            <a:r>
              <a:rPr lang="en-GB" sz="1200" dirty="0">
                <a:latin typeface="Helvetica" pitchFamily="2" charset="0"/>
                <a:hlinkClick r:id="rId5"/>
              </a:rPr>
              <a:t>https://spring.io/projects/spring-boot</a:t>
            </a:r>
            <a:r>
              <a:rPr lang="en-GB" sz="1200" b="1" dirty="0"/>
              <a:t>) </a:t>
            </a:r>
          </a:p>
          <a:p>
            <a:r>
              <a:rPr lang="en-GB" dirty="0"/>
              <a:t>Frontend: </a:t>
            </a:r>
            <a:endParaRPr lang="hr-HR" dirty="0"/>
          </a:p>
          <a:p>
            <a:pPr lvl="1"/>
            <a:r>
              <a:rPr lang="en-GB" b="1" dirty="0"/>
              <a:t>Visual Studio Code </a:t>
            </a:r>
            <a:r>
              <a:rPr lang="en-GB" sz="1200" b="1" dirty="0"/>
              <a:t>(</a:t>
            </a:r>
            <a:r>
              <a:rPr lang="en-GB" sz="1200" dirty="0">
                <a:latin typeface="Helvetica" pitchFamily="2" charset="0"/>
                <a:hlinkClick r:id="rId6"/>
              </a:rPr>
              <a:t>https://code.visualstudio.com/</a:t>
            </a:r>
            <a:r>
              <a:rPr lang="en-GB" sz="1200" b="1" dirty="0"/>
              <a:t>),  </a:t>
            </a:r>
            <a:endParaRPr lang="hr-HR" sz="1200" b="1" dirty="0"/>
          </a:p>
          <a:p>
            <a:pPr lvl="1"/>
            <a:r>
              <a:rPr lang="en-GB" b="1" dirty="0"/>
              <a:t>JavaScript React</a:t>
            </a:r>
            <a:r>
              <a:rPr lang="hr-HR" b="1" dirty="0"/>
              <a:t> </a:t>
            </a:r>
            <a:r>
              <a:rPr lang="en-GB" sz="1200" b="1" dirty="0"/>
              <a:t>(</a:t>
            </a:r>
            <a:r>
              <a:rPr lang="en-GB" sz="1200" dirty="0">
                <a:latin typeface="Helvetica" pitchFamily="2" charset="0"/>
                <a:hlinkClick r:id="rId7"/>
              </a:rPr>
              <a:t>https://reactjs.org/</a:t>
            </a:r>
            <a:r>
              <a:rPr lang="en-GB" sz="1200" b="1" dirty="0"/>
              <a:t>) </a:t>
            </a:r>
          </a:p>
          <a:p>
            <a:r>
              <a:rPr lang="en-GB" dirty="0" err="1"/>
              <a:t>Dokumentacija</a:t>
            </a:r>
            <a:r>
              <a:rPr lang="en-GB" dirty="0"/>
              <a:t>: </a:t>
            </a:r>
            <a:endParaRPr lang="hr-HR" dirty="0"/>
          </a:p>
          <a:p>
            <a:pPr lvl="1"/>
            <a:r>
              <a:rPr lang="en-GB" b="1" dirty="0"/>
              <a:t>LaTeX</a:t>
            </a:r>
            <a:endParaRPr lang="hr-HR" b="1" dirty="0"/>
          </a:p>
          <a:p>
            <a:pPr lvl="1"/>
            <a:r>
              <a:rPr lang="en-GB" b="1" dirty="0" err="1"/>
              <a:t>TeXstudio</a:t>
            </a:r>
            <a:r>
              <a:rPr lang="hr-HR" b="1" dirty="0"/>
              <a:t> </a:t>
            </a:r>
            <a:r>
              <a:rPr lang="en-GB" sz="1200" b="1" dirty="0"/>
              <a:t>(</a:t>
            </a:r>
            <a:r>
              <a:rPr lang="en-GB" sz="1200" dirty="0">
                <a:latin typeface="Helvetica" pitchFamily="2" charset="0"/>
                <a:hlinkClick r:id="rId8"/>
              </a:rPr>
              <a:t>https://www.texstudio.org/</a:t>
            </a:r>
            <a:r>
              <a:rPr lang="en-GB" sz="1200" b="1" dirty="0"/>
              <a:t>)</a:t>
            </a:r>
          </a:p>
          <a:p>
            <a:endParaRPr lang="hr-HR" sz="1600" dirty="0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D5D5C80-DC13-E697-DCF1-C75D80812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1014" y="1437772"/>
            <a:ext cx="3982565" cy="5180598"/>
          </a:xfrm>
        </p:spPr>
        <p:txBody>
          <a:bodyPr>
            <a:normAutofit/>
          </a:bodyPr>
          <a:lstStyle/>
          <a:p>
            <a:r>
              <a:rPr lang="en-GB" dirty="0" err="1"/>
              <a:t>Izrada</a:t>
            </a:r>
            <a:r>
              <a:rPr lang="en-GB" dirty="0"/>
              <a:t> </a:t>
            </a:r>
            <a:r>
              <a:rPr lang="en-GB" dirty="0" err="1"/>
              <a:t>dijagrama</a:t>
            </a:r>
            <a:r>
              <a:rPr lang="en-GB" dirty="0"/>
              <a:t>: </a:t>
            </a:r>
            <a:endParaRPr lang="hr-HR" dirty="0"/>
          </a:p>
          <a:p>
            <a:pPr lvl="1"/>
            <a:r>
              <a:rPr lang="en-GB" b="1" dirty="0" err="1"/>
              <a:t>Astah</a:t>
            </a:r>
            <a:r>
              <a:rPr lang="en-GB" b="1" dirty="0"/>
              <a:t> Professional </a:t>
            </a:r>
            <a:r>
              <a:rPr lang="en-GB" sz="1200" b="1" dirty="0"/>
              <a:t>(</a:t>
            </a:r>
            <a:r>
              <a:rPr lang="en-GB" sz="1200" dirty="0">
                <a:latin typeface="Helvetica" pitchFamily="2" charset="0"/>
                <a:hlinkClick r:id="rId9"/>
              </a:rPr>
              <a:t>https://astah.net/products/astah-professional/</a:t>
            </a:r>
            <a:r>
              <a:rPr lang="en-GB" sz="1200" b="1" dirty="0"/>
              <a:t>)</a:t>
            </a:r>
            <a:endParaRPr lang="hr-HR" sz="1200" b="1" dirty="0"/>
          </a:p>
          <a:p>
            <a:pPr lvl="1"/>
            <a:r>
              <a:rPr lang="en-GB" b="1" dirty="0"/>
              <a:t>Visual Paradigm Online</a:t>
            </a:r>
            <a:r>
              <a:rPr lang="hr-HR" b="1" dirty="0"/>
              <a:t> </a:t>
            </a:r>
            <a:r>
              <a:rPr lang="en-GB" sz="1200" b="1" dirty="0"/>
              <a:t>(</a:t>
            </a:r>
            <a:r>
              <a:rPr lang="en-GB" sz="1200" dirty="0">
                <a:latin typeface="Helvetica" pitchFamily="2" charset="0"/>
                <a:hlinkClick r:id="rId10"/>
              </a:rPr>
              <a:t>https://online.visual-paradigm.com/</a:t>
            </a:r>
            <a:r>
              <a:rPr lang="en-GB" sz="1200" b="1" dirty="0"/>
              <a:t>)</a:t>
            </a:r>
          </a:p>
          <a:p>
            <a:r>
              <a:rPr lang="en-GB" dirty="0"/>
              <a:t>I</a:t>
            </a:r>
            <a:r>
              <a:rPr lang="en-HR" dirty="0"/>
              <a:t>spitivanje: </a:t>
            </a:r>
            <a:endParaRPr lang="hr-HR" dirty="0"/>
          </a:p>
          <a:p>
            <a:pPr lvl="1"/>
            <a:r>
              <a:rPr lang="en-HR" b="1" dirty="0"/>
              <a:t>Selenium</a:t>
            </a:r>
            <a:r>
              <a:rPr lang="hr-HR" sz="1800" b="1" dirty="0"/>
              <a:t> </a:t>
            </a:r>
            <a:r>
              <a:rPr lang="en-HR" sz="1200" b="1" dirty="0"/>
              <a:t>(</a:t>
            </a:r>
            <a:r>
              <a:rPr lang="en-GB" sz="1200" b="1" dirty="0">
                <a:hlinkClick r:id="rId11"/>
              </a:rPr>
              <a:t>https://www.selenium.dev</a:t>
            </a:r>
            <a:r>
              <a:rPr lang="en-HR" sz="1200" b="1" dirty="0"/>
              <a:t>)</a:t>
            </a:r>
            <a:endParaRPr lang="hr-HR" sz="1200" b="1" dirty="0"/>
          </a:p>
          <a:p>
            <a:pPr lvl="1"/>
            <a:r>
              <a:rPr lang="en-HR" b="1" dirty="0"/>
              <a:t>J</a:t>
            </a:r>
            <a:r>
              <a:rPr lang="en-GB" b="1" dirty="0"/>
              <a:t>u</a:t>
            </a:r>
            <a:r>
              <a:rPr lang="en-HR" b="1" dirty="0"/>
              <a:t>nit</a:t>
            </a:r>
            <a:r>
              <a:rPr lang="hr-HR" b="1" dirty="0"/>
              <a:t> </a:t>
            </a:r>
            <a:r>
              <a:rPr lang="en-HR" sz="1200" b="1" dirty="0"/>
              <a:t>(</a:t>
            </a:r>
            <a:r>
              <a:rPr lang="en-GB" sz="1200" dirty="0">
                <a:latin typeface="Helvetica" pitchFamily="2" charset="0"/>
                <a:hlinkClick r:id="rId12"/>
              </a:rPr>
              <a:t>https://www.vogella.com/tutorials/JUnit/article.html</a:t>
            </a:r>
            <a:r>
              <a:rPr lang="en-HR" sz="1200" b="1" dirty="0"/>
              <a:t>)</a:t>
            </a:r>
          </a:p>
          <a:p>
            <a:r>
              <a:rPr lang="en-HR" dirty="0"/>
              <a:t>Deploy: </a:t>
            </a:r>
            <a:endParaRPr lang="hr-HR" dirty="0"/>
          </a:p>
          <a:p>
            <a:pPr lvl="1"/>
            <a:r>
              <a:rPr lang="en-HR" b="1" dirty="0"/>
              <a:t>Netlify</a:t>
            </a:r>
            <a:r>
              <a:rPr lang="hr-HR" b="1" dirty="0"/>
              <a:t> </a:t>
            </a:r>
            <a:r>
              <a:rPr lang="en-HR" sz="1200" b="1" dirty="0"/>
              <a:t>(</a:t>
            </a:r>
            <a:r>
              <a:rPr lang="en-GB" sz="1200" dirty="0">
                <a:latin typeface="Helvetica" pitchFamily="2" charset="0"/>
                <a:hlinkClick r:id="rId13"/>
              </a:rPr>
              <a:t>https://www.netlify.com/</a:t>
            </a:r>
            <a:r>
              <a:rPr lang="en-HR" sz="1200" b="1" dirty="0"/>
              <a:t>)</a:t>
            </a:r>
            <a:endParaRPr lang="hr-HR" sz="1200" b="1" dirty="0"/>
          </a:p>
          <a:p>
            <a:pPr lvl="1"/>
            <a:r>
              <a:rPr lang="en-HR" b="1" dirty="0"/>
              <a:t>Render</a:t>
            </a:r>
            <a:r>
              <a:rPr lang="hr-HR" sz="1800" b="1" dirty="0"/>
              <a:t> </a:t>
            </a:r>
            <a:r>
              <a:rPr lang="en-HR" sz="1200" b="1" dirty="0"/>
              <a:t>(</a:t>
            </a:r>
            <a:r>
              <a:rPr lang="en-GB" sz="1200" dirty="0">
                <a:latin typeface="Helvetica" pitchFamily="2" charset="0"/>
                <a:hlinkClick r:id="rId14"/>
              </a:rPr>
              <a:t>https://render.com/</a:t>
            </a:r>
            <a:r>
              <a:rPr lang="en-HR" sz="1200" b="1" dirty="0"/>
              <a:t>)</a:t>
            </a:r>
            <a:endParaRPr lang="en-HR" sz="1200" dirty="0"/>
          </a:p>
        </p:txBody>
      </p:sp>
    </p:spTree>
    <p:extLst>
      <p:ext uri="{BB962C8B-B14F-4D97-AF65-F5344CB8AC3E}">
        <p14:creationId xmlns:p14="http://schemas.microsoft.com/office/powerpoint/2010/main" val="249317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CD1C-473D-DC31-0A4C-1936A23B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5011153" cy="878305"/>
          </a:xfrm>
        </p:spPr>
        <p:txBody>
          <a:bodyPr/>
          <a:lstStyle/>
          <a:p>
            <a:r>
              <a:rPr lang="en-HR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DAE4-DF2E-BAAC-ADF1-D2D658DA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38300"/>
            <a:ext cx="7425489" cy="3936332"/>
          </a:xfrm>
        </p:spPr>
        <p:txBody>
          <a:bodyPr/>
          <a:lstStyle/>
          <a:p>
            <a:r>
              <a:rPr lang="en-HR" b="1" dirty="0"/>
              <a:t>Prezentacijski sloj: </a:t>
            </a:r>
            <a:endParaRPr lang="hr-HR" b="1" dirty="0"/>
          </a:p>
          <a:p>
            <a:pPr lvl="1"/>
            <a:r>
              <a:rPr lang="en-HR" dirty="0"/>
              <a:t>obr</a:t>
            </a:r>
            <a:r>
              <a:rPr lang="hr-HR" dirty="0"/>
              <a:t>ada</a:t>
            </a:r>
            <a:r>
              <a:rPr lang="en-HR" dirty="0"/>
              <a:t> HTTP zahtjeve</a:t>
            </a:r>
            <a:endParaRPr lang="hr-HR" dirty="0"/>
          </a:p>
          <a:p>
            <a:pPr lvl="1"/>
            <a:r>
              <a:rPr lang="en-HR" dirty="0"/>
              <a:t>provjerava autentičnost zahtjeva</a:t>
            </a:r>
            <a:endParaRPr lang="hr-HR" dirty="0"/>
          </a:p>
          <a:p>
            <a:pPr lvl="1"/>
            <a:r>
              <a:rPr lang="hr-HR" dirty="0"/>
              <a:t>JSON </a:t>
            </a:r>
            <a:r>
              <a:rPr lang="hr-HR" dirty="0">
                <a:sym typeface="Wingdings" panose="05000000000000000000" pitchFamily="2" charset="2"/>
              </a:rPr>
              <a:t> Java objekt</a:t>
            </a:r>
            <a:endParaRPr lang="hr-HR" dirty="0"/>
          </a:p>
          <a:p>
            <a:r>
              <a:rPr lang="en-HR" b="1" dirty="0"/>
              <a:t>Poslovni sloj: </a:t>
            </a:r>
            <a:endParaRPr lang="hr-HR" b="1" dirty="0"/>
          </a:p>
          <a:p>
            <a:pPr lvl="1"/>
            <a:r>
              <a:rPr lang="en-HR" dirty="0"/>
              <a:t>poslovna logika</a:t>
            </a:r>
            <a:endParaRPr lang="hr-HR" dirty="0"/>
          </a:p>
          <a:p>
            <a:pPr lvl="1"/>
            <a:r>
              <a:rPr lang="en-HR" dirty="0"/>
              <a:t>autorizacija </a:t>
            </a:r>
            <a:r>
              <a:rPr lang="hr-HR" dirty="0"/>
              <a:t>i </a:t>
            </a:r>
            <a:r>
              <a:rPr lang="en-HR" dirty="0"/>
              <a:t>validacija</a:t>
            </a:r>
            <a:endParaRPr lang="en-HR" b="1" dirty="0"/>
          </a:p>
          <a:p>
            <a:r>
              <a:rPr lang="en-HR" b="1" dirty="0"/>
              <a:t>Sloj postojanosti: </a:t>
            </a:r>
            <a:r>
              <a:rPr lang="en-HR" dirty="0"/>
              <a:t>pr</a:t>
            </a:r>
            <a:r>
              <a:rPr lang="hr-HR" dirty="0" err="1"/>
              <a:t>ije</a:t>
            </a:r>
            <a:r>
              <a:rPr lang="en-HR" dirty="0"/>
              <a:t>vod objek</a:t>
            </a:r>
            <a:r>
              <a:rPr lang="hr-HR" dirty="0"/>
              <a:t>ata</a:t>
            </a:r>
            <a:r>
              <a:rPr lang="en-HR" dirty="0"/>
              <a:t> iz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bazu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HR" b="1" dirty="0"/>
          </a:p>
          <a:p>
            <a:r>
              <a:rPr lang="en-GB" b="1" dirty="0"/>
              <a:t>S</a:t>
            </a:r>
            <a:r>
              <a:rPr lang="en-HR" b="1" dirty="0"/>
              <a:t>loj baze podataka: </a:t>
            </a:r>
            <a:r>
              <a:rPr lang="en-HR" dirty="0"/>
              <a:t>CRUD operacij</a:t>
            </a:r>
            <a:r>
              <a:rPr lang="hr-HR" dirty="0"/>
              <a:t>e</a:t>
            </a:r>
            <a:endParaRPr lang="en-H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52A7D-8AB1-3A8C-F43F-4F5C7296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36" y="5853609"/>
            <a:ext cx="7964775" cy="6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6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D123-D50A-8586-64FB-040E3869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8" y="582529"/>
            <a:ext cx="4852737" cy="1485900"/>
          </a:xfrm>
        </p:spPr>
        <p:txBody>
          <a:bodyPr/>
          <a:lstStyle/>
          <a:p>
            <a:r>
              <a:rPr lang="en-HR" dirty="0"/>
              <a:t>Organizacija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886C-63C5-EE74-714E-0909E4F0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263" y="2376430"/>
            <a:ext cx="3328737" cy="3007895"/>
          </a:xfrm>
        </p:spPr>
        <p:txBody>
          <a:bodyPr/>
          <a:lstStyle/>
          <a:p>
            <a:r>
              <a:rPr lang="hr-HR" dirty="0"/>
              <a:t>d</a:t>
            </a:r>
            <a:r>
              <a:rPr lang="en-HR" dirty="0"/>
              <a:t>eveloperi: </a:t>
            </a:r>
            <a:endParaRPr lang="hr-HR" dirty="0"/>
          </a:p>
          <a:p>
            <a:pPr lvl="1"/>
            <a:r>
              <a:rPr lang="hr-HR" dirty="0"/>
              <a:t>5</a:t>
            </a:r>
            <a:r>
              <a:rPr lang="en-HR" dirty="0"/>
              <a:t> stalnih</a:t>
            </a:r>
            <a:r>
              <a:rPr lang="hr-HR" dirty="0"/>
              <a:t> (2 + 3)</a:t>
            </a:r>
          </a:p>
          <a:p>
            <a:pPr lvl="1"/>
            <a:r>
              <a:rPr lang="hr-HR" dirty="0"/>
              <a:t>1</a:t>
            </a:r>
            <a:r>
              <a:rPr lang="en-HR" dirty="0"/>
              <a:t> povremeno</a:t>
            </a:r>
          </a:p>
          <a:p>
            <a:r>
              <a:rPr lang="hr-HR" dirty="0"/>
              <a:t>d</a:t>
            </a:r>
            <a:r>
              <a:rPr lang="en-HR" dirty="0"/>
              <a:t>okumentacija: </a:t>
            </a:r>
            <a:endParaRPr lang="hr-HR" dirty="0"/>
          </a:p>
          <a:p>
            <a:pPr lvl="1"/>
            <a:r>
              <a:rPr lang="en-HR" dirty="0"/>
              <a:t>1 stalno</a:t>
            </a:r>
            <a:endParaRPr lang="hr-HR" dirty="0"/>
          </a:p>
          <a:p>
            <a:pPr lvl="1"/>
            <a:r>
              <a:rPr lang="en-HR" dirty="0"/>
              <a:t>1 povremeno </a:t>
            </a:r>
          </a:p>
          <a:p>
            <a:r>
              <a:rPr lang="hr-HR" dirty="0"/>
              <a:t>t</a:t>
            </a:r>
            <a:r>
              <a:rPr lang="en-HR" dirty="0"/>
              <a:t>ester: 1 </a:t>
            </a:r>
          </a:p>
          <a:p>
            <a:pPr marL="0" indent="0">
              <a:buNone/>
            </a:pPr>
            <a:endParaRPr lang="en-HR" dirty="0"/>
          </a:p>
        </p:txBody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82061FFD-169D-B05E-74DF-AACDF5DC3891}"/>
              </a:ext>
            </a:extLst>
          </p:cNvPr>
          <p:cNvGrpSpPr/>
          <p:nvPr/>
        </p:nvGrpSpPr>
        <p:grpSpPr>
          <a:xfrm>
            <a:off x="5967666" y="1725529"/>
            <a:ext cx="2235479" cy="4344596"/>
            <a:chOff x="7740096" y="647571"/>
            <a:chExt cx="2235479" cy="434459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E885E9A-69C1-C28D-24FB-1FF024FF2BD1}"/>
                </a:ext>
              </a:extLst>
            </p:cNvPr>
            <p:cNvSpPr/>
            <p:nvPr/>
          </p:nvSpPr>
          <p:spPr>
            <a:xfrm>
              <a:off x="7740096" y="647571"/>
              <a:ext cx="2226366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R" dirty="0"/>
                <a:t>SPECIFIKACIJA/</a:t>
              </a:r>
            </a:p>
            <a:p>
              <a:pPr algn="ctr"/>
              <a:r>
                <a:rPr lang="en-HR" dirty="0"/>
                <a:t>ANALIZA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4A76380-AA61-0196-BB1B-551E922EBB5A}"/>
                </a:ext>
              </a:extLst>
            </p:cNvPr>
            <p:cNvSpPr/>
            <p:nvPr/>
          </p:nvSpPr>
          <p:spPr>
            <a:xfrm>
              <a:off x="7749209" y="1865833"/>
              <a:ext cx="2226366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R" dirty="0"/>
                <a:t>OBLIKOVANJE ARHITEKTURE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6B38E42-8F65-EB7D-F94C-36C22BE074D6}"/>
                </a:ext>
              </a:extLst>
            </p:cNvPr>
            <p:cNvSpPr/>
            <p:nvPr/>
          </p:nvSpPr>
          <p:spPr>
            <a:xfrm>
              <a:off x="7740096" y="3086100"/>
              <a:ext cx="2226366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R" dirty="0"/>
                <a:t>IMPLEMENTACIJA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ED4C10-3D49-9B30-60D6-DD2DC7DC3F6C}"/>
                </a:ext>
              </a:extLst>
            </p:cNvPr>
            <p:cNvSpPr/>
            <p:nvPr/>
          </p:nvSpPr>
          <p:spPr>
            <a:xfrm>
              <a:off x="7740096" y="4306367"/>
              <a:ext cx="2226366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R" dirty="0"/>
                <a:t>ISPITIVANJE</a:t>
              </a:r>
            </a:p>
          </p:txBody>
        </p:sp>
        <p:pic>
          <p:nvPicPr>
            <p:cNvPr id="13" name="Graphic 12" descr="Arrow Right with solid fill">
              <a:extLst>
                <a:ext uri="{FF2B5EF4-FFF2-40B4-BE49-F238E27FC236}">
                  <a16:creationId xmlns:a16="http://schemas.microsoft.com/office/drawing/2014/main" id="{9B064813-D81B-6709-D37B-BD0807C2A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595158" y="3793554"/>
              <a:ext cx="534467" cy="491160"/>
            </a:xfrm>
            <a:prstGeom prst="rect">
              <a:avLst/>
            </a:prstGeom>
          </p:spPr>
        </p:pic>
        <p:pic>
          <p:nvPicPr>
            <p:cNvPr id="9" name="Graphic 12" descr="Arrow Right with solid fill">
              <a:extLst>
                <a:ext uri="{FF2B5EF4-FFF2-40B4-BE49-F238E27FC236}">
                  <a16:creationId xmlns:a16="http://schemas.microsoft.com/office/drawing/2014/main" id="{C468935C-D1A5-9CF3-64D0-BB4FA9AB5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595158" y="2573287"/>
              <a:ext cx="534467" cy="491160"/>
            </a:xfrm>
            <a:prstGeom prst="rect">
              <a:avLst/>
            </a:prstGeom>
          </p:spPr>
        </p:pic>
        <p:pic>
          <p:nvPicPr>
            <p:cNvPr id="10" name="Graphic 12" descr="Arrow Right with solid fill">
              <a:extLst>
                <a:ext uri="{FF2B5EF4-FFF2-40B4-BE49-F238E27FC236}">
                  <a16:creationId xmlns:a16="http://schemas.microsoft.com/office/drawing/2014/main" id="{C5881469-1DD5-9F05-9B6F-EDA72C0A9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595158" y="1353020"/>
              <a:ext cx="534467" cy="491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740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F86D-3485-1862-A7BF-9700A826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Naučene lekcije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59D6-79C0-C299-3D57-3FD90FF6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važna dobra podjela rada</a:t>
            </a:r>
          </a:p>
          <a:p>
            <a:r>
              <a:rPr lang="hr-HR" dirty="0"/>
              <a:t>dobro planirati implementaciju svake funkcionalnosti</a:t>
            </a:r>
            <a:endParaRPr lang="en-HR" dirty="0"/>
          </a:p>
          <a:p>
            <a:r>
              <a:rPr lang="hr-HR" dirty="0"/>
              <a:t>važna komunikacija</a:t>
            </a:r>
          </a:p>
          <a:p>
            <a:r>
              <a:rPr lang="hr-HR" dirty="0"/>
              <a:t>različitosti u vještinama i motiviranosti</a:t>
            </a:r>
          </a:p>
          <a:p>
            <a:r>
              <a:rPr lang="hr-HR" dirty="0"/>
              <a:t>p</a:t>
            </a:r>
            <a:r>
              <a:rPr lang="en-HR" dirty="0"/>
              <a:t>redviđanje mogućih problema</a:t>
            </a:r>
            <a:r>
              <a:rPr lang="hr-HR" dirty="0"/>
              <a:t> i rješenja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199228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Žetva">
  <a:themeElements>
    <a:clrScheme name="Žetv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Žetv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Žetv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TM10001105[[fn=Žetva]]</Template>
  <TotalTime>292</TotalTime>
  <Words>482</Words>
  <Application>Microsoft Office PowerPoint</Application>
  <PresentationFormat>Prikaz na zaslonu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3" baseType="lpstr">
      <vt:lpstr>Franklin Gothic Book</vt:lpstr>
      <vt:lpstr>Helvetica</vt:lpstr>
      <vt:lpstr>Žetva</vt:lpstr>
      <vt:lpstr>SINAPPSA</vt:lpstr>
      <vt:lpstr>Sadržaj</vt:lpstr>
      <vt:lpstr>Opis zadatka</vt:lpstr>
      <vt:lpstr>Glavni funkcionalni zahtjevi</vt:lpstr>
      <vt:lpstr>Nefunkcionalni zahtjevi i zahtjevi domene primjene</vt:lpstr>
      <vt:lpstr>Korišteni alati i tehnologije</vt:lpstr>
      <vt:lpstr>Arhitektura sustava</vt:lpstr>
      <vt:lpstr>Organizacija rada</vt:lpstr>
      <vt:lpstr>Naučene lekcije</vt:lpstr>
      <vt:lpstr>Popis studenata na projektu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SINAPPSA</dc:title>
  <dc:creator>matija pavicic</dc:creator>
  <cp:lastModifiedBy>Borna Nikolić</cp:lastModifiedBy>
  <cp:revision>15</cp:revision>
  <dcterms:created xsi:type="dcterms:W3CDTF">2023-01-08T14:35:55Z</dcterms:created>
  <dcterms:modified xsi:type="dcterms:W3CDTF">2023-01-16T13:03:43Z</dcterms:modified>
</cp:coreProperties>
</file>