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AF138F8-D093-4B30-8D97-2985320AAA16}">
  <a:tblStyle styleId="{4AF138F8-D093-4B30-8D97-2985320AAA16}" styleName="Table_0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2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Shape 61"/>
          <p:cNvGrpSpPr/>
          <p:nvPr/>
        </p:nvGrpSpPr>
        <p:grpSpPr>
          <a:xfrm>
            <a:off x="-11" y="1000670"/>
            <a:ext cx="7314320" cy="3087224"/>
            <a:chOff x="-11" y="1378676"/>
            <a:chExt cx="7314320" cy="4116299"/>
          </a:xfrm>
        </p:grpSpPr>
        <p:sp>
          <p:nvSpPr>
            <p:cNvPr id="62" name="Shape 62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Shape 64"/>
          <p:cNvSpPr txBox="1"/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69" name="Shape 69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Shape 71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456245" y="1278513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648200" y="1278513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grpSp>
        <p:nvGrpSpPr>
          <p:cNvPr id="77" name="Shape 77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78" name="Shape 78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Shape 80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84" name="Shape 84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Shape 86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 flipH="1">
            <a:off x="8964665" y="4623760"/>
            <a:ext cx="187800" cy="5214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 flipH="1">
            <a:off x="3866777" y="4623760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866812" y="4623760"/>
            <a:ext cx="5097900" cy="52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33867" y="-70"/>
            <a:ext cx="3409812" cy="2107677"/>
            <a:chOff x="0" y="1493"/>
            <a:chExt cx="3409812" cy="2810236"/>
          </a:xfrm>
        </p:grpSpPr>
        <p:cxnSp>
          <p:nvCxnSpPr>
            <p:cNvPr id="6" name="Shape 6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" name="Shape 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3" name="Shape 33"/>
          <p:cNvGrpSpPr/>
          <p:nvPr/>
        </p:nvGrpSpPr>
        <p:grpSpPr>
          <a:xfrm rot="10800000">
            <a:off x="5734187" y="3035893"/>
            <a:ext cx="3409812" cy="2107677"/>
            <a:chOff x="0" y="1493"/>
            <a:chExt cx="3409812" cy="2810236"/>
          </a:xfrm>
        </p:grpSpPr>
        <p:cxnSp>
          <p:nvCxnSpPr>
            <p:cNvPr id="34" name="Shape 34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" name="Shape 59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9.png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github.com/bning/CADCourseProject" TargetMode="Externa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06.jp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5.jpg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4.png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png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7.png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Triangular mesh generation from 2D CT image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Arjun Kumar, Bo Ning, Xiaodong Wei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278525"/>
            <a:ext cx="7520399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</a:rPr>
              <a:t>Marching squares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buClr>
                <a:srgbClr val="20124D"/>
              </a:buClr>
              <a:buSzPct val="100000"/>
              <a:buFont typeface="Arial"/>
              <a:buChar char="➔"/>
            </a:pPr>
            <a:r>
              <a:rPr lang="en" sz="1400">
                <a:solidFill>
                  <a:srgbClr val="20124D"/>
                </a:solidFill>
              </a:rPr>
              <a:t>Triangulation of cells</a:t>
            </a:r>
          </a:p>
          <a:p>
            <a:pPr indent="-317500" lvl="1" marL="914400" rtl="0">
              <a:spcBef>
                <a:spcPts val="0"/>
              </a:spcBef>
              <a:buClr>
                <a:srgbClr val="20124D"/>
              </a:buClr>
              <a:buSzPct val="100000"/>
              <a:buFont typeface="Arial"/>
              <a:buChar char="◆"/>
            </a:pPr>
            <a:r>
              <a:rPr lang="en" sz="1400">
                <a:solidFill>
                  <a:srgbClr val="20124D"/>
                </a:solidFill>
              </a:rPr>
              <a:t>Generate middle points of color-changed edges (green dots)</a:t>
            </a:r>
          </a:p>
          <a:p>
            <a:pPr indent="-317500" lvl="1" marL="914400" rtl="0">
              <a:spcBef>
                <a:spcPts val="0"/>
              </a:spcBef>
              <a:buClr>
                <a:srgbClr val="20124D"/>
              </a:buClr>
              <a:buSzPct val="100000"/>
              <a:buFont typeface="Arial"/>
              <a:buChar char="◆"/>
            </a:pPr>
            <a:r>
              <a:rPr lang="en" sz="1400">
                <a:solidFill>
                  <a:srgbClr val="20124D"/>
                </a:solidFill>
              </a:rPr>
              <a:t>Add edges to obtain triangles (blue)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type="title"/>
          </p:nvPr>
        </p:nvSpPr>
        <p:spPr>
          <a:xfrm>
            <a:off x="457200" y="114574"/>
            <a:ext cx="7315499" cy="1164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Transformation: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Method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049" y="2949625"/>
            <a:ext cx="2829299" cy="182489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/>
          <p:nvPr/>
        </p:nvSpPr>
        <p:spPr>
          <a:xfrm>
            <a:off x="3950750" y="3631875"/>
            <a:ext cx="381300" cy="2807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7900" y="2949626"/>
            <a:ext cx="2829316" cy="1824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875" y="2826825"/>
            <a:ext cx="2240479" cy="224047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1278525"/>
            <a:ext cx="7520399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</a:rPr>
              <a:t>Marching squares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buClr>
                <a:srgbClr val="20124D"/>
              </a:buClr>
              <a:buSzPct val="100000"/>
              <a:buFont typeface="Arial"/>
              <a:buChar char="➔"/>
            </a:pPr>
            <a:r>
              <a:rPr lang="en" sz="1400">
                <a:solidFill>
                  <a:srgbClr val="20124D"/>
                </a:solidFill>
              </a:rPr>
              <a:t>Connection with quad-tree subdivision</a:t>
            </a:r>
          </a:p>
          <a:p>
            <a:pPr indent="-317500" lvl="1" marL="914400" rtl="0">
              <a:spcBef>
                <a:spcPts val="0"/>
              </a:spcBef>
              <a:buClr>
                <a:srgbClr val="20124D"/>
              </a:buClr>
              <a:buSzPct val="100000"/>
              <a:buFont typeface="Arial"/>
              <a:buChar char="◆"/>
            </a:pPr>
            <a:r>
              <a:rPr lang="en" sz="1400">
                <a:solidFill>
                  <a:srgbClr val="20124D"/>
                </a:solidFill>
              </a:rPr>
              <a:t>Cells with hanging node on edges (blue dots)</a:t>
            </a:r>
          </a:p>
          <a:p>
            <a:pPr indent="-317500" lvl="1" marL="914400" rtl="0">
              <a:spcBef>
                <a:spcPts val="0"/>
              </a:spcBef>
              <a:buClr>
                <a:srgbClr val="20124D"/>
              </a:buClr>
              <a:buSzPct val="100000"/>
              <a:buFont typeface="Arial"/>
              <a:buChar char="◆"/>
            </a:pPr>
            <a:r>
              <a:rPr lang="en" sz="1400">
                <a:solidFill>
                  <a:srgbClr val="20124D"/>
                </a:solidFill>
              </a:rPr>
              <a:t>Restrict at most one hanging node on one edge </a:t>
            </a:r>
          </a:p>
          <a:p>
            <a:pPr indent="-317500" lvl="1" marL="914400" rtl="0">
              <a:spcBef>
                <a:spcPts val="0"/>
              </a:spcBef>
              <a:buClr>
                <a:srgbClr val="20124D"/>
              </a:buClr>
              <a:buSzPct val="100000"/>
              <a:buFont typeface="Arial"/>
              <a:buChar char="◆"/>
            </a:pPr>
            <a:r>
              <a:rPr lang="en" sz="1400">
                <a:solidFill>
                  <a:srgbClr val="20124D"/>
                </a:solidFill>
              </a:rPr>
              <a:t>5 cases depending on the position and number of handing nodes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>
            <p:ph type="title"/>
          </p:nvPr>
        </p:nvSpPr>
        <p:spPr>
          <a:xfrm>
            <a:off x="457200" y="114574"/>
            <a:ext cx="7315499" cy="1164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Transformation: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Method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0864" y="2941364"/>
            <a:ext cx="3006662" cy="1939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457200" y="1278525"/>
            <a:ext cx="7520399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</a:rPr>
              <a:t>Marching squares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buClr>
                <a:srgbClr val="20124D"/>
              </a:buClr>
              <a:buSzPct val="100000"/>
              <a:buFont typeface="Arial"/>
              <a:buChar char="➔"/>
            </a:pPr>
            <a:r>
              <a:rPr lang="en" sz="1400">
                <a:solidFill>
                  <a:srgbClr val="20124D"/>
                </a:solidFill>
              </a:rPr>
              <a:t>Uniform mesh generation</a:t>
            </a:r>
          </a:p>
          <a:p>
            <a:pPr indent="-317500" lvl="1" marL="914400" rtl="0">
              <a:spcBef>
                <a:spcPts val="0"/>
              </a:spcBef>
              <a:buClr>
                <a:srgbClr val="20124D"/>
              </a:buClr>
              <a:buSzPct val="100000"/>
              <a:buFont typeface="Arial"/>
              <a:buChar char="◆"/>
            </a:pPr>
            <a:r>
              <a:rPr lang="en" sz="1400">
                <a:solidFill>
                  <a:srgbClr val="20124D"/>
                </a:solidFill>
              </a:rPr>
              <a:t>Without quad-tree subdivision</a:t>
            </a:r>
          </a:p>
          <a:p>
            <a:pPr indent="-317500" lvl="1" marL="914400" rtl="0">
              <a:spcBef>
                <a:spcPts val="0"/>
              </a:spcBef>
              <a:buClr>
                <a:srgbClr val="20124D"/>
              </a:buClr>
              <a:buSzPct val="100000"/>
              <a:buFont typeface="Arial"/>
              <a:buChar char="◆"/>
            </a:pPr>
            <a:r>
              <a:rPr lang="en" sz="1400">
                <a:solidFill>
                  <a:srgbClr val="20124D"/>
                </a:solidFill>
              </a:rPr>
              <a:t>Done</a:t>
            </a:r>
          </a:p>
          <a:p>
            <a:pPr indent="-317500" lvl="0" marL="457200" rtl="0">
              <a:spcBef>
                <a:spcPts val="0"/>
              </a:spcBef>
              <a:buClr>
                <a:srgbClr val="20124D"/>
              </a:buClr>
              <a:buSzPct val="100000"/>
              <a:buFont typeface="Arial"/>
              <a:buChar char="➔"/>
            </a:pPr>
            <a:r>
              <a:rPr lang="en" sz="1400">
                <a:solidFill>
                  <a:srgbClr val="20124D"/>
                </a:solidFill>
              </a:rPr>
              <a:t>Adaptive mesh generation</a:t>
            </a:r>
          </a:p>
          <a:p>
            <a:pPr indent="-317500" lvl="1" marL="914400" rtl="0">
              <a:spcBef>
                <a:spcPts val="0"/>
              </a:spcBef>
              <a:buClr>
                <a:srgbClr val="20124D"/>
              </a:buClr>
              <a:buSzPct val="100000"/>
              <a:buFont typeface="Arial"/>
              <a:buChar char="◆"/>
            </a:pPr>
            <a:r>
              <a:rPr lang="en" sz="1400">
                <a:solidFill>
                  <a:srgbClr val="20124D"/>
                </a:solidFill>
              </a:rPr>
              <a:t>With quad-tree subdivision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675" y="1556646"/>
            <a:ext cx="3596225" cy="307405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>
            <p:ph type="title"/>
          </p:nvPr>
        </p:nvSpPr>
        <p:spPr>
          <a:xfrm>
            <a:off x="457200" y="114574"/>
            <a:ext cx="7315499" cy="1164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Transformation: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Method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114574"/>
            <a:ext cx="7315499" cy="1164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Post-processing: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STL and VRML File Generation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</a:rPr>
              <a:t>STL file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ct val="100000"/>
              <a:buFont typeface="Arial"/>
              <a:buChar char="➔"/>
            </a:pPr>
            <a:r>
              <a:rPr lang="en" sz="1400">
                <a:solidFill>
                  <a:srgbClr val="20124D"/>
                </a:solidFill>
              </a:rPr>
              <a:t>File with simple syntax to represent the generated mesh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ct val="100000"/>
              <a:buFont typeface="Arial"/>
              <a:buChar char="➔"/>
            </a:pPr>
            <a:r>
              <a:rPr lang="en" sz="1400">
                <a:solidFill>
                  <a:srgbClr val="20124D"/>
                </a:solidFill>
              </a:rPr>
              <a:t>No many feature for color, polynomial and other information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ct val="100000"/>
              <a:buFont typeface="Arial"/>
              <a:buChar char="➔"/>
            </a:pPr>
            <a:r>
              <a:rPr lang="en" sz="1400">
                <a:solidFill>
                  <a:srgbClr val="20124D"/>
                </a:solidFill>
              </a:rPr>
              <a:t>Not very effective to demonstrate our workflow</a:t>
            </a:r>
          </a:p>
          <a:p>
            <a:pPr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124D"/>
              </a:solidFill>
            </a:endParaRPr>
          </a:p>
          <a:p>
            <a:pPr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124D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</a:rPr>
              <a:t>VRML file</a:t>
            </a:r>
          </a:p>
          <a:p>
            <a:pPr indent="-317500" lvl="0" marL="457200" rtl="0">
              <a:spcBef>
                <a:spcPts val="0"/>
              </a:spcBef>
              <a:buClr>
                <a:srgbClr val="20124D"/>
              </a:buClr>
              <a:buSzPct val="100000"/>
              <a:buFont typeface="Arial"/>
              <a:buChar char="➔"/>
            </a:pPr>
            <a:r>
              <a:rPr lang="en" sz="1400">
                <a:solidFill>
                  <a:srgbClr val="20124D"/>
                </a:solidFill>
              </a:rPr>
              <a:t>File with many features to represent the geometric information</a:t>
            </a:r>
          </a:p>
          <a:p>
            <a:pPr indent="-317500" lvl="0" marL="457200" rtl="0">
              <a:spcBef>
                <a:spcPts val="0"/>
              </a:spcBef>
              <a:buClr>
                <a:srgbClr val="20124D"/>
              </a:buClr>
              <a:buSzPct val="100000"/>
              <a:buFont typeface="Arial"/>
              <a:buChar char="➔"/>
            </a:pPr>
            <a:r>
              <a:rPr lang="en" sz="1400">
                <a:solidFill>
                  <a:srgbClr val="20124D"/>
                </a:solidFill>
              </a:rPr>
              <a:t>Large files for very complex geometry</a:t>
            </a:r>
          </a:p>
          <a:p>
            <a:pPr indent="-317500" lvl="0" marL="457200" rtl="0">
              <a:spcBef>
                <a:spcPts val="0"/>
              </a:spcBef>
              <a:buClr>
                <a:srgbClr val="20124D"/>
              </a:buClr>
              <a:buSzPct val="100000"/>
              <a:buFont typeface="Arial"/>
              <a:buChar char="➔"/>
            </a:pPr>
            <a:r>
              <a:rPr lang="en" sz="1400">
                <a:solidFill>
                  <a:srgbClr val="20124D"/>
                </a:solidFill>
              </a:rPr>
              <a:t>Our major way to work on</a:t>
            </a:r>
          </a:p>
        </p:txBody>
      </p:sp>
      <p:graphicFrame>
        <p:nvGraphicFramePr>
          <p:cNvPr id="194" name="Shape 194"/>
          <p:cNvGraphicFramePr/>
          <p:nvPr/>
        </p:nvGraphicFramePr>
        <p:xfrm>
          <a:off x="2691287" y="380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{4AF138F8-D093-4B30-8D97-2985320AAA16}</a:tableStyleId>
              </a:tblPr>
              <a:tblGrid>
                <a:gridCol w="2847325"/>
              </a:tblGrid>
              <a:tr h="384575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Triangular Mesh</a:t>
                      </a:r>
                    </a:p>
                  </a:txBody>
                  <a:tcPr marT="91425" marB="91425" marR="91425" marL="91425">
                    <a:lnL cap="flat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4575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00FF00"/>
                          </a:solidFill>
                        </a:rPr>
                        <a:t>Rectangular Quad-Tree</a:t>
                      </a:r>
                    </a:p>
                  </a:txBody>
                  <a:tcPr marT="91425" marB="91425" marR="91425" marL="91425">
                    <a:lnL cap="flat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4575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Base Image</a:t>
                      </a:r>
                    </a:p>
                  </a:txBody>
                  <a:tcPr marT="91425" marB="91425" marR="91425" marL="91425">
                    <a:lnL cap="flat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Object Model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3550" y="1342062"/>
            <a:ext cx="5629125" cy="372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73600" y="1334175"/>
            <a:ext cx="3183600" cy="358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800"/>
              <a:t>Initial Design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-317500" lvl="0" marL="457200" rtl="0">
              <a:spcBef>
                <a:spcPts val="0"/>
              </a:spcBef>
              <a:buClr>
                <a:srgbClr val="20124D"/>
              </a:buClr>
              <a:buSzPct val="100000"/>
              <a:buFont typeface="Arial"/>
              <a:buChar char="➔"/>
            </a:pPr>
            <a:r>
              <a:rPr lang="en">
                <a:solidFill>
                  <a:srgbClr val="20124D"/>
                </a:solidFill>
              </a:rPr>
              <a:t>ImageMeshConvertor </a:t>
            </a:r>
          </a:p>
          <a:p>
            <a:pPr indent="-317500" lvl="0" marL="457200" rtl="0">
              <a:spcBef>
                <a:spcPts val="0"/>
              </a:spcBef>
              <a:buClr>
                <a:srgbClr val="20124D"/>
              </a:buClr>
              <a:buSzPct val="100000"/>
              <a:buFont typeface="Arial"/>
              <a:buChar char="➔"/>
            </a:pPr>
            <a:r>
              <a:rPr lang="en">
                <a:solidFill>
                  <a:srgbClr val="20124D"/>
                </a:solidFill>
              </a:rPr>
              <a:t>GDLImage</a:t>
            </a:r>
          </a:p>
          <a:p>
            <a:pPr indent="-317500" lvl="0" marL="457200" rtl="0">
              <a:spcBef>
                <a:spcPts val="0"/>
              </a:spcBef>
              <a:buClr>
                <a:srgbClr val="20124D"/>
              </a:buClr>
              <a:buSzPct val="100000"/>
              <a:buFont typeface="Arial"/>
              <a:buChar char="➔"/>
            </a:pPr>
            <a:r>
              <a:rPr lang="en">
                <a:solidFill>
                  <a:srgbClr val="20124D"/>
                </a:solidFill>
              </a:rPr>
              <a:t>Mesh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0124D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800">
                <a:solidFill>
                  <a:schemeClr val="dk1"/>
                </a:solidFill>
              </a:rPr>
              <a:t>Issues</a:t>
            </a:r>
          </a:p>
          <a:p>
            <a:pPr indent="-317500" lvl="0" marL="457200" rtl="0">
              <a:spcBef>
                <a:spcPts val="0"/>
              </a:spcBef>
              <a:buClr>
                <a:srgbClr val="20124D"/>
              </a:buClr>
              <a:buSzPct val="100000"/>
              <a:buFont typeface="Arial"/>
              <a:buChar char="➔"/>
            </a:pPr>
            <a:r>
              <a:rPr lang="en">
                <a:solidFill>
                  <a:srgbClr val="20124D"/>
                </a:solidFill>
              </a:rPr>
              <a:t>No way to perform varied methods in concrete implementation</a:t>
            </a:r>
          </a:p>
          <a:p>
            <a:pPr indent="-317500" lvl="0" marL="457200" rtl="0">
              <a:spcBef>
                <a:spcPts val="0"/>
              </a:spcBef>
              <a:buClr>
                <a:srgbClr val="20124D"/>
              </a:buClr>
              <a:buSzPct val="100000"/>
              <a:buFont typeface="Arial"/>
              <a:buChar char="➔"/>
            </a:pPr>
            <a:r>
              <a:rPr lang="en">
                <a:solidFill>
                  <a:srgbClr val="20124D"/>
                </a:solidFill>
              </a:rPr>
              <a:t>Objects are intervening with each other </a:t>
            </a:r>
          </a:p>
          <a:p>
            <a:pPr indent="-317500" lvl="0" marL="457200" rtl="0">
              <a:spcBef>
                <a:spcPts val="0"/>
              </a:spcBef>
              <a:buClr>
                <a:srgbClr val="20124D"/>
              </a:buClr>
              <a:buSzPct val="100000"/>
              <a:buFont typeface="Arial"/>
              <a:buChar char="➔"/>
            </a:pPr>
            <a:r>
              <a:rPr lang="en">
                <a:solidFill>
                  <a:srgbClr val="20124D"/>
                </a:solidFill>
              </a:rPr>
              <a:t>Not good for task distribution for three members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0124D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2" name="Shape 202"/>
          <p:cNvCxnSpPr/>
          <p:nvPr/>
        </p:nvCxnSpPr>
        <p:spPr>
          <a:xfrm flipH="1">
            <a:off x="3308325" y="1414175"/>
            <a:ext cx="15899" cy="36527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 Model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73600" y="1334175"/>
            <a:ext cx="3183600" cy="3809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800"/>
              <a:t>Final Design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-317500" lvl="0" marL="457200" rtl="0">
              <a:spcBef>
                <a:spcPts val="0"/>
              </a:spcBef>
              <a:buClr>
                <a:srgbClr val="20124D"/>
              </a:buClr>
              <a:buSzPct val="100000"/>
              <a:buFont typeface="Arial"/>
              <a:buChar char="➔"/>
            </a:pPr>
            <a:r>
              <a:rPr lang="en">
                <a:solidFill>
                  <a:srgbClr val="20124D"/>
                </a:solidFill>
              </a:rPr>
              <a:t>Application Class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Controller to store the shared data, invoke the major routines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20124D"/>
              </a:buClr>
              <a:buSzPct val="100000"/>
              <a:buFont typeface="Arial"/>
              <a:buChar char="➔"/>
            </a:pPr>
            <a:r>
              <a:rPr lang="en">
                <a:solidFill>
                  <a:srgbClr val="20124D"/>
                </a:solidFill>
              </a:rPr>
              <a:t>ImagePreLie Class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Preprocessing class to read images and generate quad-trees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20124D"/>
              </a:buClr>
              <a:buSzPct val="100000"/>
              <a:buFont typeface="Arial"/>
              <a:buChar char="➔"/>
            </a:pPr>
            <a:r>
              <a:rPr lang="en">
                <a:solidFill>
                  <a:srgbClr val="20124D"/>
                </a:solidFill>
              </a:rPr>
              <a:t>Image2TriMesh_2D Class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Transformation class to do image to mesh transformation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20124D"/>
              </a:buClr>
              <a:buSzPct val="100000"/>
              <a:buFont typeface="Arial"/>
              <a:buChar char="➔"/>
            </a:pPr>
            <a:r>
              <a:rPr lang="en">
                <a:solidFill>
                  <a:srgbClr val="20124D"/>
                </a:solidFill>
              </a:rPr>
              <a:t>PostProcessor Class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Post-processing class to collect the data and generate files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9" name="Shape 209"/>
          <p:cNvCxnSpPr/>
          <p:nvPr/>
        </p:nvCxnSpPr>
        <p:spPr>
          <a:xfrm flipH="1">
            <a:off x="3308325" y="1414175"/>
            <a:ext cx="15899" cy="36527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210" name="Shape 210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3719975" y="1206650"/>
            <a:ext cx="5155549" cy="393684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3648850" y="3119700"/>
            <a:ext cx="1678499" cy="106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4A86E8"/>
                </a:solidFill>
              </a:rPr>
              <a:t>Preprocessor</a:t>
            </a:r>
          </a:p>
          <a:p>
            <a:pPr algn="ctr">
              <a:spcBef>
                <a:spcPts val="0"/>
              </a:spcBef>
              <a:buNone/>
            </a:pPr>
            <a:r>
              <a:rPr b="1" lang="en" sz="1800">
                <a:solidFill>
                  <a:srgbClr val="4A86E8"/>
                </a:solidFill>
              </a:rPr>
              <a:t>(Arjun)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5371837" y="3008350"/>
            <a:ext cx="1678499" cy="1180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4A86E8"/>
                </a:solidFill>
              </a:rPr>
              <a:t>Transformer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4A86E8"/>
                </a:solidFill>
              </a:rPr>
              <a:t>(Xiaodong)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062328" y="3068297"/>
            <a:ext cx="19389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4A86E8"/>
                </a:solidFill>
              </a:rPr>
              <a:t>Postprocessor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4A86E8"/>
                </a:solidFill>
              </a:rPr>
              <a:t>(Bo)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542164" y="1718974"/>
            <a:ext cx="19389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0000"/>
                </a:solidFill>
              </a:rPr>
              <a:t>Controller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Object Oriented Programming with C++</a:t>
            </a:r>
          </a:p>
          <a:p>
            <a:pPr indent="-317500" lvl="0" marL="457200" rtl="0">
              <a:spcBef>
                <a:spcPts val="0"/>
              </a:spcBef>
              <a:buClr>
                <a:srgbClr val="20124D"/>
              </a:buClr>
              <a:buSzPct val="100000"/>
              <a:buFont typeface="Arial"/>
              <a:buChar char="➔"/>
            </a:pPr>
            <a:r>
              <a:rPr lang="en" sz="1400">
                <a:solidFill>
                  <a:srgbClr val="20124D"/>
                </a:solidFill>
              </a:rPr>
              <a:t>We are implementing the program with C++ in Linux Platform</a:t>
            </a:r>
          </a:p>
          <a:p>
            <a:pPr indent="-317500" lvl="0" marL="457200" rtl="0">
              <a:spcBef>
                <a:spcPts val="0"/>
              </a:spcBef>
              <a:buClr>
                <a:srgbClr val="20124D"/>
              </a:buClr>
              <a:buSzPct val="100000"/>
              <a:buFont typeface="Arial"/>
              <a:buChar char="➔"/>
            </a:pPr>
            <a:r>
              <a:rPr lang="en" sz="1400">
                <a:solidFill>
                  <a:srgbClr val="20124D"/>
                </a:solidFill>
              </a:rPr>
              <a:t>Cmake to build the project</a:t>
            </a:r>
          </a:p>
          <a:p>
            <a:pPr indent="-317500" lvl="0" marL="457200" rtl="0">
              <a:spcBef>
                <a:spcPts val="0"/>
              </a:spcBef>
              <a:buClr>
                <a:srgbClr val="20124D"/>
              </a:buClr>
              <a:buSzPct val="100000"/>
              <a:buFont typeface="Arial"/>
              <a:buChar char="➔"/>
            </a:pPr>
            <a:r>
              <a:rPr lang="en" sz="1400">
                <a:solidFill>
                  <a:srgbClr val="20124D"/>
                </a:solidFill>
              </a:rPr>
              <a:t>Build automation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Version Control &amp; Collaboration</a:t>
            </a:r>
          </a:p>
          <a:p>
            <a:pPr indent="-317500" lvl="0" marL="457200" rtl="0">
              <a:spcBef>
                <a:spcPts val="0"/>
              </a:spcBef>
              <a:buClr>
                <a:srgbClr val="20124D"/>
              </a:buClr>
              <a:buSzPct val="100000"/>
              <a:buFont typeface="Arial"/>
              <a:buChar char="➔"/>
            </a:pPr>
            <a:r>
              <a:rPr lang="en" sz="1400">
                <a:solidFill>
                  <a:srgbClr val="20124D"/>
                </a:solidFill>
              </a:rPr>
              <a:t>We are using Github to work on the project collaboratively, the URL of our project repository is in: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https://github.com/bning/CADCourseProject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</a:rPr>
              <a:t>Open Source Resources</a:t>
            </a:r>
          </a:p>
          <a:p>
            <a:pPr indent="-317500" lvl="0" marL="457200" rtl="0">
              <a:spcBef>
                <a:spcPts val="0"/>
              </a:spcBef>
              <a:buClr>
                <a:srgbClr val="20124D"/>
              </a:buClr>
              <a:buSzPct val="100000"/>
              <a:buFont typeface="Arial"/>
              <a:buChar char="➔"/>
            </a:pPr>
            <a:r>
              <a:rPr lang="en" sz="1400">
                <a:solidFill>
                  <a:srgbClr val="20124D"/>
                </a:solidFill>
              </a:rPr>
              <a:t>glm library for some geometric calculation</a:t>
            </a:r>
          </a:p>
          <a:p>
            <a:pPr indent="-317500" lvl="0" marL="457200">
              <a:spcBef>
                <a:spcPts val="0"/>
              </a:spcBef>
              <a:buClr>
                <a:srgbClr val="20124D"/>
              </a:buClr>
              <a:buSzPct val="100000"/>
              <a:buFont typeface="Arial"/>
              <a:buChar char="➔"/>
            </a:pPr>
            <a:r>
              <a:rPr lang="en" sz="1400">
                <a:solidFill>
                  <a:srgbClr val="20124D"/>
                </a:solidFill>
              </a:rPr>
              <a:t>Cortona3D to render the images, quad-trees and meshes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Uniform Mesh Generation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20124D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20124D"/>
              </a:solidFill>
            </a:endParaRPr>
          </a:p>
        </p:txBody>
      </p:sp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 b="8530" l="24255" r="23561" t="8247"/>
          <a:stretch/>
        </p:blipFill>
        <p:spPr>
          <a:xfrm>
            <a:off x="278150" y="1752063"/>
            <a:ext cx="2692290" cy="268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 rotWithShape="1">
          <a:blip r:embed="rId4">
            <a:alphaModFix/>
          </a:blip>
          <a:srcRect b="11086" l="4238" r="4018" t="6609"/>
          <a:stretch/>
        </p:blipFill>
        <p:spPr>
          <a:xfrm>
            <a:off x="3477150" y="1752075"/>
            <a:ext cx="5305077" cy="26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725050" y="4520475"/>
            <a:ext cx="17985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b="1" lang="en"/>
              <a:t>TestCircle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5230425" y="4520475"/>
            <a:ext cx="17985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TestDoubleTorus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421225" y="1278525"/>
            <a:ext cx="32415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Issues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buClr>
                <a:srgbClr val="20124D"/>
              </a:buClr>
              <a:buSzPct val="100000"/>
              <a:buFont typeface="Arial"/>
              <a:buChar char="➔"/>
            </a:pPr>
            <a:r>
              <a:rPr lang="en" sz="1400">
                <a:solidFill>
                  <a:srgbClr val="20124D"/>
                </a:solidFill>
              </a:rPr>
              <a:t>Not representative for the  details and fine regions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20124D"/>
              </a:solidFill>
            </a:endParaRPr>
          </a:p>
          <a:p>
            <a:pPr indent="-317500" lvl="0" marL="457200" rtl="0">
              <a:spcBef>
                <a:spcPts val="0"/>
              </a:spcBef>
              <a:buClr>
                <a:srgbClr val="20124D"/>
              </a:buClr>
              <a:buSzPct val="100000"/>
              <a:buFont typeface="Arial"/>
              <a:buChar char="➔"/>
            </a:pPr>
            <a:r>
              <a:rPr lang="en" sz="1400">
                <a:solidFill>
                  <a:srgbClr val="20124D"/>
                </a:solidFill>
              </a:rPr>
              <a:t>Low efficiency in transformation and post-processing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20124D"/>
              </a:solidFill>
            </a:endParaRPr>
          </a:p>
          <a:p>
            <a:pPr indent="-317500" lvl="0" marL="457200" rtl="0">
              <a:spcBef>
                <a:spcPts val="0"/>
              </a:spcBef>
              <a:buClr>
                <a:srgbClr val="20124D"/>
              </a:buClr>
              <a:buSzPct val="100000"/>
              <a:buFont typeface="Arial"/>
              <a:buChar char="➔"/>
            </a:pPr>
            <a:r>
              <a:rPr lang="en" sz="1400">
                <a:solidFill>
                  <a:srgbClr val="20124D"/>
                </a:solidFill>
              </a:rPr>
              <a:t>Would give very large files that are slow to load and render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20124D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20124D"/>
              </a:solidFill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3299350" y="4500500"/>
            <a:ext cx="17985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GDLImage</a:t>
            </a:r>
          </a:p>
        </p:txBody>
      </p:sp>
      <p:pic>
        <p:nvPicPr>
          <p:cNvPr id="238" name="Shape 238"/>
          <p:cNvPicPr preferRelativeResize="0"/>
          <p:nvPr/>
        </p:nvPicPr>
        <p:blipFill rotWithShape="1">
          <a:blip r:embed="rId3">
            <a:alphaModFix/>
          </a:blip>
          <a:srcRect b="5012" l="7900" r="6129" t="9880"/>
          <a:stretch/>
        </p:blipFill>
        <p:spPr>
          <a:xfrm>
            <a:off x="4747200" y="1226050"/>
            <a:ext cx="3241649" cy="3735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457200" y="1228198"/>
            <a:ext cx="8229600" cy="2033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</a:rPr>
              <a:t>Quadtree for adaptive mesh generation</a:t>
            </a: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3">
            <a:alphaModFix/>
          </a:blip>
          <a:srcRect b="10297" l="24685" r="26501" t="13593"/>
          <a:stretch/>
        </p:blipFill>
        <p:spPr>
          <a:xfrm>
            <a:off x="722975" y="1808300"/>
            <a:ext cx="2454500" cy="23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 rotWithShape="1">
          <a:blip r:embed="rId4">
            <a:alphaModFix/>
          </a:blip>
          <a:srcRect b="17580" l="3288" r="4587" t="4318"/>
          <a:stretch/>
        </p:blipFill>
        <p:spPr>
          <a:xfrm>
            <a:off x="3486325" y="1808300"/>
            <a:ext cx="4987150" cy="239194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/>
          <p:nvPr/>
        </p:nvSpPr>
        <p:spPr>
          <a:xfrm>
            <a:off x="1050975" y="4348500"/>
            <a:ext cx="17985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TestCircle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5214800" y="4348500"/>
            <a:ext cx="17985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TestDoubleTorus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Problem Definition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b="1" lang="en">
                <a:solidFill>
                  <a:schemeClr val="dk1"/>
                </a:solidFill>
              </a:rPr>
              <a:t>Application: Fuel cells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b="1" lang="en">
                <a:solidFill>
                  <a:srgbClr val="000000"/>
                </a:solidFill>
              </a:rPr>
              <a:t>Input: CT Image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b="1" lang="en">
                <a:solidFill>
                  <a:srgbClr val="000000"/>
                </a:solidFill>
              </a:rPr>
              <a:t>Output: Triangular mesh of 2D slice</a:t>
            </a:r>
          </a:p>
          <a:p>
            <a:pPr indent="-342900" lvl="2" marL="1371600" rtl="0">
              <a:spcBef>
                <a:spcPts val="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b="1" lang="en">
                <a:solidFill>
                  <a:srgbClr val="000000"/>
                </a:solidFill>
              </a:rPr>
              <a:t>Uniform and adaptive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Pre-processing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b="1" lang="en">
                <a:solidFill>
                  <a:srgbClr val="000000"/>
                </a:solidFill>
              </a:rPr>
              <a:t>Quadtree subdivision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Algorithm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b="1" lang="en">
                <a:solidFill>
                  <a:srgbClr val="000000"/>
                </a:solidFill>
              </a:rPr>
              <a:t>Marching Squares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Implementation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Results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457200" y="1228198"/>
            <a:ext cx="8229600" cy="2033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</a:rPr>
              <a:t>Quadtree for</a:t>
            </a:r>
          </a:p>
          <a:p>
            <a:pPr indent="457200" rt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adaptive mesh generation</a:t>
            </a:r>
          </a:p>
          <a:p>
            <a:pPr indent="45720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 b="16058" l="3665" r="11882" t="0"/>
          <a:stretch/>
        </p:blipFill>
        <p:spPr>
          <a:xfrm>
            <a:off x="4021700" y="1228200"/>
            <a:ext cx="3178220" cy="391529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/>
        </p:nvSpPr>
        <p:spPr>
          <a:xfrm>
            <a:off x="2498525" y="4682700"/>
            <a:ext cx="17985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GDLImage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Thanks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65550" y="2418025"/>
            <a:ext cx="6612899" cy="101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 sz="4800">
                <a:solidFill>
                  <a:srgbClr val="073763"/>
                </a:solidFill>
              </a:rPr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Our Specific Application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278525"/>
            <a:ext cx="7508699" cy="128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20124D"/>
              </a:buClr>
              <a:buSzPct val="100000"/>
              <a:buFont typeface="Arial"/>
              <a:buChar char="➔"/>
            </a:pPr>
            <a:r>
              <a:rPr lang="en" sz="1400">
                <a:solidFill>
                  <a:srgbClr val="20124D"/>
                </a:solidFill>
              </a:rPr>
              <a:t>Fuel cells - Diffusion media, anode and cathode are porous materials, whose geometry can be important to the performance of the cell</a:t>
            </a:r>
          </a:p>
          <a:p>
            <a:pPr indent="-317500" lvl="0" marL="457200" rtl="0">
              <a:spcBef>
                <a:spcPts val="0"/>
              </a:spcBef>
              <a:buClr>
                <a:srgbClr val="20124D"/>
              </a:buClr>
              <a:buSzPct val="100000"/>
              <a:buFont typeface="Arial"/>
              <a:buChar char="➔"/>
            </a:pPr>
            <a:r>
              <a:rPr lang="en" sz="1400">
                <a:solidFill>
                  <a:srgbClr val="20124D"/>
                </a:solidFill>
              </a:rPr>
              <a:t>Their geometry is captured using nanoscale X-ray CT imaging</a:t>
            </a:r>
          </a:p>
          <a:p>
            <a:pPr indent="-317500" lvl="0" marL="457200" rtl="0">
              <a:spcBef>
                <a:spcPts val="0"/>
              </a:spcBef>
              <a:buClr>
                <a:srgbClr val="20124D"/>
              </a:buClr>
              <a:buSzPct val="100000"/>
              <a:buFont typeface="Arial"/>
              <a:buChar char="➔"/>
            </a:pPr>
            <a:r>
              <a:rPr lang="en" sz="1400">
                <a:solidFill>
                  <a:srgbClr val="20124D"/>
                </a:solidFill>
              </a:rPr>
              <a:t>Meshes are required to run simulations using that geometry</a:t>
            </a:r>
          </a:p>
          <a:p>
            <a:pPr indent="-317500" lvl="1" marL="914400">
              <a:spcBef>
                <a:spcPts val="0"/>
              </a:spcBef>
              <a:buClr>
                <a:srgbClr val="20124D"/>
              </a:buClr>
              <a:buSzPct val="100000"/>
              <a:buFont typeface="Arial"/>
              <a:buChar char="◆"/>
            </a:pPr>
            <a:r>
              <a:rPr lang="en" sz="1400">
                <a:solidFill>
                  <a:srgbClr val="20124D"/>
                </a:solidFill>
              </a:rPr>
              <a:t>Possible applications also for 3D printing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724" y="2559222"/>
            <a:ext cx="3182251" cy="222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9350" y="2407050"/>
            <a:ext cx="2608149" cy="2256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497600" y="4715675"/>
            <a:ext cx="34773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0"/>
              <a:t>Schematic of diffusion media, anode and catalyst in fuel cell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5345950" y="4680900"/>
            <a:ext cx="30282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Streamlines showing results of a diffusion simulation in diffusion media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Input Image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78550"/>
            <a:ext cx="2772000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20124D"/>
              </a:buClr>
              <a:buSzPct val="100000"/>
              <a:buFont typeface="Arial"/>
              <a:buChar char="➔"/>
            </a:pPr>
            <a:r>
              <a:rPr lang="en" sz="1400">
                <a:solidFill>
                  <a:srgbClr val="20124D"/>
                </a:solidFill>
              </a:rPr>
              <a:t>We take a slice of a 3D image of cathode of fuel cell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20124D"/>
              </a:solidFill>
            </a:endParaRPr>
          </a:p>
          <a:p>
            <a:pPr indent="-317500" lvl="0" marL="457200" rtl="0">
              <a:spcBef>
                <a:spcPts val="0"/>
              </a:spcBef>
              <a:buClr>
                <a:srgbClr val="20124D"/>
              </a:buClr>
              <a:buSzPct val="100000"/>
              <a:buFont typeface="Arial"/>
              <a:buChar char="➔"/>
            </a:pPr>
            <a:r>
              <a:rPr lang="en" sz="1400">
                <a:solidFill>
                  <a:srgbClr val="20124D"/>
                </a:solidFill>
              </a:rPr>
              <a:t>We test our method with simple images for the slice of the 3D image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20124D"/>
              </a:solidFill>
            </a:endParaRPr>
          </a:p>
          <a:p>
            <a:pPr indent="-317500" lvl="0" marL="457200">
              <a:spcBef>
                <a:spcPts val="0"/>
              </a:spcBef>
              <a:buClr>
                <a:srgbClr val="20124D"/>
              </a:buClr>
              <a:buSzPct val="100000"/>
              <a:buFont typeface="Arial"/>
              <a:buChar char="➔"/>
            </a:pPr>
            <a:r>
              <a:rPr lang="en" sz="1400">
                <a:solidFill>
                  <a:srgbClr val="20124D"/>
                </a:solidFill>
              </a:rPr>
              <a:t>One of the things we hope to achieve is to mesh both solid and air phases that are conformal to the boundary to simulate interphase transport</a:t>
            </a: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0" l="17189" r="24402" t="0"/>
          <a:stretch/>
        </p:blipFill>
        <p:spPr>
          <a:xfrm>
            <a:off x="3664766" y="1349700"/>
            <a:ext cx="2434974" cy="307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4">
            <a:alphaModFix/>
          </a:blip>
          <a:srcRect b="-6258" l="19558" r="21245" t="0"/>
          <a:stretch/>
        </p:blipFill>
        <p:spPr>
          <a:xfrm>
            <a:off x="6382900" y="1370250"/>
            <a:ext cx="2434974" cy="303659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3769625" y="4529750"/>
            <a:ext cx="2435099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Segmented 3D image of cathode and slice selection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6436625" y="4529750"/>
            <a:ext cx="2435099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Input 2D image for project (blue = solid)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Images for Testing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25" y="1851575"/>
            <a:ext cx="2454375" cy="245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8650" y="1962150"/>
            <a:ext cx="4687600" cy="23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428375" y="1202370"/>
            <a:ext cx="8229600" cy="165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F243E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F243E"/>
                </a:solidFill>
              </a:rPr>
              <a:t>For adaptive mesh generation, quadtree subdivision will allow us to use less triangles far away from the boundary and more more near the boundary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F243E"/>
              </a:solidFill>
            </a:endParaRPr>
          </a:p>
          <a:p>
            <a:pPr indent="-342900" lvl="0" marL="457200">
              <a:spcBef>
                <a:spcPts val="0"/>
              </a:spcBef>
              <a:buClr>
                <a:srgbClr val="0F243E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F243E"/>
                </a:solidFill>
              </a:rPr>
              <a:t>Hanging Node - limit to one for convenience and quality of triangles</a:t>
            </a:r>
          </a:p>
        </p:txBody>
      </p:sp>
      <p:sp>
        <p:nvSpPr>
          <p:cNvPr id="136" name="Shape 136"/>
          <p:cNvSpPr txBox="1"/>
          <p:nvPr>
            <p:ph type="title"/>
          </p:nvPr>
        </p:nvSpPr>
        <p:spPr>
          <a:xfrm>
            <a:off x="457200" y="38374"/>
            <a:ext cx="7315499" cy="1164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Pre-processing: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Quad-Tree Subdivision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3179900" y="3061600"/>
            <a:ext cx="2717100" cy="16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Multiple	    		One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Hanging  			Hanging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Nodes:			Node: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Poor				OK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050" y="2956725"/>
            <a:ext cx="2369607" cy="190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8171" y="2956725"/>
            <a:ext cx="2836553" cy="19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Subdivision Implementation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325950"/>
            <a:ext cx="2022299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Breadth first search tree traversal</a:t>
            </a:r>
          </a:p>
          <a:p>
            <a:pPr indent="-3429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Have to traverse backwards to keep depth of tree balanced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6022" y="1949872"/>
            <a:ext cx="2882774" cy="288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200" y="1475049"/>
            <a:ext cx="2643124" cy="33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457200" y="1278525"/>
            <a:ext cx="7520399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</a:rPr>
              <a:t>Marching squares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buClr>
                <a:srgbClr val="20124D"/>
              </a:buClr>
              <a:buSzPct val="100000"/>
              <a:buFont typeface="Arial"/>
              <a:buChar char="➔"/>
            </a:pPr>
            <a:r>
              <a:rPr lang="en" sz="1400">
                <a:solidFill>
                  <a:srgbClr val="20124D"/>
                </a:solidFill>
              </a:rPr>
              <a:t>One of the most widely used methods in mesh generation from image data</a:t>
            </a:r>
          </a:p>
          <a:p>
            <a:pPr indent="-317500" lvl="0" marL="457200" rtl="0">
              <a:spcBef>
                <a:spcPts val="0"/>
              </a:spcBef>
              <a:buClr>
                <a:srgbClr val="20124D"/>
              </a:buClr>
              <a:buSzPct val="100000"/>
              <a:buFont typeface="Arial"/>
              <a:buChar char="➔"/>
            </a:pPr>
            <a:r>
              <a:rPr lang="en" sz="1400">
                <a:solidFill>
                  <a:srgbClr val="20124D"/>
                </a:solidFill>
              </a:rPr>
              <a:t>Marching squares visits each cell of input image, and generate one or more polygons for each cell that represents the material</a:t>
            </a:r>
          </a:p>
          <a:p>
            <a:pPr indent="-317500" lvl="1" marL="914400" rtl="0">
              <a:spcBef>
                <a:spcPts val="0"/>
              </a:spcBef>
              <a:buClr>
                <a:srgbClr val="20124D"/>
              </a:buClr>
              <a:buSzPct val="100000"/>
              <a:buFont typeface="Arial"/>
              <a:buChar char="◆"/>
            </a:pPr>
            <a:r>
              <a:rPr lang="en" sz="1400">
                <a:solidFill>
                  <a:srgbClr val="20124D"/>
                </a:solidFill>
              </a:rPr>
              <a:t>Cell: each vertex has a value (0 or 1) to indicate material or air</a:t>
            </a:r>
          </a:p>
          <a:p>
            <a:pPr indent="-317500" lvl="1" marL="914400" rtl="0">
              <a:spcBef>
                <a:spcPts val="0"/>
              </a:spcBef>
              <a:buClr>
                <a:srgbClr val="20124D"/>
              </a:buClr>
              <a:buSzPct val="100000"/>
              <a:buFont typeface="Arial"/>
              <a:buChar char="◆"/>
            </a:pPr>
            <a:r>
              <a:rPr lang="en" sz="1400">
                <a:solidFill>
                  <a:srgbClr val="20124D"/>
                </a:solidFill>
              </a:rPr>
              <a:t>Material (1): black dots</a:t>
            </a:r>
          </a:p>
          <a:p>
            <a:pPr indent="-317500" lvl="1" marL="914400" rtl="0">
              <a:spcBef>
                <a:spcPts val="0"/>
              </a:spcBef>
              <a:buClr>
                <a:srgbClr val="20124D"/>
              </a:buClr>
              <a:buSzPct val="100000"/>
              <a:buFont typeface="Arial"/>
              <a:buChar char="◆"/>
            </a:pPr>
            <a:r>
              <a:rPr lang="en" sz="1400">
                <a:solidFill>
                  <a:srgbClr val="20124D"/>
                </a:solidFill>
              </a:rPr>
              <a:t>Air (0): circles</a:t>
            </a:r>
          </a:p>
          <a:p>
            <a:pPr indent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type="title"/>
          </p:nvPr>
        </p:nvSpPr>
        <p:spPr>
          <a:xfrm>
            <a:off x="457200" y="114574"/>
            <a:ext cx="7315499" cy="1164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Transformation: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Method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650" y="3082449"/>
            <a:ext cx="1995325" cy="1705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278525"/>
            <a:ext cx="7520399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</a:rPr>
              <a:t>Marching squares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buClr>
                <a:srgbClr val="20124D"/>
              </a:buClr>
              <a:buSzPct val="100000"/>
              <a:buFont typeface="Arial"/>
              <a:buChar char="➔"/>
            </a:pPr>
            <a:r>
              <a:rPr lang="en" sz="1400">
                <a:solidFill>
                  <a:srgbClr val="20124D"/>
                </a:solidFill>
              </a:rPr>
              <a:t>Configuration of cells</a:t>
            </a:r>
          </a:p>
          <a:p>
            <a:pPr indent="-317500" lvl="1" marL="914400" rtl="0">
              <a:spcBef>
                <a:spcPts val="0"/>
              </a:spcBef>
              <a:buClr>
                <a:srgbClr val="20124D"/>
              </a:buClr>
              <a:buSzPct val="100000"/>
              <a:buFont typeface="Arial"/>
              <a:buChar char="◆"/>
            </a:pPr>
            <a:r>
              <a:rPr lang="en" sz="1400">
                <a:solidFill>
                  <a:srgbClr val="20124D"/>
                </a:solidFill>
              </a:rPr>
              <a:t>16 cases depending on how vertices can be colored</a:t>
            </a:r>
          </a:p>
          <a:p>
            <a:pPr indent="-317500" lvl="1" marL="914400" rtl="0">
              <a:spcBef>
                <a:spcPts val="0"/>
              </a:spcBef>
              <a:buClr>
                <a:srgbClr val="20124D"/>
              </a:buClr>
              <a:buSzPct val="100000"/>
              <a:buFont typeface="Arial"/>
              <a:buChar char="◆"/>
            </a:pPr>
            <a:r>
              <a:rPr lang="en" sz="1400">
                <a:solidFill>
                  <a:srgbClr val="20124D"/>
                </a:solidFill>
              </a:rPr>
              <a:t>Can be mapped to 6 cases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type="title"/>
          </p:nvPr>
        </p:nvSpPr>
        <p:spPr>
          <a:xfrm>
            <a:off x="457200" y="114574"/>
            <a:ext cx="7315499" cy="1164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Transformation: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Method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875" y="2687700"/>
            <a:ext cx="2331925" cy="226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699" y="2909500"/>
            <a:ext cx="2829299" cy="18248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/>
          <p:nvPr/>
        </p:nvSpPr>
        <p:spPr>
          <a:xfrm>
            <a:off x="3950750" y="3631875"/>
            <a:ext cx="381300" cy="2807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