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619"/>
    <p:restoredTop sz="94694"/>
  </p:normalViewPr>
  <p:slideViewPr>
    <p:cSldViewPr snapToGrid="0" snapToObjects="1">
      <p:cViewPr varScale="1">
        <p:scale>
          <a:sx n="103" d="100"/>
          <a:sy n="103" d="100"/>
        </p:scale>
        <p:origin x="17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97F32-BE94-3A4E-A069-D8D2C16ADD47}" type="datetimeFigureOut">
              <a:rPr lang="en-US" smtClean="0"/>
              <a:t>5/24/22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3C8E45-5DF0-634B-9783-93DA7A9A0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74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know what to say, just can't articulate in words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3C8E45-5DF0-634B-9783-93DA7A9A0C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33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study is the first </a:t>
            </a:r>
            <a:r>
              <a:rPr lang="en-US" dirty="0" err="1"/>
              <a:t>expploration</a:t>
            </a:r>
            <a:r>
              <a:rPr lang="en-US" dirty="0"/>
              <a:t> in this topic, so I believe there are still possibilities for future research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3C8E45-5DF0-634B-9783-93DA7A9A0C0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52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current study has some limitations and can be improved from these two aspects </a:t>
            </a:r>
          </a:p>
          <a:p>
            <a:endParaRPr lang="en-US" dirty="0"/>
          </a:p>
          <a:p>
            <a:r>
              <a:rPr lang="en-US" dirty="0"/>
              <a:t>First, the failure of the two models may be caused by the quality of the generated data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3C8E45-5DF0-634B-9783-93DA7A9A0C0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580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3C8E45-5DF0-634B-9783-93DA7A9A0C0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02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600" dirty="0"/>
              <a:t>1. Human are self-interpreting animals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process of communication is to build a bridge between the communicator and those who the communicator intends to share their inner state with.</a:t>
            </a:r>
            <a:r>
              <a:rPr lang="en-US" sz="9600" dirty="0">
                <a:effectLst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words play an important role in communication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of two functions</a:t>
            </a:r>
            <a:r>
              <a:rPr lang="en-US" dirty="0"/>
              <a:t>:</a:t>
            </a:r>
          </a:p>
          <a:p>
            <a:r>
              <a:rPr lang="en-US" dirty="0"/>
              <a:t>	1.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 people with a medium to share concepts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	2.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create a social reality when concepts are shared by the communicator with others</a:t>
            </a:r>
            <a:r>
              <a:rPr lang="en-US" dirty="0">
                <a:effectLst/>
              </a:rPr>
              <a:t> </a:t>
            </a:r>
            <a:r>
              <a:rPr lang="en-US" sz="9600" dirty="0">
                <a:effectLst/>
              </a:rPr>
              <a:t>.</a:t>
            </a:r>
          </a:p>
          <a:p>
            <a:endParaRPr lang="en-US" sz="9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 also attempt to select words that can uniquely convey the concept to avoid linguistical ambiguity</a:t>
            </a:r>
            <a:r>
              <a:rPr lang="en-US" sz="9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Although people do have this motivation, a lot of times we just  fail to do so --&gt; miscommunication </a:t>
            </a:r>
          </a:p>
          <a:p>
            <a:endParaRPr lang="en-US" sz="9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Misarticulation is a subfield of miscommunication </a:t>
            </a:r>
          </a:p>
          <a:p>
            <a:endParaRPr lang="en-US" sz="9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something new and it adds to current knowledge of miscommunication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3C8E45-5DF0-634B-9783-93DA7A9A0C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33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Computational tools have been proven to be very helpful for traditional psychology research. This project uses NLP techniques to explore the psychology of misarticulation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3C8E45-5DF0-634B-9783-93DA7A9A0C0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78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situations (close to daily life, easy to have something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relavant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mind):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what exactly “makes someone a good parent,”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“makes a difficult challenge you experienced in the workplace,” 3. “what you’d want to share with an acquaintance of yours if you were trying to get closer to them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Questions: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How well did they feel they were able to communicate or express what they had in mind? 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2)How well did their words convey, or capture, what they had in mind?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 To what extent did their words overlap with what they had in mind using 7 graphs of overlapping circles?</a:t>
            </a:r>
            <a:r>
              <a:rPr lang="en-US" dirty="0">
                <a:effectLst/>
              </a:rPr>
              <a:t> </a:t>
            </a:r>
            <a:endParaRPr lang="en-US" dirty="0"/>
          </a:p>
          <a:p>
            <a:endParaRPr lang="en-US" dirty="0"/>
          </a:p>
          <a:p>
            <a:r>
              <a:rPr lang="en-US" dirty="0"/>
              <a:t>so the misarticulation index is a </a:t>
            </a:r>
            <a:r>
              <a:rPr lang="en-US" dirty="0" err="1"/>
              <a:t>countinous</a:t>
            </a:r>
            <a:r>
              <a:rPr lang="en-US" dirty="0"/>
              <a:t> value </a:t>
            </a:r>
            <a:r>
              <a:rPr lang="en-US" dirty="0" err="1"/>
              <a:t>rangaing</a:t>
            </a:r>
            <a:r>
              <a:rPr lang="en-US" dirty="0"/>
              <a:t> from 0 to 6, 0 means... 6 means...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3C8E45-5DF0-634B-9783-93DA7A9A0C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1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3C8E45-5DF0-634B-9783-93DA7A9A0C0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6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3C8E45-5DF0-634B-9783-93DA7A9A0C0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98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analyzed two  measures, MAE and MSE of the regression model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sensitive to data distribution and can be hard to interpret</a:t>
            </a:r>
          </a:p>
          <a:p>
            <a:endParaRPr lang="en-US" dirty="0"/>
          </a:p>
          <a:p>
            <a:r>
              <a:rPr lang="en-US" dirty="0"/>
              <a:t>We set a benchmark for result comparison</a:t>
            </a:r>
          </a:p>
          <a:p>
            <a:endParaRPr lang="en-US" dirty="0"/>
          </a:p>
          <a:p>
            <a:r>
              <a:rPr lang="en-US" dirty="0"/>
              <a:t>This table shows how the SVR model worked comparing to the benchmark </a:t>
            </a:r>
          </a:p>
          <a:p>
            <a:endParaRPr lang="en-US" dirty="0"/>
          </a:p>
          <a:p>
            <a:r>
              <a:rPr lang="en-US" dirty="0"/>
              <a:t>the first column ... second</a:t>
            </a:r>
          </a:p>
          <a:p>
            <a:endParaRPr lang="en-US" dirty="0"/>
          </a:p>
          <a:p>
            <a:r>
              <a:rPr lang="en-US" dirty="0"/>
              <a:t>MAE and MSE: the smaller the better</a:t>
            </a:r>
          </a:p>
          <a:p>
            <a:endParaRPr lang="en-US" dirty="0"/>
          </a:p>
          <a:p>
            <a:r>
              <a:rPr lang="en-US" dirty="0"/>
              <a:t>we can hardly predict the value of misarticulation index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3C8E45-5DF0-634B-9783-93DA7A9A0C0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75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we conducted a </a:t>
            </a:r>
            <a:r>
              <a:rPr lang="en-US" dirty="0" err="1"/>
              <a:t>seperate</a:t>
            </a:r>
            <a:r>
              <a:rPr lang="en-US" dirty="0"/>
              <a:t> analysis, which is a classification task</a:t>
            </a:r>
          </a:p>
          <a:p>
            <a:endParaRPr lang="en-US" dirty="0"/>
          </a:p>
          <a:p>
            <a:r>
              <a:rPr lang="en-US" dirty="0"/>
              <a:t>median split, this boxplot on the left shows that the median is around 1.68</a:t>
            </a:r>
          </a:p>
          <a:p>
            <a:r>
              <a:rPr lang="en-US" dirty="0"/>
              <a:t>sample distribution for the two classes is relatively balanced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3C8E45-5DF0-634B-9783-93DA7A9A0C0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90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also set a benchmark for analysis 2: split on the mean value</a:t>
            </a:r>
          </a:p>
          <a:p>
            <a:r>
              <a:rPr lang="en-US" dirty="0"/>
              <a:t>this benchmark achieved an accuracy of 94%, but does it mean it's good? Actually, no</a:t>
            </a:r>
          </a:p>
          <a:p>
            <a:r>
              <a:rPr lang="en-US" dirty="0"/>
              <a:t>it's because the sample distribution is completely imbalanced </a:t>
            </a:r>
          </a:p>
          <a:p>
            <a:r>
              <a:rPr lang="en-US" dirty="0"/>
              <a:t>453 51</a:t>
            </a:r>
          </a:p>
          <a:p>
            <a:r>
              <a:rPr lang="en-US" dirty="0"/>
              <a:t>the model almost classified everything into class 0</a:t>
            </a:r>
          </a:p>
          <a:p>
            <a:endParaRPr lang="en-US" dirty="0"/>
          </a:p>
          <a:p>
            <a:r>
              <a:rPr lang="en-US" dirty="0"/>
              <a:t>although our logistic regression model doesn't have a distribution issue, the accuracy and ROU AUC are still low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3C8E45-5DF0-634B-9783-93DA7A9A0C0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50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9836-4653-F747-9A21-CF0C3F9B9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DE514D-D40F-984E-9B88-C486C72E7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4698C-7F6C-5B4B-B32F-529C98E46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3619-9B03-5E4B-8F8D-267A17B4C677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53D0A-2EAA-3340-A5AC-A1A219DE0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D7DE5-3140-FE44-83D6-43465D298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992E5-B32B-D14D-BA59-87CFBBD99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43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248FE-219E-5046-8087-9466F7E9D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84909D-4B96-3448-A1C7-4745521D9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CCBBD-5505-E248-88DE-52F06E49B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3619-9B03-5E4B-8F8D-267A17B4C677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C5B41-8DE3-0742-8AAC-32A212B23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1FF97-F30A-1F4F-A17A-55D51C8DE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992E5-B32B-D14D-BA59-87CFBBD99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2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085A34-D101-9344-9314-7EFE16CD3F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A77411-1337-2647-8D59-106C35ACC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29404-5024-524F-AF5E-D45439865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3619-9B03-5E4B-8F8D-267A17B4C677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1EFAF-FA29-D84C-B03E-3B09A3673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02500-7081-C84F-9970-834A358E6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992E5-B32B-D14D-BA59-87CFBBD99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73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DE238-402D-3F49-9EEF-184DB485B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1DE46-365B-CB45-8FBB-2DBEE7434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1456B-1840-114F-A457-B2AF26A22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3619-9B03-5E4B-8F8D-267A17B4C677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B8180-563D-C548-8D0D-9B5CAB5ED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429B6-BB99-7240-A78A-38D08A054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992E5-B32B-D14D-BA59-87CFBBD99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60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78F94-EE8D-B14A-8EA5-DA097B1AA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4A804-016F-E542-B158-0BE71C066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22A1F-89AF-C341-A990-3E8FCABDE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3619-9B03-5E4B-8F8D-267A17B4C677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C0842-2C15-0147-B497-28B471240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D0293-95D3-C84B-9280-70B635D59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992E5-B32B-D14D-BA59-87CFBBD99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7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5B244-F467-D849-BF93-0E4E1D2EB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228ED-F590-824E-9D27-C23FDDDC5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141C1E-7A80-2248-BE94-1212624BD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76FA5-2588-F243-911B-837CF6917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3619-9B03-5E4B-8F8D-267A17B4C677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F65CD-DD23-494D-9B29-EA3D8CB57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266EC-88A9-6544-87B0-FDCE2C2CA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992E5-B32B-D14D-BA59-87CFBBD99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8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4221D-80C0-3143-9E66-6491B3CCE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67040-1D67-744E-834A-0E07438DA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F95D0-41C1-4945-827A-5A4B61057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A5F680-9057-7542-8E88-881F107B1E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75AEEB-1566-FC49-B068-0C26B0ED6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479751-B4C4-5146-9D76-34E23FAEF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3619-9B03-5E4B-8F8D-267A17B4C677}" type="datetimeFigureOut">
              <a:rPr lang="en-US" smtClean="0"/>
              <a:t>5/24/22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58FA98-9652-1240-85CC-DE037E7F9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EBF815-7CAA-7541-9638-906930DA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992E5-B32B-D14D-BA59-87CFBBD99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82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DFC4F-6B85-CF4A-A24A-423D0C09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BD5AE1-3E63-0A40-B362-24D70EE72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3619-9B03-5E4B-8F8D-267A17B4C677}" type="datetimeFigureOut">
              <a:rPr lang="en-US" smtClean="0"/>
              <a:t>5/24/22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E10076-2F6E-1B4A-93C8-617C84C1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B619E8-7CDF-B147-8BC6-9DBA9D63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992E5-B32B-D14D-BA59-87CFBBD99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25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99B04B-9AEB-F340-B78F-30AECAA5D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3619-9B03-5E4B-8F8D-267A17B4C677}" type="datetimeFigureOut">
              <a:rPr lang="en-US" smtClean="0"/>
              <a:t>5/24/22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4BE89-BA91-5441-8BC4-33C9B7596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8A657E-A701-A347-9B6F-7AAF0A010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992E5-B32B-D14D-BA59-87CFBBD99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96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F37AE-2DC6-7B43-BEB9-33AE54E1A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ED7B7-1707-6046-8765-976A69C3B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456908-B663-1E44-951A-B1D1A6EFE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E67FE-0E30-D84D-8E98-8DA7A3399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3619-9B03-5E4B-8F8D-267A17B4C677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99D9B-91F6-7042-BE61-C963A63CE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B17F1-4953-8C48-B22D-6C58F7D19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992E5-B32B-D14D-BA59-87CFBBD99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54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A39F0-AA61-2D46-B2FE-1BC2FD284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563529-FCA6-DE40-B0CB-14BE6E0576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FD231-FF53-CD43-9BF3-3EE1734FF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64EEB-B2AF-C448-996A-FE459085C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13619-9B03-5E4B-8F8D-267A17B4C677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1658D-E60B-D448-9887-35419A4F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5337F-EEF8-AA40-8265-22A5B2C4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992E5-B32B-D14D-BA59-87CFBBD99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2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58928D-46DA-9C45-BE2D-F75E7EE21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CB782-BB77-1143-BC5D-90E36C5F7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0E33E-40EA-A44D-BABD-E282321C5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13619-9B03-5E4B-8F8D-267A17B4C677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125E3-24DB-D941-91B2-BB8F94BFD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A5933-FB26-4643-BB92-739A8BAD05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992E5-B32B-D14D-BA59-87CFBBD99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1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77/17456916211004899" TargetMode="External"/><Relationship Id="rId2" Type="http://schemas.openxmlformats.org/officeDocument/2006/relationships/hyperlink" Target="https://doi.org/10.1016/j.cognition.2004.09.00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-org.proxy.uchicago.edu/10.1163/ej.9789004181724.i-266.7" TargetMode="External"/><Relationship Id="rId4" Type="http://schemas.openxmlformats.org/officeDocument/2006/relationships/hyperlink" Target="https://doi.org/10.1016/S1364-6613(99)01319-4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4EE67-9C02-7D48-97A1-A936DA92E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67828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From Thoughts to Words: </a:t>
            </a:r>
            <a:b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Exploring Misarticulation in Texts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A5D557-EFED-5349-B829-9B57882F7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96327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Sophie Wang</a:t>
            </a:r>
          </a:p>
          <a:p>
            <a:r>
              <a:rPr lang="en-US" dirty="0"/>
              <a:t>University of Chicago </a:t>
            </a:r>
          </a:p>
          <a:p>
            <a:r>
              <a:rPr lang="en-US" dirty="0"/>
              <a:t>17 May 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325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44750-5850-5D42-832B-2400D0BC9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Analysis 1 – Findings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993FD-F150-DF49-972F-06FFD1C7C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Benchmark:</a:t>
            </a:r>
            <a:r>
              <a:rPr lang="en-US" dirty="0"/>
              <a:t> </a:t>
            </a:r>
            <a:r>
              <a:rPr lang="en-US" sz="3200" dirty="0"/>
              <a:t>random shuffling prior to model training</a:t>
            </a:r>
          </a:p>
          <a:p>
            <a:pPr marL="0" indent="0">
              <a:buNone/>
            </a:pPr>
            <a:endParaRPr lang="en-US" sz="32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9EE702F-10FC-5248-8FE6-CEB87DF54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16904"/>
              </p:ext>
            </p:extLst>
          </p:nvPr>
        </p:nvGraphicFramePr>
        <p:xfrm>
          <a:off x="1769241" y="3326231"/>
          <a:ext cx="8128000" cy="192024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277242">
                  <a:extLst>
                    <a:ext uri="{9D8B030D-6E8A-4147-A177-3AD203B41FA5}">
                      <a16:colId xmlns:a16="http://schemas.microsoft.com/office/drawing/2014/main" val="4280948354"/>
                    </a:ext>
                  </a:extLst>
                </a:gridCol>
                <a:gridCol w="1786758">
                  <a:extLst>
                    <a:ext uri="{9D8B030D-6E8A-4147-A177-3AD203B41FA5}">
                      <a16:colId xmlns:a16="http://schemas.microsoft.com/office/drawing/2014/main" val="4127469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4681494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08199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SVR model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vector shuffle for X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true value shuffle for y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029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Absolute Error (MAE)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740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Squared Error (MSE)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1.26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1.21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1.20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360493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8DB74FF-8CBB-2F4F-ADFB-765EDCF8B927}"/>
              </a:ext>
            </a:extLst>
          </p:cNvPr>
          <p:cNvSpPr txBox="1"/>
          <p:nvPr/>
        </p:nvSpPr>
        <p:spPr>
          <a:xfrm>
            <a:off x="5159438" y="5788680"/>
            <a:ext cx="5688722" cy="52322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Does not outperform the benchmark </a:t>
            </a:r>
          </a:p>
        </p:txBody>
      </p:sp>
    </p:spTree>
    <p:extLst>
      <p:ext uri="{BB962C8B-B14F-4D97-AF65-F5344CB8AC3E}">
        <p14:creationId xmlns:p14="http://schemas.microsoft.com/office/powerpoint/2010/main" val="241781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D5840-725E-C349-B483-FF1055F55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Analysis 2 – Data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97FDA-C712-5449-B850-1593BA12B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sz="3200" b="1" dirty="0"/>
              <a:t>Input X</a:t>
            </a:r>
            <a:r>
              <a:rPr lang="en-US" sz="3200" dirty="0"/>
              <a:t>: textual responses from each participants (N = 504) </a:t>
            </a:r>
          </a:p>
          <a:p>
            <a:r>
              <a:rPr lang="en-US" sz="3200" b="1" dirty="0"/>
              <a:t>Label y</a:t>
            </a:r>
            <a:r>
              <a:rPr lang="en-US" sz="3200" dirty="0"/>
              <a:t>: binary classes (class 0 &amp; class 1)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27639A3B-0352-A543-AF99-F92ED94E8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558" y="2835274"/>
            <a:ext cx="3127878" cy="3909847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A5190465-4737-104B-BD0E-D3F6DEBFB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375" y="2751084"/>
            <a:ext cx="5864770" cy="39098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E4B810C-06F3-DA4F-B746-919299FFB0E8}"/>
              </a:ext>
            </a:extLst>
          </p:cNvPr>
          <p:cNvSpPr txBox="1"/>
          <p:nvPr/>
        </p:nvSpPr>
        <p:spPr>
          <a:xfrm>
            <a:off x="9804574" y="5470244"/>
            <a:ext cx="1650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</a:t>
            </a:r>
            <a:r>
              <a:rPr lang="en-US" b="1" baseline="-25000" dirty="0"/>
              <a:t>class_0</a:t>
            </a:r>
            <a:r>
              <a:rPr lang="en-US" b="1" dirty="0"/>
              <a:t>  = 267 N</a:t>
            </a:r>
            <a:r>
              <a:rPr lang="en-US" b="1" baseline="-25000" dirty="0"/>
              <a:t>class_1</a:t>
            </a:r>
            <a:r>
              <a:rPr lang="en-US" b="1" dirty="0"/>
              <a:t>  = 237</a:t>
            </a:r>
            <a:endParaRPr lang="en-US" b="1" baseline="-25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410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822BA-5819-0C41-91BD-20C520E7D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Analysis 2 – Findings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31C75-A114-5F41-AE45-D31C9705E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Benchmark: split on the mean value (94% accuracy?)</a:t>
            </a:r>
          </a:p>
          <a:p>
            <a:pPr lvl="2"/>
            <a:r>
              <a:rPr lang="en-US" sz="2200" b="1" dirty="0"/>
              <a:t>N</a:t>
            </a:r>
            <a:r>
              <a:rPr lang="en-US" sz="2200" b="1" baseline="-25000" dirty="0"/>
              <a:t>class_0</a:t>
            </a:r>
            <a:r>
              <a:rPr lang="en-US" sz="2200" b="1" dirty="0"/>
              <a:t>  = 453, N</a:t>
            </a:r>
            <a:r>
              <a:rPr lang="en-US" sz="2200" b="1" baseline="-25000" dirty="0"/>
              <a:t>class_1</a:t>
            </a:r>
            <a:r>
              <a:rPr lang="en-US" sz="2200" b="1" dirty="0"/>
              <a:t>  = 51</a:t>
            </a:r>
            <a:endParaRPr lang="en-US" sz="2200" b="1" baseline="-25000" dirty="0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D849D6AC-21E0-0A43-821E-AE20907EA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186" y="2835275"/>
            <a:ext cx="5486400" cy="3657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0A63A0-23A4-F041-9476-F830AFC56B34}"/>
              </a:ext>
            </a:extLst>
          </p:cNvPr>
          <p:cNvSpPr txBox="1"/>
          <p:nvPr/>
        </p:nvSpPr>
        <p:spPr>
          <a:xfrm>
            <a:off x="5034455" y="4640536"/>
            <a:ext cx="3426373" cy="707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Accuracy: 54.30%</a:t>
            </a:r>
          </a:p>
          <a:p>
            <a:r>
              <a:rPr lang="en-US" sz="2000" dirty="0"/>
              <a:t>Barely has classification power</a:t>
            </a:r>
          </a:p>
        </p:txBody>
      </p:sp>
    </p:spTree>
    <p:extLst>
      <p:ext uri="{BB962C8B-B14F-4D97-AF65-F5344CB8AC3E}">
        <p14:creationId xmlns:p14="http://schemas.microsoft.com/office/powerpoint/2010/main" val="1760860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31E47-232A-9444-A6A7-B5392A1D0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Discussion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C4014-EC74-6E43-8F78-885A64BD9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Misarticulation can hardly be predicted through texts...</a:t>
            </a:r>
          </a:p>
          <a:p>
            <a:pPr lvl="1"/>
            <a:r>
              <a:rPr lang="en-US" sz="2800" dirty="0"/>
              <a:t>in this current study – an exploration </a:t>
            </a:r>
          </a:p>
          <a:p>
            <a:pPr lvl="1"/>
            <a:endParaRPr lang="en-US" sz="2800" dirty="0"/>
          </a:p>
          <a:p>
            <a:r>
              <a:rPr lang="en-US" sz="3200" dirty="0"/>
              <a:t>There are still possibilities for future research</a:t>
            </a:r>
            <a:r>
              <a:rPr lang="zh-CN" altLang="en-US" sz="3200" dirty="0"/>
              <a:t> </a:t>
            </a:r>
            <a:r>
              <a:rPr lang="en-US" altLang="zh-CN" sz="3200" dirty="0"/>
              <a:t>on misarticulation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53844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F3414-5634-F642-8009-75DAC99BE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Limitations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DE896-0040-DE47-8F5D-92B392935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Quality of generated data</a:t>
            </a:r>
          </a:p>
          <a:p>
            <a:pPr lvl="2"/>
            <a:r>
              <a:rPr lang="en-US" sz="2600" dirty="0"/>
              <a:t>Perhaps it just naturally doesn’t have enough features to signal misarticulation </a:t>
            </a:r>
          </a:p>
          <a:p>
            <a:pPr marL="914400" lvl="2" indent="0">
              <a:buNone/>
            </a:pPr>
            <a:endParaRPr lang="en-US" sz="2400" dirty="0"/>
          </a:p>
          <a:p>
            <a:r>
              <a:rPr lang="en-US" sz="3200" dirty="0"/>
              <a:t>Feature representation</a:t>
            </a:r>
          </a:p>
          <a:p>
            <a:pPr lvl="2"/>
            <a:r>
              <a:rPr lang="en-US" sz="2600" dirty="0"/>
              <a:t>Pre-trained word embedding model may </a:t>
            </a:r>
            <a:r>
              <a:rPr lang="en-US" sz="2600"/>
              <a:t>accidentally filter </a:t>
            </a:r>
            <a:r>
              <a:rPr lang="en-US" sz="2600" dirty="0"/>
              <a:t>out important features </a:t>
            </a:r>
          </a:p>
          <a:p>
            <a:pPr lvl="2"/>
            <a:r>
              <a:rPr lang="en-US" sz="2600" dirty="0"/>
              <a:t>More sophisticated method may help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64166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76F82-3579-DE4D-9892-E2CCFA640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B812D-715B-E04C-BA65-3BA0BAFFE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Ferreira, V. S., </a:t>
            </a:r>
            <a:r>
              <a:rPr lang="en-US" sz="2000" dirty="0" err="1"/>
              <a:t>Slevc</a:t>
            </a:r>
            <a:r>
              <a:rPr lang="en-US" sz="2000" dirty="0"/>
              <a:t>, L. R., &amp; Rogers, E. S. (2005). How do speakers avoid ambiguous linguistic expressions? Cognition, 96(3), 263–284. </a:t>
            </a:r>
            <a:r>
              <a:rPr lang="en-US" sz="2000" u="sng" dirty="0">
                <a:hlinkClick r:id="rId2"/>
              </a:rPr>
              <a:t>https://doi.org/10.1016/j.cognition.2004.09.002</a:t>
            </a:r>
            <a:br>
              <a:rPr lang="en-US" sz="2000" u="sng" dirty="0"/>
            </a:br>
            <a:endParaRPr lang="en-US" sz="2000" u="sng" dirty="0"/>
          </a:p>
          <a:p>
            <a:pPr marL="0" indent="0">
              <a:buNone/>
            </a:pPr>
            <a:r>
              <a:rPr lang="en-US" sz="2000" dirty="0"/>
              <a:t>Jackson, J. C., Watts, J., List, J.-M., Puryear, C., Drabble, R., &amp; Lindquist, K. A. (2021). From Text to Thought: How Analyzing Language Can Advance Psychological Science. Perspectives on Psychological Science. </a:t>
            </a:r>
            <a:r>
              <a:rPr lang="en-US" sz="2000" u="sng" dirty="0">
                <a:hlinkClick r:id="rId3"/>
              </a:rPr>
              <a:t>https://doi.org/10.1177/17456916211004899</a:t>
            </a:r>
            <a:br>
              <a:rPr lang="en-US" sz="2000" u="sng" dirty="0"/>
            </a:br>
            <a:endParaRPr lang="en-US" sz="2000" u="sng" dirty="0"/>
          </a:p>
          <a:p>
            <a:pPr marL="0" indent="0">
              <a:buNone/>
            </a:pPr>
            <a:r>
              <a:rPr lang="en-US" sz="2000" dirty="0" err="1"/>
              <a:t>Levelt</a:t>
            </a:r>
            <a:r>
              <a:rPr lang="en-US" sz="2000" dirty="0"/>
              <a:t>, W. J. M. (1999). Models of word production. Trends in Cognitive Sciences, 3(6), 223–232. </a:t>
            </a:r>
            <a:r>
              <a:rPr lang="en-US" sz="2000" u="sng" dirty="0">
                <a:hlinkClick r:id="rId4"/>
              </a:rPr>
              <a:t>https://doi.org/10.1016/S1364-6613(99)01319-4</a:t>
            </a:r>
            <a:br>
              <a:rPr lang="en-US" sz="2000" u="sng" dirty="0"/>
            </a:br>
            <a:endParaRPr lang="en-US" sz="2000" u="sng" dirty="0"/>
          </a:p>
          <a:p>
            <a:pPr marL="0" indent="0">
              <a:buNone/>
            </a:pPr>
            <a:r>
              <a:rPr lang="en-US" sz="2000" dirty="0"/>
              <a:t>Smith, K.E. (2010). "Chapter One. The Meaning of Meaning". In </a:t>
            </a:r>
            <a:r>
              <a:rPr lang="en-US" sz="2000" i="1" dirty="0"/>
              <a:t>Meaning, Subjectivity, Society</a:t>
            </a:r>
            <a:r>
              <a:rPr lang="en-US" sz="2000" dirty="0"/>
              <a:t>. Leiden, The Netherlands: Brill. </a:t>
            </a:r>
            <a:r>
              <a:rPr lang="en-US" sz="2000" dirty="0" err="1"/>
              <a:t>doi</a:t>
            </a:r>
            <a:r>
              <a:rPr lang="en-US" sz="2000" dirty="0"/>
              <a:t>: </a:t>
            </a:r>
            <a:r>
              <a:rPr lang="en-US" sz="2000" u="sng" dirty="0">
                <a:hlinkClick r:id="rId5"/>
              </a:rPr>
              <a:t>https://doi-org.proxy.uchicago.edu/10.1163/ej.9789004181724.i-266.7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16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8FF10-D759-F549-8855-A8D72B76C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3239393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46EF4-4B21-B940-881C-D9D623B7B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Misarticulation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A6957-7B77-C24D-940D-BEBC90F15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A </a:t>
            </a:r>
            <a:r>
              <a:rPr lang="en-US" altLang="zh-CN" sz="3200" dirty="0"/>
              <a:t>newly recognized psychological </a:t>
            </a:r>
            <a:r>
              <a:rPr lang="en-US" sz="3200" dirty="0"/>
              <a:t>mechanism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High frequency in daily life</a:t>
            </a:r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rgbClr val="FF0000"/>
                </a:solidFill>
              </a:rPr>
              <a:t>Definition: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/>
              <a:t>	The subjective sense of not having fully expressed or 	communicated what one has in mind.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442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88F14-EC76-AB42-8DDD-63E887F8D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F0C58-8585-A744-B68D-F1A6BA22E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Existing literature: </a:t>
            </a:r>
          </a:p>
          <a:p>
            <a:pPr marL="0" indent="0">
              <a:buNone/>
            </a:pPr>
            <a:r>
              <a:rPr lang="en-US" sz="3200" b="1" dirty="0"/>
              <a:t>	underlying process </a:t>
            </a:r>
            <a:r>
              <a:rPr lang="en-US" sz="3200" dirty="0"/>
              <a:t>of information transmission </a:t>
            </a:r>
          </a:p>
          <a:p>
            <a:pPr marL="0" indent="0">
              <a:buNone/>
            </a:pPr>
            <a:r>
              <a:rPr lang="en-US" sz="3200" dirty="0"/>
              <a:t>	in communications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Misarticulation: </a:t>
            </a:r>
          </a:p>
          <a:p>
            <a:pPr marL="457200" lvl="1" indent="0">
              <a:buNone/>
            </a:pPr>
            <a:r>
              <a:rPr lang="en-US" sz="3200" dirty="0"/>
              <a:t>	</a:t>
            </a:r>
            <a:r>
              <a:rPr lang="en-US" sz="3200" b="1" dirty="0"/>
              <a:t>psychological experience</a:t>
            </a:r>
            <a:r>
              <a:rPr lang="en-US" sz="3200" dirty="0"/>
              <a:t> of the communicators 	themselves</a:t>
            </a:r>
            <a:r>
              <a:rPr lang="en-US" sz="3200" dirty="0">
                <a:effectLst/>
              </a:rPr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89751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9A146-BAC5-5343-9993-416126725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Background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D281A-D3EC-DC47-BE88-5D6232DD1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12800" dirty="0"/>
              <a:t>Humans are self-interpreting animals</a:t>
            </a:r>
          </a:p>
          <a:p>
            <a:pPr>
              <a:lnSpc>
                <a:spcPct val="100000"/>
              </a:lnSpc>
            </a:pPr>
            <a:endParaRPr lang="en-US" sz="12800" dirty="0"/>
          </a:p>
          <a:p>
            <a:pPr>
              <a:lnSpc>
                <a:spcPct val="100000"/>
              </a:lnSpc>
            </a:pPr>
            <a:r>
              <a:rPr lang="en-US" sz="12800" dirty="0"/>
              <a:t>Function of words</a:t>
            </a:r>
          </a:p>
          <a:p>
            <a:pPr>
              <a:lnSpc>
                <a:spcPct val="100000"/>
              </a:lnSpc>
            </a:pPr>
            <a:endParaRPr lang="en-US" sz="12800" b="1" dirty="0"/>
          </a:p>
          <a:p>
            <a:pPr>
              <a:lnSpc>
                <a:spcPct val="100000"/>
              </a:lnSpc>
            </a:pPr>
            <a:r>
              <a:rPr lang="en-US" sz="12800" dirty="0"/>
              <a:t>Perspectives</a:t>
            </a:r>
            <a:r>
              <a:rPr lang="en-US" sz="12800" dirty="0">
                <a:effectLst/>
              </a:rPr>
              <a:t> of </a:t>
            </a:r>
            <a:r>
              <a:rPr lang="en-US" sz="12800" dirty="0"/>
              <a:t>Miscommunication</a:t>
            </a:r>
          </a:p>
          <a:p>
            <a:pPr lvl="1">
              <a:lnSpc>
                <a:spcPct val="100000"/>
              </a:lnSpc>
            </a:pPr>
            <a:r>
              <a:rPr lang="en-US" sz="10400" dirty="0"/>
              <a:t>in association with interpersonal relations</a:t>
            </a:r>
          </a:p>
          <a:p>
            <a:pPr lvl="1">
              <a:lnSpc>
                <a:spcPct val="100000"/>
              </a:lnSpc>
            </a:pPr>
            <a:r>
              <a:rPr lang="en-US" sz="10400" dirty="0"/>
              <a:t>problems in the physical transmission of messages</a:t>
            </a:r>
          </a:p>
          <a:p>
            <a:pPr lvl="1">
              <a:lnSpc>
                <a:spcPct val="100000"/>
              </a:lnSpc>
            </a:pPr>
            <a:r>
              <a:rPr lang="en-US" sz="10400" dirty="0"/>
              <a:t>features of the social context of interaction</a:t>
            </a:r>
          </a:p>
          <a:p>
            <a:pPr lvl="1">
              <a:lnSpc>
                <a:spcPct val="100000"/>
              </a:lnSpc>
            </a:pPr>
            <a:r>
              <a:rPr lang="en-US" sz="10400" b="1" dirty="0"/>
              <a:t>psychological perspective </a:t>
            </a:r>
            <a:r>
              <a:rPr lang="en-US" sz="10400" dirty="0"/>
              <a:t>of the communicator themselves</a:t>
            </a:r>
            <a:r>
              <a:rPr lang="zh-CN" altLang="en-US" sz="10400" dirty="0"/>
              <a:t> </a:t>
            </a:r>
            <a:r>
              <a:rPr lang="en-US" altLang="zh-CN" sz="10400" dirty="0">
                <a:solidFill>
                  <a:srgbClr val="FF0000"/>
                </a:solidFill>
              </a:rPr>
              <a:t>(new)</a:t>
            </a:r>
            <a:endParaRPr lang="en-US" sz="104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514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30F17-37E4-7F45-826D-4836BEF95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Research Question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B7A78-CFDB-1648-824D-1B9E029D2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Whether misarticulation is predictable through texts</a:t>
            </a:r>
            <a:br>
              <a:rPr lang="en-US" sz="3200" dirty="0"/>
            </a:br>
            <a:endParaRPr lang="en-US" sz="3200" dirty="0"/>
          </a:p>
          <a:p>
            <a:r>
              <a:rPr lang="en-US" sz="3200" dirty="0"/>
              <a:t>Why exploring this? </a:t>
            </a:r>
          </a:p>
          <a:p>
            <a:pPr lvl="1"/>
            <a:r>
              <a:rPr lang="en-US" sz="2800" dirty="0"/>
              <a:t>Contribute to the knowledge of (mis)communication</a:t>
            </a:r>
          </a:p>
          <a:p>
            <a:pPr lvl="1"/>
            <a:r>
              <a:rPr lang="en-US" sz="2800" dirty="0"/>
              <a:t>An interdisciplinary study about a novel concept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31272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395C9-E519-2A43-AFFB-5C487020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697D6-D895-B34C-83C6-69836A864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Online experiment designed using Qualtrics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dirty="0"/>
              <a:t>Process: 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600" dirty="0"/>
              <a:t>Consent form previously approved by the IRB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600" dirty="0"/>
              <a:t>A set of demographic questions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altLang="zh-CN" sz="2600" dirty="0"/>
              <a:t>Randomly assigned to one of the three situations  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altLang="zh-CN" sz="2600" dirty="0"/>
              <a:t>Think and write responses around 140 words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altLang="zh-CN" sz="2600" dirty="0"/>
              <a:t>Rate for three questions --&gt; misarticulation index</a:t>
            </a:r>
          </a:p>
          <a:p>
            <a:pPr marL="1428750" lvl="2" indent="-514350">
              <a:buFont typeface="+mj-lt"/>
              <a:buAutoNum type="arabicPeriod"/>
            </a:pPr>
            <a:endParaRPr lang="en-US" altLang="zh-CN" sz="2600" dirty="0"/>
          </a:p>
          <a:p>
            <a:pPr marL="914400" lvl="2" indent="0">
              <a:buNone/>
            </a:pPr>
            <a:endParaRPr lang="en-US" sz="2600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53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CC969-2DE1-F842-B977-027B5F755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F814C-6B66-E14F-9E40-4E44E7578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524 participants hired from Amazon Turk</a:t>
            </a:r>
          </a:p>
          <a:p>
            <a:r>
              <a:rPr lang="en-US" sz="3200" dirty="0"/>
              <a:t>Text pre-processing: Python NLTK library</a:t>
            </a:r>
          </a:p>
          <a:p>
            <a:r>
              <a:rPr lang="en-US" sz="3200" dirty="0"/>
              <a:t>Text vectorization: word embedding - - </a:t>
            </a:r>
            <a:r>
              <a:rPr lang="en-US" sz="3200" dirty="0" err="1"/>
              <a:t>GloVe</a:t>
            </a:r>
            <a:endParaRPr lang="en-US" sz="3200" dirty="0"/>
          </a:p>
          <a:p>
            <a:r>
              <a:rPr lang="en-US" sz="3200" dirty="0"/>
              <a:t>Model training: Python Scikit-learn library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084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4F947-6F1A-1E4D-863A-AE0D7B7F1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DA938-5E91-504F-BCB2-CBE71E606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/>
              <a:t>Analysis 1</a:t>
            </a:r>
          </a:p>
          <a:p>
            <a:pPr marL="0" indent="0">
              <a:buNone/>
            </a:pPr>
            <a:r>
              <a:rPr lang="en-US" sz="3200" dirty="0"/>
              <a:t>	Prediction model: Support Vector Machine Regression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3200" b="1" dirty="0"/>
              <a:t>Analysis 2</a:t>
            </a:r>
          </a:p>
          <a:p>
            <a:pPr marL="0" indent="0">
              <a:buNone/>
            </a:pPr>
            <a:r>
              <a:rPr lang="en-US" sz="3200" dirty="0"/>
              <a:t>	Classification model: Logistic Regression</a:t>
            </a:r>
          </a:p>
          <a:p>
            <a:pPr marL="0" indent="0">
              <a:buNone/>
            </a:pPr>
            <a:r>
              <a:rPr lang="en-US" sz="3200" dirty="0"/>
              <a:t>	+ 5- fold cross validation 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22809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DBE3F-A052-B646-9C54-7BAF145F9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Analysis 1 –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00F28-A941-764C-86E0-9E9819E8C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b="1" dirty="0"/>
              <a:t>Input X</a:t>
            </a:r>
            <a:r>
              <a:rPr lang="en-US" sz="3200" dirty="0"/>
              <a:t>: textual responses from each participants (N = 504) </a:t>
            </a:r>
          </a:p>
          <a:p>
            <a:r>
              <a:rPr lang="en-US" sz="3200" b="1" dirty="0"/>
              <a:t>Label y</a:t>
            </a:r>
            <a:r>
              <a:rPr lang="en-US" sz="3200" dirty="0"/>
              <a:t>: misarticulation index</a:t>
            </a:r>
            <a:endParaRPr lang="en-US" sz="2800" dirty="0"/>
          </a:p>
          <a:p>
            <a:endParaRPr lang="en-US" dirty="0"/>
          </a:p>
        </p:txBody>
      </p:sp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E4A49899-CEAC-9646-AAF0-49763B56F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48" y="2782613"/>
            <a:ext cx="7845552" cy="392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675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3319</TotalTime>
  <Words>1183</Words>
  <Application>Microsoft Macintosh PowerPoint</Application>
  <PresentationFormat>Widescreen</PresentationFormat>
  <Paragraphs>171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From Thoughts to Words:  Exploring Misarticulation in Texts </vt:lpstr>
      <vt:lpstr>Misarticulation</vt:lpstr>
      <vt:lpstr>Background</vt:lpstr>
      <vt:lpstr>Background</vt:lpstr>
      <vt:lpstr>Research Question </vt:lpstr>
      <vt:lpstr>Methods</vt:lpstr>
      <vt:lpstr>Methods</vt:lpstr>
      <vt:lpstr>Methods</vt:lpstr>
      <vt:lpstr>Analysis 1 – Data </vt:lpstr>
      <vt:lpstr>Analysis 1 – Findings </vt:lpstr>
      <vt:lpstr>Analysis 2 – Data </vt:lpstr>
      <vt:lpstr>Analysis 2 – Findings</vt:lpstr>
      <vt:lpstr>Discussion </vt:lpstr>
      <vt:lpstr>Limitations </vt:lpstr>
      <vt:lpstr>References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 thoughts to words:  Exploring misarticulation in texts </dc:title>
  <dc:creator>Sophie Wang</dc:creator>
  <cp:lastModifiedBy>Sophie Wang</cp:lastModifiedBy>
  <cp:revision>27</cp:revision>
  <dcterms:created xsi:type="dcterms:W3CDTF">2022-05-15T15:17:02Z</dcterms:created>
  <dcterms:modified xsi:type="dcterms:W3CDTF">2022-05-24T21:24:31Z</dcterms:modified>
</cp:coreProperties>
</file>