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6319599" y="2037755"/>
            <a:ext cx="5402580" cy="833199"/>
          </a:xfrm>
          <a:prstGeom prst="rect">
            <a:avLst/>
          </a:prstGeom>
          <a:noFill/>
          <a:ln/>
        </p:spPr>
        <p:txBody>
          <a:bodyPr wrap="none" rtlCol="0" anchor="t"/>
          <a:lstStyle/>
          <a:p>
            <a:pPr indent="0" marL="0">
              <a:lnSpc>
                <a:spcPts val="6561"/>
              </a:lnSpc>
              <a:buNone/>
            </a:pPr>
            <a:r>
              <a:rPr lang="en-US" sz="5249" dirty="0">
                <a:solidFill>
                  <a:srgbClr val="38512F"/>
                </a:solidFill>
                <a:latin typeface="Lora" pitchFamily="34" charset="0"/>
                <a:ea typeface="Lora" pitchFamily="34" charset="-122"/>
                <a:cs typeface="Lora" pitchFamily="34" charset="-120"/>
              </a:rPr>
              <a:t>Linux Commands</a:t>
            </a:r>
            <a:endParaRPr lang="en-US" sz="5249" dirty="0"/>
          </a:p>
        </p:txBody>
      </p:sp>
      <p:sp>
        <p:nvSpPr>
          <p:cNvPr id="5" name="Text 3"/>
          <p:cNvSpPr/>
          <p:nvPr/>
        </p:nvSpPr>
        <p:spPr>
          <a:xfrm>
            <a:off x="6319599" y="3204210"/>
            <a:ext cx="7477601" cy="1777008"/>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Linux commands are instructions that you can use in a Linux-based operating system to perform various tasks, such as managing files and directories, interacting with the system, configuring settings, and more. Linux provides a powerful command-line interface (CLI) that allows users to control the system efficiently. </a:t>
            </a:r>
            <a:endParaRPr lang="en-US" sz="1750" dirty="0"/>
          </a:p>
        </p:txBody>
      </p:sp>
      <p:sp>
        <p:nvSpPr>
          <p:cNvPr id="6" name="Text 4"/>
          <p:cNvSpPr/>
          <p:nvPr/>
        </p:nvSpPr>
        <p:spPr>
          <a:xfrm>
            <a:off x="6319599" y="5231130"/>
            <a:ext cx="7477601" cy="355402"/>
          </a:xfrm>
          <a:prstGeom prst="rect">
            <a:avLst/>
          </a:prstGeom>
          <a:noFill/>
          <a:ln/>
        </p:spPr>
        <p:txBody>
          <a:bodyPr wrap="none" rtlCol="0" anchor="t"/>
          <a:lstStyle/>
          <a:p>
            <a:pPr indent="0" marL="0">
              <a:lnSpc>
                <a:spcPts val="2799"/>
              </a:lnSpc>
              <a:buNone/>
            </a:pPr>
            <a:endParaRPr lang="en-US" sz="1750" dirty="0"/>
          </a:p>
        </p:txBody>
      </p:sp>
      <p:sp>
        <p:nvSpPr>
          <p:cNvPr id="7" name="Text 5"/>
          <p:cNvSpPr/>
          <p:nvPr/>
        </p:nvSpPr>
        <p:spPr>
          <a:xfrm>
            <a:off x="6319599" y="5836444"/>
            <a:ext cx="7477601" cy="355402"/>
          </a:xfrm>
          <a:prstGeom prst="rect">
            <a:avLst/>
          </a:prstGeom>
          <a:noFill/>
          <a:ln/>
        </p:spPr>
        <p:txBody>
          <a:bodyPr wrap="none" rtlCol="0" anchor="t"/>
          <a:lstStyle/>
          <a:p>
            <a:pPr indent="0" marL="0">
              <a:lnSpc>
                <a:spcPts val="2799"/>
              </a:lnSpc>
              <a:buNone/>
            </a:pPr>
            <a:endParaRPr lang="en-US" sz="1750" dirty="0"/>
          </a:p>
        </p:txBody>
      </p:sp>
      <p:pic>
        <p:nvPicPr>
          <p:cNvPr id="8"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654737" y="573524"/>
            <a:ext cx="4884420" cy="651510"/>
          </a:xfrm>
          <a:prstGeom prst="rect">
            <a:avLst/>
          </a:prstGeom>
          <a:noFill/>
          <a:ln/>
        </p:spPr>
        <p:txBody>
          <a:bodyPr wrap="none" rtlCol="0" anchor="t"/>
          <a:lstStyle/>
          <a:p>
            <a:pPr indent="0" marL="0">
              <a:lnSpc>
                <a:spcPts val="5130"/>
              </a:lnSpc>
              <a:buNone/>
            </a:pPr>
            <a:r>
              <a:rPr lang="en-US" sz="4104" dirty="0">
                <a:solidFill>
                  <a:srgbClr val="38512F"/>
                </a:solidFill>
                <a:latin typeface="Lora" pitchFamily="34" charset="0"/>
                <a:ea typeface="Lora" pitchFamily="34" charset="-122"/>
                <a:cs typeface="Lora" pitchFamily="34" charset="-120"/>
              </a:rPr>
              <a:t>LINUX COMMANDS</a:t>
            </a:r>
            <a:endParaRPr lang="en-US" sz="4104" dirty="0"/>
          </a:p>
        </p:txBody>
      </p:sp>
      <p:sp>
        <p:nvSpPr>
          <p:cNvPr id="5" name="Text 3"/>
          <p:cNvSpPr/>
          <p:nvPr/>
        </p:nvSpPr>
        <p:spPr>
          <a:xfrm>
            <a:off x="2988231" y="1641991"/>
            <a:ext cx="8987314" cy="333494"/>
          </a:xfrm>
          <a:prstGeom prst="rect">
            <a:avLst/>
          </a:prstGeom>
          <a:noFill/>
          <a:ln/>
        </p:spPr>
        <p:txBody>
          <a:bodyPr wrap="none" rtlCol="0" anchor="t"/>
          <a:lstStyle/>
          <a:p>
            <a:pPr algn="l" marL="342900" indent="-342900">
              <a:lnSpc>
                <a:spcPts val="2627"/>
              </a:lnSpc>
              <a:buSzPct val="100000"/>
              <a:buFont typeface="+mj-lt"/>
              <a:buAutoNum type="arabicPeriod" startAt="1"/>
            </a:pPr>
            <a:r>
              <a:rPr lang="en-US" sz="1642" dirty="0">
                <a:solidFill>
                  <a:srgbClr val="3A3630"/>
                </a:solidFill>
                <a:latin typeface="Source Sans Pro" pitchFamily="34" charset="0"/>
                <a:ea typeface="Source Sans Pro" pitchFamily="34" charset="-122"/>
                <a:cs typeface="Source Sans Pro" pitchFamily="34" charset="-120"/>
              </a:rPr>
              <a:t>ls: List files and directories in the current directory.</a:t>
            </a:r>
            <a:endParaRPr lang="en-US" sz="1642" dirty="0"/>
          </a:p>
        </p:txBody>
      </p:sp>
      <p:sp>
        <p:nvSpPr>
          <p:cNvPr id="6" name="Text 4"/>
          <p:cNvSpPr/>
          <p:nvPr/>
        </p:nvSpPr>
        <p:spPr>
          <a:xfrm>
            <a:off x="2654737" y="2210038"/>
            <a:ext cx="9320808" cy="333494"/>
          </a:xfrm>
          <a:prstGeom prst="rect">
            <a:avLst/>
          </a:prstGeom>
          <a:noFill/>
          <a:ln/>
        </p:spPr>
        <p:txBody>
          <a:bodyPr wrap="none" rtlCol="0" anchor="t"/>
          <a:lstStyle/>
          <a:p>
            <a:pPr indent="0" marL="0">
              <a:lnSpc>
                <a:spcPts val="2627"/>
              </a:lnSpc>
              <a:buNone/>
            </a:pPr>
            <a:r>
              <a:rPr lang="en-US" sz="1642" dirty="0">
                <a:solidFill>
                  <a:srgbClr val="3A3630"/>
                </a:solidFill>
                <a:latin typeface="Source Sans Pro" pitchFamily="34" charset="0"/>
                <a:ea typeface="Source Sans Pro" pitchFamily="34" charset="-122"/>
                <a:cs typeface="Source Sans Pro" pitchFamily="34" charset="-120"/>
              </a:rPr>
              <a:t>Example: ls -l (to list files with detailed information)</a:t>
            </a:r>
            <a:endParaRPr lang="en-US" sz="1642" dirty="0"/>
          </a:p>
        </p:txBody>
      </p:sp>
      <p:sp>
        <p:nvSpPr>
          <p:cNvPr id="7" name="Text 5"/>
          <p:cNvSpPr/>
          <p:nvPr/>
        </p:nvSpPr>
        <p:spPr>
          <a:xfrm>
            <a:off x="2654737" y="2778085"/>
            <a:ext cx="9320808" cy="333494"/>
          </a:xfrm>
          <a:prstGeom prst="rect">
            <a:avLst/>
          </a:prstGeom>
          <a:noFill/>
          <a:ln/>
        </p:spPr>
        <p:txBody>
          <a:bodyPr wrap="none" rtlCol="0" anchor="t"/>
          <a:lstStyle/>
          <a:p>
            <a:pPr indent="0" marL="0">
              <a:lnSpc>
                <a:spcPts val="2627"/>
              </a:lnSpc>
              <a:buNone/>
            </a:pPr>
            <a:r>
              <a:rPr lang="en-US" sz="1642" dirty="0">
                <a:solidFill>
                  <a:srgbClr val="3A3630"/>
                </a:solidFill>
                <a:latin typeface="Source Sans Pro" pitchFamily="34" charset="0"/>
                <a:ea typeface="Source Sans Pro" pitchFamily="34" charset="-122"/>
                <a:cs typeface="Source Sans Pro" pitchFamily="34" charset="-120"/>
              </a:rPr>
              <a:t>2.cd: Change the current directory.</a:t>
            </a:r>
            <a:endParaRPr lang="en-US" sz="1642" dirty="0"/>
          </a:p>
        </p:txBody>
      </p:sp>
      <p:sp>
        <p:nvSpPr>
          <p:cNvPr id="8" name="Text 6"/>
          <p:cNvSpPr/>
          <p:nvPr/>
        </p:nvSpPr>
        <p:spPr>
          <a:xfrm>
            <a:off x="2654737" y="3346133"/>
            <a:ext cx="9320808" cy="333494"/>
          </a:xfrm>
          <a:prstGeom prst="rect">
            <a:avLst/>
          </a:prstGeom>
          <a:noFill/>
          <a:ln/>
        </p:spPr>
        <p:txBody>
          <a:bodyPr wrap="none" rtlCol="0" anchor="t"/>
          <a:lstStyle/>
          <a:p>
            <a:pPr indent="0" marL="0">
              <a:lnSpc>
                <a:spcPts val="2627"/>
              </a:lnSpc>
              <a:buNone/>
            </a:pPr>
            <a:r>
              <a:rPr lang="en-US" sz="1642" dirty="0">
                <a:solidFill>
                  <a:srgbClr val="3A3630"/>
                </a:solidFill>
                <a:latin typeface="Source Sans Pro" pitchFamily="34" charset="0"/>
                <a:ea typeface="Source Sans Pro" pitchFamily="34" charset="-122"/>
                <a:cs typeface="Source Sans Pro" pitchFamily="34" charset="-120"/>
              </a:rPr>
              <a:t>Example: cd /path/to/directory (to navigate to a specific directory)</a:t>
            </a:r>
            <a:endParaRPr lang="en-US" sz="1642" dirty="0"/>
          </a:p>
        </p:txBody>
      </p:sp>
      <p:sp>
        <p:nvSpPr>
          <p:cNvPr id="9" name="Text 7"/>
          <p:cNvSpPr/>
          <p:nvPr/>
        </p:nvSpPr>
        <p:spPr>
          <a:xfrm>
            <a:off x="2654737" y="3914180"/>
            <a:ext cx="9320808" cy="333494"/>
          </a:xfrm>
          <a:prstGeom prst="rect">
            <a:avLst/>
          </a:prstGeom>
          <a:noFill/>
          <a:ln/>
        </p:spPr>
        <p:txBody>
          <a:bodyPr wrap="none" rtlCol="0" anchor="t"/>
          <a:lstStyle/>
          <a:p>
            <a:pPr indent="0" marL="0">
              <a:lnSpc>
                <a:spcPts val="2627"/>
              </a:lnSpc>
              <a:buNone/>
            </a:pPr>
            <a:r>
              <a:rPr lang="en-US" sz="1642" dirty="0">
                <a:solidFill>
                  <a:srgbClr val="3A3630"/>
                </a:solidFill>
                <a:latin typeface="Source Sans Pro" pitchFamily="34" charset="0"/>
                <a:ea typeface="Source Sans Pro" pitchFamily="34" charset="-122"/>
                <a:cs typeface="Source Sans Pro" pitchFamily="34" charset="-120"/>
              </a:rPr>
              <a:t>3.pwd: Print the current working directory.</a:t>
            </a:r>
            <a:endParaRPr lang="en-US" sz="1642" dirty="0"/>
          </a:p>
        </p:txBody>
      </p:sp>
      <p:sp>
        <p:nvSpPr>
          <p:cNvPr id="10" name="Text 8"/>
          <p:cNvSpPr/>
          <p:nvPr/>
        </p:nvSpPr>
        <p:spPr>
          <a:xfrm>
            <a:off x="2654737" y="4482227"/>
            <a:ext cx="9320808" cy="333494"/>
          </a:xfrm>
          <a:prstGeom prst="rect">
            <a:avLst/>
          </a:prstGeom>
          <a:noFill/>
          <a:ln/>
        </p:spPr>
        <p:txBody>
          <a:bodyPr wrap="none" rtlCol="0" anchor="t"/>
          <a:lstStyle/>
          <a:p>
            <a:pPr indent="0" marL="0">
              <a:lnSpc>
                <a:spcPts val="2627"/>
              </a:lnSpc>
              <a:buNone/>
            </a:pPr>
            <a:r>
              <a:rPr lang="en-US" sz="1642" dirty="0">
                <a:solidFill>
                  <a:srgbClr val="3A3630"/>
                </a:solidFill>
                <a:latin typeface="Source Sans Pro" pitchFamily="34" charset="0"/>
                <a:ea typeface="Source Sans Pro" pitchFamily="34" charset="-122"/>
                <a:cs typeface="Source Sans Pro" pitchFamily="34" charset="-120"/>
              </a:rPr>
              <a:t>4.mkdir: Create a new directory.</a:t>
            </a:r>
            <a:endParaRPr lang="en-US" sz="1642" dirty="0"/>
          </a:p>
        </p:txBody>
      </p:sp>
      <p:sp>
        <p:nvSpPr>
          <p:cNvPr id="11" name="Text 9"/>
          <p:cNvSpPr/>
          <p:nvPr/>
        </p:nvSpPr>
        <p:spPr>
          <a:xfrm>
            <a:off x="2654737" y="5050274"/>
            <a:ext cx="9320808" cy="333494"/>
          </a:xfrm>
          <a:prstGeom prst="rect">
            <a:avLst/>
          </a:prstGeom>
          <a:noFill/>
          <a:ln/>
        </p:spPr>
        <p:txBody>
          <a:bodyPr wrap="none" rtlCol="0" anchor="t"/>
          <a:lstStyle/>
          <a:p>
            <a:pPr indent="0" marL="0">
              <a:lnSpc>
                <a:spcPts val="2627"/>
              </a:lnSpc>
              <a:buNone/>
            </a:pPr>
            <a:r>
              <a:rPr lang="en-US" sz="1642" dirty="0">
                <a:solidFill>
                  <a:srgbClr val="3A3630"/>
                </a:solidFill>
                <a:latin typeface="Source Sans Pro" pitchFamily="34" charset="0"/>
                <a:ea typeface="Source Sans Pro" pitchFamily="34" charset="-122"/>
                <a:cs typeface="Source Sans Pro" pitchFamily="34" charset="-120"/>
              </a:rPr>
              <a:t>Example: mkdir my_folder (to create a directory named "my_folder")</a:t>
            </a:r>
            <a:endParaRPr lang="en-US" sz="1642" dirty="0"/>
          </a:p>
        </p:txBody>
      </p:sp>
      <p:sp>
        <p:nvSpPr>
          <p:cNvPr id="12" name="Text 10"/>
          <p:cNvSpPr/>
          <p:nvPr/>
        </p:nvSpPr>
        <p:spPr>
          <a:xfrm>
            <a:off x="2654737" y="5618321"/>
            <a:ext cx="9320808" cy="333494"/>
          </a:xfrm>
          <a:prstGeom prst="rect">
            <a:avLst/>
          </a:prstGeom>
          <a:noFill/>
          <a:ln/>
        </p:spPr>
        <p:txBody>
          <a:bodyPr wrap="none" rtlCol="0" anchor="t"/>
          <a:lstStyle/>
          <a:p>
            <a:pPr indent="0" marL="0">
              <a:lnSpc>
                <a:spcPts val="2627"/>
              </a:lnSpc>
              <a:buNone/>
            </a:pPr>
            <a:r>
              <a:rPr lang="en-US" sz="1642" dirty="0">
                <a:solidFill>
                  <a:srgbClr val="3A3630"/>
                </a:solidFill>
                <a:latin typeface="Source Sans Pro" pitchFamily="34" charset="0"/>
                <a:ea typeface="Source Sans Pro" pitchFamily="34" charset="-122"/>
                <a:cs typeface="Source Sans Pro" pitchFamily="34" charset="-120"/>
              </a:rPr>
              <a:t>5.rm: Remove files or directories.</a:t>
            </a:r>
            <a:endParaRPr lang="en-US" sz="1642" dirty="0"/>
          </a:p>
        </p:txBody>
      </p:sp>
      <p:sp>
        <p:nvSpPr>
          <p:cNvPr id="13" name="Text 11"/>
          <p:cNvSpPr/>
          <p:nvPr/>
        </p:nvSpPr>
        <p:spPr>
          <a:xfrm>
            <a:off x="2654737" y="6186368"/>
            <a:ext cx="9320808" cy="333494"/>
          </a:xfrm>
          <a:prstGeom prst="rect">
            <a:avLst/>
          </a:prstGeom>
          <a:noFill/>
          <a:ln/>
        </p:spPr>
        <p:txBody>
          <a:bodyPr wrap="none" rtlCol="0" anchor="t"/>
          <a:lstStyle/>
          <a:p>
            <a:pPr indent="0" marL="0">
              <a:lnSpc>
                <a:spcPts val="2627"/>
              </a:lnSpc>
              <a:buNone/>
            </a:pPr>
            <a:r>
              <a:rPr lang="en-US" sz="1642" dirty="0">
                <a:solidFill>
                  <a:srgbClr val="3A3630"/>
                </a:solidFill>
                <a:latin typeface="Source Sans Pro" pitchFamily="34" charset="0"/>
                <a:ea typeface="Source Sans Pro" pitchFamily="34" charset="-122"/>
                <a:cs typeface="Source Sans Pro" pitchFamily="34" charset="-120"/>
              </a:rPr>
              <a:t>Example: rm file.txt (to delete a file)</a:t>
            </a:r>
            <a:endParaRPr lang="en-US" sz="1642" dirty="0"/>
          </a:p>
        </p:txBody>
      </p:sp>
      <p:sp>
        <p:nvSpPr>
          <p:cNvPr id="14" name="Text 12"/>
          <p:cNvSpPr/>
          <p:nvPr/>
        </p:nvSpPr>
        <p:spPr>
          <a:xfrm>
            <a:off x="2654737" y="6754416"/>
            <a:ext cx="9320808" cy="333494"/>
          </a:xfrm>
          <a:prstGeom prst="rect">
            <a:avLst/>
          </a:prstGeom>
          <a:noFill/>
          <a:ln/>
        </p:spPr>
        <p:txBody>
          <a:bodyPr wrap="none" rtlCol="0" anchor="t"/>
          <a:lstStyle/>
          <a:p>
            <a:pPr indent="0" marL="0">
              <a:lnSpc>
                <a:spcPts val="2627"/>
              </a:lnSpc>
              <a:buNone/>
            </a:pPr>
            <a:r>
              <a:rPr lang="en-US" sz="1642" dirty="0">
                <a:solidFill>
                  <a:srgbClr val="3A3630"/>
                </a:solidFill>
                <a:latin typeface="Source Sans Pro" pitchFamily="34" charset="0"/>
                <a:ea typeface="Source Sans Pro" pitchFamily="34" charset="-122"/>
                <a:cs typeface="Source Sans Pro" pitchFamily="34" charset="-120"/>
              </a:rPr>
              <a:t>Example: rm -r my_folder (to delete a directory and its contents)</a:t>
            </a:r>
            <a:endParaRPr lang="en-US" sz="1642" dirty="0"/>
          </a:p>
        </p:txBody>
      </p:sp>
      <p:sp>
        <p:nvSpPr>
          <p:cNvPr id="15" name="Text 13"/>
          <p:cNvSpPr/>
          <p:nvPr/>
        </p:nvSpPr>
        <p:spPr>
          <a:xfrm>
            <a:off x="2654737" y="7322463"/>
            <a:ext cx="9320808" cy="333494"/>
          </a:xfrm>
          <a:prstGeom prst="rect">
            <a:avLst/>
          </a:prstGeom>
          <a:noFill/>
          <a:ln/>
        </p:spPr>
        <p:txBody>
          <a:bodyPr wrap="none" rtlCol="0" anchor="t"/>
          <a:lstStyle/>
          <a:p>
            <a:pPr indent="0" marL="0">
              <a:lnSpc>
                <a:spcPts val="2627"/>
              </a:lnSpc>
              <a:buNone/>
            </a:pPr>
            <a:endParaRPr lang="en-US" sz="1642" dirty="0"/>
          </a:p>
        </p:txBody>
      </p:sp>
      <p:pic>
        <p:nvPicPr>
          <p:cNvPr id="1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313140"/>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6.cp: Copy files or directories.</a:t>
            </a:r>
            <a:endParaRPr lang="en-US" sz="1750" dirty="0"/>
          </a:p>
        </p:txBody>
      </p:sp>
      <p:sp>
        <p:nvSpPr>
          <p:cNvPr id="5" name="Text 3"/>
          <p:cNvSpPr/>
          <p:nvPr/>
        </p:nvSpPr>
        <p:spPr>
          <a:xfrm>
            <a:off x="2348389" y="1918454"/>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cp file.txt /path/to/destination (to copy a file)</a:t>
            </a:r>
            <a:endParaRPr lang="en-US" sz="1750" dirty="0"/>
          </a:p>
        </p:txBody>
      </p:sp>
      <p:sp>
        <p:nvSpPr>
          <p:cNvPr id="6" name="Text 4"/>
          <p:cNvSpPr/>
          <p:nvPr/>
        </p:nvSpPr>
        <p:spPr>
          <a:xfrm>
            <a:off x="2348389" y="2523768"/>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7.mv: Move or rename files or directories.</a:t>
            </a:r>
            <a:endParaRPr lang="en-US" sz="1750" dirty="0"/>
          </a:p>
        </p:txBody>
      </p:sp>
      <p:sp>
        <p:nvSpPr>
          <p:cNvPr id="7" name="Text 5"/>
          <p:cNvSpPr/>
          <p:nvPr/>
        </p:nvSpPr>
        <p:spPr>
          <a:xfrm>
            <a:off x="2348389" y="3129082"/>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mv file.txt new_location/ (to move a file)</a:t>
            </a:r>
            <a:endParaRPr lang="en-US" sz="1750" dirty="0"/>
          </a:p>
        </p:txBody>
      </p:sp>
      <p:sp>
        <p:nvSpPr>
          <p:cNvPr id="8" name="Text 6"/>
          <p:cNvSpPr/>
          <p:nvPr/>
        </p:nvSpPr>
        <p:spPr>
          <a:xfrm>
            <a:off x="2348389" y="3734395"/>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8.cat: Display the contents of a file.</a:t>
            </a:r>
            <a:endParaRPr lang="en-US" sz="1750" dirty="0"/>
          </a:p>
        </p:txBody>
      </p:sp>
      <p:sp>
        <p:nvSpPr>
          <p:cNvPr id="9" name="Text 7"/>
          <p:cNvSpPr/>
          <p:nvPr/>
        </p:nvSpPr>
        <p:spPr>
          <a:xfrm>
            <a:off x="2348389" y="4339709"/>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cat file.txt</a:t>
            </a:r>
            <a:endParaRPr lang="en-US" sz="1750" dirty="0"/>
          </a:p>
        </p:txBody>
      </p:sp>
      <p:sp>
        <p:nvSpPr>
          <p:cNvPr id="10" name="Text 8"/>
          <p:cNvSpPr/>
          <p:nvPr/>
        </p:nvSpPr>
        <p:spPr>
          <a:xfrm>
            <a:off x="2348389" y="4945023"/>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9.grep: Search for patterns in text.</a:t>
            </a:r>
            <a:endParaRPr lang="en-US" sz="1750" dirty="0"/>
          </a:p>
        </p:txBody>
      </p:sp>
      <p:sp>
        <p:nvSpPr>
          <p:cNvPr id="11" name="Text 9"/>
          <p:cNvSpPr/>
          <p:nvPr/>
        </p:nvSpPr>
        <p:spPr>
          <a:xfrm>
            <a:off x="2348389" y="5550337"/>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grep "keyword" file.txt (to search for "keyword" in a file)</a:t>
            </a:r>
            <a:endParaRPr lang="en-US" sz="1750" dirty="0"/>
          </a:p>
        </p:txBody>
      </p:sp>
      <p:sp>
        <p:nvSpPr>
          <p:cNvPr id="12" name="Text 10"/>
          <p:cNvSpPr/>
          <p:nvPr/>
        </p:nvSpPr>
        <p:spPr>
          <a:xfrm>
            <a:off x="2348389" y="6155650"/>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10.ps: List running processes.</a:t>
            </a:r>
            <a:endParaRPr lang="en-US" sz="1750" dirty="0"/>
          </a:p>
        </p:txBody>
      </p:sp>
      <p:sp>
        <p:nvSpPr>
          <p:cNvPr id="13" name="Text 11"/>
          <p:cNvSpPr/>
          <p:nvPr/>
        </p:nvSpPr>
        <p:spPr>
          <a:xfrm>
            <a:off x="2348389" y="6760964"/>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ps aux (to list all processes)</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313140"/>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11.kill: Terminate a process.</a:t>
            </a:r>
            <a:endParaRPr lang="en-US" sz="1750" dirty="0"/>
          </a:p>
        </p:txBody>
      </p:sp>
      <p:sp>
        <p:nvSpPr>
          <p:cNvPr id="5" name="Text 3"/>
          <p:cNvSpPr/>
          <p:nvPr/>
        </p:nvSpPr>
        <p:spPr>
          <a:xfrm>
            <a:off x="2348389" y="1918454"/>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kill PID (where PID is the process ID)</a:t>
            </a:r>
            <a:endParaRPr lang="en-US" sz="1750" dirty="0"/>
          </a:p>
        </p:txBody>
      </p:sp>
      <p:sp>
        <p:nvSpPr>
          <p:cNvPr id="6" name="Text 4"/>
          <p:cNvSpPr/>
          <p:nvPr/>
        </p:nvSpPr>
        <p:spPr>
          <a:xfrm>
            <a:off x="2348389" y="2523768"/>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12.chmod: Change file permissions.</a:t>
            </a:r>
            <a:endParaRPr lang="en-US" sz="1750" dirty="0"/>
          </a:p>
        </p:txBody>
      </p:sp>
      <p:sp>
        <p:nvSpPr>
          <p:cNvPr id="7" name="Text 5"/>
          <p:cNvSpPr/>
          <p:nvPr/>
        </p:nvSpPr>
        <p:spPr>
          <a:xfrm>
            <a:off x="2348389" y="3129082"/>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chmod 755 file.txt (to make a file executable)</a:t>
            </a:r>
            <a:endParaRPr lang="en-US" sz="1750" dirty="0"/>
          </a:p>
        </p:txBody>
      </p:sp>
      <p:sp>
        <p:nvSpPr>
          <p:cNvPr id="8" name="Text 6"/>
          <p:cNvSpPr/>
          <p:nvPr/>
        </p:nvSpPr>
        <p:spPr>
          <a:xfrm>
            <a:off x="2348389" y="3734395"/>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13.sudo: Execute a command with superuser privileges.</a:t>
            </a:r>
            <a:endParaRPr lang="en-US" sz="1750" dirty="0"/>
          </a:p>
        </p:txBody>
      </p:sp>
      <p:sp>
        <p:nvSpPr>
          <p:cNvPr id="9" name="Text 7"/>
          <p:cNvSpPr/>
          <p:nvPr/>
        </p:nvSpPr>
        <p:spPr>
          <a:xfrm>
            <a:off x="2348389" y="4339709"/>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sudo apt-get update (to update system packages)</a:t>
            </a:r>
            <a:endParaRPr lang="en-US" sz="1750" dirty="0"/>
          </a:p>
        </p:txBody>
      </p:sp>
      <p:sp>
        <p:nvSpPr>
          <p:cNvPr id="10" name="Text 8"/>
          <p:cNvSpPr/>
          <p:nvPr/>
        </p:nvSpPr>
        <p:spPr>
          <a:xfrm>
            <a:off x="2348389" y="4945023"/>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14.df: Display disk space usage.</a:t>
            </a:r>
            <a:endParaRPr lang="en-US" sz="1750" dirty="0"/>
          </a:p>
        </p:txBody>
      </p:sp>
      <p:sp>
        <p:nvSpPr>
          <p:cNvPr id="11" name="Text 9"/>
          <p:cNvSpPr/>
          <p:nvPr/>
        </p:nvSpPr>
        <p:spPr>
          <a:xfrm>
            <a:off x="2348389" y="5550337"/>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df -h (to show usage in a human-readable format)</a:t>
            </a:r>
            <a:endParaRPr lang="en-US" sz="1750" dirty="0"/>
          </a:p>
        </p:txBody>
      </p:sp>
      <p:sp>
        <p:nvSpPr>
          <p:cNvPr id="12" name="Text 10"/>
          <p:cNvSpPr/>
          <p:nvPr/>
        </p:nvSpPr>
        <p:spPr>
          <a:xfrm>
            <a:off x="2348389" y="6155650"/>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15.man: Access the manual pages for a command.</a:t>
            </a:r>
            <a:endParaRPr lang="en-US" sz="1750" dirty="0"/>
          </a:p>
        </p:txBody>
      </p:sp>
      <p:sp>
        <p:nvSpPr>
          <p:cNvPr id="13" name="Text 11"/>
          <p:cNvSpPr/>
          <p:nvPr/>
        </p:nvSpPr>
        <p:spPr>
          <a:xfrm>
            <a:off x="2348389" y="6760964"/>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man ls (to get information about the ls command)</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313140"/>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16.wget: Download files from the internet.</a:t>
            </a:r>
            <a:endParaRPr lang="en-US" sz="1750" dirty="0"/>
          </a:p>
        </p:txBody>
      </p:sp>
      <p:sp>
        <p:nvSpPr>
          <p:cNvPr id="5" name="Text 3"/>
          <p:cNvSpPr/>
          <p:nvPr/>
        </p:nvSpPr>
        <p:spPr>
          <a:xfrm>
            <a:off x="2348389" y="1918454"/>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wget URL (to download a file from a URL)</a:t>
            </a:r>
            <a:endParaRPr lang="en-US" sz="1750" dirty="0"/>
          </a:p>
        </p:txBody>
      </p:sp>
      <p:sp>
        <p:nvSpPr>
          <p:cNvPr id="6" name="Text 4"/>
          <p:cNvSpPr/>
          <p:nvPr/>
        </p:nvSpPr>
        <p:spPr>
          <a:xfrm>
            <a:off x="2348389" y="2523768"/>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17.tar: Archive and extract files.</a:t>
            </a:r>
            <a:endParaRPr lang="en-US" sz="1750" dirty="0"/>
          </a:p>
        </p:txBody>
      </p:sp>
      <p:sp>
        <p:nvSpPr>
          <p:cNvPr id="7" name="Text 5"/>
          <p:cNvSpPr/>
          <p:nvPr/>
        </p:nvSpPr>
        <p:spPr>
          <a:xfrm>
            <a:off x="2348389" y="3129082"/>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tar -xvf archive.tar.gz (to extract files from a compressed archive)</a:t>
            </a:r>
            <a:endParaRPr lang="en-US" sz="1750" dirty="0"/>
          </a:p>
        </p:txBody>
      </p:sp>
      <p:sp>
        <p:nvSpPr>
          <p:cNvPr id="8" name="Text 6"/>
          <p:cNvSpPr/>
          <p:nvPr/>
        </p:nvSpPr>
        <p:spPr>
          <a:xfrm>
            <a:off x="2348389" y="3734395"/>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18.find: Search for files and directories.</a:t>
            </a:r>
            <a:endParaRPr lang="en-US" sz="1750" dirty="0"/>
          </a:p>
        </p:txBody>
      </p:sp>
      <p:sp>
        <p:nvSpPr>
          <p:cNvPr id="9" name="Text 7"/>
          <p:cNvSpPr/>
          <p:nvPr/>
        </p:nvSpPr>
        <p:spPr>
          <a:xfrm>
            <a:off x="2348389" y="4339709"/>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find /path/to/search -name "file_name" (to find a file by name)</a:t>
            </a:r>
            <a:endParaRPr lang="en-US" sz="1750" dirty="0"/>
          </a:p>
        </p:txBody>
      </p:sp>
      <p:sp>
        <p:nvSpPr>
          <p:cNvPr id="10" name="Text 8"/>
          <p:cNvSpPr/>
          <p:nvPr/>
        </p:nvSpPr>
        <p:spPr>
          <a:xfrm>
            <a:off x="2348389" y="4945023"/>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19.ssh: Securely access remote systems.</a:t>
            </a:r>
            <a:endParaRPr lang="en-US" sz="1750" dirty="0"/>
          </a:p>
        </p:txBody>
      </p:sp>
      <p:sp>
        <p:nvSpPr>
          <p:cNvPr id="11" name="Text 9"/>
          <p:cNvSpPr/>
          <p:nvPr/>
        </p:nvSpPr>
        <p:spPr>
          <a:xfrm>
            <a:off x="2348389" y="5550337"/>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ssh user@hostname (to connect to a remote server)</a:t>
            </a:r>
            <a:endParaRPr lang="en-US" sz="1750" dirty="0"/>
          </a:p>
        </p:txBody>
      </p:sp>
      <p:sp>
        <p:nvSpPr>
          <p:cNvPr id="12" name="Text 10"/>
          <p:cNvSpPr/>
          <p:nvPr/>
        </p:nvSpPr>
        <p:spPr>
          <a:xfrm>
            <a:off x="2348389" y="6155650"/>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20.ping: Test network connectivity to a host.</a:t>
            </a:r>
            <a:endParaRPr lang="en-US" sz="1750" dirty="0"/>
          </a:p>
        </p:txBody>
      </p:sp>
      <p:sp>
        <p:nvSpPr>
          <p:cNvPr id="13" name="Text 11"/>
          <p:cNvSpPr/>
          <p:nvPr/>
        </p:nvSpPr>
        <p:spPr>
          <a:xfrm>
            <a:off x="2348389" y="6760964"/>
            <a:ext cx="9933503" cy="355402"/>
          </a:xfrm>
          <a:prstGeom prst="rect">
            <a:avLst/>
          </a:prstGeom>
          <a:noFill/>
          <a:ln/>
        </p:spPr>
        <p:txBody>
          <a:bodyPr wrap="non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Example: ping google.com (to check if you can reach Google's servers)</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2348389" y="1946077"/>
            <a:ext cx="4443889" cy="694373"/>
          </a:xfrm>
          <a:prstGeom prst="rect">
            <a:avLst/>
          </a:prstGeom>
          <a:noFill/>
          <a:ln/>
        </p:spPr>
        <p:txBody>
          <a:bodyPr wrap="none" rtlCol="0" anchor="t"/>
          <a:lstStyle/>
          <a:p>
            <a:pPr indent="0" marL="0">
              <a:lnSpc>
                <a:spcPts val="5468"/>
              </a:lnSpc>
              <a:buNone/>
            </a:pPr>
            <a:r>
              <a:rPr lang="en-US" sz="4374" dirty="0">
                <a:solidFill>
                  <a:srgbClr val="38512F"/>
                </a:solidFill>
                <a:latin typeface="Lora" pitchFamily="34" charset="0"/>
                <a:ea typeface="Lora" pitchFamily="34" charset="-122"/>
                <a:cs typeface="Lora" pitchFamily="34" charset="-120"/>
              </a:rPr>
              <a:t>HISTORY</a:t>
            </a:r>
            <a:endParaRPr lang="en-US" sz="4374" dirty="0"/>
          </a:p>
        </p:txBody>
      </p:sp>
      <p:sp>
        <p:nvSpPr>
          <p:cNvPr id="5" name="Text 3"/>
          <p:cNvSpPr/>
          <p:nvPr/>
        </p:nvSpPr>
        <p:spPr>
          <a:xfrm>
            <a:off x="2348389" y="3084790"/>
            <a:ext cx="9933503" cy="3198614"/>
          </a:xfrm>
          <a:prstGeom prst="rect">
            <a:avLst/>
          </a:prstGeom>
          <a:noFill/>
          <a:ln/>
        </p:spPr>
        <p:txBody>
          <a:bodyPr wrap="square" rtlCol="0" anchor="t"/>
          <a:lstStyle/>
          <a:p>
            <a:pPr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Linux, a free and open-source Unix-like operating system, traces its origins to the early 1990s when Linus Torvalds, a student in Finland, released the first version of the Linux kernel. Initially just a hobby project, Linux quickly garnered the support of a global community of developers who contributed to its growth and refinement. Combining the Linux kernel with the GNU Project's software tools and utilities, it formed complete operating systems known as GNU/Linux distributions. Over the years, Linux has grown from a grassroots project into a powerful and versatile platform powering everything from servers and supercomputers to smartphones and embedded devices, embodying the principles of open-source collaboration, freedom, and stability. Its impact on the world of computing is profound, with Linux now serving as a cornerstone of modern technology and enterprise infrastructure.</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2E4CF"/>
          </a:solidFill>
          <a:ln/>
        </p:spPr>
      </p:sp>
      <p:sp>
        <p:nvSpPr>
          <p:cNvPr id="3" name="Shape 1"/>
          <p:cNvSpPr/>
          <p:nvPr/>
        </p:nvSpPr>
        <p:spPr>
          <a:xfrm>
            <a:off x="0" y="0"/>
            <a:ext cx="14630400" cy="8229600"/>
          </a:xfrm>
          <a:prstGeom prst="rect">
            <a:avLst/>
          </a:prstGeom>
          <a:solidFill>
            <a:srgbClr val="FEF5E7"/>
          </a:solidFill>
          <a:ln/>
        </p:spPr>
      </p:sp>
      <p:sp>
        <p:nvSpPr>
          <p:cNvPr id="4" name="Text 2"/>
          <p:cNvSpPr/>
          <p:nvPr/>
        </p:nvSpPr>
        <p:spPr>
          <a:xfrm>
            <a:off x="5093137" y="621863"/>
            <a:ext cx="4443889" cy="694373"/>
          </a:xfrm>
          <a:prstGeom prst="rect">
            <a:avLst/>
          </a:prstGeom>
          <a:noFill/>
          <a:ln/>
        </p:spPr>
        <p:txBody>
          <a:bodyPr wrap="none" rtlCol="0" anchor="t"/>
          <a:lstStyle/>
          <a:p>
            <a:pPr algn="ctr" indent="0" marL="0">
              <a:lnSpc>
                <a:spcPts val="5468"/>
              </a:lnSpc>
              <a:buNone/>
            </a:pPr>
            <a:r>
              <a:rPr lang="en-US" sz="4374" dirty="0">
                <a:solidFill>
                  <a:srgbClr val="38512F"/>
                </a:solidFill>
                <a:latin typeface="Lora" pitchFamily="34" charset="0"/>
                <a:ea typeface="Lora" pitchFamily="34" charset="-122"/>
                <a:cs typeface="Lora" pitchFamily="34" charset="-120"/>
              </a:rPr>
              <a:t>ADVANTAGES</a:t>
            </a:r>
            <a:endParaRPr lang="en-US" sz="4374" dirty="0"/>
          </a:p>
        </p:txBody>
      </p:sp>
      <p:sp>
        <p:nvSpPr>
          <p:cNvPr id="5" name="Text 3"/>
          <p:cNvSpPr/>
          <p:nvPr/>
        </p:nvSpPr>
        <p:spPr>
          <a:xfrm>
            <a:off x="2348389" y="1760577"/>
            <a:ext cx="9933503" cy="355402"/>
          </a:xfrm>
          <a:prstGeom prst="rect">
            <a:avLst/>
          </a:prstGeom>
          <a:noFill/>
          <a:ln/>
        </p:spPr>
        <p:txBody>
          <a:bodyPr wrap="none" rtlCol="0" anchor="t"/>
          <a:lstStyle/>
          <a:p>
            <a:pPr algn="ctr" indent="0" marL="0">
              <a:lnSpc>
                <a:spcPts val="2799"/>
              </a:lnSpc>
              <a:buNone/>
            </a:pPr>
            <a:endParaRPr lang="en-US" sz="1750" dirty="0"/>
          </a:p>
        </p:txBody>
      </p:sp>
      <p:sp>
        <p:nvSpPr>
          <p:cNvPr id="6" name="Text 4"/>
          <p:cNvSpPr/>
          <p:nvPr/>
        </p:nvSpPr>
        <p:spPr>
          <a:xfrm>
            <a:off x="2703790" y="2365891"/>
            <a:ext cx="9578102" cy="355402"/>
          </a:xfrm>
          <a:prstGeom prst="rect">
            <a:avLst/>
          </a:prstGeom>
          <a:noFill/>
          <a:ln/>
        </p:spPr>
        <p:txBody>
          <a:bodyPr wrap="none" rtlCol="0" anchor="t"/>
          <a:lstStyle/>
          <a:p>
            <a:pPr algn="l" marL="342900" indent="-342900">
              <a:lnSpc>
                <a:spcPts val="2799"/>
              </a:lnSpc>
              <a:buSzPct val="100000"/>
              <a:buFont typeface="+mj-lt"/>
              <a:buAutoNum type="arabicPeriod" startAt="1"/>
            </a:pPr>
            <a:r>
              <a:rPr lang="en-US" sz="1750" b="1" dirty="0">
                <a:solidFill>
                  <a:srgbClr val="3A3630"/>
                </a:solidFill>
                <a:latin typeface="Source Sans Pro" pitchFamily="34" charset="0"/>
                <a:ea typeface="Source Sans Pro" pitchFamily="34" charset="-122"/>
                <a:cs typeface="Source Sans Pro" pitchFamily="34" charset="-120"/>
              </a:rPr>
              <a:t>Open Source</a:t>
            </a:r>
            <a:endParaRPr lang="en-US" sz="1750" dirty="0"/>
          </a:p>
        </p:txBody>
      </p:sp>
      <p:sp>
        <p:nvSpPr>
          <p:cNvPr id="7" name="Text 5"/>
          <p:cNvSpPr/>
          <p:nvPr/>
        </p:nvSpPr>
        <p:spPr>
          <a:xfrm>
            <a:off x="2703790" y="2810113"/>
            <a:ext cx="9578102" cy="355402"/>
          </a:xfrm>
          <a:prstGeom prst="rect">
            <a:avLst/>
          </a:prstGeom>
          <a:noFill/>
          <a:ln/>
        </p:spPr>
        <p:txBody>
          <a:bodyPr wrap="none" rtlCol="0" anchor="t"/>
          <a:lstStyle/>
          <a:p>
            <a:pPr algn="l" marL="342900" indent="-342900">
              <a:lnSpc>
                <a:spcPts val="2799"/>
              </a:lnSpc>
              <a:buSzPct val="100000"/>
              <a:buFont typeface="+mj-lt"/>
              <a:buAutoNum type="arabicPeriod" startAt="2"/>
            </a:pPr>
            <a:r>
              <a:rPr lang="en-US" sz="1750" b="1" dirty="0">
                <a:solidFill>
                  <a:srgbClr val="3A3630"/>
                </a:solidFill>
                <a:latin typeface="Source Sans Pro" pitchFamily="34" charset="0"/>
                <a:ea typeface="Source Sans Pro" pitchFamily="34" charset="-122"/>
                <a:cs typeface="Source Sans Pro" pitchFamily="34" charset="-120"/>
              </a:rPr>
              <a:t>Cost-Effective</a:t>
            </a:r>
            <a:endParaRPr lang="en-US" sz="1750" dirty="0"/>
          </a:p>
        </p:txBody>
      </p:sp>
      <p:sp>
        <p:nvSpPr>
          <p:cNvPr id="8" name="Text 6"/>
          <p:cNvSpPr/>
          <p:nvPr/>
        </p:nvSpPr>
        <p:spPr>
          <a:xfrm>
            <a:off x="2703790" y="3254335"/>
            <a:ext cx="9578102" cy="355402"/>
          </a:xfrm>
          <a:prstGeom prst="rect">
            <a:avLst/>
          </a:prstGeom>
          <a:noFill/>
          <a:ln/>
        </p:spPr>
        <p:txBody>
          <a:bodyPr wrap="none" rtlCol="0" anchor="t"/>
          <a:lstStyle/>
          <a:p>
            <a:pPr algn="l" marL="342900" indent="-342900">
              <a:lnSpc>
                <a:spcPts val="2799"/>
              </a:lnSpc>
              <a:buSzPct val="100000"/>
              <a:buFont typeface="+mj-lt"/>
              <a:buAutoNum type="arabicPeriod" startAt="3"/>
            </a:pPr>
            <a:r>
              <a:rPr lang="en-US" sz="1750" b="1" dirty="0">
                <a:solidFill>
                  <a:srgbClr val="3A3630"/>
                </a:solidFill>
                <a:latin typeface="Source Sans Pro" pitchFamily="34" charset="0"/>
                <a:ea typeface="Source Sans Pro" pitchFamily="34" charset="-122"/>
                <a:cs typeface="Source Sans Pro" pitchFamily="34" charset="-120"/>
              </a:rPr>
              <a:t>Stability and Reliability</a:t>
            </a:r>
            <a:endParaRPr lang="en-US" sz="1750" dirty="0"/>
          </a:p>
        </p:txBody>
      </p:sp>
      <p:sp>
        <p:nvSpPr>
          <p:cNvPr id="9" name="Text 7"/>
          <p:cNvSpPr/>
          <p:nvPr/>
        </p:nvSpPr>
        <p:spPr>
          <a:xfrm>
            <a:off x="2703790" y="3698557"/>
            <a:ext cx="9578102" cy="355402"/>
          </a:xfrm>
          <a:prstGeom prst="rect">
            <a:avLst/>
          </a:prstGeom>
          <a:noFill/>
          <a:ln/>
        </p:spPr>
        <p:txBody>
          <a:bodyPr wrap="none" rtlCol="0" anchor="t"/>
          <a:lstStyle/>
          <a:p>
            <a:pPr algn="l" marL="342900" indent="-342900">
              <a:lnSpc>
                <a:spcPts val="2799"/>
              </a:lnSpc>
              <a:buSzPct val="100000"/>
              <a:buFont typeface="+mj-lt"/>
              <a:buAutoNum type="arabicPeriod" startAt="4"/>
            </a:pPr>
            <a:r>
              <a:rPr lang="en-US" sz="1750" b="1" dirty="0">
                <a:solidFill>
                  <a:srgbClr val="3A3630"/>
                </a:solidFill>
                <a:latin typeface="Source Sans Pro" pitchFamily="34" charset="0"/>
                <a:ea typeface="Source Sans Pro" pitchFamily="34" charset="-122"/>
                <a:cs typeface="Source Sans Pro" pitchFamily="34" charset="-120"/>
              </a:rPr>
              <a:t>Security</a:t>
            </a:r>
            <a:endParaRPr lang="en-US" sz="1750" dirty="0"/>
          </a:p>
        </p:txBody>
      </p:sp>
      <p:sp>
        <p:nvSpPr>
          <p:cNvPr id="10" name="Text 8"/>
          <p:cNvSpPr/>
          <p:nvPr/>
        </p:nvSpPr>
        <p:spPr>
          <a:xfrm>
            <a:off x="2703790" y="4142780"/>
            <a:ext cx="9578102" cy="355402"/>
          </a:xfrm>
          <a:prstGeom prst="rect">
            <a:avLst/>
          </a:prstGeom>
          <a:noFill/>
          <a:ln/>
        </p:spPr>
        <p:txBody>
          <a:bodyPr wrap="none" rtlCol="0" anchor="t"/>
          <a:lstStyle/>
          <a:p>
            <a:pPr algn="l" marL="342900" indent="-342900">
              <a:lnSpc>
                <a:spcPts val="2799"/>
              </a:lnSpc>
              <a:buSzPct val="100000"/>
              <a:buFont typeface="+mj-lt"/>
              <a:buAutoNum type="arabicPeriod" startAt="5"/>
            </a:pPr>
            <a:r>
              <a:rPr lang="en-US" sz="1750" b="1" dirty="0">
                <a:solidFill>
                  <a:srgbClr val="3A3630"/>
                </a:solidFill>
                <a:latin typeface="Source Sans Pro" pitchFamily="34" charset="0"/>
                <a:ea typeface="Source Sans Pro" pitchFamily="34" charset="-122"/>
                <a:cs typeface="Source Sans Pro" pitchFamily="34" charset="-120"/>
              </a:rPr>
              <a:t>Customization</a:t>
            </a:r>
            <a:endParaRPr lang="en-US" sz="1750" dirty="0"/>
          </a:p>
        </p:txBody>
      </p:sp>
      <p:sp>
        <p:nvSpPr>
          <p:cNvPr id="11" name="Text 9"/>
          <p:cNvSpPr/>
          <p:nvPr/>
        </p:nvSpPr>
        <p:spPr>
          <a:xfrm>
            <a:off x="2703790" y="4587002"/>
            <a:ext cx="9578102" cy="355402"/>
          </a:xfrm>
          <a:prstGeom prst="rect">
            <a:avLst/>
          </a:prstGeom>
          <a:noFill/>
          <a:ln/>
        </p:spPr>
        <p:txBody>
          <a:bodyPr wrap="none" rtlCol="0" anchor="t"/>
          <a:lstStyle/>
          <a:p>
            <a:pPr algn="l" marL="342900" indent="-342900">
              <a:lnSpc>
                <a:spcPts val="2799"/>
              </a:lnSpc>
              <a:buSzPct val="100000"/>
              <a:buFont typeface="+mj-lt"/>
              <a:buAutoNum type="arabicPeriod" startAt="6"/>
            </a:pPr>
            <a:r>
              <a:rPr lang="en-US" sz="1750" b="1" dirty="0">
                <a:solidFill>
                  <a:srgbClr val="3A3630"/>
                </a:solidFill>
                <a:latin typeface="Source Sans Pro" pitchFamily="34" charset="0"/>
                <a:ea typeface="Source Sans Pro" pitchFamily="34" charset="-122"/>
                <a:cs typeface="Source Sans Pro" pitchFamily="34" charset="-120"/>
              </a:rPr>
              <a:t>Compatibility</a:t>
            </a:r>
            <a:endParaRPr lang="en-US" sz="1750" dirty="0"/>
          </a:p>
        </p:txBody>
      </p:sp>
      <p:sp>
        <p:nvSpPr>
          <p:cNvPr id="12" name="Text 10"/>
          <p:cNvSpPr/>
          <p:nvPr/>
        </p:nvSpPr>
        <p:spPr>
          <a:xfrm>
            <a:off x="2703790" y="5031224"/>
            <a:ext cx="9578102" cy="355402"/>
          </a:xfrm>
          <a:prstGeom prst="rect">
            <a:avLst/>
          </a:prstGeom>
          <a:noFill/>
          <a:ln/>
        </p:spPr>
        <p:txBody>
          <a:bodyPr wrap="none" rtlCol="0" anchor="t"/>
          <a:lstStyle/>
          <a:p>
            <a:pPr algn="l" marL="342900" indent="-342900">
              <a:lnSpc>
                <a:spcPts val="2799"/>
              </a:lnSpc>
              <a:buSzPct val="100000"/>
              <a:buFont typeface="+mj-lt"/>
              <a:buAutoNum type="arabicPeriod" startAt="7"/>
            </a:pPr>
            <a:r>
              <a:rPr lang="en-US" sz="1750" b="1" dirty="0">
                <a:solidFill>
                  <a:srgbClr val="3A3630"/>
                </a:solidFill>
                <a:latin typeface="Source Sans Pro" pitchFamily="34" charset="0"/>
                <a:ea typeface="Source Sans Pro" pitchFamily="34" charset="-122"/>
                <a:cs typeface="Source Sans Pro" pitchFamily="34" charset="-120"/>
              </a:rPr>
              <a:t>Performance</a:t>
            </a:r>
            <a:endParaRPr lang="en-US" sz="1750" dirty="0"/>
          </a:p>
        </p:txBody>
      </p:sp>
      <p:sp>
        <p:nvSpPr>
          <p:cNvPr id="13" name="Text 11"/>
          <p:cNvSpPr/>
          <p:nvPr/>
        </p:nvSpPr>
        <p:spPr>
          <a:xfrm>
            <a:off x="2703790" y="5475446"/>
            <a:ext cx="9578102" cy="355402"/>
          </a:xfrm>
          <a:prstGeom prst="rect">
            <a:avLst/>
          </a:prstGeom>
          <a:noFill/>
          <a:ln/>
        </p:spPr>
        <p:txBody>
          <a:bodyPr wrap="none" rtlCol="0" anchor="t"/>
          <a:lstStyle/>
          <a:p>
            <a:pPr algn="l" marL="342900" indent="-342900">
              <a:lnSpc>
                <a:spcPts val="2799"/>
              </a:lnSpc>
              <a:buSzPct val="100000"/>
              <a:buFont typeface="+mj-lt"/>
              <a:buAutoNum type="arabicPeriod" startAt="8"/>
            </a:pPr>
            <a:r>
              <a:rPr lang="en-US" sz="1750" b="1" dirty="0">
                <a:solidFill>
                  <a:srgbClr val="3A3630"/>
                </a:solidFill>
                <a:latin typeface="Source Sans Pro" pitchFamily="34" charset="0"/>
                <a:ea typeface="Source Sans Pro" pitchFamily="34" charset="-122"/>
                <a:cs typeface="Source Sans Pro" pitchFamily="34" charset="-120"/>
              </a:rPr>
              <a:t>Large Software Ecosystem</a:t>
            </a:r>
            <a:endParaRPr lang="en-US" sz="1750" dirty="0"/>
          </a:p>
        </p:txBody>
      </p:sp>
      <p:sp>
        <p:nvSpPr>
          <p:cNvPr id="14" name="Text 12"/>
          <p:cNvSpPr/>
          <p:nvPr/>
        </p:nvSpPr>
        <p:spPr>
          <a:xfrm>
            <a:off x="2703790" y="5919668"/>
            <a:ext cx="9578102" cy="355402"/>
          </a:xfrm>
          <a:prstGeom prst="rect">
            <a:avLst/>
          </a:prstGeom>
          <a:noFill/>
          <a:ln/>
        </p:spPr>
        <p:txBody>
          <a:bodyPr wrap="none" rtlCol="0" anchor="t"/>
          <a:lstStyle/>
          <a:p>
            <a:pPr algn="l" marL="342900" indent="-342900">
              <a:lnSpc>
                <a:spcPts val="2799"/>
              </a:lnSpc>
              <a:buSzPct val="100000"/>
              <a:buFont typeface="+mj-lt"/>
              <a:buAutoNum type="arabicPeriod" startAt="9"/>
            </a:pPr>
            <a:r>
              <a:rPr lang="en-US" sz="1750" b="1" dirty="0">
                <a:solidFill>
                  <a:srgbClr val="3A3630"/>
                </a:solidFill>
                <a:latin typeface="Source Sans Pro" pitchFamily="34" charset="0"/>
                <a:ea typeface="Source Sans Pro" pitchFamily="34" charset="-122"/>
                <a:cs typeface="Source Sans Pro" pitchFamily="34" charset="-120"/>
              </a:rPr>
              <a:t>Scalability</a:t>
            </a:r>
            <a:endParaRPr lang="en-US" sz="1750" dirty="0"/>
          </a:p>
        </p:txBody>
      </p:sp>
      <p:sp>
        <p:nvSpPr>
          <p:cNvPr id="15" name="Text 13"/>
          <p:cNvSpPr/>
          <p:nvPr/>
        </p:nvSpPr>
        <p:spPr>
          <a:xfrm>
            <a:off x="2703790" y="6363891"/>
            <a:ext cx="9578102" cy="355402"/>
          </a:xfrm>
          <a:prstGeom prst="rect">
            <a:avLst/>
          </a:prstGeom>
          <a:noFill/>
          <a:ln/>
        </p:spPr>
        <p:txBody>
          <a:bodyPr wrap="none" rtlCol="0" anchor="t"/>
          <a:lstStyle/>
          <a:p>
            <a:pPr algn="l" marL="342900" indent="-342900">
              <a:lnSpc>
                <a:spcPts val="2799"/>
              </a:lnSpc>
              <a:buSzPct val="100000"/>
              <a:buFont typeface="+mj-lt"/>
              <a:buAutoNum type="arabicPeriod" startAt="10"/>
            </a:pPr>
            <a:r>
              <a:rPr lang="en-US" sz="1750" b="1" dirty="0">
                <a:solidFill>
                  <a:srgbClr val="3A3630"/>
                </a:solidFill>
                <a:latin typeface="Source Sans Pro" pitchFamily="34" charset="0"/>
                <a:ea typeface="Source Sans Pro" pitchFamily="34" charset="-122"/>
                <a:cs typeface="Source Sans Pro" pitchFamily="34" charset="-120"/>
              </a:rPr>
              <a:t>Long-Term Support (LTS)</a:t>
            </a:r>
            <a:endParaRPr lang="en-US" sz="1750" dirty="0"/>
          </a:p>
        </p:txBody>
      </p:sp>
      <p:sp>
        <p:nvSpPr>
          <p:cNvPr id="16" name="Text 14"/>
          <p:cNvSpPr/>
          <p:nvPr/>
        </p:nvSpPr>
        <p:spPr>
          <a:xfrm>
            <a:off x="2703790" y="6808113"/>
            <a:ext cx="9578102" cy="355402"/>
          </a:xfrm>
          <a:prstGeom prst="rect">
            <a:avLst/>
          </a:prstGeom>
          <a:noFill/>
          <a:ln/>
        </p:spPr>
        <p:txBody>
          <a:bodyPr wrap="none" rtlCol="0" anchor="t"/>
          <a:lstStyle/>
          <a:p>
            <a:pPr algn="l" marL="342900" indent="-342900">
              <a:lnSpc>
                <a:spcPts val="2799"/>
              </a:lnSpc>
              <a:buSzPct val="100000"/>
              <a:buFont typeface="+mj-lt"/>
              <a:buAutoNum type="arabicPeriod" startAt="11"/>
            </a:pPr>
            <a:r>
              <a:rPr lang="en-US" sz="1750" b="1" dirty="0">
                <a:solidFill>
                  <a:srgbClr val="3A3630"/>
                </a:solidFill>
                <a:latin typeface="Source Sans Pro" pitchFamily="34" charset="0"/>
                <a:ea typeface="Source Sans Pro" pitchFamily="34" charset="-122"/>
                <a:cs typeface="Source Sans Pro" pitchFamily="34" charset="-120"/>
              </a:rPr>
              <a:t>Legal and Licensing Flexibility</a:t>
            </a:r>
            <a:endParaRPr lang="en-US" sz="1750" dirty="0"/>
          </a:p>
        </p:txBody>
      </p:sp>
      <p:sp>
        <p:nvSpPr>
          <p:cNvPr id="17" name="Text 15"/>
          <p:cNvSpPr/>
          <p:nvPr/>
        </p:nvSpPr>
        <p:spPr>
          <a:xfrm>
            <a:off x="2703790" y="7252335"/>
            <a:ext cx="9578102" cy="355402"/>
          </a:xfrm>
          <a:prstGeom prst="rect">
            <a:avLst/>
          </a:prstGeom>
          <a:noFill/>
          <a:ln/>
        </p:spPr>
        <p:txBody>
          <a:bodyPr wrap="none" rtlCol="0" anchor="t"/>
          <a:lstStyle/>
          <a:p>
            <a:pPr algn="l" marL="342900" indent="-342900">
              <a:lnSpc>
                <a:spcPts val="2799"/>
              </a:lnSpc>
              <a:buSzPct val="100000"/>
              <a:buFont typeface="+mj-lt"/>
              <a:buAutoNum type="arabicPeriod" startAt="12"/>
            </a:pPr>
            <a:r>
              <a:rPr lang="en-US" sz="1750" b="1" dirty="0">
                <a:solidFill>
                  <a:srgbClr val="3A3630"/>
                </a:solidFill>
                <a:latin typeface="Source Sans Pro" pitchFamily="34" charset="0"/>
                <a:ea typeface="Source Sans Pro" pitchFamily="34" charset="-122"/>
                <a:cs typeface="Source Sans Pro" pitchFamily="34" charset="-120"/>
              </a:rPr>
              <a:t>Energy Efficiency</a:t>
            </a:r>
            <a:pPr algn="l" indent="0" marL="0">
              <a:lnSpc>
                <a:spcPts val="2799"/>
              </a:lnSpc>
              <a:buNone/>
            </a:pPr>
            <a:r>
              <a:rPr lang="en-US" sz="1750" dirty="0">
                <a:solidFill>
                  <a:srgbClr val="3A3630"/>
                </a:solidFill>
                <a:latin typeface="Source Sans Pro" pitchFamily="34" charset="0"/>
                <a:ea typeface="Source Sans Pro" pitchFamily="34" charset="-122"/>
                <a:cs typeface="Source Sans Pro" pitchFamily="34" charset="-120"/>
              </a:rPr>
              <a:t> </a:t>
            </a:r>
            <a:endParaRPr lang="en-US" sz="1750" dirty="0"/>
          </a:p>
        </p:txBody>
      </p:sp>
      <p:pic>
        <p:nvPicPr>
          <p:cNvPr id="1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2023-09-27T16:21:48Z</dcterms:created>
  <dcterms:modified xsi:type="dcterms:W3CDTF">2023-09-27T16:21:48Z</dcterms:modified>
</cp:coreProperties>
</file>