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5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2D67C-7639-9E40-A48B-AF03BE6D24C0}" type="datetimeFigureOut">
              <a:rPr lang="en-US" smtClean="0"/>
              <a:t>7/23/13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BB931-3603-E545-AB4D-E18E013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B931-3603-E545-AB4D-E18E013FA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2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0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1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1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5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3554D-87A3-AF47-9A8D-131B9B98329C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3C2A-DE04-C74A-BDFD-B21A3665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Dissertation Proposal: User Interfaces for</a:t>
            </a:r>
            <a:r>
              <a:rPr lang="en-US" dirty="0"/>
              <a:t> </a:t>
            </a:r>
            <a:r>
              <a:rPr lang="en-US" dirty="0" smtClean="0"/>
              <a:t>the Coq Proof Assistant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Berman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7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5" y="1417638"/>
            <a:ext cx="7242508" cy="5766432"/>
          </a:xfrm>
        </p:spPr>
      </p:pic>
    </p:spTree>
    <p:extLst>
      <p:ext uri="{BB962C8B-B14F-4D97-AF65-F5344CB8AC3E}">
        <p14:creationId xmlns:p14="http://schemas.microsoft.com/office/powerpoint/2010/main" val="34857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5" y="1417638"/>
            <a:ext cx="7242508" cy="5766431"/>
          </a:xfrm>
        </p:spPr>
      </p:pic>
    </p:spTree>
    <p:extLst>
      <p:ext uri="{BB962C8B-B14F-4D97-AF65-F5344CB8AC3E}">
        <p14:creationId xmlns:p14="http://schemas.microsoft.com/office/powerpoint/2010/main" val="201726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5" y="1417638"/>
            <a:ext cx="7242507" cy="5766431"/>
          </a:xfrm>
        </p:spPr>
      </p:pic>
    </p:spTree>
    <p:extLst>
      <p:ext uri="{BB962C8B-B14F-4D97-AF65-F5344CB8AC3E}">
        <p14:creationId xmlns:p14="http://schemas.microsoft.com/office/powerpoint/2010/main" val="153203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5" y="1417638"/>
            <a:ext cx="7242507" cy="5766430"/>
          </a:xfrm>
        </p:spPr>
      </p:pic>
    </p:spTree>
    <p:extLst>
      <p:ext uri="{BB962C8B-B14F-4D97-AF65-F5344CB8AC3E}">
        <p14:creationId xmlns:p14="http://schemas.microsoft.com/office/powerpoint/2010/main" val="279083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5" y="1417638"/>
            <a:ext cx="7242507" cy="5766430"/>
          </a:xfrm>
        </p:spPr>
      </p:pic>
    </p:spTree>
    <p:extLst>
      <p:ext uri="{BB962C8B-B14F-4D97-AF65-F5344CB8AC3E}">
        <p14:creationId xmlns:p14="http://schemas.microsoft.com/office/powerpoint/2010/main" val="279083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5" y="1417638"/>
            <a:ext cx="7242506" cy="5766430"/>
          </a:xfrm>
        </p:spPr>
      </p:pic>
    </p:spTree>
    <p:extLst>
      <p:ext uri="{BB962C8B-B14F-4D97-AF65-F5344CB8AC3E}">
        <p14:creationId xmlns:p14="http://schemas.microsoft.com/office/powerpoint/2010/main" val="105754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5" y="1417638"/>
            <a:ext cx="7242506" cy="5766429"/>
          </a:xfrm>
        </p:spPr>
      </p:pic>
    </p:spTree>
    <p:extLst>
      <p:ext uri="{BB962C8B-B14F-4D97-AF65-F5344CB8AC3E}">
        <p14:creationId xmlns:p14="http://schemas.microsoft.com/office/powerpoint/2010/main" val="418155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5" y="1417638"/>
            <a:ext cx="7242506" cy="5766429"/>
          </a:xfrm>
        </p:spPr>
      </p:pic>
    </p:spTree>
    <p:extLst>
      <p:ext uri="{BB962C8B-B14F-4D97-AF65-F5344CB8AC3E}">
        <p14:creationId xmlns:p14="http://schemas.microsoft.com/office/powerpoint/2010/main" val="418155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5" y="1417638"/>
            <a:ext cx="7242505" cy="5766429"/>
          </a:xfrm>
        </p:spPr>
      </p:pic>
    </p:spTree>
    <p:extLst>
      <p:ext uri="{BB962C8B-B14F-4D97-AF65-F5344CB8AC3E}">
        <p14:creationId xmlns:p14="http://schemas.microsoft.com/office/powerpoint/2010/main" val="70141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5" y="1417638"/>
            <a:ext cx="7242505" cy="5766428"/>
          </a:xfrm>
        </p:spPr>
      </p:pic>
    </p:spTree>
    <p:extLst>
      <p:ext uri="{BB962C8B-B14F-4D97-AF65-F5344CB8AC3E}">
        <p14:creationId xmlns:p14="http://schemas.microsoft.com/office/powerpoint/2010/main" val="38746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My general goals</a:t>
            </a:r>
          </a:p>
          <a:p>
            <a:r>
              <a:rPr lang="en-US" dirty="0" smtClean="0"/>
              <a:t>Theorem Proving with Coq</a:t>
            </a:r>
          </a:p>
          <a:p>
            <a:pPr lvl="1"/>
            <a:r>
              <a:rPr lang="en-US" dirty="0" smtClean="0"/>
              <a:t>Briefly go through an example</a:t>
            </a:r>
          </a:p>
          <a:p>
            <a:r>
              <a:rPr lang="en-US" dirty="0" smtClean="0"/>
              <a:t>Survey—evidence of room for improvement</a:t>
            </a:r>
          </a:p>
          <a:p>
            <a:r>
              <a:rPr lang="en-US" dirty="0" smtClean="0"/>
              <a:t>Research Plans</a:t>
            </a:r>
          </a:p>
          <a:p>
            <a:pPr lvl="1"/>
            <a:r>
              <a:rPr lang="en-US" dirty="0" err="1" smtClean="0"/>
              <a:t>CoqEdit</a:t>
            </a:r>
            <a:r>
              <a:rPr lang="en-US" dirty="0" smtClean="0"/>
              <a:t> + Extensions</a:t>
            </a:r>
          </a:p>
          <a:p>
            <a:pPr lvl="1"/>
            <a:r>
              <a:rPr lang="en-US" dirty="0" smtClean="0"/>
              <a:t>Include some of the evolution of the ideas</a:t>
            </a:r>
          </a:p>
          <a:p>
            <a:pPr lvl="1"/>
            <a:r>
              <a:rPr lang="en-US" dirty="0" smtClean="0"/>
              <a:t>Context</a:t>
            </a:r>
          </a:p>
          <a:p>
            <a:r>
              <a:rPr lang="en-US" dirty="0" smtClean="0"/>
              <a:t>Rough timeline for research</a:t>
            </a:r>
          </a:p>
        </p:txBody>
      </p:sp>
    </p:spTree>
    <p:extLst>
      <p:ext uri="{BB962C8B-B14F-4D97-AF65-F5344CB8AC3E}">
        <p14:creationId xmlns:p14="http://schemas.microsoft.com/office/powerpoint/2010/main" val="265439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Final Check and Saving of Proof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6" y="1417638"/>
            <a:ext cx="7242503" cy="5766428"/>
          </a:xfrm>
        </p:spPr>
      </p:pic>
    </p:spTree>
    <p:extLst>
      <p:ext uri="{BB962C8B-B14F-4D97-AF65-F5344CB8AC3E}">
        <p14:creationId xmlns:p14="http://schemas.microsoft.com/office/powerpoint/2010/main" val="347440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Final Check and Saving of Proof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6" y="1417638"/>
            <a:ext cx="7242503" cy="5766427"/>
          </a:xfrm>
        </p:spPr>
      </p:pic>
    </p:spTree>
    <p:extLst>
      <p:ext uri="{BB962C8B-B14F-4D97-AF65-F5344CB8AC3E}">
        <p14:creationId xmlns:p14="http://schemas.microsoft.com/office/powerpoint/2010/main" val="298526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Closing off the Section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6" y="1417638"/>
            <a:ext cx="7242502" cy="5766427"/>
          </a:xfrm>
        </p:spPr>
      </p:pic>
    </p:spTree>
    <p:extLst>
      <p:ext uri="{BB962C8B-B14F-4D97-AF65-F5344CB8AC3E}">
        <p14:creationId xmlns:p14="http://schemas.microsoft.com/office/powerpoint/2010/main" val="376705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Moving Back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6" y="1417638"/>
            <a:ext cx="7242502" cy="5766426"/>
          </a:xfrm>
        </p:spPr>
      </p:pic>
    </p:spTree>
    <p:extLst>
      <p:ext uri="{BB962C8B-B14F-4D97-AF65-F5344CB8AC3E}">
        <p14:creationId xmlns:p14="http://schemas.microsoft.com/office/powerpoint/2010/main" val="419070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Automatically Proving the Lemma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6" y="1417638"/>
            <a:ext cx="7242502" cy="5766426"/>
          </a:xfrm>
        </p:spPr>
      </p:pic>
    </p:spTree>
    <p:extLst>
      <p:ext uri="{BB962C8B-B14F-4D97-AF65-F5344CB8AC3E}">
        <p14:creationId xmlns:p14="http://schemas.microsoft.com/office/powerpoint/2010/main" val="419070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Automatically Proving the Lemma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6" y="1417638"/>
            <a:ext cx="7242501" cy="5766426"/>
          </a:xfrm>
        </p:spPr>
      </p:pic>
    </p:spTree>
    <p:extLst>
      <p:ext uri="{BB962C8B-B14F-4D97-AF65-F5344CB8AC3E}">
        <p14:creationId xmlns:p14="http://schemas.microsoft.com/office/powerpoint/2010/main" val="1531567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Natural Numbers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6" y="1417638"/>
            <a:ext cx="7242501" cy="5766425"/>
          </a:xfrm>
        </p:spPr>
      </p:pic>
    </p:spTree>
    <p:extLst>
      <p:ext uri="{BB962C8B-B14F-4D97-AF65-F5344CB8AC3E}">
        <p14:creationId xmlns:p14="http://schemas.microsoft.com/office/powerpoint/2010/main" val="611335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example </a:t>
            </a:r>
            <a:r>
              <a:rPr lang="en-US" dirty="0"/>
              <a:t>s</a:t>
            </a:r>
            <a:r>
              <a:rPr lang="en-US" dirty="0" smtClean="0"/>
              <a:t>hows</a:t>
            </a:r>
            <a:br>
              <a:rPr lang="en-US" dirty="0" smtClean="0"/>
            </a:br>
            <a:r>
              <a:rPr lang="en-US" dirty="0" smtClean="0"/>
              <a:t>(or, at least, what it starts to)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big tasks for Coq users is to figure out what these tactics do</a:t>
            </a:r>
          </a:p>
          <a:p>
            <a:r>
              <a:rPr lang="en-US" dirty="0" smtClean="0"/>
              <a:t>This task is challenging for several reasons</a:t>
            </a:r>
          </a:p>
          <a:p>
            <a:pPr lvl="1"/>
            <a:r>
              <a:rPr lang="en-US" dirty="0"/>
              <a:t>There are lots of tactics whose effects are dependent upon the given arguments and </a:t>
            </a:r>
            <a:r>
              <a:rPr lang="en-US" dirty="0" smtClean="0"/>
              <a:t>goals</a:t>
            </a:r>
          </a:p>
          <a:p>
            <a:pPr lvl="1"/>
            <a:r>
              <a:rPr lang="en-US" dirty="0"/>
              <a:t>Seeing the effects of tactics requires awkward movement through the proof </a:t>
            </a:r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There is a lot of black and white that has to be sorted through</a:t>
            </a:r>
          </a:p>
        </p:txBody>
      </p:sp>
    </p:spTree>
    <p:extLst>
      <p:ext uri="{BB962C8B-B14F-4D97-AF65-F5344CB8AC3E}">
        <p14:creationId xmlns:p14="http://schemas.microsoft.com/office/powerpoint/2010/main" val="343552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other problems to face, including ones for expert users</a:t>
            </a:r>
          </a:p>
          <a:p>
            <a:r>
              <a:rPr lang="en-US" dirty="0" smtClean="0"/>
              <a:t>To verify this, a survey was sent to Coq-Club mailing list subscribers</a:t>
            </a:r>
          </a:p>
          <a:p>
            <a:pPr lvl="1"/>
            <a:r>
              <a:rPr lang="en-US" dirty="0" smtClean="0"/>
              <a:t>48 responses</a:t>
            </a:r>
          </a:p>
          <a:p>
            <a:pPr lvl="1"/>
            <a:r>
              <a:rPr lang="en-US" dirty="0" smtClean="0"/>
              <a:t>Almost 4,500 words in response to the essay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3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general impression from the results: </a:t>
            </a:r>
          </a:p>
          <a:p>
            <a:pPr lvl="1"/>
            <a:r>
              <a:rPr lang="en-US" dirty="0" smtClean="0"/>
              <a:t>Appreciation of existing interfaces</a:t>
            </a:r>
          </a:p>
          <a:p>
            <a:pPr lvl="1"/>
            <a:r>
              <a:rPr lang="en-US" dirty="0" smtClean="0"/>
              <a:t>Some specific tasks we identified as difficult were indeed perceived as difficult</a:t>
            </a:r>
          </a:p>
          <a:p>
            <a:pPr lvl="1"/>
            <a:r>
              <a:rPr lang="en-US" dirty="0" smtClean="0"/>
              <a:t>Many helpful features could be added, in particular:</a:t>
            </a:r>
          </a:p>
          <a:p>
            <a:pPr lvl="2"/>
            <a:r>
              <a:rPr lang="en-US" dirty="0" smtClean="0"/>
              <a:t>features seen in programming IDEs, like refactoring</a:t>
            </a:r>
          </a:p>
          <a:p>
            <a:pPr lvl="2"/>
            <a:r>
              <a:rPr lang="en-US" dirty="0"/>
              <a:t>r</a:t>
            </a:r>
            <a:r>
              <a:rPr lang="en-US" smtClean="0"/>
              <a:t>epresentation </a:t>
            </a:r>
            <a:r>
              <a:rPr lang="en-US" dirty="0" smtClean="0"/>
              <a:t>of proof structure</a:t>
            </a:r>
          </a:p>
        </p:txBody>
      </p:sp>
    </p:spTree>
    <p:extLst>
      <p:ext uri="{BB962C8B-B14F-4D97-AF65-F5344CB8AC3E}">
        <p14:creationId xmlns:p14="http://schemas.microsoft.com/office/powerpoint/2010/main" val="10419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Improve usability of the Coq Proof Assistant</a:t>
            </a:r>
          </a:p>
          <a:p>
            <a:pPr lvl="1"/>
            <a:r>
              <a:rPr lang="en-US" dirty="0" smtClean="0"/>
              <a:t>Coq is a tool for developing and checking proofs</a:t>
            </a:r>
          </a:p>
          <a:p>
            <a:pPr lvl="1"/>
            <a:r>
              <a:rPr lang="en-US" dirty="0" smtClean="0"/>
              <a:t>Coq and similar tools are being used to formalize general mathematics</a:t>
            </a:r>
          </a:p>
          <a:p>
            <a:pPr lvl="1"/>
            <a:r>
              <a:rPr lang="en-US" dirty="0" smtClean="0"/>
              <a:t>Coq and similar tools are playing an important role in the development of </a:t>
            </a:r>
            <a:r>
              <a:rPr lang="en-US" b="1" i="1" dirty="0" smtClean="0"/>
              <a:t>more reliable software</a:t>
            </a:r>
            <a:endParaRPr lang="en-US" b="1" dirty="0" smtClean="0"/>
          </a:p>
          <a:p>
            <a:pPr lvl="2"/>
            <a:r>
              <a:rPr lang="en-US" dirty="0" smtClean="0"/>
              <a:t>It is based on a language using more sophisticated types</a:t>
            </a:r>
          </a:p>
          <a:p>
            <a:pPr lvl="2"/>
            <a:r>
              <a:rPr lang="en-US" dirty="0" smtClean="0"/>
              <a:t>One can use it to model and reason about software and hardware specifications and implementations</a:t>
            </a:r>
          </a:p>
          <a:p>
            <a:pPr lvl="1"/>
            <a:r>
              <a:rPr lang="en-US" dirty="0" smtClean="0"/>
              <a:t>Coq and similar tools can be used as an educational tool</a:t>
            </a:r>
          </a:p>
          <a:p>
            <a:pPr lvl="2"/>
            <a:r>
              <a:rPr lang="en-US" dirty="0" smtClean="0"/>
              <a:t>Students get more-immediate </a:t>
            </a:r>
            <a:r>
              <a:rPr lang="en-US" dirty="0" smtClean="0"/>
              <a:t>feedback</a:t>
            </a:r>
          </a:p>
          <a:p>
            <a:pPr lvl="2"/>
            <a:r>
              <a:rPr lang="en-US" dirty="0" smtClean="0"/>
              <a:t>Machine-checked proofs help ensure that all the necessary details are there when students are trying to understand theorems/proofs</a:t>
            </a:r>
            <a:endParaRPr lang="en-US" dirty="0" smtClean="0"/>
          </a:p>
          <a:p>
            <a:pPr lvl="2"/>
            <a:r>
              <a:rPr lang="en-US" dirty="0" smtClean="0"/>
              <a:t>Still </a:t>
            </a:r>
            <a:r>
              <a:rPr lang="en-US" dirty="0" smtClean="0"/>
              <a:t>somewhat difficult with Coq</a:t>
            </a:r>
          </a:p>
          <a:p>
            <a:pPr lvl="3"/>
            <a:r>
              <a:rPr lang="en-US" dirty="0" smtClean="0"/>
              <a:t>Tool needs to be taught</a:t>
            </a:r>
          </a:p>
          <a:p>
            <a:pPr lvl="3"/>
            <a:r>
              <a:rPr lang="en-US" dirty="0" smtClean="0"/>
              <a:t>Not always a lot of feedback</a:t>
            </a:r>
            <a:endParaRPr lang="en-US" dirty="0"/>
          </a:p>
          <a:p>
            <a:pPr lvl="2"/>
            <a:r>
              <a:rPr lang="en-US" dirty="0" smtClean="0"/>
              <a:t>Benjamin Pierce’s </a:t>
            </a:r>
            <a:r>
              <a:rPr lang="en-US" i="1" dirty="0" smtClean="0"/>
              <a:t>Software Foundations</a:t>
            </a:r>
            <a:r>
              <a:rPr lang="en-US" dirty="0" smtClean="0"/>
              <a:t> provides a </a:t>
            </a:r>
            <a:r>
              <a:rPr lang="en-US" dirty="0" smtClean="0"/>
              <a:t>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Improve usability of coding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Coq is also a program development tool</a:t>
            </a:r>
          </a:p>
          <a:p>
            <a:pPr lvl="2"/>
            <a:r>
              <a:rPr lang="en-US" dirty="0" smtClean="0"/>
              <a:t>You can define functions, declare variables, etc.</a:t>
            </a:r>
          </a:p>
          <a:p>
            <a:pPr lvl="2"/>
            <a:r>
              <a:rPr lang="en-US" dirty="0" smtClean="0"/>
              <a:t>You can prove theorems regarding these programs</a:t>
            </a:r>
          </a:p>
          <a:p>
            <a:pPr lvl="2"/>
            <a:r>
              <a:rPr lang="en-US" dirty="0" smtClean="0"/>
              <a:t>Surprisingly, the proofs you create correspond to programs</a:t>
            </a:r>
          </a:p>
          <a:p>
            <a:pPr lvl="3"/>
            <a:r>
              <a:rPr lang="en-US" dirty="0" smtClean="0"/>
              <a:t>Proof development mechanism becomes an alternative way to develop programs</a:t>
            </a:r>
            <a:endParaRPr lang="en-US" dirty="0" smtClean="0"/>
          </a:p>
          <a:p>
            <a:pPr lvl="1"/>
            <a:r>
              <a:rPr lang="en-US" dirty="0" smtClean="0"/>
              <a:t>Coq has many complexities and therefore many opportunities for designing helpful interfaces</a:t>
            </a:r>
            <a:endParaRPr lang="en-US" dirty="0" smtClean="0"/>
          </a:p>
          <a:p>
            <a:pPr lvl="1"/>
            <a:r>
              <a:rPr lang="en-US" dirty="0" err="1" smtClean="0"/>
              <a:t>Coq’s</a:t>
            </a:r>
            <a:r>
              <a:rPr lang="en-US" dirty="0" smtClean="0"/>
              <a:t> language pushes at the edges of what is considered practical </a:t>
            </a:r>
          </a:p>
          <a:p>
            <a:pPr lvl="2"/>
            <a:r>
              <a:rPr lang="en-US" dirty="0" smtClean="0"/>
              <a:t>By making Coq easier to use, we are expanding the range of practical programming languages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5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Proving with Coq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main existing user interfaces</a:t>
            </a:r>
          </a:p>
          <a:p>
            <a:pPr lvl="1"/>
            <a:r>
              <a:rPr lang="en-US" dirty="0" err="1" smtClean="0"/>
              <a:t>CoqIde</a:t>
            </a:r>
            <a:endParaRPr lang="en-US" dirty="0" smtClean="0"/>
          </a:p>
          <a:p>
            <a:pPr lvl="1"/>
            <a:r>
              <a:rPr lang="en-US" dirty="0" smtClean="0"/>
              <a:t>Proof General</a:t>
            </a:r>
          </a:p>
          <a:p>
            <a:r>
              <a:rPr lang="en-US" dirty="0" smtClean="0"/>
              <a:t>General idea behind both:</a:t>
            </a:r>
          </a:p>
          <a:p>
            <a:pPr lvl="1"/>
            <a:r>
              <a:rPr lang="en-US" dirty="0" smtClean="0"/>
              <a:t>Send “sentences” from text area to the </a:t>
            </a:r>
            <a:r>
              <a:rPr lang="en-US" sz="2400" b="1" dirty="0" err="1" smtClean="0">
                <a:latin typeface="Courier"/>
                <a:cs typeface="Courier"/>
              </a:rPr>
              <a:t>coqtop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command prompt</a:t>
            </a:r>
          </a:p>
          <a:p>
            <a:pPr lvl="2"/>
            <a:r>
              <a:rPr lang="en-US" dirty="0" smtClean="0"/>
              <a:t>Possibly undo the effects of evaluation</a:t>
            </a:r>
          </a:p>
          <a:p>
            <a:pPr lvl="1"/>
            <a:r>
              <a:rPr lang="en-US" dirty="0" smtClean="0"/>
              <a:t>Highlight sentences that have been/are being evaluated</a:t>
            </a:r>
          </a:p>
          <a:p>
            <a:pPr lvl="1"/>
            <a:r>
              <a:rPr lang="en-US" dirty="0" smtClean="0"/>
              <a:t>Report results of evaluation in one of two additional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3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Proving with Coq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(very simple) example: </a:t>
            </a:r>
          </a:p>
          <a:p>
            <a:pPr marL="0" indent="0">
              <a:buNone/>
            </a:pPr>
            <a:r>
              <a:rPr lang="en-US" dirty="0" smtClean="0"/>
              <a:t>Prove that,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(A -&gt; B -&gt; C) -&gt; (A -&gt; B) -&gt; A -&gt; C</a:t>
            </a: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where </a:t>
            </a:r>
            <a:r>
              <a:rPr lang="en-US" sz="2800" dirty="0" smtClean="0">
                <a:latin typeface="Courier"/>
                <a:cs typeface="Courier"/>
              </a:rPr>
              <a:t>A</a:t>
            </a:r>
            <a:r>
              <a:rPr lang="en-US" dirty="0" smtClean="0">
                <a:cs typeface="Courier"/>
              </a:rPr>
              <a:t>, </a:t>
            </a:r>
            <a:r>
              <a:rPr lang="en-US" sz="2800" dirty="0" smtClean="0">
                <a:latin typeface="Courier"/>
                <a:cs typeface="Courier"/>
              </a:rPr>
              <a:t>B</a:t>
            </a:r>
            <a:r>
              <a:rPr lang="en-US" dirty="0" smtClean="0">
                <a:cs typeface="Courier"/>
              </a:rPr>
              <a:t>, and </a:t>
            </a:r>
            <a:r>
              <a:rPr lang="en-US" sz="2800" dirty="0" smtClean="0">
                <a:latin typeface="Courier"/>
                <a:cs typeface="Courier"/>
              </a:rPr>
              <a:t>C</a:t>
            </a:r>
            <a:r>
              <a:rPr lang="en-US" dirty="0" smtClean="0">
                <a:cs typeface="Courier"/>
              </a:rPr>
              <a:t> are “</a:t>
            </a:r>
            <a:r>
              <a:rPr lang="en-US" sz="2800" dirty="0" err="1" smtClean="0">
                <a:latin typeface="Courier"/>
                <a:cs typeface="Courier"/>
              </a:rPr>
              <a:t>Prop</a:t>
            </a:r>
            <a:r>
              <a:rPr lang="en-US" dirty="0" err="1" smtClean="0">
                <a:cs typeface="Courier"/>
              </a:rPr>
              <a:t>”s</a:t>
            </a:r>
            <a:r>
              <a:rPr lang="en-US" dirty="0" smtClean="0">
                <a:cs typeface="Courier"/>
              </a:rPr>
              <a:t>.</a:t>
            </a:r>
          </a:p>
          <a:p>
            <a:r>
              <a:rPr lang="en-US" dirty="0" smtClean="0">
                <a:cs typeface="Courier"/>
              </a:rPr>
              <a:t>Note that this is equivalent to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(A -&gt; </a:t>
            </a:r>
            <a:r>
              <a:rPr lang="en-US" sz="2400" dirty="0" smtClean="0">
                <a:latin typeface="Courier"/>
                <a:cs typeface="Courier"/>
              </a:rPr>
              <a:t>(B </a:t>
            </a:r>
            <a:r>
              <a:rPr lang="en-US" sz="2400" dirty="0">
                <a:latin typeface="Courier"/>
                <a:cs typeface="Courier"/>
              </a:rPr>
              <a:t>-&gt; </a:t>
            </a:r>
            <a:r>
              <a:rPr lang="en-US" sz="2400" dirty="0" smtClean="0">
                <a:latin typeface="Courier"/>
                <a:cs typeface="Courier"/>
              </a:rPr>
              <a:t>C)) </a:t>
            </a:r>
            <a:r>
              <a:rPr lang="en-US" sz="2400" dirty="0">
                <a:latin typeface="Courier"/>
                <a:cs typeface="Courier"/>
              </a:rPr>
              <a:t>-&gt; </a:t>
            </a:r>
            <a:r>
              <a:rPr lang="en-US" sz="2400" dirty="0" smtClean="0">
                <a:latin typeface="Courier"/>
                <a:cs typeface="Courier"/>
              </a:rPr>
              <a:t>((</a:t>
            </a:r>
            <a:r>
              <a:rPr lang="en-US" sz="2400" dirty="0">
                <a:latin typeface="Courier"/>
                <a:cs typeface="Courier"/>
              </a:rPr>
              <a:t>A -&gt; B) -&gt; </a:t>
            </a:r>
            <a:r>
              <a:rPr lang="en-US" sz="2400" dirty="0" smtClean="0">
                <a:latin typeface="Courier"/>
                <a:cs typeface="Courier"/>
              </a:rPr>
              <a:t>(A </a:t>
            </a:r>
            <a:r>
              <a:rPr lang="en-US" sz="2400" dirty="0">
                <a:latin typeface="Courier"/>
                <a:cs typeface="Courier"/>
              </a:rPr>
              <a:t>-&gt; </a:t>
            </a:r>
            <a:r>
              <a:rPr lang="en-US" sz="2400" dirty="0" smtClean="0">
                <a:latin typeface="Courier"/>
                <a:cs typeface="Courier"/>
              </a:rPr>
              <a:t>C))</a:t>
            </a:r>
          </a:p>
          <a:p>
            <a:r>
              <a:rPr lang="en-US" dirty="0" smtClean="0">
                <a:cs typeface="Courier"/>
              </a:rPr>
              <a:t>An un-</a:t>
            </a:r>
            <a:r>
              <a:rPr lang="en-US" dirty="0" err="1" smtClean="0">
                <a:cs typeface="Courier"/>
              </a:rPr>
              <a:t>curryed</a:t>
            </a:r>
            <a:r>
              <a:rPr lang="en-US" dirty="0" smtClean="0">
                <a:cs typeface="Courier"/>
              </a:rPr>
              <a:t> version, + some extra whitespace, might be most natural: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((A /\ B) -&gt; C)  /\  (A -&gt; B))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-&gt;  (A -&gt; C)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254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Get Things Set Up</a:t>
            </a:r>
            <a:endParaRPr lang="en-US" dirty="0"/>
          </a:p>
        </p:txBody>
      </p:sp>
      <p:pic>
        <p:nvPicPr>
          <p:cNvPr id="4" name="Content Placeholder 3" descr="Screen shot 2013-07-24 at 9.28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86" r="-22386"/>
          <a:stretch>
            <a:fillRect/>
          </a:stretch>
        </p:blipFill>
        <p:spPr>
          <a:xfrm>
            <a:off x="-525279" y="1417638"/>
            <a:ext cx="10485157" cy="5766433"/>
          </a:xfrm>
        </p:spPr>
      </p:pic>
    </p:spTree>
    <p:extLst>
      <p:ext uri="{BB962C8B-B14F-4D97-AF65-F5344CB8AC3E}">
        <p14:creationId xmlns:p14="http://schemas.microsoft.com/office/powerpoint/2010/main" val="36498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4" y="1417638"/>
            <a:ext cx="7242510" cy="5766433"/>
          </a:xfrm>
        </p:spPr>
      </p:pic>
    </p:spTree>
    <p:extLst>
      <p:ext uri="{BB962C8B-B14F-4D97-AF65-F5344CB8AC3E}">
        <p14:creationId xmlns:p14="http://schemas.microsoft.com/office/powerpoint/2010/main" val="305831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 Proving with Coq:</a:t>
            </a:r>
            <a:br>
              <a:rPr lang="en-US" dirty="0" smtClean="0"/>
            </a:br>
            <a:r>
              <a:rPr lang="en-US" dirty="0" smtClean="0"/>
              <a:t>Enter &amp; Evaluate Tactics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4" y="1417638"/>
            <a:ext cx="7242510" cy="5766432"/>
          </a:xfrm>
        </p:spPr>
      </p:pic>
    </p:spTree>
    <p:extLst>
      <p:ext uri="{BB962C8B-B14F-4D97-AF65-F5344CB8AC3E}">
        <p14:creationId xmlns:p14="http://schemas.microsoft.com/office/powerpoint/2010/main" val="422715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721</Words>
  <Application>Microsoft Macintosh PowerPoint</Application>
  <PresentationFormat>On-screen Show (4:3)</PresentationFormat>
  <Paragraphs>95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Dissertation Proposal: User Interfaces for the Coq Proof Assistant</vt:lpstr>
      <vt:lpstr>Outline</vt:lpstr>
      <vt:lpstr>General Goals (1/2)</vt:lpstr>
      <vt:lpstr>General Goals (2/2)</vt:lpstr>
      <vt:lpstr>Theorem Proving with Coq</vt:lpstr>
      <vt:lpstr>Theorem Proving with Coq</vt:lpstr>
      <vt:lpstr>Theorem Proving with Coq: Get Things Set Up</vt:lpstr>
      <vt:lpstr>Theorem Proving with Coq: Enter &amp; Evaluate Tactics</vt:lpstr>
      <vt:lpstr>Theorem Proving with Coq: Enter &amp; Evaluate Tactics</vt:lpstr>
      <vt:lpstr>Theorem Proving with Coq: Enter &amp; Evaluate Tactics</vt:lpstr>
      <vt:lpstr>Theorem Proving with Coq: Enter &amp; Evaluate Tactics</vt:lpstr>
      <vt:lpstr>Theorem Proving with Coq: Enter &amp; Evaluate Tactics</vt:lpstr>
      <vt:lpstr>Theorem Proving with Coq: Enter &amp; Evaluate Tactics</vt:lpstr>
      <vt:lpstr>Theorem Proving with Coq: Enter &amp; Evaluate Tactics</vt:lpstr>
      <vt:lpstr>Theorem Proving with Coq: Enter &amp; Evaluate Tactics</vt:lpstr>
      <vt:lpstr>Theorem Proving with Coq: Enter &amp; Evaluate Tactics</vt:lpstr>
      <vt:lpstr>Theorem Proving with Coq: Enter &amp; Evaluate Tactics</vt:lpstr>
      <vt:lpstr>Theorem Proving with Coq: Enter &amp; Evaluate Tactics</vt:lpstr>
      <vt:lpstr>Theorem Proving with Coq: Enter &amp; Evaluate Tactics</vt:lpstr>
      <vt:lpstr>Theorem Proving with Coq: Final Check and Saving of Proof</vt:lpstr>
      <vt:lpstr>Theorem Proving with Coq: Final Check and Saving of Proof</vt:lpstr>
      <vt:lpstr>Theorem Proving with Coq: Closing off the Section</vt:lpstr>
      <vt:lpstr>Theorem Proving with Coq: Moving Back</vt:lpstr>
      <vt:lpstr>Theorem Proving with Coq: Automatically Proving the Lemma</vt:lpstr>
      <vt:lpstr>Theorem Proving with Coq: Automatically Proving the Lemma</vt:lpstr>
      <vt:lpstr>Theorem Proving with Coq: Natural Numbers</vt:lpstr>
      <vt:lpstr>What the example shows (or, at least, what it starts to)</vt:lpstr>
      <vt:lpstr>Survey</vt:lpstr>
      <vt:lpstr>Survey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Proposal: User Interfaces for the Coq Proof Assistant</dc:title>
  <dc:subject/>
  <dc:creator>Benjamin Berman</dc:creator>
  <cp:keywords/>
  <dc:description/>
  <cp:lastModifiedBy>Benjamin Berman</cp:lastModifiedBy>
  <cp:revision>32</cp:revision>
  <dcterms:created xsi:type="dcterms:W3CDTF">2013-07-23T14:03:25Z</dcterms:created>
  <dcterms:modified xsi:type="dcterms:W3CDTF">2013-07-24T17:21:25Z</dcterms:modified>
  <cp:category/>
</cp:coreProperties>
</file>