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635"/>
  </p:normalViewPr>
  <p:slideViewPr>
    <p:cSldViewPr snapToGrid="0" snapToObjects="1">
      <p:cViewPr varScale="1">
        <p:scale>
          <a:sx n="92" d="100"/>
          <a:sy n="92" d="100"/>
        </p:scale>
        <p:origin x="17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Folie mittels Klicken verschieben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1E376E-DCAC-44B3-8FA5-14054040824C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73C8212-215C-4201-B8C2-D69B07EA4FF8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F3633E-52E2-41C5-83B8-2699C48311BA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46F31CD-188C-4E7E-AF13-72CE0A1754CE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2282FAF-0A24-4D99-84C9-46FFE3BE30C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2F0264-6817-4153-A139-B6297FD89406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/>
          <p:nvPr/>
        </p:nvPicPr>
        <p:blipFill>
          <a:blip r:embed="rId14"/>
          <a:stretch/>
        </p:blipFill>
        <p:spPr>
          <a:xfrm>
            <a:off x="180000" y="180000"/>
            <a:ext cx="629280" cy="629280"/>
          </a:xfrm>
          <a:prstGeom prst="rect">
            <a:avLst/>
          </a:prstGeom>
          <a:ln>
            <a:noFill/>
          </a:ln>
        </p:spPr>
      </p:pic>
      <p:pic>
        <p:nvPicPr>
          <p:cNvPr id="5" name="Grafik 6"/>
          <p:cNvPicPr/>
          <p:nvPr/>
        </p:nvPicPr>
        <p:blipFill>
          <a:blip r:embed="rId15"/>
          <a:stretch/>
        </p:blipFill>
        <p:spPr>
          <a:xfrm>
            <a:off x="871200" y="180000"/>
            <a:ext cx="1545840" cy="629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36000" y="-175680"/>
            <a:ext cx="730728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7"/>
          <p:cNvPicPr/>
          <p:nvPr/>
        </p:nvPicPr>
        <p:blipFill>
          <a:blip r:embed="rId14"/>
          <a:stretch/>
        </p:blipFill>
        <p:spPr>
          <a:xfrm>
            <a:off x="180000" y="180000"/>
            <a:ext cx="629280" cy="629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lib/rand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howto.de/tutorial/funktionen-teil-2/hauptfunk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hyperlink" Target="https://de.wikipedia.org/wiki/Math.h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howto.de/tutorial/funktionen-teil-2/hauptfunk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cplusplus.com/reference/cstdlib/rand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12640" y="1484640"/>
            <a:ext cx="8117640" cy="12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64A8"/>
                </a:solidFill>
                <a:latin typeface="Arial"/>
                <a:ea typeface="DejaVu Sans"/>
              </a:rPr>
              <a:t>Übung – Grundlagen der Informatik</a:t>
            </a:r>
            <a:br/>
            <a:r>
              <a:rPr lang="de-DE" sz="2800" b="0" strike="noStrike" spc="-1">
                <a:solidFill>
                  <a:srgbClr val="0064A8"/>
                </a:solidFill>
                <a:latin typeface="Arial"/>
                <a:ea typeface="DejaVu Sans"/>
              </a:rPr>
              <a:t>Zusatzaufgaben - C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0" y="5022720"/>
            <a:ext cx="9143280" cy="42156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0" tIns="72000" rIns="936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C: Strukturen, Zeichenketten…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87" name="Grafik 3"/>
          <p:cNvPicPr/>
          <p:nvPr/>
        </p:nvPicPr>
        <p:blipFill>
          <a:blip r:embed="rId3"/>
          <a:stretch/>
        </p:blipFill>
        <p:spPr>
          <a:xfrm>
            <a:off x="2271600" y="2925000"/>
            <a:ext cx="4599720" cy="165564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5802480" y="4626720"/>
            <a:ext cx="114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64A8"/>
                </a:solidFill>
                <a:latin typeface="Arial"/>
                <a:ea typeface="DejaVu Sans"/>
              </a:rPr>
              <a:t>xckd.com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36000" y="180000"/>
            <a:ext cx="7307280" cy="62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936000" y="6309360"/>
            <a:ext cx="7307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TU Bergakademie Freiberg | Institut für Informatik | Bernhard-von-Cotta Str. 2 | Telefonnummer: 03731 / 39-2029 | Vortragender: Ben Lorenz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244360" y="6309360"/>
            <a:ext cx="728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B436E761-D4EE-4ECC-A61D-A53627E780DB}" type="slidenum"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10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936000" y="990000"/>
            <a:ext cx="7307280" cy="5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de-DE" sz="2400" b="1" strike="noStrike" spc="-1">
                <a:solidFill>
                  <a:srgbClr val="0064A8"/>
                </a:solidFill>
                <a:latin typeface="Arial"/>
                <a:ea typeface="DejaVu Sans"/>
              </a:rPr>
              <a:t>Wochentage berechnen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3480" y="1620360"/>
            <a:ext cx="7307280" cy="44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Schreibe ein Programm, das zu einem eingegebenen Datum (</a:t>
            </a:r>
            <a:r>
              <a:rPr lang="de-DE" sz="18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dd.mm.yyyy</a:t>
            </a: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) den Wochentag berechnet.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Dazu kann man von einem bekannten Datum ausgehen und den Abstand zu diesem Datum berechnen. Mit Hilfe des </a:t>
            </a:r>
            <a:r>
              <a:rPr lang="de-DE" sz="18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modulo</a:t>
            </a: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-Operators (%) lässt sich dann ein Wochentag bestimmen.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Der 1.1.1 war z.B. ein Samstag.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Achtung!:</a:t>
            </a:r>
            <a:endParaRPr lang="de-DE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Schaltjahre beachten, Julianischer und Gregorianischer Kalender (Umstellung 1700 in „Deutschland“, Sep. 1752 in GB)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36000" y="180000"/>
            <a:ext cx="7307280" cy="62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936000" y="1620000"/>
            <a:ext cx="7307280" cy="44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Schreibe ein Programm, das den Nutzer solange nach einer zufällig gewählten Zahl fragt, bis er sie errät.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Die Zahl soll zwischen 1 und 100 liegen und am Anfang des Programms von der rand()-Funktion bestimmt werden. (</a:t>
            </a:r>
            <a:r>
              <a:rPr lang="de-DE" sz="1800" b="0" u="sng" strike="noStrike" spc="-1">
                <a:solidFill>
                  <a:srgbClr val="0064A8"/>
                </a:solidFill>
                <a:uFillTx/>
                <a:latin typeface="Arial"/>
                <a:ea typeface="DejaVu Sans"/>
                <a:hlinkClick r:id="rId2"/>
              </a:rPr>
              <a:t>http://www.cplusplus.com/reference/cstdlib/rand/</a:t>
            </a: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)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Der Nutzer soll nach jedem Versuch den Hinweis erhalten, ob seine Zahl zu groß oder zu klein war.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(Bonus: Merke dir die obere und untere Grenze, die bereits vom Nutzer ermittelt wurde und gebe sie vor jedem Rateversuch aus.)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936000" y="6309360"/>
            <a:ext cx="7307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TU Bergakademie Freiberg | Institut für Informatik | Ben Lorenz | lorenzb@tu-freiberg.de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244360" y="6309360"/>
            <a:ext cx="728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C63F6653-53BB-46DD-BF39-5D0319856A2E}" type="slidenum"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2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936000" y="990000"/>
            <a:ext cx="7307280" cy="5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de-DE" sz="2400" b="1" strike="noStrike" spc="-1">
                <a:solidFill>
                  <a:srgbClr val="0064A8"/>
                </a:solidFill>
                <a:latin typeface="Arial"/>
                <a:ea typeface="DejaVu Sans"/>
              </a:rPr>
              <a:t>Langweiliges Ratespiel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36000" y="180000"/>
            <a:ext cx="7307280" cy="62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936000" y="1620000"/>
            <a:ext cx="7307280" cy="44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Finde </a:t>
            </a: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3 natürliche </a:t>
            </a: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Zahlen (</a:t>
            </a:r>
            <a:r>
              <a:rPr lang="de-DE" sz="18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a,b,c</a:t>
            </a: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), die folgende Bedingungen erfüllen: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936000" y="6309360"/>
            <a:ext cx="7307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TU Bergakademie Freiberg | Institut für Informatik | Ben Lorenz | lorenzb@tu-freiberg.de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244360" y="6309360"/>
            <a:ext cx="728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C32F6CB8-F2E8-431A-A131-A3E3E0114856}" type="slidenum"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3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936000" y="990000"/>
            <a:ext cx="7307280" cy="5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de-DE" sz="2400" b="1" strike="noStrike" spc="-1">
                <a:solidFill>
                  <a:srgbClr val="0064A8"/>
                </a:solidFill>
                <a:latin typeface="Arial"/>
                <a:ea typeface="DejaVu Sans"/>
              </a:rPr>
              <a:t>Pythagoras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3873600" y="2761200"/>
            <a:ext cx="719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3602160" y="2162880"/>
            <a:ext cx="1261440" cy="334800"/>
          </a:xfrm>
          <a:prstGeom prst="rect">
            <a:avLst/>
          </a:prstGeom>
          <a:blipFill rotWithShape="0">
            <a:blip r:embed="rId2"/>
            <a:stretch>
              <a:fillRect b="-3546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latin typeface="Arial"/>
                <a:ea typeface="DejaVu Sans"/>
              </a:rPr>
              <a:t> 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3517920" y="2520000"/>
            <a:ext cx="1430280" cy="334800"/>
          </a:xfrm>
          <a:prstGeom prst="rect">
            <a:avLst/>
          </a:prstGeom>
          <a:blipFill rotWithShape="0">
            <a:blip r:embed="rId3"/>
            <a:stretch>
              <a:fillRect b="-10710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latin typeface="Arial"/>
                <a:ea typeface="DejaVu Sans"/>
              </a:rPr>
              <a:t> 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2957400" y="2880720"/>
            <a:ext cx="2551680" cy="334800"/>
          </a:xfrm>
          <a:prstGeom prst="rect">
            <a:avLst/>
          </a:prstGeom>
          <a:blipFill rotWithShape="0">
            <a:blip r:embed="rId4"/>
            <a:stretch>
              <a:fillRect b="-7389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latin typeface="Arial"/>
                <a:ea typeface="DejaVu Sans"/>
              </a:rPr>
              <a:t> 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936000" y="180000"/>
            <a:ext cx="7307280" cy="62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936000" y="6309360"/>
            <a:ext cx="7307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TU Bergakademie Freiberg | Institut für Informatik | Bernhard-von-Cotta Str. 2 | Telefonnummer: 03731 / 39-2029 | Vortragender: Ben Lorenz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244360" y="6309360"/>
            <a:ext cx="728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E4B26F94-BFFA-4332-A79D-651C0491D2C8}" type="slidenum"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4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936000" y="990000"/>
            <a:ext cx="7307280" cy="5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de-DE" sz="2400" b="1" strike="noStrike" spc="-1">
                <a:solidFill>
                  <a:srgbClr val="0064A8"/>
                </a:solidFill>
                <a:latin typeface="Arial"/>
                <a:ea typeface="DejaVu Sans"/>
              </a:rPr>
              <a:t>Palindrom erkennen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6000" y="1620000"/>
            <a:ext cx="7307280" cy="44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Schreibe ein Programm, das prüft, ob ein per Kommandozeilenparameter übergebenes Wort ein Palindrom ist.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(</a:t>
            </a:r>
            <a:r>
              <a:rPr lang="de-DE" sz="1800" b="0" u="sng" strike="noStrike" spc="-1">
                <a:solidFill>
                  <a:srgbClr val="0064A8"/>
                </a:solidFill>
                <a:uFillTx/>
                <a:latin typeface="Arial"/>
                <a:ea typeface="DejaVu Sans"/>
                <a:hlinkClick r:id="rId3"/>
              </a:rPr>
              <a:t>http://www.c-howto.de/tutorial/funktionen-teil-2/hauptfunktion/</a:t>
            </a: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)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936000" y="180000"/>
            <a:ext cx="7307280" cy="62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936000" y="1620000"/>
            <a:ext cx="7307280" cy="44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IP-Adressen sind 32 Bit lang und werden deshalb häufig als Integer (int) repräsentiert. Der Mensch liest sie allerdings meistens als vier durch Punkte getrennte 8-Bit-Integer (char). (zB.: 127.0.0.1, 192.168.100.1 etc.)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Schreibe ein Programm, das zum Integer 16777343 die passende, für den Menschen lesbare IP-Adresse ausgibt.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000" b="0" strike="noStrike" spc="-1">
                <a:solidFill>
                  <a:srgbClr val="333333"/>
                </a:solidFill>
                <a:latin typeface="Arial"/>
                <a:ea typeface="DejaVu Sans"/>
              </a:rPr>
              <a:t>Hinweis: Mit Hilfe eines char-Pointers auf Teile eines int-Werts schauen.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936000" y="6309360"/>
            <a:ext cx="7307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TU Bergakademie Freiberg | Institut für Informatik | Ben Lorenz | lorenzb@tu-freiberg.de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244360" y="6309360"/>
            <a:ext cx="728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02606A81-D2EB-44CC-8F1D-889EE6D3DAD3}" type="slidenum"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5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936000" y="990000"/>
            <a:ext cx="7307280" cy="5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de-DE" sz="2400" b="1" strike="noStrike" spc="-1">
                <a:solidFill>
                  <a:srgbClr val="0064A8"/>
                </a:solidFill>
                <a:latin typeface="Arial"/>
                <a:ea typeface="DejaVu Sans"/>
              </a:rPr>
              <a:t>Kodierte IP-Adresse 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36000" y="180000"/>
            <a:ext cx="7307280" cy="62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936000" y="1620000"/>
            <a:ext cx="7307280" cy="44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Schreibe ein Programm, das das bestimmte Integral für 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f(x) = x⁵ + 2x² + x + 1 zwischen 0 und </a:t>
            </a: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2 numerisch berechnet.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Die mathematische Funktion soll mit Hilfe einer separaten C-Funktion implementiert werden, die wiederum von einer „</a:t>
            </a:r>
            <a:r>
              <a:rPr lang="de-DE" sz="18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integrate</a:t>
            </a: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“-Funktion aufgerufen wird. Letzterer soll als Parameter die </a:t>
            </a:r>
            <a:r>
              <a:rPr lang="de-DE" sz="18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Intervallsgrenzen</a:t>
            </a: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für das Integral und eine Schrittweite besitzen.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Bonus: Erweitere die „</a:t>
            </a:r>
            <a:r>
              <a:rPr lang="de-DE" sz="18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integrate</a:t>
            </a: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“-Funktion so, dass sie als ersten Parameter einen </a:t>
            </a:r>
            <a:r>
              <a:rPr lang="de-DE" sz="18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Funktionspointer</a:t>
            </a:r>
            <a:r>
              <a:rPr lang="de-DE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auf eine mathematische Funktion entgegen nimmt.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de-DE" sz="18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936000" y="6309360"/>
            <a:ext cx="7307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TU Bergakademie Freiberg | Institut für Informatik | Ben Lorenz | lorenzb@tu-freiberg.de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8244360" y="6309360"/>
            <a:ext cx="728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E467C6C9-61B5-4CAE-8904-3EDF43AB568F}" type="slidenum"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6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936000" y="990000"/>
            <a:ext cx="7307280" cy="5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de-DE" sz="2400" b="1" strike="noStrike" spc="-1">
                <a:solidFill>
                  <a:srgbClr val="0064A8"/>
                </a:solidFill>
                <a:latin typeface="Arial"/>
                <a:ea typeface="DejaVu Sans"/>
              </a:rPr>
              <a:t>Integral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36000" y="180000"/>
            <a:ext cx="7307280" cy="62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936000" y="1620000"/>
            <a:ext cx="7307280" cy="44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Schreibe ein Programm, das für einen eingegebenen Wert x die natürliche Exponentialfunktion berechnet. Dazu soll eine Taylorreihe verwendet werden. Die Reihenentwicklung soll abbrechen, wenn ein Folgeglied einen Minimalwert unterschreiten (</a:t>
            </a:r>
            <a:r>
              <a:rPr lang="de-DE" sz="1800" b="0" strike="noStrike" spc="-1">
                <a:solidFill>
                  <a:srgbClr val="333333"/>
                </a:solidFill>
                <a:latin typeface="Z003"/>
                <a:ea typeface="Z003"/>
              </a:rPr>
              <a:t>ε</a:t>
            </a: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Z003"/>
              </a:rPr>
              <a:t> &lt; 0.0001</a:t>
            </a: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).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Achtung: Es sind positive und negative x zulässig!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u="sng" strike="noStrike" spc="-1">
                <a:solidFill>
                  <a:srgbClr val="0064A8"/>
                </a:solidFill>
                <a:uFillTx/>
                <a:latin typeface="Arial"/>
                <a:ea typeface="DejaVu Sans"/>
                <a:hlinkClick r:id="rId2"/>
              </a:rPr>
              <a:t>https://de.wikipedia.org/wiki/Math.h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936000" y="6309360"/>
            <a:ext cx="7307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TU Bergakademie Freiberg | Institut für Informatik | Ben Lorenz | lorenzb@tu-freiberg.de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8244360" y="6309360"/>
            <a:ext cx="728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09D06454-BB04-460D-8B7D-CCE035125783}" type="slidenum"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7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936000" y="990000"/>
            <a:ext cx="7307280" cy="5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de-DE" sz="2400" b="1" strike="noStrike" spc="-1">
                <a:solidFill>
                  <a:srgbClr val="0064A8"/>
                </a:solidFill>
                <a:latin typeface="Arial"/>
                <a:ea typeface="DejaVu Sans"/>
              </a:rPr>
              <a:t>Taylorreihe der natürlichen Exponentialfunktion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123" name="Grafik 6"/>
          <p:cNvPicPr/>
          <p:nvPr/>
        </p:nvPicPr>
        <p:blipFill>
          <a:blip r:embed="rId3"/>
          <a:stretch/>
        </p:blipFill>
        <p:spPr>
          <a:xfrm>
            <a:off x="1335240" y="4005000"/>
            <a:ext cx="6508440" cy="79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36000" y="180000"/>
            <a:ext cx="7307280" cy="62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936000" y="6309360"/>
            <a:ext cx="7307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TU Bergakademie Freiberg | Institut für Informatik | Bernhard-von-Cotta Str. 2 | Telefonnummer: 03731 / 39-2029 | Vortragender: Ben Lorenz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244360" y="6309360"/>
            <a:ext cx="728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3E2F458C-1828-45D2-BFF2-A8AD5C68024A}" type="slidenum"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8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936000" y="990000"/>
            <a:ext cx="7307280" cy="5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de-DE" sz="2400" b="1" strike="noStrike" spc="-1">
                <a:solidFill>
                  <a:srgbClr val="0064A8"/>
                </a:solidFill>
                <a:latin typeface="Arial"/>
                <a:ea typeface="DejaVu Sans"/>
              </a:rPr>
              <a:t>Messreihe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936000" y="1620000"/>
            <a:ext cx="7307280" cy="44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3000"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Schreibe ein Programm zur Simulation einer Messreihe.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Eine Messung soll als Struktur definiert werden und folgende Felder enthalten: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ID der Messung (ganzzahlig, positiv)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Messwert (Gleitkommazahl, doppelte Genauigkeit)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Zeichenkette, die den Namen des Messgeräts enthält (7 sichtbare Zeichen lang)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Pointer auf die vorherige Messung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Der Nutzer soll beim Aufrufen des Programms eine Zahl als Kommandozeilenparameter an die main-Funktion übergeben. (</a:t>
            </a:r>
            <a:r>
              <a:rPr lang="de-DE" sz="1800" b="0" u="sng" strike="noStrike" spc="-1">
                <a:solidFill>
                  <a:srgbClr val="0064A8"/>
                </a:solidFill>
                <a:uFillTx/>
                <a:latin typeface="Arial"/>
                <a:ea typeface="DejaVu Sans"/>
                <a:hlinkClick r:id="rId3"/>
              </a:rPr>
              <a:t>http://www.c-howto.de/tutorial/funktionen-teil-2/hauptfunktion/</a:t>
            </a: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)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Es soll eine Messreihe mit dieser Anzahl an Messungen generiert werden. Die IDs sollen fortlaufend verteilt werden. Alle Messungen wurden mit dem gleichen Messgerät erfasst („FX-9000“). Der Wert der Messungen soll mit Hilfe der Zufallsfunktion rand() gewählt werden und zwischen 0 und 5000 liegen. (</a:t>
            </a:r>
            <a:r>
              <a:rPr lang="de-DE" sz="1800" b="0" u="sng" strike="noStrike" spc="-1">
                <a:solidFill>
                  <a:srgbClr val="0064A8"/>
                </a:solidFill>
                <a:uFillTx/>
                <a:latin typeface="Arial"/>
                <a:ea typeface="DejaVu Sans"/>
                <a:hlinkClick r:id="rId4"/>
              </a:rPr>
              <a:t>http://www.cplusplus.com/reference/cstdlib/rand/</a:t>
            </a: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)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Erstelle eine Funktion zur Ausgabe einer Messung. Eine weitere Funktion soll den Mittelwert aller Messwerte berechnen. Gib anschließend alle Messwerte aus, die über dem Mittelwert liegen.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36000" y="180000"/>
            <a:ext cx="7307280" cy="62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936000" y="6309360"/>
            <a:ext cx="7307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TU Bergakademie Freiberg | Institut für Informatik | Bernhard-von-Cotta Str. 2 | Telefonnummer: 03731 / 39-2029 | Vortragender: Ben Lorenz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8244360" y="6309360"/>
            <a:ext cx="728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CFA6ECE9-3650-4472-A6A0-384614F7AB52}" type="slidenum">
              <a:rPr lang="de-DE" sz="1000" b="0" strike="noStrike" spc="-1">
                <a:solidFill>
                  <a:srgbClr val="969696"/>
                </a:solidFill>
                <a:latin typeface="Arial"/>
                <a:ea typeface="DejaVu Sans"/>
              </a:rPr>
              <a:t>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936000" y="990000"/>
            <a:ext cx="7307280" cy="5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de-DE" sz="2400" b="1" strike="noStrike" spc="-1">
                <a:solidFill>
                  <a:srgbClr val="0064A8"/>
                </a:solidFill>
                <a:latin typeface="Arial"/>
                <a:ea typeface="DejaVu Sans"/>
              </a:rPr>
              <a:t>Pong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133" name="Grafik 131"/>
          <p:cNvPicPr/>
          <p:nvPr/>
        </p:nvPicPr>
        <p:blipFill>
          <a:blip r:embed="rId3"/>
          <a:stretch/>
        </p:blipFill>
        <p:spPr>
          <a:xfrm>
            <a:off x="6264360" y="2088000"/>
            <a:ext cx="2735280" cy="2087640"/>
          </a:xfrm>
          <a:prstGeom prst="rect">
            <a:avLst/>
          </a:prstGeom>
          <a:ln>
            <a:noFill/>
          </a:ln>
        </p:spPr>
      </p:pic>
      <p:sp>
        <p:nvSpPr>
          <p:cNvPr id="134" name="CustomShape 5"/>
          <p:cNvSpPr/>
          <p:nvPr/>
        </p:nvSpPr>
        <p:spPr>
          <a:xfrm>
            <a:off x="933480" y="1620360"/>
            <a:ext cx="7307280" cy="44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Schreibe eine Terminalanwendung, die dem bekannten Klassiker „Pong“ entspricht.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Verwende für die Darstellung die Bibliothek </a:t>
            </a:r>
            <a:r>
              <a:rPr lang="de-DE" sz="1800" b="0" i="1" strike="noStrike" spc="-1">
                <a:solidFill>
                  <a:srgbClr val="333333"/>
                </a:solidFill>
                <a:latin typeface="Arial"/>
                <a:ea typeface="DejaVu Sans"/>
              </a:rPr>
              <a:t>ncurses.</a:t>
            </a:r>
            <a:endParaRPr lang="de-DE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i="1" strike="noStrike" spc="-1">
                <a:solidFill>
                  <a:srgbClr val="333333"/>
                </a:solidFill>
                <a:latin typeface="Arial"/>
                <a:ea typeface="DejaVu Sans"/>
              </a:rPr>
              <a:t>ncurses </a:t>
            </a: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muss installiert sein</a:t>
            </a:r>
            <a:endParaRPr lang="de-DE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333333"/>
                </a:solidFill>
                <a:latin typeface="Courier New"/>
                <a:ea typeface="DejaVu Sans"/>
              </a:rPr>
              <a:t>#include&lt;curses.h&gt;</a:t>
            </a:r>
            <a:endParaRPr lang="de-DE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Kompilieren mit: </a:t>
            </a:r>
            <a:r>
              <a:rPr lang="de-DE" sz="1800" b="0" strike="noStrike" spc="-1">
                <a:solidFill>
                  <a:srgbClr val="333333"/>
                </a:solidFill>
                <a:latin typeface="Courier New"/>
                <a:ea typeface="DejaVu Sans"/>
              </a:rPr>
              <a:t>gcc pong.c -lncurses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Hinweise: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Lege eine Datenstruktur für Positionen, sowie eine für die Haltung aller</a:t>
            </a:r>
            <a:endParaRPr lang="de-DE" sz="1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Statusinformationen des Spiels an. </a:t>
            </a:r>
            <a:r>
              <a:rPr lang="de-DE" sz="900" b="0" strike="noStrike" spc="-1">
                <a:solidFill>
                  <a:srgbClr val="333333"/>
                </a:solidFill>
                <a:latin typeface="Arial"/>
                <a:ea typeface="DejaVu Sans"/>
              </a:rPr>
              <a:t>(Position Paddel links/recht, Position Ball, Bewegungsrichtung Ball, Punktestand, Pause-Falg, Ende-Flag)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Implementiere die Funktionen </a:t>
            </a:r>
            <a:r>
              <a:rPr lang="de-DE" sz="1300" b="0" strike="noStrike" spc="-1">
                <a:solidFill>
                  <a:srgbClr val="333333"/>
                </a:solidFill>
                <a:latin typeface="Courier New"/>
                <a:ea typeface="DejaVu Sans"/>
              </a:rPr>
              <a:t>key_proc(...), detect_collision(...), move_ball(...), print_field(...)</a:t>
            </a: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 und rufe sie, zusammen mit </a:t>
            </a:r>
            <a:r>
              <a:rPr lang="de-DE" sz="1300" b="0" strike="noStrike" spc="-1">
                <a:solidFill>
                  <a:srgbClr val="333333"/>
                </a:solidFill>
                <a:latin typeface="Courier New"/>
                <a:ea typeface="DejaVu Sans"/>
              </a:rPr>
              <a:t>usleep(50000)</a:t>
            </a: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, in einer Endlosschleife auf.</a:t>
            </a:r>
            <a:endParaRPr lang="de-DE" sz="1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Nach dem Erstellen eines „Fensters“ mit der </a:t>
            </a:r>
            <a:r>
              <a:rPr lang="de-DE" sz="1300" b="0" i="1" strike="noStrike" spc="-1">
                <a:solidFill>
                  <a:srgbClr val="333333"/>
                </a:solidFill>
                <a:latin typeface="Arial"/>
                <a:ea typeface="DejaVu Sans"/>
              </a:rPr>
              <a:t>ncurses</a:t>
            </a: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-Funktion </a:t>
            </a:r>
            <a:r>
              <a:rPr lang="de-DE" sz="1300" b="0" strike="noStrike" spc="-1">
                <a:solidFill>
                  <a:srgbClr val="333333"/>
                </a:solidFill>
                <a:latin typeface="Courier New"/>
                <a:ea typeface="DejaVu Sans"/>
              </a:rPr>
              <a:t>initscr() </a:t>
            </a: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folgende Funktionen ausführen: </a:t>
            </a:r>
            <a:r>
              <a:rPr lang="de-DE" sz="1300" b="0" strike="noStrike" spc="-1">
                <a:solidFill>
                  <a:srgbClr val="333333"/>
                </a:solidFill>
                <a:latin typeface="Courier New"/>
                <a:ea typeface="DejaVu Sans"/>
              </a:rPr>
              <a:t>noecho()</a:t>
            </a: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 - verhindert die Ausgabe der Tastatureingaben, </a:t>
            </a:r>
            <a:r>
              <a:rPr lang="de-DE" sz="1300" b="0" strike="noStrike" spc="-1">
                <a:solidFill>
                  <a:srgbClr val="333333"/>
                </a:solidFill>
                <a:latin typeface="Courier New"/>
                <a:ea typeface="DejaVu Sans"/>
              </a:rPr>
              <a:t>cbreak() </a:t>
            </a: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- verhindert das Zeilen-Buffern der Nutzereingabe,  </a:t>
            </a:r>
            <a:r>
              <a:rPr lang="de-DE" sz="1300" b="0" strike="noStrike" spc="-1">
                <a:solidFill>
                  <a:srgbClr val="333333"/>
                </a:solidFill>
                <a:latin typeface="Courier New"/>
                <a:ea typeface="DejaVu Sans"/>
              </a:rPr>
              <a:t>keypad(stdscr, TRUE) </a:t>
            </a: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- aktiviert Pfeil- und andere Funktionstasten, </a:t>
            </a:r>
            <a:r>
              <a:rPr lang="de-DE" sz="1300" b="0" strike="noStrike" spc="-1">
                <a:solidFill>
                  <a:srgbClr val="333333"/>
                </a:solidFill>
                <a:latin typeface="Courier New"/>
                <a:ea typeface="DejaVu Sans"/>
              </a:rPr>
              <a:t>nodelay(stdscr, TRUE)</a:t>
            </a: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 - macht </a:t>
            </a:r>
            <a:r>
              <a:rPr lang="de-DE" sz="1300" b="0" strike="noStrike" spc="-1">
                <a:solidFill>
                  <a:srgbClr val="333333"/>
                </a:solidFill>
                <a:latin typeface="Courier New"/>
                <a:ea typeface="DejaVu Sans"/>
              </a:rPr>
              <a:t>getch() </a:t>
            </a: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nicht-blockierend (mit </a:t>
            </a:r>
            <a:r>
              <a:rPr lang="de-DE" sz="1300" b="0" strike="noStrike" spc="-1">
                <a:solidFill>
                  <a:srgbClr val="333333"/>
                </a:solidFill>
                <a:latin typeface="Courier New"/>
                <a:ea typeface="DejaVu Sans"/>
              </a:rPr>
              <a:t>getch() </a:t>
            </a:r>
            <a:r>
              <a:rPr lang="de-DE" sz="1300" b="0" strike="noStrike" spc="-1">
                <a:solidFill>
                  <a:srgbClr val="333333"/>
                </a:solidFill>
                <a:latin typeface="Arial"/>
                <a:ea typeface="DejaVu Sans"/>
              </a:rPr>
              <a:t>kann die Tasteneingabe eingelesen werden)</a:t>
            </a:r>
            <a:endParaRPr lang="de-DE" sz="1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Übung1.potx</Template>
  <TotalTime>0</TotalTime>
  <Words>1033</Words>
  <Application>Microsoft Macintosh PowerPoint</Application>
  <PresentationFormat>Bildschirmpräsentation (4:3)</PresentationFormat>
  <Paragraphs>116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Courier New</vt:lpstr>
      <vt:lpstr>DejaVu Sans</vt:lpstr>
      <vt:lpstr>Symbol</vt:lpstr>
      <vt:lpstr>Times New Roman</vt:lpstr>
      <vt:lpstr>Wingdings</vt:lpstr>
      <vt:lpstr>Z003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home</dc:creator>
  <dc:description/>
  <cp:lastModifiedBy>Microsoft Office-Benutzer</cp:lastModifiedBy>
  <cp:revision>494</cp:revision>
  <cp:lastPrinted>2017-12-11T08:15:13Z</cp:lastPrinted>
  <dcterms:created xsi:type="dcterms:W3CDTF">2012-12-17T09:33:51Z</dcterms:created>
  <dcterms:modified xsi:type="dcterms:W3CDTF">2020-12-10T09:49:54Z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