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84" r:id="rId3"/>
    <p:sldId id="257" r:id="rId4"/>
    <p:sldId id="295" r:id="rId5"/>
    <p:sldId id="259" r:id="rId6"/>
    <p:sldId id="261" r:id="rId7"/>
    <p:sldId id="293" r:id="rId8"/>
    <p:sldId id="260" r:id="rId9"/>
    <p:sldId id="294" r:id="rId10"/>
    <p:sldId id="298" r:id="rId11"/>
    <p:sldId id="299" r:id="rId12"/>
    <p:sldId id="288" r:id="rId13"/>
    <p:sldId id="276" r:id="rId14"/>
    <p:sldId id="262" r:id="rId15"/>
    <p:sldId id="285" r:id="rId16"/>
    <p:sldId id="263" r:id="rId17"/>
    <p:sldId id="271" r:id="rId18"/>
    <p:sldId id="272" r:id="rId19"/>
    <p:sldId id="264" r:id="rId20"/>
    <p:sldId id="273" r:id="rId21"/>
    <p:sldId id="274" r:id="rId22"/>
    <p:sldId id="266" r:id="rId23"/>
    <p:sldId id="275" r:id="rId24"/>
    <p:sldId id="269" r:id="rId25"/>
    <p:sldId id="291" r:id="rId26"/>
    <p:sldId id="289" r:id="rId27"/>
    <p:sldId id="268" r:id="rId28"/>
    <p:sldId id="277" r:id="rId29"/>
    <p:sldId id="280" r:id="rId30"/>
    <p:sldId id="286" r:id="rId31"/>
    <p:sldId id="278" r:id="rId32"/>
    <p:sldId id="279" r:id="rId33"/>
    <p:sldId id="281" r:id="rId34"/>
    <p:sldId id="282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8EB8-6C07-F640-A584-96FDD6FAADD9}" type="datetimeFigureOut">
              <a:rPr lang="en-US" smtClean="0"/>
              <a:pPr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mailto:jcabibbo@fulls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quelpro.com/" TargetMode="External"/><Relationship Id="rId3" Type="http://schemas.openxmlformats.org/officeDocument/2006/relationships/hyperlink" Target="http://wb.mysql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achpit.com/articles/article.aspx?p=30885&amp;seqNum=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elational_database_management_syste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at </a:t>
            </a:r>
            <a:r>
              <a:rPr lang="en-US" dirty="0" smtClean="0">
                <a:hlinkClick r:id="rId2"/>
              </a:rPr>
              <a:t>https://github.com/</a:t>
            </a:r>
            <a:endParaRPr lang="en-US" dirty="0" smtClean="0"/>
          </a:p>
          <a:p>
            <a:r>
              <a:rPr lang="en-US" dirty="0" smtClean="0"/>
              <a:t>Download the </a:t>
            </a:r>
            <a:r>
              <a:rPr lang="en-US" dirty="0" err="1" smtClean="0"/>
              <a:t>GitHub</a:t>
            </a:r>
            <a:r>
              <a:rPr lang="en-US" dirty="0" smtClean="0"/>
              <a:t> software.</a:t>
            </a:r>
          </a:p>
          <a:p>
            <a:r>
              <a:rPr lang="en-US" dirty="0" smtClean="0"/>
              <a:t>Email your username to </a:t>
            </a:r>
            <a:r>
              <a:rPr lang="en-US" dirty="0" smtClean="0">
                <a:hlinkClick r:id="rId3"/>
              </a:rPr>
              <a:t>jcabibbo@fullsail.com</a:t>
            </a:r>
            <a:r>
              <a:rPr lang="en-US" dirty="0" smtClean="0"/>
              <a:t> and I will share my repo. </a:t>
            </a:r>
          </a:p>
          <a:p>
            <a:r>
              <a:rPr lang="en-US" dirty="0" smtClean="0"/>
              <a:t>All labs MUST be submitted through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smtClean="0"/>
              <a:t>Address: git</a:t>
            </a:r>
            <a:r>
              <a:rPr lang="en-US" dirty="0" err="1" smtClean="0"/>
              <a:t>@github.com:johncabibbo/dbs.git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you need to generate an SSH key for </a:t>
            </a:r>
            <a:r>
              <a:rPr lang="en-US" dirty="0" err="1" smtClean="0"/>
              <a:t>GitHub</a:t>
            </a:r>
            <a:r>
              <a:rPr lang="en-US" dirty="0" smtClean="0"/>
              <a:t>, follow the directions below.</a:t>
            </a:r>
          </a:p>
          <a:p>
            <a:endParaRPr lang="en-US" dirty="0" smtClean="0"/>
          </a:p>
          <a:p>
            <a:r>
              <a:rPr lang="en-US" dirty="0" err="1" smtClean="0"/>
              <a:t>cd</a:t>
            </a:r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dirty="0" smtClean="0"/>
              <a:t> –al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–</a:t>
            </a:r>
            <a:r>
              <a:rPr lang="en-US" dirty="0" err="1" smtClean="0"/>
              <a:t>p</a:t>
            </a:r>
            <a:r>
              <a:rPr lang="en-US" dirty="0" smtClean="0"/>
              <a:t> .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err="1" smtClean="0"/>
              <a:t>cd</a:t>
            </a:r>
            <a:r>
              <a:rPr lang="en-US" dirty="0" smtClean="0"/>
              <a:t> .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err="1" smtClean="0"/>
              <a:t>ssh-keygen</a:t>
            </a:r>
            <a:r>
              <a:rPr lang="en-US" dirty="0" smtClean="0"/>
              <a:t> -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rsa</a:t>
            </a:r>
            <a:r>
              <a:rPr lang="en-US" dirty="0" smtClean="0"/>
              <a:t> -C '</a:t>
            </a:r>
            <a:r>
              <a:rPr lang="en-US" dirty="0" err="1" smtClean="0"/>
              <a:t>jcabibbo@fullsail.com</a:t>
            </a:r>
            <a:r>
              <a:rPr lang="en-US" dirty="0" smtClean="0"/>
              <a:t>' -N '' –</a:t>
            </a:r>
            <a:r>
              <a:rPr lang="en-US" dirty="0" err="1" smtClean="0"/>
              <a:t>v</a:t>
            </a:r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dirty="0" smtClean="0"/>
              <a:t> –al </a:t>
            </a:r>
          </a:p>
          <a:p>
            <a:r>
              <a:rPr lang="en-US" dirty="0" smtClean="0"/>
              <a:t>You will have a file called </a:t>
            </a:r>
            <a:r>
              <a:rPr lang="en-US" dirty="0" err="1" smtClean="0"/>
              <a:t>id_rsa.pub</a:t>
            </a:r>
            <a:r>
              <a:rPr lang="en-US" dirty="0" smtClean="0"/>
              <a:t>. This is your key.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MySQL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MAMP</a:t>
            </a:r>
          </a:p>
          <a:p>
            <a:r>
              <a:rPr lang="en-US" dirty="0" smtClean="0"/>
              <a:t>Download &amp; Install Sequel Pro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http://www.sequelpro.com/</a:t>
            </a:r>
            <a:endParaRPr lang="en-US" dirty="0" smtClean="0"/>
          </a:p>
          <a:p>
            <a:r>
              <a:rPr lang="en-US" dirty="0" smtClean="0"/>
              <a:t>MySQL Workbench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http://wb.mysql.com/</a:t>
            </a:r>
            <a:endParaRPr lang="en-US" dirty="0" smtClean="0"/>
          </a:p>
          <a:p>
            <a:r>
              <a:rPr lang="en-US" dirty="0" err="1" smtClean="0"/>
              <a:t>PHPMyAdmin</a:t>
            </a:r>
            <a:r>
              <a:rPr lang="en-US" dirty="0" smtClean="0"/>
              <a:t> (http://localhost:8888/MAMP/)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DB named “</a:t>
            </a:r>
            <a:r>
              <a:rPr lang="en-US" dirty="0" err="1" smtClean="0"/>
              <a:t>exampleXXXX</a:t>
            </a:r>
            <a:r>
              <a:rPr lang="en-US" dirty="0" smtClean="0"/>
              <a:t>” through Sequel Pro</a:t>
            </a:r>
          </a:p>
          <a:p>
            <a:r>
              <a:rPr lang="en-US" dirty="0" smtClean="0"/>
              <a:t>Run the MySQL dump file to create tables, keys, indexes (</a:t>
            </a:r>
            <a:r>
              <a:rPr lang="en-US" dirty="0" err="1" smtClean="0"/>
              <a:t>example_Student_database.sql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tables are fully optimized.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Structure</a:t>
            </a:r>
            <a:endParaRPr lang="en-US" dirty="0"/>
          </a:p>
        </p:txBody>
      </p:sp>
      <p:pic>
        <p:nvPicPr>
          <p:cNvPr id="6" name="Content Placeholder 5" descr="userTableStructure1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45396" b="-45396"/>
          <a:stretch>
            <a:fillRect/>
          </a:stretch>
        </p:blipFill>
        <p:spPr>
          <a:xfrm>
            <a:off x="457200" y="234108"/>
            <a:ext cx="8229600" cy="4525963"/>
          </a:xfrm>
        </p:spPr>
      </p:pic>
      <p:pic>
        <p:nvPicPr>
          <p:cNvPr id="7" name="Picture 6" descr="userTableData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8" y="3921239"/>
            <a:ext cx="7323307" cy="2349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Types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3372" y="1864376"/>
            <a:ext cx="3702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Field Data Types: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Char (Set Length)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 (Variable)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 Decimal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5562" y="2364246"/>
            <a:ext cx="3971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Date, </a:t>
            </a:r>
            <a:r>
              <a:rPr lang="en-US" sz="2800" dirty="0" err="1" smtClean="0"/>
              <a:t>Datetime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 Text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Bit (0 or 1)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many more…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08513" y="5863327"/>
            <a:ext cx="79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Reference: </a:t>
            </a:r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www.peachpit.com/articles/article.aspx?p</a:t>
            </a:r>
            <a:r>
              <a:rPr lang="en-US" sz="1600" dirty="0" smtClean="0">
                <a:hlinkClick r:id="rId2"/>
              </a:rPr>
              <a:t>=30885&amp;seqNum=7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 Constraint - Must Be unique</a:t>
            </a:r>
          </a:p>
          <a:p>
            <a:r>
              <a:rPr lang="en-US" dirty="0" smtClean="0"/>
              <a:t>Foreign Key Constraint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Unique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Contacts</a:t>
            </a:r>
            <a:endParaRPr lang="en-US" dirty="0"/>
          </a:p>
        </p:txBody>
      </p:sp>
      <p:pic>
        <p:nvPicPr>
          <p:cNvPr id="4" name="Picture 3" descr="googleContac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10" y="1417638"/>
            <a:ext cx="4178490" cy="4919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pic>
        <p:nvPicPr>
          <p:cNvPr id="6" name="Content Placeholder 5" descr="exampleDB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1376" r="-51376"/>
          <a:stretch>
            <a:fillRect/>
          </a:stretch>
        </p:blipFill>
        <p:spPr>
          <a:xfrm>
            <a:off x="-656915" y="1238522"/>
            <a:ext cx="9849352" cy="54167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Key </a:t>
            </a:r>
          </a:p>
          <a:p>
            <a:pPr lvl="1"/>
            <a:r>
              <a:rPr lang="en-US" dirty="0" smtClean="0"/>
              <a:t>Must be unique </a:t>
            </a:r>
          </a:p>
          <a:p>
            <a:pPr lvl="1"/>
            <a:r>
              <a:rPr lang="en-US" dirty="0" smtClean="0"/>
              <a:t>Data is indexed</a:t>
            </a:r>
          </a:p>
          <a:p>
            <a:pPr lvl="1"/>
            <a:r>
              <a:rPr lang="en-US" dirty="0" smtClean="0"/>
              <a:t>Data type: </a:t>
            </a:r>
            <a:r>
              <a:rPr lang="en-US" dirty="0" err="1" smtClean="0"/>
              <a:t>int</a:t>
            </a:r>
            <a:r>
              <a:rPr lang="en-US" dirty="0" smtClean="0"/>
              <a:t> &amp; </a:t>
            </a:r>
            <a:r>
              <a:rPr lang="en-US" dirty="0" err="1" smtClean="0"/>
              <a:t>varchar</a:t>
            </a:r>
            <a:endParaRPr lang="en-US" dirty="0" smtClean="0"/>
          </a:p>
          <a:p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Points to a primary key</a:t>
            </a:r>
          </a:p>
          <a:p>
            <a:pPr lvl="1"/>
            <a:r>
              <a:rPr lang="en-US" dirty="0" smtClean="0"/>
              <a:t>Forces Values</a:t>
            </a:r>
          </a:p>
          <a:p>
            <a:r>
              <a:rPr lang="en-US" sz="2800" dirty="0" smtClean="0"/>
              <a:t>A key can be a single column or a composite key of multiple columns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Databases</a:t>
            </a:r>
          </a:p>
          <a:p>
            <a:r>
              <a:rPr lang="en-US" dirty="0" smtClean="0"/>
              <a:t>Types of Databases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Basic Constraints</a:t>
            </a:r>
          </a:p>
          <a:p>
            <a:r>
              <a:rPr lang="en-US" dirty="0" smtClean="0"/>
              <a:t>Keys &amp; Indexes</a:t>
            </a:r>
          </a:p>
          <a:p>
            <a:r>
              <a:rPr lang="en-US" dirty="0" smtClean="0"/>
              <a:t>My SQL + Tools</a:t>
            </a:r>
          </a:p>
          <a:p>
            <a:r>
              <a:rPr lang="en-US" dirty="0" smtClean="0"/>
              <a:t>Database Import</a:t>
            </a:r>
          </a:p>
          <a:p>
            <a:r>
              <a:rPr lang="en-US" dirty="0" smtClean="0"/>
              <a:t>SQL Dump</a:t>
            </a:r>
          </a:p>
          <a:p>
            <a:r>
              <a:rPr lang="en-US" dirty="0" smtClean="0"/>
              <a:t>CRUD - Create, Read, Update and Delete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foreign key must point a primary key.</a:t>
            </a:r>
          </a:p>
          <a:p>
            <a:r>
              <a:rPr lang="en-US" dirty="0" smtClean="0"/>
              <a:t>The relationship is enforced.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design of a relational database management system (</a:t>
            </a:r>
            <a:r>
              <a:rPr lang="en-US" dirty="0" smtClean="0">
                <a:hlinkClick r:id="rId2" tooltip="Relational database management system"/>
              </a:rPr>
              <a:t>RDBMS</a:t>
            </a:r>
            <a:r>
              <a:rPr lang="en-US" dirty="0" smtClean="0"/>
              <a:t>), the process of organizing data to minimize redundancy is called </a:t>
            </a:r>
            <a:r>
              <a:rPr lang="en-US" b="1" dirty="0" smtClean="0"/>
              <a:t>normalization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Consistent, logical table structure</a:t>
            </a:r>
          </a:p>
          <a:p>
            <a:pPr lvl="2"/>
            <a:r>
              <a:rPr lang="en-US" dirty="0" smtClean="0">
                <a:latin typeface="Gill Sans Light" charset="0"/>
              </a:rPr>
              <a:t>No quirks (anomalies)</a:t>
            </a:r>
          </a:p>
          <a:p>
            <a:pPr lvl="2"/>
            <a:r>
              <a:rPr lang="en-US" dirty="0" smtClean="0">
                <a:latin typeface="Gill Sans Light" charset="0"/>
              </a:rPr>
              <a:t>Table design fits analog model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Easy to query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Good performance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Eliminate duplicate data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Forward-compatible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repeating groups in individual tables. </a:t>
            </a:r>
          </a:p>
          <a:p>
            <a:r>
              <a:rPr lang="en-US" dirty="0" smtClean="0"/>
              <a:t>Create a separate table for each set of related data. </a:t>
            </a:r>
          </a:p>
          <a:p>
            <a:r>
              <a:rPr lang="en-US" dirty="0" smtClean="0"/>
              <a:t>Identify each set of related data with a primary key. </a:t>
            </a:r>
          </a:p>
          <a:p>
            <a:r>
              <a:rPr lang="en-US" dirty="0" smtClean="0"/>
              <a:t>Every row*column has exactly one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pic>
        <p:nvPicPr>
          <p:cNvPr id="4" name="Content Placeholder 3" descr="invoiceOrder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9719" r="-39719"/>
          <a:stretch>
            <a:fillRect/>
          </a:stretch>
        </p:blipFill>
        <p:spPr>
          <a:xfrm>
            <a:off x="2186736" y="16002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1985966"/>
            <a:ext cx="37164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invoice table does not follow </a:t>
            </a:r>
          </a:p>
          <a:p>
            <a:r>
              <a:rPr lang="en-US" dirty="0" smtClean="0"/>
              <a:t>first normal form. This is the incorrect way to design a table.</a:t>
            </a:r>
          </a:p>
          <a:p>
            <a:endParaRPr lang="en-US" dirty="0" smtClean="0"/>
          </a:p>
          <a:p>
            <a:r>
              <a:rPr lang="en-US" dirty="0" smtClean="0"/>
              <a:t>The order &amp; orderItem table </a:t>
            </a:r>
          </a:p>
          <a:p>
            <a:r>
              <a:rPr lang="en-US" dirty="0" smtClean="0"/>
              <a:t>combined follow first normal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MySQL: ISAM </a:t>
            </a:r>
            <a:r>
              <a:rPr lang="en-US" dirty="0" err="1" smtClean="0"/>
              <a:t>vs</a:t>
            </a:r>
            <a:r>
              <a:rPr lang="en-US" dirty="0" smtClean="0"/>
              <a:t> INNO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MySQL Only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InnoDB</a:t>
            </a:r>
            <a:r>
              <a:rPr lang="en-US" dirty="0" smtClean="0"/>
              <a:t>: Row level locking, Transaction support, foreign key</a:t>
            </a:r>
          </a:p>
          <a:p>
            <a:pPr>
              <a:buNone/>
            </a:pPr>
            <a:r>
              <a:rPr lang="en-US" dirty="0" smtClean="0"/>
              <a:t>     constraints and crash recovery.</a:t>
            </a:r>
          </a:p>
          <a:p>
            <a:endParaRPr lang="en-US" dirty="0" smtClean="0"/>
          </a:p>
          <a:p>
            <a:r>
              <a:rPr lang="en-US" dirty="0" smtClean="0"/>
              <a:t>MyISAM: Much more conservator approach to disk space</a:t>
            </a:r>
          </a:p>
          <a:p>
            <a:pPr>
              <a:buNone/>
            </a:pPr>
            <a:r>
              <a:rPr lang="en-US" dirty="0" smtClean="0"/>
              <a:t>     management each MyISAM table store in a separate file. </a:t>
            </a:r>
          </a:p>
          <a:p>
            <a:pPr>
              <a:buNone/>
            </a:pPr>
            <a:r>
              <a:rPr lang="en-US" dirty="0" smtClean="0"/>
              <a:t>     In MyISAM memory and space usage, full text indexing support, table based locking, bulk insert capabilities and speed are plus factor but crushes recovery would be the horror story.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were presented a CVS file with the fields below, how would you create your tables?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	VIN, make, model, year, color</a:t>
            </a:r>
            <a:r>
              <a:rPr lang="en-US" smtClean="0"/>
              <a:t>, engine, </a:t>
            </a:r>
            <a:r>
              <a:rPr lang="en-US" dirty="0" smtClean="0"/>
              <a:t>A/C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table through </a:t>
            </a:r>
            <a:r>
              <a:rPr lang="en-US" dirty="0" err="1" smtClean="0"/>
              <a:t>SequelPro</a:t>
            </a:r>
            <a:r>
              <a:rPr lang="en-US" dirty="0" smtClean="0"/>
              <a:t> called: </a:t>
            </a:r>
            <a:r>
              <a:rPr lang="en-US" dirty="0" err="1" smtClean="0"/>
              <a:t>userAuto</a:t>
            </a:r>
            <a:endParaRPr lang="en-US" dirty="0" smtClean="0"/>
          </a:p>
          <a:p>
            <a:r>
              <a:rPr lang="en-US" dirty="0" smtClean="0"/>
              <a:t>Fields: </a:t>
            </a:r>
            <a:r>
              <a:rPr lang="en-US" dirty="0" err="1" smtClean="0"/>
              <a:t>userAutoId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vin</a:t>
            </a:r>
            <a:r>
              <a:rPr lang="en-US" dirty="0" smtClean="0"/>
              <a:t>, </a:t>
            </a:r>
            <a:r>
              <a:rPr lang="en-US" dirty="0" err="1" smtClean="0"/>
              <a:t>makeId</a:t>
            </a:r>
            <a:r>
              <a:rPr lang="en-US" dirty="0" smtClean="0"/>
              <a:t>, </a:t>
            </a:r>
            <a:r>
              <a:rPr lang="en-US" dirty="0" err="1" smtClean="0"/>
              <a:t>modelId</a:t>
            </a:r>
            <a:r>
              <a:rPr lang="en-US" dirty="0" smtClean="0"/>
              <a:t>, year, </a:t>
            </a:r>
            <a:r>
              <a:rPr lang="en-US" dirty="0" err="1" smtClean="0"/>
              <a:t>colorId</a:t>
            </a:r>
            <a:r>
              <a:rPr lang="en-US" dirty="0" smtClean="0"/>
              <a:t>, </a:t>
            </a:r>
            <a:r>
              <a:rPr lang="en-US" dirty="0" err="1" smtClean="0"/>
              <a:t>engineId</a:t>
            </a:r>
            <a:r>
              <a:rPr lang="en-US" dirty="0" smtClean="0"/>
              <a:t>, ac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There are 4 basic SQL commands: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Others: Create, Alter, Drop, Truncate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smtClean="0"/>
              <a:t>: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from users</a:t>
            </a:r>
          </a:p>
          <a:p>
            <a:r>
              <a:rPr lang="en-US" dirty="0" smtClean="0"/>
              <a:t>Select * from users where username = ‘</a:t>
            </a:r>
            <a:r>
              <a:rPr lang="en-US" dirty="0" err="1" smtClean="0"/>
              <a:t>jdoe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Select * from users where age &lt; 23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users</a:t>
            </a:r>
          </a:p>
          <a:p>
            <a:pPr>
              <a:buNone/>
            </a:pPr>
            <a:r>
              <a:rPr lang="en-US" dirty="0" smtClean="0"/>
              <a:t>	inner join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on  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 into users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,</a:t>
            </a:r>
            <a:r>
              <a:rPr lang="en-US" dirty="0" err="1" smtClean="0"/>
              <a:t>lastname</a:t>
            </a:r>
            <a:r>
              <a:rPr lang="en-US" dirty="0" smtClean="0"/>
              <a:t>, username, password, DOB, </a:t>
            </a:r>
            <a:r>
              <a:rPr lang="en-US" dirty="0" err="1" smtClean="0"/>
              <a:t>userTypeId</a:t>
            </a:r>
            <a:r>
              <a:rPr lang="en-US" dirty="0" smtClean="0"/>
              <a:t>, </a:t>
            </a:r>
            <a:r>
              <a:rPr lang="en-US" dirty="0" err="1" smtClean="0"/>
              <a:t>userStatusId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 values (</a:t>
            </a:r>
          </a:p>
          <a:p>
            <a:pPr>
              <a:buNone/>
            </a:pPr>
            <a:r>
              <a:rPr lang="en-US" dirty="0" smtClean="0"/>
              <a:t>’FIRSTNAME’, ‘LASTNAME’, ‘USERNAME’, ‘PASSWORD’, ‘DOB’, 1, 1</a:t>
            </a:r>
          </a:p>
          <a:p>
            <a:pPr>
              <a:buNone/>
            </a:pP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40399"/>
            <a:ext cx="8229600" cy="5828944"/>
          </a:xfrm>
        </p:spPr>
        <p:txBody>
          <a:bodyPr/>
          <a:lstStyle/>
          <a:p>
            <a:r>
              <a:rPr lang="en-US" dirty="0" smtClean="0"/>
              <a:t>What is a DB (Database)? </a:t>
            </a:r>
          </a:p>
          <a:p>
            <a:r>
              <a:rPr lang="en-US" dirty="0" smtClean="0"/>
              <a:t>Why do we need one? Why not use a text file? </a:t>
            </a:r>
          </a:p>
          <a:p>
            <a:r>
              <a:rPr lang="en-US" dirty="0" smtClean="0"/>
              <a:t>What are the benefits?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Consistency 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Why does this fail?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into users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,</a:t>
            </a:r>
            <a:r>
              <a:rPr lang="en-US" dirty="0" err="1" smtClean="0"/>
              <a:t>lastname</a:t>
            </a:r>
            <a:r>
              <a:rPr lang="en-US" dirty="0" smtClean="0"/>
              <a:t>, username, password, DOB, </a:t>
            </a:r>
            <a:r>
              <a:rPr lang="en-US" dirty="0" err="1" smtClean="0"/>
              <a:t>userTypeId</a:t>
            </a:r>
            <a:r>
              <a:rPr lang="en-US" dirty="0" smtClean="0"/>
              <a:t>, </a:t>
            </a:r>
            <a:r>
              <a:rPr lang="en-US" dirty="0" err="1" smtClean="0"/>
              <a:t>userStatusId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 values (</a:t>
            </a:r>
          </a:p>
          <a:p>
            <a:pPr>
              <a:buNone/>
            </a:pPr>
            <a:r>
              <a:rPr lang="en-US" dirty="0" smtClean="0"/>
              <a:t>’John’, ‘Smith’, ‘</a:t>
            </a:r>
            <a:r>
              <a:rPr lang="en-US" dirty="0" err="1" smtClean="0"/>
              <a:t>jsmith</a:t>
            </a:r>
            <a:r>
              <a:rPr lang="en-US" dirty="0" smtClean="0"/>
              <a:t>’, ‘password’, ’03/03/67’</a:t>
            </a:r>
            <a:r>
              <a:rPr lang="en-US" smtClean="0"/>
              <a:t>, 1, </a:t>
            </a: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update users set</a:t>
            </a:r>
          </a:p>
          <a:p>
            <a:pPr>
              <a:buNone/>
            </a:pPr>
            <a:r>
              <a:rPr lang="en-US" dirty="0" smtClean="0"/>
              <a:t>	password = ‘password123’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userId</a:t>
            </a:r>
            <a:r>
              <a:rPr lang="en-US" dirty="0" smtClean="0"/>
              <a:t> = ‘YOUR USER ID’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 the primary key in the where clause.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delete from users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userId</a:t>
            </a:r>
            <a:r>
              <a:rPr lang="en-US" dirty="0" smtClean="0"/>
              <a:t> = ‘YOUR USER ID’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CREATE  TABLE `mailLog` (  </a:t>
            </a:r>
            <a:br>
              <a:rPr lang="en-US" sz="2800" dirty="0" smtClean="0"/>
            </a:br>
            <a:r>
              <a:rPr lang="en-US" sz="2800" dirty="0" smtClean="0"/>
              <a:t>`</a:t>
            </a:r>
            <a:r>
              <a:rPr lang="en-US" sz="2800" dirty="0" err="1" smtClean="0"/>
              <a:t>mailLogId</a:t>
            </a:r>
            <a:r>
              <a:rPr lang="en-US" sz="2800" dirty="0" smtClean="0"/>
              <a:t>` INT NOT NULL AUTO_INCREMENT ,  `</a:t>
            </a:r>
            <a:r>
              <a:rPr lang="en-US" sz="2800" dirty="0" err="1" smtClean="0"/>
              <a:t>toAddress</a:t>
            </a:r>
            <a:r>
              <a:rPr lang="en-US" sz="2800" dirty="0" smtClean="0"/>
              <a:t>` VARCHAR(50) NULL ,  </a:t>
            </a:r>
          </a:p>
          <a:p>
            <a:pPr>
              <a:buNone/>
            </a:pPr>
            <a:r>
              <a:rPr lang="en-US" sz="2800" dirty="0" smtClean="0"/>
              <a:t>    `</a:t>
            </a:r>
            <a:r>
              <a:rPr lang="en-US" sz="2800" dirty="0" err="1" smtClean="0"/>
              <a:t>fromAddress</a:t>
            </a:r>
            <a:r>
              <a:rPr lang="en-US" sz="2800" dirty="0" smtClean="0"/>
              <a:t>` VARCHAR(50) NULL ,  </a:t>
            </a:r>
          </a:p>
          <a:p>
            <a:pPr>
              <a:buNone/>
            </a:pPr>
            <a:r>
              <a:rPr lang="en-US" sz="2800" dirty="0" smtClean="0"/>
              <a:t>    `subject` VARCHAR(50) NULL ,  </a:t>
            </a:r>
          </a:p>
          <a:p>
            <a:pPr>
              <a:buNone/>
            </a:pPr>
            <a:r>
              <a:rPr lang="en-US" sz="2800" dirty="0" smtClean="0"/>
              <a:t>    `</a:t>
            </a:r>
            <a:r>
              <a:rPr lang="en-US" sz="2800" dirty="0" err="1" smtClean="0"/>
              <a:t>createdDate</a:t>
            </a:r>
            <a:r>
              <a:rPr lang="en-US" sz="2800" dirty="0" smtClean="0"/>
              <a:t>` DATETIME NULL ,  </a:t>
            </a:r>
          </a:p>
          <a:p>
            <a:pPr>
              <a:buNone/>
            </a:pPr>
            <a:r>
              <a:rPr lang="en-US" sz="2800" dirty="0" smtClean="0"/>
              <a:t>    PRIMARY KEY (`</a:t>
            </a:r>
            <a:r>
              <a:rPr lang="en-US" sz="2800" dirty="0" err="1" smtClean="0"/>
              <a:t>mailLogId</a:t>
            </a:r>
            <a:r>
              <a:rPr lang="en-US" sz="2800" dirty="0" smtClean="0"/>
              <a:t>`) </a:t>
            </a:r>
          </a:p>
          <a:p>
            <a:pPr>
              <a:buNone/>
            </a:pPr>
            <a:r>
              <a:rPr lang="en-US" sz="2800" dirty="0" smtClean="0"/>
              <a:t>    )ENGINE = </a:t>
            </a:r>
            <a:r>
              <a:rPr lang="en-US" sz="2800" dirty="0" err="1" smtClean="0"/>
              <a:t>InnoDB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 TABLE `</a:t>
            </a:r>
            <a:r>
              <a:rPr lang="en-US" dirty="0" err="1" smtClean="0"/>
              <a:t>example`.`mailLog</a:t>
            </a:r>
            <a:r>
              <a:rPr lang="en-US" dirty="0" smtClean="0"/>
              <a:t>` </a:t>
            </a:r>
          </a:p>
          <a:p>
            <a:pPr>
              <a:buNone/>
            </a:pPr>
            <a:r>
              <a:rPr lang="en-US" dirty="0" smtClean="0"/>
              <a:t>	ADD COLUMN `</a:t>
            </a:r>
            <a:r>
              <a:rPr lang="en-US" dirty="0" err="1" smtClean="0"/>
              <a:t>mailText</a:t>
            </a:r>
            <a:r>
              <a:rPr lang="en-US" dirty="0" smtClean="0"/>
              <a:t>` TEXT NULL  AFTER `</a:t>
            </a:r>
            <a:r>
              <a:rPr lang="en-US" dirty="0" err="1" smtClean="0"/>
              <a:t>createdDate</a:t>
            </a:r>
            <a:r>
              <a:rPr lang="en-US" dirty="0" smtClean="0"/>
              <a:t>`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SQL Dump of your database.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DBS</a:t>
            </a:r>
            <a:endParaRPr lang="en-US" dirty="0"/>
          </a:p>
        </p:txBody>
      </p:sp>
      <p:pic>
        <p:nvPicPr>
          <p:cNvPr id="4" name="Content Placeholder 3" descr="dilbert5.jpg"/>
          <p:cNvPicPr>
            <a:picLocks noGrp="1" noChangeAspect="1"/>
          </p:cNvPicPr>
          <p:nvPr>
            <p:ph idx="1"/>
          </p:nvPr>
        </p:nvPicPr>
        <p:blipFill>
          <a:blip r:embed="rId2"/>
          <a:srcRect t="-32897" b="-32897"/>
          <a:stretch>
            <a:fillRect/>
          </a:stretch>
        </p:blipFill>
        <p:spPr>
          <a:xfrm>
            <a:off x="457200" y="610937"/>
            <a:ext cx="822960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3522"/>
            <a:ext cx="8229600" cy="2032640"/>
          </a:xfrm>
        </p:spPr>
        <p:txBody>
          <a:bodyPr/>
          <a:lstStyle/>
          <a:p>
            <a:r>
              <a:rPr lang="en-US" smtClean="0"/>
              <a:t>My SQL</a:t>
            </a:r>
          </a:p>
          <a:p>
            <a:r>
              <a:rPr lang="en-US" smtClean="0"/>
              <a:t>Oracle</a:t>
            </a:r>
          </a:p>
          <a:p>
            <a:r>
              <a:rPr lang="en-US" smtClean="0"/>
              <a:t>MS SQL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9"/>
            <a:ext cx="8229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Data is stored in tables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Developed in the 70’ &amp; 80’s.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Tables are composed of rows and columns.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Tables are related to other tables through   “relationships”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pic>
        <p:nvPicPr>
          <p:cNvPr id="10" name="Content Placeholder 9" descr="userTableData1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7545" b="-27545"/>
          <a:stretch>
            <a:fillRect/>
          </a:stretch>
        </p:blipFill>
        <p:spPr>
          <a:xfrm>
            <a:off x="514406" y="1879795"/>
            <a:ext cx="7881997" cy="4334795"/>
          </a:xfrm>
        </p:spPr>
      </p:pic>
      <p:sp>
        <p:nvSpPr>
          <p:cNvPr id="11" name="TextBox 10"/>
          <p:cNvSpPr txBox="1"/>
          <p:nvPr/>
        </p:nvSpPr>
        <p:spPr>
          <a:xfrm>
            <a:off x="2257454" y="1661727"/>
            <a:ext cx="471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Tables, Rows, Columns &amp; Fields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4" name="Content Placeholder 3" descr="images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9603" r="-79603"/>
          <a:stretch>
            <a:fillRect/>
          </a:stretch>
        </p:blipFill>
        <p:spPr>
          <a:xfrm>
            <a:off x="-1160379" y="1417638"/>
            <a:ext cx="4650106" cy="2557379"/>
          </a:xfrm>
        </p:spPr>
      </p:pic>
      <p:pic>
        <p:nvPicPr>
          <p:cNvPr id="5" name="Picture 4" descr="flop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92" y="1417638"/>
            <a:ext cx="3010469" cy="2598207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61" y="1417638"/>
            <a:ext cx="3340100" cy="2438400"/>
          </a:xfrm>
          <a:prstGeom prst="rect">
            <a:avLst/>
          </a:prstGeom>
        </p:spPr>
      </p:pic>
      <p:pic>
        <p:nvPicPr>
          <p:cNvPr id="7" name="Picture 6" descr="new_hard_drive_sma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26" y="3975017"/>
            <a:ext cx="3256801" cy="2627646"/>
          </a:xfrm>
          <a:prstGeom prst="rect">
            <a:avLst/>
          </a:prstGeom>
        </p:spPr>
      </p:pic>
      <p:pic>
        <p:nvPicPr>
          <p:cNvPr id="9" name="Picture 8" descr="oldpc-2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513" y="3949004"/>
            <a:ext cx="2547806" cy="2842155"/>
          </a:xfrm>
          <a:prstGeom prst="rect">
            <a:avLst/>
          </a:prstGeom>
        </p:spPr>
      </p:pic>
      <p:pic>
        <p:nvPicPr>
          <p:cNvPr id="11" name="Picture 10" descr="hp_loa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319" y="3856038"/>
            <a:ext cx="2818481" cy="2052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832" y="4604132"/>
            <a:ext cx="8229600" cy="1934696"/>
          </a:xfrm>
        </p:spPr>
        <p:txBody>
          <a:bodyPr>
            <a:normAutofit/>
          </a:bodyPr>
          <a:lstStyle/>
          <a:p>
            <a:r>
              <a:rPr lang="en-US" dirty="0" smtClean="0"/>
              <a:t>Couch DB</a:t>
            </a:r>
          </a:p>
          <a:p>
            <a:r>
              <a:rPr lang="en-US" dirty="0" smtClean="0"/>
              <a:t>Mongo</a:t>
            </a:r>
          </a:p>
          <a:p>
            <a:r>
              <a:rPr lang="en-US" dirty="0" smtClean="0"/>
              <a:t>Big Table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53646"/>
            <a:ext cx="8229600" cy="51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stored documents</a:t>
            </a:r>
            <a:r>
              <a:rPr lang="en-US" sz="3200" dirty="0" smtClean="0"/>
              <a:t>.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/>
              <a:t>Relationships</a:t>
            </a:r>
            <a:r>
              <a:rPr lang="en-US" sz="3200" dirty="0" smtClean="0"/>
              <a:t> are not defined.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Benefits:</a:t>
            </a:r>
            <a:r>
              <a:rPr lang="en-US" sz="3200" dirty="0" smtClean="0"/>
              <a:t>Performance 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Cons:</a:t>
            </a:r>
            <a:r>
              <a:rPr lang="en-US" sz="3200" dirty="0" smtClean="0"/>
              <a:t>Disk Space</a:t>
            </a:r>
          </a:p>
          <a:p>
            <a:pPr marL="800100" lvl="1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</a:t>
            </a:r>
            <a:endParaRPr lang="en-US" dirty="0"/>
          </a:p>
        </p:txBody>
      </p:sp>
      <p:pic>
        <p:nvPicPr>
          <p:cNvPr id="6" name="Content Placeholder 5" descr="images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281" r="-10281"/>
          <a:stretch>
            <a:fillRect/>
          </a:stretch>
        </p:blipFill>
        <p:spPr>
          <a:xfrm>
            <a:off x="5293895" y="4127857"/>
            <a:ext cx="3633535" cy="1998305"/>
          </a:xfrm>
        </p:spPr>
      </p:pic>
      <p:pic>
        <p:nvPicPr>
          <p:cNvPr id="7" name="Picture 6" descr="new_bi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2593330" cy="1481903"/>
          </a:xfrm>
          <a:prstGeom prst="rect">
            <a:avLst/>
          </a:prstGeom>
        </p:spPr>
      </p:pic>
      <p:pic>
        <p:nvPicPr>
          <p:cNvPr id="8" name="Picture 7" descr="texting-while-driving-b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55773"/>
            <a:ext cx="3707649" cy="2181712"/>
          </a:xfrm>
          <a:prstGeom prst="rect">
            <a:avLst/>
          </a:prstGeom>
        </p:spPr>
      </p:pic>
      <p:pic>
        <p:nvPicPr>
          <p:cNvPr id="9" name="Picture 8" descr="origina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895" y="1201487"/>
            <a:ext cx="3850105" cy="2165684"/>
          </a:xfrm>
          <a:prstGeom prst="rect">
            <a:avLst/>
          </a:prstGeom>
        </p:spPr>
      </p:pic>
      <p:pic>
        <p:nvPicPr>
          <p:cNvPr id="10" name="Picture 9" descr="Attention_Deficit_Disorder-A_Million_Stor_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530" y="2265110"/>
            <a:ext cx="2657786" cy="26577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1078</Words>
  <Application>Microsoft Macintosh PowerPoint</Application>
  <PresentationFormat>On-screen Show (4:3)</PresentationFormat>
  <Paragraphs>190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DBS  Day 1</vt:lpstr>
      <vt:lpstr>Day Overview </vt:lpstr>
      <vt:lpstr>Slide 3</vt:lpstr>
      <vt:lpstr>DBS</vt:lpstr>
      <vt:lpstr>Relational Databases</vt:lpstr>
      <vt:lpstr>Database Objects</vt:lpstr>
      <vt:lpstr>Relational Databases</vt:lpstr>
      <vt:lpstr>Non-Relational Databases </vt:lpstr>
      <vt:lpstr>Non-Relational Databases</vt:lpstr>
      <vt:lpstr>Install GITHUB</vt:lpstr>
      <vt:lpstr>SSH Key</vt:lpstr>
      <vt:lpstr>Using MySQL </vt:lpstr>
      <vt:lpstr>Create a Database</vt:lpstr>
      <vt:lpstr>Table Structure</vt:lpstr>
      <vt:lpstr>Field Types</vt:lpstr>
      <vt:lpstr>Basic Constraints</vt:lpstr>
      <vt:lpstr>Keys &amp; Relationships</vt:lpstr>
      <vt:lpstr>Keys &amp; Relationships</vt:lpstr>
      <vt:lpstr>Keys &amp; Relationships</vt:lpstr>
      <vt:lpstr>Keys &amp; Relationships</vt:lpstr>
      <vt:lpstr>Database Normalization</vt:lpstr>
      <vt:lpstr>First Normal Form</vt:lpstr>
      <vt:lpstr>First Normal Form</vt:lpstr>
      <vt:lpstr>MySQL: ISAM vs INNO</vt:lpstr>
      <vt:lpstr>Auto Example</vt:lpstr>
      <vt:lpstr>Create a Table</vt:lpstr>
      <vt:lpstr>CRUD in SQL</vt:lpstr>
      <vt:lpstr>SQL: Select</vt:lpstr>
      <vt:lpstr>SQL: Insert</vt:lpstr>
      <vt:lpstr>SQL: Insert</vt:lpstr>
      <vt:lpstr>SQL: Update</vt:lpstr>
      <vt:lpstr>SQL: Delete</vt:lpstr>
      <vt:lpstr>SQL: Create Table</vt:lpstr>
      <vt:lpstr>SQL: Alter Table</vt:lpstr>
      <vt:lpstr>SQL Dump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 Day 1</dc:title>
  <dc:creator>John Cabibbo</dc:creator>
  <cp:lastModifiedBy>John Cabibbo</cp:lastModifiedBy>
  <cp:revision>107</cp:revision>
  <dcterms:created xsi:type="dcterms:W3CDTF">2013-08-06T00:24:03Z</dcterms:created>
  <dcterms:modified xsi:type="dcterms:W3CDTF">2013-08-06T00:24:34Z</dcterms:modified>
</cp:coreProperties>
</file>