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76" r:id="rId3"/>
    <p:sldId id="303" r:id="rId4"/>
    <p:sldId id="287" r:id="rId5"/>
    <p:sldId id="302" r:id="rId6"/>
    <p:sldId id="257" r:id="rId7"/>
    <p:sldId id="296" r:id="rId8"/>
    <p:sldId id="297" r:id="rId9"/>
    <p:sldId id="298" r:id="rId10"/>
    <p:sldId id="299" r:id="rId11"/>
    <p:sldId id="306" r:id="rId12"/>
    <p:sldId id="307" r:id="rId13"/>
    <p:sldId id="258" r:id="rId14"/>
    <p:sldId id="290" r:id="rId15"/>
    <p:sldId id="262" r:id="rId16"/>
    <p:sldId id="279" r:id="rId17"/>
    <p:sldId id="259" r:id="rId18"/>
    <p:sldId id="260" r:id="rId19"/>
    <p:sldId id="261" r:id="rId20"/>
    <p:sldId id="300" r:id="rId21"/>
    <p:sldId id="266" r:id="rId22"/>
    <p:sldId id="281" r:id="rId23"/>
    <p:sldId id="267" r:id="rId24"/>
    <p:sldId id="275" r:id="rId25"/>
    <p:sldId id="264" r:id="rId26"/>
    <p:sldId id="277" r:id="rId27"/>
    <p:sldId id="278" r:id="rId28"/>
    <p:sldId id="295" r:id="rId29"/>
    <p:sldId id="304" r:id="rId30"/>
    <p:sldId id="305" r:id="rId31"/>
    <p:sldId id="288" r:id="rId32"/>
    <p:sldId id="268" r:id="rId33"/>
    <p:sldId id="294" r:id="rId34"/>
    <p:sldId id="269" r:id="rId35"/>
    <p:sldId id="289" r:id="rId36"/>
    <p:sldId id="265" r:id="rId37"/>
    <p:sldId id="280" r:id="rId38"/>
    <p:sldId id="282" r:id="rId39"/>
    <p:sldId id="283" r:id="rId40"/>
    <p:sldId id="284" r:id="rId41"/>
    <p:sldId id="285" r:id="rId42"/>
    <p:sldId id="286" r:id="rId43"/>
    <p:sldId id="291" r:id="rId44"/>
    <p:sldId id="292" r:id="rId45"/>
    <p:sldId id="293" r:id="rId46"/>
    <p:sldId id="270" r:id="rId47"/>
    <p:sldId id="273" r:id="rId48"/>
    <p:sldId id="27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4700-896B-F745-872A-136F3585951C}" type="datetimeFigureOut">
              <a:rPr lang="en-US" smtClean="0"/>
              <a:pPr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6040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Relationship Id="rId3" Type="http://schemas.openxmlformats.org/officeDocument/2006/relationships/image" Target="../media/image13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Relationship Id="rId3" Type="http://schemas.openxmlformats.org/officeDocument/2006/relationships/image" Target="../media/image14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Relationship Id="rId3" Type="http://schemas.openxmlformats.org/officeDocument/2006/relationships/image" Target="../media/image17.tif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elational_database_management_system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DBS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err="1" smtClean="0">
                <a:solidFill>
                  <a:schemeClr val="tx1"/>
                </a:solidFill>
              </a:rPr>
              <a:t>jcabibbo</a:t>
            </a:r>
            <a:r>
              <a:rPr lang="en-US" smtClean="0">
                <a:solidFill>
                  <a:schemeClr val="tx1"/>
                </a:solidFill>
              </a:rPr>
              <a:t>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17500"/>
            <a:ext cx="7061200" cy="622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from users</a:t>
            </a:r>
          </a:p>
          <a:p>
            <a:pPr>
              <a:buNone/>
            </a:pPr>
            <a:r>
              <a:rPr lang="en-US" dirty="0" smtClean="0"/>
              <a:t>limit 100;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count(*) from </a:t>
            </a:r>
            <a:r>
              <a:rPr lang="en-US" smtClean="0"/>
              <a:t>activityLog;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count(orderId</a:t>
            </a:r>
            <a:r>
              <a:rPr lang="en-US" dirty="0" smtClean="0"/>
              <a:t>) from </a:t>
            </a:r>
            <a:r>
              <a:rPr lang="en-US" dirty="0" err="1" smtClean="0"/>
              <a:t>activityLog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4303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1848" y="3345360"/>
            <a:ext cx="11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UserEmail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193" y="5202383"/>
            <a:ext cx="157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UserEmailType</a:t>
            </a:r>
            <a:endParaRPr lang="en-US" dirty="0"/>
          </a:p>
        </p:txBody>
      </p:sp>
      <p:pic>
        <p:nvPicPr>
          <p:cNvPr id="11" name="Picture 10" descr="usersTable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48" y="1526797"/>
            <a:ext cx="8271645" cy="1817086"/>
          </a:xfrm>
          <a:prstGeom prst="rect">
            <a:avLst/>
          </a:prstGeom>
        </p:spPr>
      </p:pic>
      <p:pic>
        <p:nvPicPr>
          <p:cNvPr id="12" name="Picture 11" descr="userEmail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48" y="3806228"/>
            <a:ext cx="5181600" cy="1308100"/>
          </a:xfrm>
          <a:prstGeom prst="rect">
            <a:avLst/>
          </a:prstGeom>
        </p:spPr>
      </p:pic>
      <p:pic>
        <p:nvPicPr>
          <p:cNvPr id="13" name="Picture 12" descr="userEmailType1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56" y="5709019"/>
            <a:ext cx="24892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Contains event combination of the tables joined. (Cross Join)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	*</a:t>
            </a:r>
          </a:p>
          <a:p>
            <a:pPr>
              <a:buNone/>
            </a:pPr>
            <a:r>
              <a:rPr lang="en-US" dirty="0" smtClean="0"/>
              <a:t>FROM 	users</a:t>
            </a:r>
          </a:p>
          <a:p>
            <a:pPr>
              <a:buNone/>
            </a:pPr>
            <a:r>
              <a:rPr lang="en-US" dirty="0" smtClean="0"/>
              <a:t>JOIN 		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You may need to use the LIMIT command.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SELECT 	*</a:t>
            </a:r>
          </a:p>
          <a:p>
            <a:pPr>
              <a:buNone/>
            </a:pPr>
            <a:r>
              <a:rPr lang="en-US" dirty="0" smtClean="0"/>
              <a:t>FROM 	users</a:t>
            </a:r>
          </a:p>
          <a:p>
            <a:pPr>
              <a:buNone/>
            </a:pPr>
            <a:r>
              <a:rPr lang="en-US" dirty="0" smtClean="0"/>
              <a:t>JOIN 		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  		</a:t>
            </a:r>
            <a:r>
              <a:rPr lang="en-US" dirty="0" err="1" smtClean="0"/>
              <a:t>userEmail.userId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record set is returned?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730" dirty="0" smtClean="0"/>
              <a:t>http://www.w3schools.com/sql/</a:t>
            </a:r>
          </a:p>
          <a:p>
            <a:pPr>
              <a:buNone/>
            </a:pPr>
            <a:r>
              <a:rPr lang="en-US" sz="1730" dirty="0" smtClean="0"/>
              <a:t>http://dev.mysql.com/doc/refman/5.1/en/join.html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SELECT 	*</a:t>
            </a:r>
          </a:p>
          <a:p>
            <a:pPr>
              <a:buNone/>
            </a:pPr>
            <a:r>
              <a:rPr lang="en-US" dirty="0" smtClean="0"/>
              <a:t>FROM 	users</a:t>
            </a:r>
          </a:p>
          <a:p>
            <a:pPr>
              <a:buNone/>
            </a:pPr>
            <a:r>
              <a:rPr lang="en-US" dirty="0" smtClean="0"/>
              <a:t>JOIN 		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ON  		</a:t>
            </a:r>
            <a:r>
              <a:rPr lang="en-US" dirty="0" err="1" smtClean="0"/>
              <a:t>userEmail.userId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JOIN 		</a:t>
            </a:r>
            <a:r>
              <a:rPr lang="en-US" dirty="0" err="1" smtClean="0"/>
              <a:t>userEmailType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ON  		</a:t>
            </a:r>
            <a:r>
              <a:rPr lang="en-US" dirty="0" err="1" smtClean="0"/>
              <a:t>userEmailType.userEmailTypeId</a:t>
            </a:r>
            <a:r>
              <a:rPr lang="en-US" dirty="0" smtClean="0"/>
              <a:t> = </a:t>
            </a:r>
            <a:r>
              <a:rPr lang="en-US" dirty="0" err="1" smtClean="0"/>
              <a:t>userEmail.userEmailTypeId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record set is returned?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INNER JOIN keyword return rows when there is at least one match in both tables.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users</a:t>
            </a:r>
          </a:p>
          <a:p>
            <a:pPr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  </a:t>
            </a:r>
            <a:r>
              <a:rPr lang="en-US" dirty="0" err="1" smtClean="0"/>
              <a:t>userEmail.userId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&amp; Right 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LEFT JOIN keyword returns all rows from the left table (table_name1), even if there are no matches in the right table (table_name2).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	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	users</a:t>
            </a:r>
          </a:p>
          <a:p>
            <a:pPr>
              <a:buNone/>
            </a:pPr>
            <a:r>
              <a:rPr lang="en-US" dirty="0" smtClean="0"/>
              <a:t>left join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		</a:t>
            </a:r>
            <a:r>
              <a:rPr lang="en-US" dirty="0" err="1" smtClean="0"/>
              <a:t>userEmail.userId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&amp; Right 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The RIGHT JOIN keyword returns all the rows from the right table (table_name2), even if there are no matches in the left table (table_name1).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	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right join users</a:t>
            </a:r>
          </a:p>
          <a:p>
            <a:pPr>
              <a:buNone/>
            </a:pPr>
            <a:r>
              <a:rPr lang="en-US" dirty="0" smtClean="0"/>
              <a:t>on		</a:t>
            </a:r>
            <a:r>
              <a:rPr lang="en-US" dirty="0" err="1" smtClean="0"/>
              <a:t>users.userId</a:t>
            </a:r>
            <a:r>
              <a:rPr lang="en-US" dirty="0" smtClean="0"/>
              <a:t> = </a:t>
            </a:r>
            <a:r>
              <a:rPr lang="en-US" dirty="0" err="1" smtClean="0"/>
              <a:t>userEmail.userId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Review Day 1 </a:t>
            </a:r>
            <a:r>
              <a:rPr lang="en-US" smtClean="0"/>
              <a:t>&amp; Lab 1</a:t>
            </a:r>
          </a:p>
          <a:p>
            <a:r>
              <a:rPr lang="en-US" smtClean="0"/>
              <a:t>Screen </a:t>
            </a:r>
            <a:r>
              <a:rPr lang="en-US" dirty="0" smtClean="0"/>
              <a:t>Casts</a:t>
            </a:r>
          </a:p>
          <a:p>
            <a:r>
              <a:rPr lang="en-US" dirty="0" smtClean="0"/>
              <a:t>Export / Backup</a:t>
            </a:r>
          </a:p>
          <a:p>
            <a:r>
              <a:rPr lang="en-US" dirty="0" smtClean="0"/>
              <a:t>System Architecture </a:t>
            </a:r>
          </a:p>
          <a:p>
            <a:r>
              <a:rPr lang="en-US" dirty="0" smtClean="0"/>
              <a:t>SQL Joins – Left, Right, Inner Outer</a:t>
            </a:r>
          </a:p>
          <a:p>
            <a:r>
              <a:rPr lang="en-US" dirty="0" smtClean="0"/>
              <a:t>Constraints, Keys, Relationships</a:t>
            </a:r>
          </a:p>
          <a:p>
            <a:r>
              <a:rPr lang="en-US" dirty="0" smtClean="0"/>
              <a:t>Indexes</a:t>
            </a:r>
          </a:p>
          <a:p>
            <a:r>
              <a:rPr lang="en-US" dirty="0" smtClean="0"/>
              <a:t>Explain / Execution Plans / Order of Ops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isual_SQL_JOINS_orig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1528" r="-21528"/>
          <a:stretch>
            <a:fillRect/>
          </a:stretch>
        </p:blipFill>
        <p:spPr>
          <a:xfrm>
            <a:off x="-1195549" y="151463"/>
            <a:ext cx="10639883" cy="5851526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FOREIGN KEY</a:t>
            </a:r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DEFAULT</a:t>
            </a:r>
          </a:p>
          <a:p>
            <a:r>
              <a:rPr lang="en-US" dirty="0" smtClean="0"/>
              <a:t>CHECK – Not in MySQL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72" y="1600200"/>
            <a:ext cx="8437328" cy="49431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CHECK constraint is used to limit the value range that can be placed in a column.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CREATE TABLE Persons</a:t>
            </a:r>
            <a:br>
              <a:rPr lang="en-US" dirty="0" smtClean="0"/>
            </a:b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err="1" smtClean="0"/>
              <a:t>personId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  <a:br>
              <a:rPr lang="en-US" dirty="0" smtClean="0"/>
            </a:br>
            <a:r>
              <a:rPr lang="en-US" dirty="0" err="1" smtClean="0"/>
              <a:t>LastName</a:t>
            </a:r>
            <a:r>
              <a:rPr lang="en-US" dirty="0" smtClean="0"/>
              <a:t> varchar(255) NOT NULL,</a:t>
            </a:r>
            <a:br>
              <a:rPr lang="en-US" dirty="0" smtClean="0"/>
            </a:br>
            <a:r>
              <a:rPr lang="en-US" dirty="0" err="1" smtClean="0"/>
              <a:t>FirstName</a:t>
            </a:r>
            <a:r>
              <a:rPr lang="en-US" dirty="0" smtClean="0"/>
              <a:t> varchar(255),</a:t>
            </a:r>
            <a:br>
              <a:rPr lang="en-US" dirty="0" smtClean="0"/>
            </a:br>
            <a:r>
              <a:rPr lang="en-US" dirty="0" smtClean="0"/>
              <a:t>Address varchar(255),</a:t>
            </a:r>
            <a:br>
              <a:rPr lang="en-US" dirty="0" smtClean="0"/>
            </a:b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CHECK (age&gt;21)</a:t>
            </a:r>
            <a:br>
              <a:rPr lang="en-US" dirty="0" smtClean="0"/>
            </a:br>
            <a:r>
              <a:rPr lang="en-US" dirty="0" smtClean="0"/>
              <a:t>) ENGINE=INNODB;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Foreign Key</a:t>
            </a:r>
          </a:p>
          <a:p>
            <a:r>
              <a:rPr lang="en-US" dirty="0" smtClean="0"/>
              <a:t>Either way, a key can be a single column or a composite key of multiple columns. It can be an integer, a </a:t>
            </a:r>
            <a:r>
              <a:rPr lang="en-US" dirty="0" err="1" smtClean="0"/>
              <a:t>varchar</a:t>
            </a:r>
            <a:r>
              <a:rPr lang="en-US" dirty="0" smtClean="0"/>
              <a:t> or a char.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“What makes this record unique?”</a:t>
            </a:r>
            <a:br>
              <a:rPr lang="en-US" dirty="0" smtClean="0"/>
            </a:br>
            <a:r>
              <a:rPr lang="en-US" dirty="0" smtClean="0"/>
              <a:t>“How do I get/change this one thing?”</a:t>
            </a:r>
          </a:p>
          <a:p>
            <a:pPr>
              <a:defRPr/>
            </a:pPr>
            <a:r>
              <a:rPr lang="en-US" dirty="0" smtClean="0"/>
              <a:t>Natural Keys</a:t>
            </a:r>
            <a:br>
              <a:rPr lang="en-US" dirty="0" smtClean="0"/>
            </a:br>
            <a:r>
              <a:rPr lang="en-US" dirty="0" smtClean="0"/>
              <a:t>Some combination of real data that makes a primary key</a:t>
            </a:r>
          </a:p>
          <a:p>
            <a:pPr lvl="1">
              <a:buFont typeface="Wingdings 2" charset="2"/>
              <a:buChar char=""/>
              <a:defRPr/>
            </a:pPr>
            <a:r>
              <a:rPr lang="en-US" dirty="0" err="1" smtClean="0"/>
              <a:t>firstInitial+lastName+DOB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/>
              <a:t>Surrogate Keys</a:t>
            </a:r>
            <a:br>
              <a:rPr lang="en-US" dirty="0" smtClean="0"/>
            </a:br>
            <a:r>
              <a:rPr lang="en-US" dirty="0" smtClean="0"/>
              <a:t>Artificial data added to the record for uniqueness</a:t>
            </a:r>
          </a:p>
          <a:p>
            <a:pPr lvl="1">
              <a:buFont typeface="Wingdings 2" charset="2"/>
              <a:buChar char=""/>
              <a:defRPr/>
            </a:pPr>
            <a:r>
              <a:rPr lang="en-US" dirty="0" err="1" smtClean="0"/>
              <a:t>Autoincrement</a:t>
            </a:r>
            <a:r>
              <a:rPr lang="en-US" dirty="0" smtClean="0"/>
              <a:t> “id” - Identity, GUID, UUID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/ Surrogate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 surrogate key is a row identifier that has no connection to the data attributes in the row but simply makes the whole row unique.</a:t>
            </a:r>
          </a:p>
          <a:p>
            <a:r>
              <a:rPr lang="en-US" smtClean="0"/>
              <a:t>	It is unique. It does *NOT* have any reason to change. (Incremental Numeric Value)</a:t>
            </a:r>
          </a:p>
          <a:p>
            <a:endParaRPr lang="en-US" smtClean="0"/>
          </a:p>
          <a:p>
            <a:r>
              <a:rPr lang="en-US" smtClean="0"/>
              <a:t>Natural Key - A natural key is a row identifier composed of data that uniquely describes data using its own attributes. An example of a natural key is social security number or other government issued number.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/ Surrogate Keys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06615" y="4684713"/>
          <a:ext cx="373503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7980"/>
                <a:gridCol w="211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releaseDate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latin typeface="Gill Sans Light"/>
                        </a:rPr>
                        <a:t>albumTitle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2001-11-13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Laundry Service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1998-03-03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Ray Of Light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44975" y="2189163"/>
          <a:ext cx="359667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7337"/>
                <a:gridCol w="251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artistID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Gill Sans Light"/>
                        </a:rPr>
                        <a:t>artistName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6</a:t>
                      </a:r>
                      <a:endParaRPr lang="en-US" sz="2400" dirty="0">
                        <a:solidFill>
                          <a:srgbClr val="E2751D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Gill Sans Light"/>
                        </a:rPr>
                        <a:t>Shakira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8</a:t>
                      </a:r>
                      <a:endParaRPr lang="en-US" sz="2400" dirty="0">
                        <a:solidFill>
                          <a:srgbClr val="E2751D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 Light"/>
                        </a:rPr>
                        <a:t>Madonna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11</a:t>
                      </a:r>
                      <a:endParaRPr lang="en-US" sz="2400" dirty="0">
                        <a:solidFill>
                          <a:srgbClr val="E2751D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 Light"/>
                        </a:rPr>
                        <a:t>Britney Spears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260475" y="2855913"/>
            <a:ext cx="2328863" cy="823912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Surrogate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262063" y="4959350"/>
            <a:ext cx="2327275" cy="8223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Natural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63581" y="1738313"/>
          <a:ext cx="517144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7980"/>
                <a:gridCol w="10845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releaseDate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artistID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latin typeface="Gill Sans Light"/>
                        </a:rPr>
                        <a:t>albumTitle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2001-11-13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6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Laundry Service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1998-03-03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Gill Sans Light"/>
                        </a:rPr>
                        <a:t>8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Ray Of Light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2009-11-08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27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The Fame Monster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2008-11-28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11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Circus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16200000">
            <a:off x="2551113" y="4831734"/>
            <a:ext cx="1916112" cy="823912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Natural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57200" y="2405604"/>
            <a:ext cx="1916113" cy="1079139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Composite</a:t>
            </a:r>
          </a:p>
        </p:txBody>
      </p:sp>
      <p:sp>
        <p:nvSpPr>
          <p:cNvPr id="10" name="Right Arrow 9"/>
          <p:cNvSpPr/>
          <p:nvPr/>
        </p:nvSpPr>
        <p:spPr>
          <a:xfrm rot="16200000">
            <a:off x="4074880" y="4831732"/>
            <a:ext cx="1916112" cy="823912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Surrogate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table for states with a natural primary key.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Table - Natural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TABLE states (</a:t>
            </a:r>
          </a:p>
          <a:p>
            <a:pPr>
              <a:buNone/>
            </a:pPr>
            <a:r>
              <a:rPr lang="en-US" dirty="0" smtClean="0"/>
              <a:t>  state varchar(2) NOT NULL,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stateName</a:t>
            </a:r>
            <a:r>
              <a:rPr lang="en-US" dirty="0" smtClean="0"/>
              <a:t> varchar(20) NOT NULL,</a:t>
            </a:r>
          </a:p>
          <a:p>
            <a:pPr>
              <a:buNone/>
            </a:pPr>
            <a:r>
              <a:rPr lang="en-US" dirty="0" smtClean="0"/>
              <a:t>  PRIMARY KEY (state)</a:t>
            </a:r>
          </a:p>
          <a:p>
            <a:pPr>
              <a:buNone/>
            </a:pPr>
            <a:r>
              <a:rPr lang="en-US" dirty="0" smtClean="0"/>
              <a:t>) ENGINE=</a:t>
            </a:r>
            <a:r>
              <a:rPr lang="en-US" dirty="0" err="1" smtClean="0"/>
              <a:t>InnoDB</a:t>
            </a:r>
            <a:r>
              <a:rPr lang="en-US" dirty="0" smtClean="0"/>
              <a:t> DEFAULT CHARSET=latin1;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Sign up / Install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Give your instructor your username.</a:t>
            </a:r>
          </a:p>
          <a:p>
            <a:r>
              <a:rPr lang="en-US" dirty="0" smtClean="0"/>
              <a:t>You will be invited to collaborate in a repo.</a:t>
            </a:r>
          </a:p>
          <a:p>
            <a:pPr lvl="1"/>
            <a:r>
              <a:rPr lang="en-US" dirty="0" err="1" smtClean="0"/>
              <a:t>Johncabibbo/dbs</a:t>
            </a:r>
            <a:endParaRPr lang="en-US" dirty="0" smtClean="0"/>
          </a:p>
          <a:p>
            <a:pPr lvl="1"/>
            <a:r>
              <a:rPr lang="en-US" dirty="0" smtClean="0"/>
              <a:t>Under homework is your directory (first initial </a:t>
            </a:r>
            <a:r>
              <a:rPr lang="en-US" dirty="0" err="1" smtClean="0"/>
              <a:t>lastname</a:t>
            </a:r>
            <a:r>
              <a:rPr lang="en-US" dirty="0" smtClean="0"/>
              <a:t>). Submit your labs in sub-directories (lab1, lab2 …)	</a:t>
            </a:r>
          </a:p>
          <a:p>
            <a:r>
              <a:rPr lang="en-US" dirty="0" smtClean="0"/>
              <a:t>You will be submitting ALL of your labs to this repo.</a:t>
            </a:r>
          </a:p>
          <a:p>
            <a:r>
              <a:rPr lang="en-US" dirty="0" smtClean="0"/>
              <a:t>Submit screen casts as a link to YouTube or other video hosting site.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alter table states</a:t>
            </a:r>
          </a:p>
          <a:p>
            <a:pPr>
              <a:buNone/>
            </a:pPr>
            <a:r>
              <a:rPr lang="en-US" dirty="0" smtClean="0"/>
              <a:t>	add population int(11) after </a:t>
            </a:r>
            <a:r>
              <a:rPr lang="en-US" dirty="0" err="1" smtClean="0"/>
              <a:t>stateName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pic>
        <p:nvPicPr>
          <p:cNvPr id="4" name="Content Placeholder 3" descr="orderItems1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24577" r="-24577"/>
          <a:stretch>
            <a:fillRect/>
          </a:stretch>
        </p:blipFill>
        <p:spPr/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foreign key points to the primary key of another table a relationship is formed.</a:t>
            </a:r>
          </a:p>
          <a:p>
            <a:r>
              <a:rPr lang="en-US" dirty="0" smtClean="0"/>
              <a:t>Types </a:t>
            </a:r>
            <a:r>
              <a:rPr lang="en-US" smtClean="0"/>
              <a:t>of Relationships:</a:t>
            </a:r>
          </a:p>
          <a:p>
            <a:pPr lvl="1"/>
            <a:r>
              <a:rPr lang="en-US" dirty="0" smtClean="0"/>
              <a:t>One to one</a:t>
            </a:r>
          </a:p>
          <a:p>
            <a:pPr lvl="1"/>
            <a:r>
              <a:rPr lang="en-US" dirty="0" smtClean="0"/>
              <a:t>One to many</a:t>
            </a:r>
          </a:p>
          <a:p>
            <a:pPr lvl="1"/>
            <a:r>
              <a:rPr lang="en-US" dirty="0" smtClean="0"/>
              <a:t>Many to many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are used by the DB to enhance performance &amp; enforce constraints.</a:t>
            </a:r>
          </a:p>
          <a:p>
            <a:r>
              <a:rPr lang="en-US" dirty="0" smtClean="0"/>
              <a:t>Indexes may be composed of 1 or more columns.</a:t>
            </a:r>
          </a:p>
          <a:p>
            <a:r>
              <a:rPr lang="en-US" dirty="0" smtClean="0"/>
              <a:t>More indexes may result in better select performance but may increase insert and </a:t>
            </a:r>
            <a:r>
              <a:rPr lang="en-US" smtClean="0"/>
              <a:t>update overhead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cs typeface="ＭＳ Ｐゴシック" charset="-128"/>
              </a:rPr>
              <a:t>A way to quickly find records with a specific value</a:t>
            </a:r>
          </a:p>
          <a:p>
            <a:pPr lvl="1"/>
            <a:r>
              <a:rPr lang="en-US" dirty="0" smtClean="0"/>
              <a:t>“The people in ASL are Alice, Bob, and Chris”</a:t>
            </a:r>
          </a:p>
          <a:p>
            <a:r>
              <a:rPr lang="en-US" sz="2800" dirty="0" smtClean="0">
                <a:cs typeface="ＭＳ Ｐゴシック" charset="-128"/>
              </a:rPr>
              <a:t>Alternative: Scan through the whole table, looking at every row</a:t>
            </a:r>
          </a:p>
          <a:p>
            <a:r>
              <a:rPr lang="en-US" sz="2800" dirty="0" smtClean="0">
                <a:cs typeface="ＭＳ Ｐゴシック" charset="-128"/>
              </a:rPr>
              <a:t>Can also be simple or composite</a:t>
            </a:r>
          </a:p>
          <a:p>
            <a:r>
              <a:rPr lang="en-US" sz="2800" dirty="0" smtClean="0">
                <a:cs typeface="ＭＳ Ｐゴシック" charset="-128"/>
              </a:rPr>
              <a:t>Can be unique (like </a:t>
            </a:r>
            <a:r>
              <a:rPr lang="en-US" sz="2800" dirty="0" err="1" smtClean="0">
                <a:cs typeface="ＭＳ Ｐゴシック" charset="-128"/>
              </a:rPr>
              <a:t>PKs</a:t>
            </a:r>
            <a:r>
              <a:rPr lang="en-US" sz="2800" dirty="0" smtClean="0">
                <a:cs typeface="ＭＳ Ｐゴシック" charset="-128"/>
              </a:rPr>
              <a:t>), or not (like </a:t>
            </a:r>
            <a:r>
              <a:rPr lang="en-US" sz="2800" dirty="0" err="1" smtClean="0">
                <a:cs typeface="ＭＳ Ｐゴシック" charset="-128"/>
              </a:rPr>
              <a:t>FKs</a:t>
            </a:r>
            <a:r>
              <a:rPr lang="en-US" sz="2800" dirty="0" smtClean="0">
                <a:cs typeface="ＭＳ Ｐゴシック" charset="-128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pic>
        <p:nvPicPr>
          <p:cNvPr id="4" name="Content Placeholder 3" descr="usersUserIdData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332153" r="-332153"/>
          <a:stretch>
            <a:fillRect/>
          </a:stretch>
        </p:blipFill>
        <p:spPr>
          <a:xfrm>
            <a:off x="-2190174" y="1417638"/>
            <a:ext cx="7269787" cy="3998103"/>
          </a:xfrm>
        </p:spPr>
      </p:pic>
      <p:pic>
        <p:nvPicPr>
          <p:cNvPr id="5" name="Picture 4" descr="userTableData2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58" y="3516161"/>
            <a:ext cx="5959467" cy="1899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3278" y="1800423"/>
            <a:ext cx="630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Searching by an index instead of the entire table is more efficient.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TABLE</a:t>
            </a:r>
          </a:p>
          <a:p>
            <a:r>
              <a:rPr lang="en-US" dirty="0" smtClean="0"/>
              <a:t>explain  SQL STATEMENT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explain </a:t>
            </a:r>
          </a:p>
          <a:p>
            <a:pPr>
              <a:buNone/>
            </a:pPr>
            <a:r>
              <a:rPr lang="en-US" sz="2400" dirty="0" smtClean="0"/>
              <a:t>select	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userEmail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from	users</a:t>
            </a:r>
          </a:p>
          <a:p>
            <a:pPr>
              <a:buNone/>
            </a:pPr>
            <a:r>
              <a:rPr lang="en-US" sz="2400" dirty="0" smtClean="0"/>
              <a:t>left  join </a:t>
            </a:r>
            <a:r>
              <a:rPr lang="en-US" sz="2400" dirty="0" err="1" smtClean="0"/>
              <a:t>userEmail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on		</a:t>
            </a:r>
            <a:r>
              <a:rPr lang="en-US" sz="2400" dirty="0" err="1" smtClean="0"/>
              <a:t>userEmail.userId</a:t>
            </a:r>
            <a:r>
              <a:rPr lang="en-US" sz="2400" dirty="0" smtClean="0"/>
              <a:t> = </a:t>
            </a:r>
            <a:r>
              <a:rPr lang="en-US" sz="2400" dirty="0" err="1" smtClean="0"/>
              <a:t>users.userId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4" name="Picture 3" descr="leftJoin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764" y="2860666"/>
            <a:ext cx="3293035" cy="328127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</a:t>
            </a:r>
            <a:endParaRPr lang="en-US" dirty="0"/>
          </a:p>
        </p:txBody>
      </p:sp>
      <p:pic>
        <p:nvPicPr>
          <p:cNvPr id="5" name="Content Placeholder 4" descr="leftJoin1Explain.tiff"/>
          <p:cNvPicPr>
            <a:picLocks noGrp="1" noChangeAspect="1"/>
          </p:cNvPicPr>
          <p:nvPr>
            <p:ph idx="1"/>
          </p:nvPr>
        </p:nvPicPr>
        <p:blipFill>
          <a:blip r:embed="rId2"/>
          <a:srcRect t="-388912" b="-388912"/>
          <a:stretch>
            <a:fillRect/>
          </a:stretch>
        </p:blipFill>
        <p:spPr>
          <a:xfrm>
            <a:off x="457200" y="0"/>
            <a:ext cx="8229600" cy="4525963"/>
          </a:xfrm>
        </p:spPr>
      </p:pic>
      <p:pic>
        <p:nvPicPr>
          <p:cNvPr id="6" name="Picture 5" descr="leftJoin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872" y="2869919"/>
            <a:ext cx="2895104" cy="28847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997863"/>
            <a:ext cx="5250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http://www.devshed.com/c/a/MySQL/MySQL-Optimization-part-1/2/</a:t>
            </a:r>
            <a:endParaRPr lang="en-US" sz="1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cs typeface="ＭＳ Ｐゴシック" charset="-128"/>
              </a:rPr>
              <a:t>id : The # of the SELECT clause, in the same order as the query</a:t>
            </a:r>
          </a:p>
          <a:p>
            <a:pPr lvl="1"/>
            <a:r>
              <a:rPr lang="en-US" dirty="0" smtClean="0"/>
              <a:t>Here, both 1 because there is only 1 SELECT</a:t>
            </a:r>
          </a:p>
          <a:p>
            <a:r>
              <a:rPr lang="en-US" sz="2800" dirty="0" smtClean="0">
                <a:cs typeface="ＭＳ Ｐゴシック" charset="-128"/>
              </a:rPr>
              <a:t>select type : What kind of SELECT?</a:t>
            </a:r>
          </a:p>
          <a:p>
            <a:r>
              <a:rPr lang="en-US" sz="2800" dirty="0" smtClean="0">
                <a:cs typeface="ＭＳ Ｐゴシック" charset="-128"/>
              </a:rPr>
              <a:t>table : The table being read</a:t>
            </a:r>
          </a:p>
          <a:p>
            <a:r>
              <a:rPr lang="en-US" sz="2800" dirty="0" smtClean="0">
                <a:cs typeface="ＭＳ Ｐゴシック" charset="-128"/>
              </a:rPr>
              <a:t>type : What kind of JOIN?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Databases</a:t>
            </a:r>
          </a:p>
          <a:p>
            <a:r>
              <a:rPr lang="en-US" dirty="0" smtClean="0"/>
              <a:t>Data Types (Char,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tinyInt</a:t>
            </a:r>
            <a:r>
              <a:rPr lang="en-US" dirty="0" smtClean="0"/>
              <a:t>, bit)</a:t>
            </a:r>
          </a:p>
          <a:p>
            <a:r>
              <a:rPr lang="en-US" dirty="0" smtClean="0"/>
              <a:t>Constraints</a:t>
            </a:r>
          </a:p>
          <a:p>
            <a:r>
              <a:rPr lang="en-US" dirty="0" smtClean="0"/>
              <a:t>Normalization</a:t>
            </a:r>
          </a:p>
          <a:p>
            <a:r>
              <a:rPr lang="en-US" dirty="0" smtClean="0"/>
              <a:t>Select, Insert, Update, Delete</a:t>
            </a:r>
          </a:p>
          <a:p>
            <a:r>
              <a:rPr lang="en-US" dirty="0" smtClean="0"/>
              <a:t>Joins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ＭＳ Ｐゴシック" charset="-128"/>
              </a:rPr>
              <a:t>possible keys / key : Which keys, indexes could have been used, or were used?</a:t>
            </a:r>
          </a:p>
          <a:p>
            <a:r>
              <a:rPr lang="en-US" dirty="0" smtClean="0">
                <a:cs typeface="ＭＳ Ｐゴシック" charset="-128"/>
              </a:rPr>
              <a:t>key </a:t>
            </a:r>
            <a:r>
              <a:rPr lang="en-US" dirty="0" err="1" smtClean="0">
                <a:cs typeface="ＭＳ Ｐゴシック" charset="-128"/>
              </a:rPr>
              <a:t>len</a:t>
            </a:r>
            <a:r>
              <a:rPr lang="en-US" dirty="0" smtClean="0">
                <a:cs typeface="ＭＳ Ｐゴシック" charset="-128"/>
              </a:rPr>
              <a:t> : The number of key parts used</a:t>
            </a:r>
          </a:p>
          <a:p>
            <a:r>
              <a:rPr lang="en-US" dirty="0" smtClean="0">
                <a:cs typeface="ＭＳ Ｐゴシック" charset="-128"/>
              </a:rPr>
              <a:t>ref : Which columns are compared to the </a:t>
            </a:r>
            <a:r>
              <a:rPr lang="en-US" i="1" dirty="0" smtClean="0">
                <a:cs typeface="ＭＳ Ｐゴシック" charset="-128"/>
              </a:rPr>
              <a:t>key</a:t>
            </a:r>
            <a:r>
              <a:rPr lang="en-US" dirty="0" smtClean="0">
                <a:cs typeface="ＭＳ Ｐゴシック" charset="-128"/>
              </a:rPr>
              <a:t>?</a:t>
            </a:r>
          </a:p>
          <a:p>
            <a:r>
              <a:rPr lang="en-US" dirty="0" smtClean="0">
                <a:cs typeface="ＭＳ Ｐゴシック" charset="-128"/>
              </a:rPr>
              <a:t>extra : Notes on efficiencies and inefficiencies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Execution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explain select	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userEmail</a:t>
            </a:r>
            <a:r>
              <a:rPr lang="en-US" sz="2400" dirty="0" smtClean="0"/>
              <a:t>, </a:t>
            </a:r>
            <a:r>
              <a:rPr lang="en-US" sz="2400" dirty="0" err="1" smtClean="0"/>
              <a:t>userEmailType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from	users</a:t>
            </a:r>
          </a:p>
          <a:p>
            <a:pPr>
              <a:buNone/>
            </a:pPr>
            <a:r>
              <a:rPr lang="en-US" sz="2400" dirty="0" smtClean="0"/>
              <a:t>left join </a:t>
            </a:r>
            <a:r>
              <a:rPr lang="en-US" sz="2400" dirty="0" err="1" smtClean="0"/>
              <a:t>userEmail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on		</a:t>
            </a:r>
            <a:r>
              <a:rPr lang="en-US" sz="2400" dirty="0" err="1" smtClean="0"/>
              <a:t>userEmail.userId</a:t>
            </a:r>
            <a:r>
              <a:rPr lang="en-US" sz="2400" dirty="0" smtClean="0"/>
              <a:t> = </a:t>
            </a:r>
            <a:r>
              <a:rPr lang="en-US" sz="2400" dirty="0" err="1" smtClean="0"/>
              <a:t>users.userId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left join </a:t>
            </a:r>
            <a:r>
              <a:rPr lang="en-US" sz="2400" dirty="0" err="1" smtClean="0"/>
              <a:t>userEmailType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on		</a:t>
            </a:r>
            <a:r>
              <a:rPr lang="en-US" sz="2400" dirty="0" err="1" smtClean="0"/>
              <a:t>userEmailType.userEmailTypeId</a:t>
            </a:r>
            <a:r>
              <a:rPr lang="en-US" sz="2400" dirty="0" smtClean="0"/>
              <a:t> = </a:t>
            </a:r>
            <a:r>
              <a:rPr lang="en-US" sz="2400" dirty="0" err="1" smtClean="0"/>
              <a:t>userEmail.userEmailId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users.userId</a:t>
            </a:r>
            <a:r>
              <a:rPr lang="en-US" sz="2400" dirty="0" smtClean="0"/>
              <a:t> = 1</a:t>
            </a:r>
          </a:p>
          <a:p>
            <a:pPr>
              <a:buNone/>
            </a:pPr>
            <a:r>
              <a:rPr lang="en-US" sz="2400" dirty="0" smtClean="0"/>
              <a:t>or </a:t>
            </a:r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userEmailType</a:t>
            </a:r>
            <a:r>
              <a:rPr lang="en-US" sz="2400" dirty="0" smtClean="0"/>
              <a:t> = 'home’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Execution Plan</a:t>
            </a:r>
            <a:endParaRPr lang="en-US" dirty="0"/>
          </a:p>
        </p:txBody>
      </p:sp>
      <p:pic>
        <p:nvPicPr>
          <p:cNvPr id="4" name="Content Placeholder 3" descr="explain0.tiff"/>
          <p:cNvPicPr>
            <a:picLocks noGrp="1" noChangeAspect="1"/>
          </p:cNvPicPr>
          <p:nvPr>
            <p:ph idx="1"/>
          </p:nvPr>
        </p:nvPicPr>
        <p:blipFill>
          <a:blip r:embed="rId2"/>
          <a:srcRect t="-179897" b="-179897"/>
          <a:stretch>
            <a:fillRect/>
          </a:stretch>
        </p:blipFill>
        <p:spPr>
          <a:xfrm>
            <a:off x="457200" y="358198"/>
            <a:ext cx="8229600" cy="4525963"/>
          </a:xfrm>
        </p:spPr>
      </p:pic>
      <p:pic>
        <p:nvPicPr>
          <p:cNvPr id="6" name="Picture 5" descr="explain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51083"/>
            <a:ext cx="8229600" cy="104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077617"/>
            <a:ext cx="3063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dirty="0" err="1" smtClean="0"/>
              <a:t>userEmailType</a:t>
            </a:r>
            <a:r>
              <a:rPr lang="en-US" dirty="0" smtClean="0"/>
              <a:t> = 'home’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54439"/>
            <a:ext cx="230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dirty="0" err="1" smtClean="0"/>
              <a:t>users.userId</a:t>
            </a:r>
            <a:r>
              <a:rPr lang="en-US" dirty="0" smtClean="0"/>
              <a:t> =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design of a relational database management system (</a:t>
            </a:r>
            <a:r>
              <a:rPr lang="en-US" dirty="0" smtClean="0">
                <a:hlinkClick r:id="rId2" tooltip="Relational database management system"/>
              </a:rPr>
              <a:t>RDBMS</a:t>
            </a:r>
            <a:r>
              <a:rPr lang="en-US" dirty="0" smtClean="0"/>
              <a:t>), the process of organizing data to minimize redundancy is called </a:t>
            </a:r>
            <a:r>
              <a:rPr lang="en-US" b="1" dirty="0" smtClean="0"/>
              <a:t>normalization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Consistent, logical table structure</a:t>
            </a:r>
          </a:p>
          <a:p>
            <a:pPr lvl="2"/>
            <a:r>
              <a:rPr lang="en-US" dirty="0" smtClean="0">
                <a:latin typeface="Gill Sans Light" charset="0"/>
              </a:rPr>
              <a:t>No quirks (anomalies)</a:t>
            </a:r>
          </a:p>
          <a:p>
            <a:pPr lvl="2"/>
            <a:r>
              <a:rPr lang="en-US" dirty="0" smtClean="0">
                <a:latin typeface="Gill Sans Light" charset="0"/>
              </a:rPr>
              <a:t>Table design fits analog model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Easy to query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Good performance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Eliminate duplicate data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Forward-compatible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repeating groups in individual tables. </a:t>
            </a:r>
          </a:p>
          <a:p>
            <a:r>
              <a:rPr lang="en-US" dirty="0" smtClean="0"/>
              <a:t>Create a separate table for each set of related data. </a:t>
            </a:r>
          </a:p>
          <a:p>
            <a:r>
              <a:rPr lang="en-US" dirty="0" smtClean="0"/>
              <a:t>Identify each set of related data with a primary key. </a:t>
            </a:r>
          </a:p>
          <a:p>
            <a:r>
              <a:rPr lang="en-US" dirty="0" smtClean="0"/>
              <a:t>Every row*column has exactly one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  <p:pic>
        <p:nvPicPr>
          <p:cNvPr id="4" name="Content Placeholder 3" descr="invoiceOrder1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39719" r="-39719"/>
          <a:stretch>
            <a:fillRect/>
          </a:stretch>
        </p:blipFill>
        <p:spPr>
          <a:xfrm>
            <a:off x="2186736" y="160020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1985966"/>
            <a:ext cx="371647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invoice table does not follow </a:t>
            </a:r>
          </a:p>
          <a:p>
            <a:r>
              <a:rPr lang="en-US" dirty="0" smtClean="0"/>
              <a:t>first normal form. This is the incorrect way to design a table.</a:t>
            </a:r>
          </a:p>
          <a:p>
            <a:endParaRPr lang="en-US" dirty="0" smtClean="0"/>
          </a:p>
          <a:p>
            <a:r>
              <a:rPr lang="en-US" dirty="0" smtClean="0"/>
              <a:t>The order &amp; orderItem table </a:t>
            </a:r>
          </a:p>
          <a:p>
            <a:r>
              <a:rPr lang="en-US" dirty="0" smtClean="0"/>
              <a:t>combined follow first normal 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1NF table is in 2NF if and only if all its non-prime attributes are functionally dependent on the whole of every candidate key. </a:t>
            </a:r>
          </a:p>
          <a:p>
            <a:r>
              <a:rPr lang="en-US" sz="2800" dirty="0" smtClean="0"/>
              <a:t>A functional dependency (FD) is a constraint between two sets of attributes in a relation from a database.</a:t>
            </a:r>
          </a:p>
          <a:p>
            <a:r>
              <a:rPr lang="en-US" sz="2800" dirty="0" smtClean="0"/>
              <a:t>A candidate key of a relation is a minimal superkey for that relation (PK)</a:t>
            </a:r>
            <a:endParaRPr lang="en-US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pic>
        <p:nvPicPr>
          <p:cNvPr id="4" name="Content Placeholder 3" descr="normalForm2a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20345" r="-20345"/>
          <a:stretch>
            <a:fillRect/>
          </a:stretch>
        </p:blipFill>
        <p:spPr>
          <a:xfrm>
            <a:off x="1862410" y="1194900"/>
            <a:ext cx="5344285" cy="2939151"/>
          </a:xfrm>
        </p:spPr>
      </p:pic>
      <p:sp>
        <p:nvSpPr>
          <p:cNvPr id="5" name="TextBox 4"/>
          <p:cNvSpPr txBox="1"/>
          <p:nvPr/>
        </p:nvSpPr>
        <p:spPr>
          <a:xfrm>
            <a:off x="457201" y="4309680"/>
            <a:ext cx="8229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Neither {Employee} nor {Skill} is a candidate key for the table. This is because a given Employee might need to appear more than once (he might have multiple Skills), and a given Skill might need to appear more than once (it might be possessed by multiple Employees). Only the composite key {Employee, Skill} qualifies as a candidate key for the table.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2NF alternative to this design would represent the same information in two tables: an "Employees" table with candidate key {Employee}, and an "Employees' Skills" table with candidate key {Employee, Skill}:</a:t>
            </a:r>
            <a:endParaRPr lang="en-US" sz="2000" dirty="0"/>
          </a:p>
        </p:txBody>
      </p:sp>
      <p:pic>
        <p:nvPicPr>
          <p:cNvPr id="4" name="Picture 3" descr="normalForm2b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781463"/>
            <a:ext cx="560070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MySQL: ISAM </a:t>
            </a:r>
            <a:r>
              <a:rPr lang="en-US" dirty="0" err="1" smtClean="0"/>
              <a:t>vs</a:t>
            </a:r>
            <a:r>
              <a:rPr lang="en-US" dirty="0" smtClean="0"/>
              <a:t> INNO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MySQL Only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InnoDB</a:t>
            </a:r>
            <a:r>
              <a:rPr lang="en-US" dirty="0" smtClean="0"/>
              <a:t>: Row level locking, Transaction support, foreign key</a:t>
            </a:r>
          </a:p>
          <a:p>
            <a:pPr>
              <a:buNone/>
            </a:pPr>
            <a:r>
              <a:rPr lang="en-US" dirty="0" smtClean="0"/>
              <a:t>     constraints and crash recovery.</a:t>
            </a:r>
          </a:p>
          <a:p>
            <a:endParaRPr lang="en-US" dirty="0" smtClean="0"/>
          </a:p>
          <a:p>
            <a:r>
              <a:rPr lang="en-US" dirty="0" smtClean="0"/>
              <a:t>MyISAM: Much more conservator approach to disk space</a:t>
            </a:r>
          </a:p>
          <a:p>
            <a:pPr>
              <a:buNone/>
            </a:pPr>
            <a:r>
              <a:rPr lang="en-US" dirty="0" smtClean="0"/>
              <a:t>     management each MyISAM table store in a separate file. </a:t>
            </a:r>
          </a:p>
          <a:p>
            <a:pPr>
              <a:buNone/>
            </a:pPr>
            <a:r>
              <a:rPr lang="en-US" dirty="0" smtClean="0"/>
              <a:t>     In MyISAM memory and space usage, full text indexing support, table based locking, bulk insert capabilities and speed are plus factor but crushes recovery would be the horror story.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/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Dump </a:t>
            </a:r>
          </a:p>
          <a:p>
            <a:pPr lvl="1"/>
            <a:r>
              <a:rPr lang="en-US" dirty="0" smtClean="0"/>
              <a:t>Backups to a SQL file</a:t>
            </a:r>
          </a:p>
          <a:p>
            <a:r>
              <a:rPr lang="en-US" dirty="0" smtClean="0"/>
              <a:t>Raw Backup</a:t>
            </a:r>
          </a:p>
          <a:p>
            <a:pPr lvl="1"/>
            <a:r>
              <a:rPr lang="en-US" dirty="0" smtClean="0"/>
              <a:t>Your DB must be shutdown </a:t>
            </a:r>
          </a:p>
          <a:p>
            <a:pPr lvl="1"/>
            <a:r>
              <a:rPr lang="en-US" dirty="0" smtClean="0"/>
              <a:t>Copy you files from Applications/MAMP/</a:t>
            </a:r>
            <a:r>
              <a:rPr lang="en-US" dirty="0" err="1" smtClean="0"/>
              <a:t>mysql/</a:t>
            </a:r>
            <a:r>
              <a:rPr lang="en-US" i="1" dirty="0" err="1" smtClean="0"/>
              <a:t>databaseName</a:t>
            </a:r>
            <a:endParaRPr lang="en-US" i="1" dirty="0" smtClean="0"/>
          </a:p>
          <a:p>
            <a:r>
              <a:rPr lang="en-US" dirty="0" smtClean="0"/>
              <a:t>Hot Backups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587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Circa 1997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6" y="2326981"/>
            <a:ext cx="55499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32" y="1417638"/>
            <a:ext cx="6287836" cy="45450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418919"/>
            <a:ext cx="7023100" cy="469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1640</Words>
  <Application>Microsoft Macintosh PowerPoint</Application>
  <PresentationFormat>On-screen Show (4:3)</PresentationFormat>
  <Paragraphs>269</Paragraphs>
  <Slides>48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DBS Day 2</vt:lpstr>
      <vt:lpstr>Day Overview </vt:lpstr>
      <vt:lpstr>GitHub</vt:lpstr>
      <vt:lpstr>Review</vt:lpstr>
      <vt:lpstr>MySQL: ISAM vs INNO</vt:lpstr>
      <vt:lpstr>Export / Backup</vt:lpstr>
      <vt:lpstr>Architecture</vt:lpstr>
      <vt:lpstr>Architecture</vt:lpstr>
      <vt:lpstr>Architecture</vt:lpstr>
      <vt:lpstr>Architecture</vt:lpstr>
      <vt:lpstr>Limit</vt:lpstr>
      <vt:lpstr>count</vt:lpstr>
      <vt:lpstr>Joins</vt:lpstr>
      <vt:lpstr>Cartesian Product</vt:lpstr>
      <vt:lpstr>Joins</vt:lpstr>
      <vt:lpstr>Joins</vt:lpstr>
      <vt:lpstr>Inner Join</vt:lpstr>
      <vt:lpstr>Left &amp; Right Outer Joins</vt:lpstr>
      <vt:lpstr>Left &amp; Right Outer Joins</vt:lpstr>
      <vt:lpstr>Slide 20</vt:lpstr>
      <vt:lpstr>Constraints</vt:lpstr>
      <vt:lpstr>Constraints</vt:lpstr>
      <vt:lpstr>Keys</vt:lpstr>
      <vt:lpstr>Primary Key </vt:lpstr>
      <vt:lpstr>Natural / Surrogate Keys</vt:lpstr>
      <vt:lpstr>Natural / Surrogate Keys</vt:lpstr>
      <vt:lpstr>Composite Key</vt:lpstr>
      <vt:lpstr>Natural  Keys</vt:lpstr>
      <vt:lpstr>Create Table - Natural Keys</vt:lpstr>
      <vt:lpstr>Alter Table</vt:lpstr>
      <vt:lpstr>Relationships</vt:lpstr>
      <vt:lpstr>Relationships</vt:lpstr>
      <vt:lpstr>Indexes</vt:lpstr>
      <vt:lpstr>Indexes</vt:lpstr>
      <vt:lpstr>Indexes</vt:lpstr>
      <vt:lpstr>Explain </vt:lpstr>
      <vt:lpstr>Execution Plan</vt:lpstr>
      <vt:lpstr>Execution Plan</vt:lpstr>
      <vt:lpstr>Execution Plan</vt:lpstr>
      <vt:lpstr>Execution Plan</vt:lpstr>
      <vt:lpstr>Compare Execution Plan</vt:lpstr>
      <vt:lpstr>Compare Execution Plan</vt:lpstr>
      <vt:lpstr>Database Normalization</vt:lpstr>
      <vt:lpstr>First Normal Form</vt:lpstr>
      <vt:lpstr>First Normal Form</vt:lpstr>
      <vt:lpstr>2nd Normal Form</vt:lpstr>
      <vt:lpstr>2nd Normal Form</vt:lpstr>
      <vt:lpstr>2nd Normal Form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Day 2</dc:title>
  <dc:creator>John Cabibbo</dc:creator>
  <cp:lastModifiedBy>John Cabibbo</cp:lastModifiedBy>
  <cp:revision>88</cp:revision>
  <dcterms:created xsi:type="dcterms:W3CDTF">2013-06-06T19:14:38Z</dcterms:created>
  <dcterms:modified xsi:type="dcterms:W3CDTF">2013-06-06T19:23:28Z</dcterms:modified>
</cp:coreProperties>
</file>