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Default Extension="jpeg" ContentType="image/jpeg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Default Extension="xls" ContentType="application/vnd.ms-exce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Default Extension="tiff" ContentType="image/tiff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8" r:id="rId2"/>
    <p:sldId id="314" r:id="rId3"/>
    <p:sldId id="331" r:id="rId4"/>
    <p:sldId id="330" r:id="rId5"/>
    <p:sldId id="312" r:id="rId6"/>
    <p:sldId id="316" r:id="rId7"/>
    <p:sldId id="317" r:id="rId8"/>
    <p:sldId id="319" r:id="rId9"/>
    <p:sldId id="320" r:id="rId10"/>
    <p:sldId id="321" r:id="rId11"/>
    <p:sldId id="322" r:id="rId12"/>
    <p:sldId id="323" r:id="rId13"/>
    <p:sldId id="332" r:id="rId14"/>
    <p:sldId id="333" r:id="rId15"/>
    <p:sldId id="329" r:id="rId16"/>
    <p:sldId id="284" r:id="rId17"/>
    <p:sldId id="293" r:id="rId18"/>
    <p:sldId id="290" r:id="rId19"/>
    <p:sldId id="295" r:id="rId20"/>
    <p:sldId id="291" r:id="rId21"/>
    <p:sldId id="324" r:id="rId22"/>
    <p:sldId id="292" r:id="rId23"/>
    <p:sldId id="285" r:id="rId24"/>
    <p:sldId id="315" r:id="rId25"/>
    <p:sldId id="294" r:id="rId26"/>
    <p:sldId id="288" r:id="rId27"/>
    <p:sldId id="296" r:id="rId28"/>
    <p:sldId id="325" r:id="rId29"/>
    <p:sldId id="297" r:id="rId30"/>
    <p:sldId id="299" r:id="rId31"/>
    <p:sldId id="300" r:id="rId32"/>
    <p:sldId id="326" r:id="rId33"/>
    <p:sldId id="327" r:id="rId34"/>
    <p:sldId id="328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11" autoAdjust="0"/>
    <p:restoredTop sz="94590" autoAdjust="0"/>
  </p:normalViewPr>
  <p:slideViewPr>
    <p:cSldViewPr snapToGrid="0" snapToObjects="1">
      <p:cViewPr varScale="1">
        <p:scale>
          <a:sx n="116" d="100"/>
          <a:sy n="116" d="100"/>
        </p:scale>
        <p:origin x="-67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2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8EB8-6C07-F640-A584-96FDD6FAADD9}" type="datetimeFigureOut">
              <a:rPr lang="en-US" smtClean="0"/>
              <a:pPr/>
              <a:t>4/16/13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8EB8-6C07-F640-A584-96FDD6FAADD9}" type="datetimeFigureOut">
              <a:rPr lang="en-US" smtClean="0"/>
              <a:pPr/>
              <a:t>4/16/13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8EB8-6C07-F640-A584-96FDD6FAADD9}" type="datetimeFigureOut">
              <a:rPr lang="en-US" smtClean="0"/>
              <a:pPr/>
              <a:t>4/16/13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8EB8-6C07-F640-A584-96FDD6FAADD9}" type="datetimeFigureOut">
              <a:rPr lang="en-US" smtClean="0"/>
              <a:pPr/>
              <a:t>4/16/13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8EB8-6C07-F640-A584-96FDD6FAADD9}" type="datetimeFigureOut">
              <a:rPr lang="en-US" smtClean="0"/>
              <a:pPr/>
              <a:t>4/16/13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8EB8-6C07-F640-A584-96FDD6FAADD9}" type="datetimeFigureOut">
              <a:rPr lang="en-US" smtClean="0"/>
              <a:pPr/>
              <a:t>4/16/13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8EB8-6C07-F640-A584-96FDD6FAADD9}" type="datetimeFigureOut">
              <a:rPr lang="en-US" smtClean="0"/>
              <a:pPr/>
              <a:t>4/16/13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8EB8-6C07-F640-A584-96FDD6FAADD9}" type="datetimeFigureOut">
              <a:rPr lang="en-US" smtClean="0"/>
              <a:pPr/>
              <a:t>4/16/13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8EB8-6C07-F640-A584-96FDD6FAADD9}" type="datetimeFigureOut">
              <a:rPr lang="en-US" smtClean="0"/>
              <a:pPr/>
              <a:t>4/16/13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8EB8-6C07-F640-A584-96FDD6FAADD9}" type="datetimeFigureOut">
              <a:rPr lang="en-US" smtClean="0"/>
              <a:pPr/>
              <a:t>4/16/13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8EB8-6C07-F640-A584-96FDD6FAADD9}" type="datetimeFigureOut">
              <a:rPr lang="en-US" smtClean="0"/>
              <a:pPr/>
              <a:t>4/16/13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68EB8-6C07-F640-A584-96FDD6FAADD9}" type="datetimeFigureOut">
              <a:rPr lang="en-US" smtClean="0"/>
              <a:pPr/>
              <a:t>4/16/13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watermark100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74000" y="0"/>
            <a:ext cx="1270000" cy="1270000"/>
          </a:xfrm>
          <a:prstGeom prst="rect">
            <a:avLst/>
          </a:prstGeom>
        </p:spPr>
      </p:pic>
      <p:pic>
        <p:nvPicPr>
          <p:cNvPr id="8" name="Picture 7" descr="logo-SlideBG1.jp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604000" y="2806700"/>
            <a:ext cx="2540000" cy="40513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1.xls"/><Relationship Id="rId4" Type="http://schemas.openxmlformats.org/officeDocument/2006/relationships/image" Target="../media/image6.tif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Relational_database_management_syste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-SlideBG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744" y="2806700"/>
            <a:ext cx="2540000" cy="4051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1737"/>
            <a:ext cx="7772400" cy="1868713"/>
          </a:xfrm>
        </p:spPr>
        <p:txBody>
          <a:bodyPr>
            <a:noAutofit/>
          </a:bodyPr>
          <a:lstStyle/>
          <a:p>
            <a:r>
              <a:rPr lang="en-US" sz="6000" dirty="0" smtClean="0"/>
              <a:t>DBS	</a:t>
            </a:r>
            <a:br>
              <a:rPr lang="en-US" sz="6000" dirty="0" smtClean="0"/>
            </a:br>
            <a:r>
              <a:rPr lang="en-US" dirty="0" smtClean="0"/>
              <a:t>Day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John Cabibbo</a:t>
            </a:r>
          </a:p>
          <a:p>
            <a:r>
              <a:rPr lang="en-US" err="1" smtClean="0">
                <a:solidFill>
                  <a:schemeClr val="tx1"/>
                </a:solidFill>
              </a:rPr>
              <a:t>jcabibbo</a:t>
            </a:r>
            <a:r>
              <a:rPr lang="en-US" smtClean="0">
                <a:solidFill>
                  <a:schemeClr val="tx1"/>
                </a:solidFill>
              </a:rPr>
              <a:t>@fullsail.com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AIM: </a:t>
            </a:r>
            <a:r>
              <a:rPr lang="en-US" dirty="0" err="1" smtClean="0">
                <a:solidFill>
                  <a:schemeClr val="tx1"/>
                </a:solidFill>
              </a:rPr>
              <a:t>jcabibbo@fullsail.com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 descr="watermark1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0" y="0"/>
            <a:ext cx="1270000" cy="127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 2NF alternative to this design would represent the same information in two tables: an "Employees" table with candidate key {Employee}, and an "Employees' Skills" table with candidate key {Employee, Skill}:</a:t>
            </a:r>
            <a:endParaRPr lang="en-US" sz="2000" dirty="0"/>
          </a:p>
        </p:txBody>
      </p:sp>
      <p:pic>
        <p:nvPicPr>
          <p:cNvPr id="4" name="Picture 3" descr="normalForm2b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2781463"/>
            <a:ext cx="5600700" cy="3479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Cascading can occur through a foreign key relationship.</a:t>
            </a:r>
          </a:p>
          <a:p>
            <a:r>
              <a:rPr lang="en-US" dirty="0" smtClean="0"/>
              <a:t>In a FK relationship between 2 tables, if you try to delete rows in the table with the PK and entries exist in the other table pointing to that PK, the delete will fail.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Cascade on Delete</a:t>
            </a:r>
          </a:p>
          <a:p>
            <a:r>
              <a:rPr lang="en-US" dirty="0" smtClean="0"/>
              <a:t>Cascade on Update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smtClean="0"/>
              <a:t>count(*) from </a:t>
            </a:r>
            <a:r>
              <a:rPr lang="en-US" dirty="0" err="1" smtClean="0"/>
              <a:t>activityLog</a:t>
            </a:r>
            <a:r>
              <a:rPr lang="en-US" dirty="0" smtClean="0"/>
              <a:t>;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count(orderId</a:t>
            </a:r>
            <a:r>
              <a:rPr lang="en-US" dirty="0" smtClean="0"/>
              <a:t>) from </a:t>
            </a:r>
            <a:r>
              <a:rPr lang="en-US" dirty="0" err="1" smtClean="0"/>
              <a:t>activityLog</a:t>
            </a:r>
            <a:r>
              <a:rPr lang="en-US" dirty="0" smtClean="0"/>
              <a:t>;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distinct(activityText</a:t>
            </a:r>
            <a:r>
              <a:rPr lang="en-US" dirty="0" smtClean="0"/>
              <a:t>) from </a:t>
            </a:r>
            <a:r>
              <a:rPr lang="en-US" dirty="0" err="1" smtClean="0"/>
              <a:t>activityLog</a:t>
            </a:r>
            <a:r>
              <a:rPr lang="en-US" dirty="0" smtClean="0"/>
              <a:t>;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ucase(activityText</a:t>
            </a:r>
            <a:r>
              <a:rPr lang="en-US" dirty="0" smtClean="0"/>
              <a:t>) from </a:t>
            </a:r>
            <a:r>
              <a:rPr lang="en-US" dirty="0" err="1" smtClean="0"/>
              <a:t>activityLog</a:t>
            </a:r>
            <a:r>
              <a:rPr lang="en-US" dirty="0" smtClean="0"/>
              <a:t>;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lcase(activityText</a:t>
            </a:r>
            <a:r>
              <a:rPr lang="en-US" dirty="0" smtClean="0"/>
              <a:t>) from </a:t>
            </a:r>
            <a:r>
              <a:rPr lang="en-US" dirty="0" err="1" smtClean="0"/>
              <a:t>activityLog</a:t>
            </a:r>
            <a:r>
              <a:rPr lang="en-US" dirty="0" smtClean="0"/>
              <a:t>;</a:t>
            </a:r>
          </a:p>
          <a:p>
            <a:r>
              <a:rPr lang="en-US" dirty="0" smtClean="0"/>
              <a:t>select mid(activityText,</a:t>
            </a:r>
            <a:r>
              <a:rPr lang="en-US" dirty="0" smtClean="0"/>
              <a:t>1,5) </a:t>
            </a:r>
            <a:r>
              <a:rPr lang="en-US" dirty="0" smtClean="0"/>
              <a:t>from </a:t>
            </a:r>
            <a:r>
              <a:rPr lang="en-US" dirty="0" err="1" smtClean="0"/>
              <a:t>activityLog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select </a:t>
            </a:r>
            <a:r>
              <a:rPr lang="en-US" dirty="0" err="1" smtClean="0"/>
              <a:t>round(itemPrice</a:t>
            </a:r>
            <a:r>
              <a:rPr lang="en-US" dirty="0" smtClean="0"/>
              <a:t>) from items;</a:t>
            </a:r>
          </a:p>
          <a:p>
            <a:r>
              <a:rPr lang="en-US" dirty="0" smtClean="0"/>
              <a:t>select round(itemPrice,1) from item;</a:t>
            </a:r>
          </a:p>
          <a:p>
            <a:r>
              <a:rPr lang="en-US" dirty="0" smtClean="0"/>
              <a:t>select now()</a:t>
            </a:r>
            <a:endParaRPr lang="en-US" dirty="0" smtClean="0"/>
          </a:p>
          <a:p>
            <a:r>
              <a:rPr lang="en-US" dirty="0" smtClean="0"/>
              <a:t>select </a:t>
            </a:r>
            <a:r>
              <a:rPr lang="en-US" dirty="0" err="1" smtClean="0"/>
              <a:t>date_format(activityDate,'%b</a:t>
            </a:r>
            <a:r>
              <a:rPr lang="en-US" dirty="0" smtClean="0"/>
              <a:t> %</a:t>
            </a:r>
            <a:r>
              <a:rPr lang="en-US" dirty="0" err="1" smtClean="0"/>
              <a:t>d</a:t>
            </a:r>
            <a:r>
              <a:rPr lang="en-US" dirty="0" smtClean="0"/>
              <a:t> %Y %</a:t>
            </a:r>
            <a:r>
              <a:rPr lang="en-US" dirty="0" err="1" smtClean="0"/>
              <a:t>h:%i</a:t>
            </a:r>
            <a:r>
              <a:rPr lang="en-US" dirty="0" smtClean="0"/>
              <a:t> %</a:t>
            </a:r>
            <a:r>
              <a:rPr lang="en-US" dirty="0" err="1" smtClean="0"/>
              <a:t>p</a:t>
            </a:r>
            <a:r>
              <a:rPr lang="en-US" dirty="0" smtClean="0"/>
              <a:t>') from </a:t>
            </a:r>
            <a:r>
              <a:rPr lang="en-US" dirty="0" err="1" smtClean="0"/>
              <a:t>activityLog</a:t>
            </a:r>
            <a:r>
              <a:rPr lang="en-US" dirty="0" smtClean="0"/>
              <a:t>;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date_format(activityDate,'%m-%d-%Y</a:t>
            </a:r>
            <a:r>
              <a:rPr lang="en-US" dirty="0" smtClean="0"/>
              <a:t>') from </a:t>
            </a:r>
            <a:r>
              <a:rPr lang="en-US" dirty="0" err="1" smtClean="0"/>
              <a:t>activityLog</a:t>
            </a:r>
            <a:r>
              <a:rPr lang="en-US" dirty="0" smtClean="0"/>
              <a:t>;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datediff(now(),activityDate</a:t>
            </a:r>
            <a:r>
              <a:rPr lang="en-US" dirty="0" smtClean="0"/>
              <a:t>) from </a:t>
            </a:r>
            <a:r>
              <a:rPr lang="en-US" dirty="0" err="1" smtClean="0"/>
              <a:t>activityLog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Aggregates </a:t>
            </a:r>
            <a:r>
              <a:rPr lang="en-US" dirty="0" err="1" smtClean="0"/>
              <a:t>vs</a:t>
            </a:r>
            <a:r>
              <a:rPr lang="en-US" dirty="0" smtClean="0"/>
              <a:t> Scalar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Scalar functions work across columns.</a:t>
            </a:r>
          </a:p>
          <a:p>
            <a:pPr lvl="1"/>
            <a:r>
              <a:rPr lang="en-US" dirty="0" smtClean="0"/>
              <a:t>Ex: </a:t>
            </a:r>
            <a:r>
              <a:rPr lang="en-US" dirty="0" err="1" smtClean="0"/>
              <a:t>concat</a:t>
            </a:r>
            <a:r>
              <a:rPr lang="en-US" dirty="0" err="1" smtClean="0"/>
              <a:t>(firstname</a:t>
            </a:r>
            <a:r>
              <a:rPr lang="en-US" dirty="0" smtClean="0"/>
              <a:t>, ‘ ‘ </a:t>
            </a:r>
            <a:r>
              <a:rPr lang="en-US" dirty="0" err="1" smtClean="0"/>
              <a:t>lastname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Aggregate function work across rows.</a:t>
            </a:r>
          </a:p>
          <a:p>
            <a:pPr lvl="1"/>
            <a:r>
              <a:rPr lang="en-US" dirty="0" smtClean="0"/>
              <a:t>Ex: </a:t>
            </a:r>
            <a:r>
              <a:rPr lang="en-US" dirty="0" err="1" smtClean="0"/>
              <a:t>avg(age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Aggregates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CRUD queries are fine, but they don’t paint a very good picture.</a:t>
            </a:r>
          </a:p>
          <a:p>
            <a:r>
              <a:rPr lang="en-US" smtClean="0"/>
              <a:t>More often than not you don’t need every detail, just a mile-high view.</a:t>
            </a:r>
          </a:p>
          <a:p>
            <a:r>
              <a:rPr lang="en-US" smtClean="0"/>
              <a:t>Database engines are very good at summarizing data, so let them do it.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54230" cy="4525963"/>
          </a:xfrm>
        </p:spPr>
        <p:txBody>
          <a:bodyPr numCol="1">
            <a:normAutofit/>
          </a:bodyPr>
          <a:lstStyle/>
          <a:p>
            <a:r>
              <a:rPr lang="en-US" dirty="0" err="1" smtClean="0">
                <a:latin typeface="Gill Sans Light" charset="0"/>
                <a:cs typeface="ＭＳ Ｐゴシック" charset="-128"/>
              </a:rPr>
              <a:t>Avg</a:t>
            </a:r>
            <a:endParaRPr lang="en-US" dirty="0" smtClean="0">
              <a:latin typeface="Gill Sans Light" charset="0"/>
              <a:cs typeface="ＭＳ Ｐゴシック" charset="-128"/>
            </a:endParaRPr>
          </a:p>
          <a:p>
            <a:r>
              <a:rPr lang="en-US" dirty="0" smtClean="0">
                <a:latin typeface="Gill Sans Light" charset="0"/>
                <a:cs typeface="ＭＳ Ｐゴシック" charset="-128"/>
              </a:rPr>
              <a:t>Sum</a:t>
            </a:r>
          </a:p>
          <a:p>
            <a:r>
              <a:rPr lang="en-US" dirty="0" smtClean="0">
                <a:latin typeface="Gill Sans Light" charset="0"/>
                <a:cs typeface="ＭＳ Ｐゴシック" charset="-128"/>
              </a:rPr>
              <a:t>Min</a:t>
            </a:r>
          </a:p>
          <a:p>
            <a:r>
              <a:rPr lang="en-US" dirty="0" smtClean="0">
                <a:latin typeface="Gill Sans Light" charset="0"/>
                <a:cs typeface="ＭＳ Ｐゴシック" charset="-128"/>
              </a:rPr>
              <a:t>Max</a:t>
            </a:r>
          </a:p>
          <a:p>
            <a:r>
              <a:rPr lang="en-US" dirty="0" smtClean="0">
                <a:latin typeface="Gill Sans Light" charset="0"/>
                <a:cs typeface="ＭＳ Ｐゴシック" charset="-128"/>
              </a:rPr>
              <a:t>Count</a:t>
            </a:r>
          </a:p>
          <a:p>
            <a:r>
              <a:rPr lang="en-US" dirty="0" smtClean="0">
                <a:latin typeface="Gill Sans Light" charset="0"/>
                <a:cs typeface="ＭＳ Ｐゴシック" charset="-128"/>
              </a:rPr>
              <a:t>Std, </a:t>
            </a:r>
            <a:r>
              <a:rPr lang="en-US" dirty="0" err="1" smtClean="0">
                <a:latin typeface="Gill Sans Light" charset="0"/>
                <a:cs typeface="ＭＳ Ｐゴシック" charset="-128"/>
              </a:rPr>
              <a:t>StdDev</a:t>
            </a:r>
            <a:endParaRPr lang="en-US" dirty="0" smtClean="0">
              <a:latin typeface="Gill Sans Light" charset="0"/>
              <a:cs typeface="ＭＳ Ｐゴシック" charset="-128"/>
            </a:endParaRPr>
          </a:p>
          <a:p>
            <a:r>
              <a:rPr lang="en-US" dirty="0" smtClean="0">
                <a:latin typeface="Gill Sans Light" charset="0"/>
                <a:cs typeface="ＭＳ Ｐゴシック" charset="-128"/>
              </a:rPr>
              <a:t>Variance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11430" y="1600200"/>
            <a:ext cx="417537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29184">
              <a:spcBef>
                <a:spcPts val="768"/>
              </a:spcBef>
              <a:buFont typeface="Arial"/>
              <a:buChar char="•"/>
            </a:pPr>
            <a:r>
              <a:rPr lang="en-US" sz="3200" dirty="0" smtClean="0">
                <a:latin typeface="Gill Sans Light" charset="0"/>
                <a:cs typeface="ＭＳ Ｐゴシック" charset="-128"/>
              </a:rPr>
              <a:t> </a:t>
            </a:r>
            <a:r>
              <a:rPr lang="en-US" sz="3200" dirty="0" err="1" smtClean="0">
                <a:latin typeface="Gill Sans Light" charset="0"/>
                <a:cs typeface="ＭＳ Ｐゴシック" charset="-128"/>
              </a:rPr>
              <a:t>Bit_And</a:t>
            </a:r>
            <a:endParaRPr lang="en-US" sz="3200" dirty="0" smtClean="0">
              <a:latin typeface="Gill Sans Light" charset="0"/>
              <a:cs typeface="ＭＳ Ｐゴシック" charset="-128"/>
            </a:endParaRPr>
          </a:p>
          <a:p>
            <a:pPr marL="329184">
              <a:spcBef>
                <a:spcPts val="768"/>
              </a:spcBef>
              <a:buFont typeface="Arial"/>
              <a:buChar char="•"/>
            </a:pPr>
            <a:r>
              <a:rPr lang="en-US" sz="3200" dirty="0" smtClean="0">
                <a:latin typeface="Gill Sans Light" charset="0"/>
                <a:cs typeface="ＭＳ Ｐゴシック" charset="-128"/>
              </a:rPr>
              <a:t> </a:t>
            </a:r>
            <a:r>
              <a:rPr lang="en-US" sz="3200" dirty="0" err="1" smtClean="0">
                <a:latin typeface="Gill Sans Light" charset="0"/>
                <a:cs typeface="ＭＳ Ｐゴシック" charset="-128"/>
              </a:rPr>
              <a:t>Bit_Or</a:t>
            </a:r>
            <a:endParaRPr lang="en-US" sz="3200" dirty="0" smtClean="0">
              <a:latin typeface="Gill Sans Light" charset="0"/>
              <a:cs typeface="ＭＳ Ｐゴシック" charset="-128"/>
            </a:endParaRPr>
          </a:p>
          <a:p>
            <a:pPr marL="329184">
              <a:spcBef>
                <a:spcPts val="768"/>
              </a:spcBef>
              <a:buFont typeface="Arial"/>
              <a:buChar char="•"/>
            </a:pPr>
            <a:r>
              <a:rPr lang="en-US" sz="3200" dirty="0" smtClean="0">
                <a:latin typeface="Gill Sans Light" charset="0"/>
                <a:cs typeface="ＭＳ Ｐゴシック" charset="-128"/>
              </a:rPr>
              <a:t> </a:t>
            </a:r>
            <a:r>
              <a:rPr lang="en-US" sz="3200" dirty="0" err="1" smtClean="0">
                <a:latin typeface="Gill Sans Light" charset="0"/>
                <a:cs typeface="ＭＳ Ｐゴシック" charset="-128"/>
              </a:rPr>
              <a:t>Bit_Xor</a:t>
            </a:r>
            <a:r>
              <a:rPr lang="en-US" sz="3200" dirty="0" smtClean="0">
                <a:latin typeface="Gill Sans Light" charset="0"/>
                <a:cs typeface="ＭＳ Ｐゴシック" charset="-128"/>
              </a:rPr>
              <a:t> </a:t>
            </a:r>
          </a:p>
          <a:p>
            <a:pPr marL="329184">
              <a:spcBef>
                <a:spcPts val="768"/>
              </a:spcBef>
              <a:buFont typeface="Arial"/>
              <a:buChar char="•"/>
            </a:pPr>
            <a:r>
              <a:rPr lang="en-US" sz="3200" dirty="0" smtClean="0">
                <a:latin typeface="Gill Sans Light" charset="0"/>
                <a:cs typeface="ＭＳ Ｐゴシック" charset="-128"/>
              </a:rPr>
              <a:t> </a:t>
            </a:r>
            <a:r>
              <a:rPr lang="en-US" sz="3200" dirty="0" err="1" smtClean="0">
                <a:latin typeface="Gill Sans Light" charset="0"/>
                <a:cs typeface="ＭＳ Ｐゴシック" charset="-128"/>
              </a:rPr>
              <a:t>Group_Concat</a:t>
            </a:r>
            <a:endParaRPr lang="en-US" sz="3200" dirty="0" smtClean="0">
              <a:latin typeface="Gill Sans Light" charset="0"/>
              <a:cs typeface="ＭＳ Ｐゴシック" charset="-128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latin typeface="Inconsolata" pitchFamily="-106" charset="0"/>
                <a:ea typeface="Inconsolata" pitchFamily="-106" charset="0"/>
                <a:cs typeface="Inconsolata" pitchFamily="-106" charset="0"/>
              </a:rPr>
              <a:t>select</a:t>
            </a:r>
          </a:p>
          <a:p>
            <a:pPr lvl="1">
              <a:buNone/>
            </a:pPr>
            <a:r>
              <a:rPr lang="en-US" dirty="0" err="1" smtClean="0">
                <a:latin typeface="Inconsolata" pitchFamily="-106" charset="0"/>
                <a:ea typeface="Inconsolata" pitchFamily="-106" charset="0"/>
                <a:cs typeface="Inconsolata" pitchFamily="-106" charset="0"/>
              </a:rPr>
              <a:t>userId</a:t>
            </a:r>
            <a:r>
              <a:rPr lang="en-US" dirty="0" smtClean="0">
                <a:latin typeface="Inconsolata" pitchFamily="-106" charset="0"/>
                <a:ea typeface="Inconsolata" pitchFamily="-106" charset="0"/>
                <a:cs typeface="Inconsolata" pitchFamily="-106" charset="0"/>
              </a:rPr>
              <a:t>,</a:t>
            </a:r>
          </a:p>
          <a:p>
            <a:pPr lvl="1">
              <a:buNone/>
            </a:pPr>
            <a:r>
              <a:rPr lang="en-US" dirty="0" smtClean="0">
                <a:latin typeface="Inconsolata" pitchFamily="-106" charset="0"/>
                <a:ea typeface="Inconsolata" pitchFamily="-106" charset="0"/>
                <a:cs typeface="Inconsolata" pitchFamily="-106" charset="0"/>
              </a:rPr>
              <a:t>count(*) as </a:t>
            </a:r>
            <a:r>
              <a:rPr lang="en-US" dirty="0" err="1" smtClean="0">
                <a:latin typeface="Inconsolata" pitchFamily="-106" charset="0"/>
                <a:ea typeface="Inconsolata" pitchFamily="-106" charset="0"/>
                <a:cs typeface="Inconsolata" pitchFamily="-106" charset="0"/>
              </a:rPr>
              <a:t>HowMany</a:t>
            </a:r>
            <a:endParaRPr lang="en-US" dirty="0" smtClean="0">
              <a:latin typeface="Inconsolata" pitchFamily="-106" charset="0"/>
              <a:ea typeface="Inconsolata" pitchFamily="-106" charset="0"/>
              <a:cs typeface="Inconsolata" pitchFamily="-106" charset="0"/>
            </a:endParaRPr>
          </a:p>
          <a:p>
            <a:pPr>
              <a:buNone/>
            </a:pPr>
            <a:r>
              <a:rPr lang="en-US" dirty="0" smtClean="0">
                <a:latin typeface="Inconsolata" pitchFamily="-106" charset="0"/>
                <a:ea typeface="Inconsolata" pitchFamily="-106" charset="0"/>
                <a:cs typeface="Inconsolata" pitchFamily="-106" charset="0"/>
              </a:rPr>
              <a:t>from</a:t>
            </a:r>
          </a:p>
          <a:p>
            <a:pPr lvl="1">
              <a:buNone/>
            </a:pPr>
            <a:r>
              <a:rPr lang="en-US" dirty="0" smtClean="0">
                <a:latin typeface="Inconsolata" pitchFamily="-106" charset="0"/>
                <a:ea typeface="Inconsolata" pitchFamily="-106" charset="0"/>
                <a:cs typeface="Inconsolata" pitchFamily="-106" charset="0"/>
              </a:rPr>
              <a:t>orders</a:t>
            </a:r>
          </a:p>
          <a:p>
            <a:pPr>
              <a:buNone/>
            </a:pPr>
            <a:r>
              <a:rPr lang="en-US" dirty="0" smtClean="0">
                <a:latin typeface="Inconsolata" pitchFamily="-106" charset="0"/>
                <a:ea typeface="Inconsolata" pitchFamily="-106" charset="0"/>
                <a:cs typeface="Inconsolata" pitchFamily="-106" charset="0"/>
              </a:rPr>
              <a:t>group by</a:t>
            </a:r>
          </a:p>
          <a:p>
            <a:pPr lvl="1">
              <a:buNone/>
            </a:pPr>
            <a:r>
              <a:rPr lang="en-US" dirty="0" err="1" smtClean="0">
                <a:latin typeface="Inconsolata" pitchFamily="-106" charset="0"/>
                <a:ea typeface="Inconsolata" pitchFamily="-106" charset="0"/>
                <a:cs typeface="Inconsolata" pitchFamily="-106" charset="0"/>
              </a:rPr>
              <a:t>userId</a:t>
            </a:r>
            <a:endParaRPr lang="en-US" dirty="0" smtClean="0">
              <a:latin typeface="Inconsolata" pitchFamily="-106" charset="0"/>
              <a:ea typeface="Inconsolata" pitchFamily="-106" charset="0"/>
              <a:cs typeface="Inconsolata" pitchFamily="-106" charset="0"/>
            </a:endParaRPr>
          </a:p>
          <a:p>
            <a:pPr>
              <a:buNone/>
            </a:pPr>
            <a:r>
              <a:rPr lang="en-US" dirty="0" smtClean="0">
                <a:latin typeface="Inconsolata" pitchFamily="-106" charset="0"/>
                <a:ea typeface="Inconsolata" pitchFamily="-106" charset="0"/>
                <a:cs typeface="Inconsolata" pitchFamily="-106" charset="0"/>
              </a:rPr>
              <a:t>order by</a:t>
            </a:r>
          </a:p>
          <a:p>
            <a:pPr lvl="1">
              <a:buNone/>
            </a:pPr>
            <a:r>
              <a:rPr lang="en-US" dirty="0" err="1" smtClean="0">
                <a:latin typeface="Inconsolata" pitchFamily="-106" charset="0"/>
                <a:ea typeface="Inconsolata" pitchFamily="-106" charset="0"/>
                <a:cs typeface="Inconsolata" pitchFamily="-106" charset="0"/>
              </a:rPr>
              <a:t>howMany</a:t>
            </a:r>
            <a:r>
              <a:rPr lang="en-US" dirty="0" smtClean="0">
                <a:latin typeface="Inconsolata" pitchFamily="-106" charset="0"/>
                <a:ea typeface="Inconsolata" pitchFamily="-106" charset="0"/>
                <a:cs typeface="Inconsolata" pitchFamily="-106" charset="0"/>
              </a:rPr>
              <a:t> </a:t>
            </a:r>
            <a:r>
              <a:rPr lang="en-US" dirty="0" err="1" smtClean="0">
                <a:latin typeface="Inconsolata" pitchFamily="-106" charset="0"/>
                <a:ea typeface="Inconsolata" pitchFamily="-106" charset="0"/>
                <a:cs typeface="Inconsolata" pitchFamily="-106" charset="0"/>
              </a:rPr>
              <a:t>desc</a:t>
            </a:r>
            <a:endParaRPr lang="en-US" dirty="0" smtClean="0">
              <a:latin typeface="Inconsolata" pitchFamily="-106" charset="0"/>
              <a:ea typeface="Inconsolata" pitchFamily="-106" charset="0"/>
              <a:cs typeface="Inconsolata" pitchFamily="-106" charset="0"/>
            </a:endParaRPr>
          </a:p>
          <a:p>
            <a:endParaRPr lang="en-US" dirty="0"/>
          </a:p>
        </p:txBody>
      </p:sp>
      <p:graphicFrame>
        <p:nvGraphicFramePr>
          <p:cNvPr id="21506" name="Content Placeholder 4"/>
          <p:cNvGraphicFramePr>
            <a:graphicFrameLocks noGrp="1"/>
          </p:cNvGraphicFramePr>
          <p:nvPr/>
        </p:nvGraphicFramePr>
        <p:xfrm>
          <a:off x="5103996" y="2206625"/>
          <a:ext cx="3748088" cy="4651375"/>
        </p:xfrm>
        <a:graphic>
          <a:graphicData uri="http://schemas.openxmlformats.org/presentationml/2006/ole">
            <p:oleObj spid="_x0000_s21508" name="Chart" r:id="rId3" imgW="3742635" imgH="4650864" progId="Excel.Sheet.8">
              <p:embed/>
            </p:oleObj>
          </a:graphicData>
        </a:graphic>
      </p:graphicFrame>
      <p:pic>
        <p:nvPicPr>
          <p:cNvPr id="5" name="Picture 4" descr="howManyExample1.ti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7939" y="1745974"/>
            <a:ext cx="2387600" cy="1422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>
                <a:latin typeface="Gill Sans" charset="0"/>
                <a:ea typeface="ＭＳ Ｐゴシック" charset="-128"/>
                <a:cs typeface="ＭＳ Ｐゴシック" charset="-128"/>
              </a:rPr>
              <a:t>Aggregates Example</a:t>
            </a:r>
            <a:endParaRPr lang="en-US" dirty="0"/>
          </a:p>
        </p:txBody>
      </p:sp>
      <p:sp>
        <p:nvSpPr>
          <p:cNvPr id="5" name="Content Placeholder 6"/>
          <p:cNvSpPr txBox="1">
            <a:spLocks/>
          </p:cNvSpPr>
          <p:nvPr/>
        </p:nvSpPr>
        <p:spPr bwMode="auto">
          <a:xfrm>
            <a:off x="304800" y="1417638"/>
            <a:ext cx="8001000" cy="521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EADAB9"/>
              </a:buClr>
              <a:buSzTx/>
              <a:buFont typeface="Wingdings 2" charset="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nconsolata" pitchFamily="-106" charset="0"/>
                <a:ea typeface="Inconsolata" pitchFamily="-106" charset="0"/>
                <a:cs typeface="Inconsolata" pitchFamily="-106" charset="0"/>
              </a:rPr>
              <a:t>  SELECT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EADAB9"/>
              </a:buClr>
              <a:buSzTx/>
              <a:buFont typeface="Wingdings 2" charset="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nconsolata" pitchFamily="-106" charset="0"/>
                <a:ea typeface="Inconsolata" pitchFamily="-106" charset="0"/>
                <a:cs typeface="Inconsolata" pitchFamily="-106" charset="0"/>
              </a:rPr>
              <a:t> 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nconsolata" pitchFamily="-106" charset="0"/>
                <a:ea typeface="Inconsolata" pitchFamily="-106" charset="0"/>
                <a:cs typeface="Inconsolata" pitchFamily="-106" charset="0"/>
              </a:rPr>
              <a:t>SUM(n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nconsolata" pitchFamily="-106" charset="0"/>
                <a:ea typeface="Inconsolata" pitchFamily="-106" charset="0"/>
                <a:cs typeface="Inconsolata" pitchFamily="-106" charset="0"/>
              </a:rPr>
              <a:t>) AS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nconsolata" pitchFamily="-106" charset="0"/>
                <a:ea typeface="Inconsolata" pitchFamily="-106" charset="0"/>
                <a:cs typeface="Inconsolata" pitchFamily="-106" charset="0"/>
              </a:rPr>
              <a:t>SumN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nconsolata" pitchFamily="-106" charset="0"/>
                <a:ea typeface="Inconsolata" pitchFamily="-106" charset="0"/>
                <a:cs typeface="Inconsolata" pitchFamily="-106" charset="0"/>
              </a:rPr>
              <a:t>,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EADAB9"/>
              </a:buClr>
              <a:buSzTx/>
              <a:buFont typeface="Wingdings 2" charset="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nconsolata" pitchFamily="-106" charset="0"/>
                <a:ea typeface="Inconsolata" pitchFamily="-106" charset="0"/>
                <a:cs typeface="Inconsolata" pitchFamily="-106" charset="0"/>
              </a:rPr>
              <a:t> 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nconsolata" pitchFamily="-106" charset="0"/>
                <a:ea typeface="Inconsolata" pitchFamily="-106" charset="0"/>
                <a:cs typeface="Inconsolata" pitchFamily="-106" charset="0"/>
              </a:rPr>
              <a:t>MIN(n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nconsolata" pitchFamily="-106" charset="0"/>
                <a:ea typeface="Inconsolata" pitchFamily="-106" charset="0"/>
                <a:cs typeface="Inconsolata" pitchFamily="-106" charset="0"/>
              </a:rPr>
              <a:t>) AS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nconsolata" pitchFamily="-106" charset="0"/>
                <a:ea typeface="Inconsolata" pitchFamily="-106" charset="0"/>
                <a:cs typeface="Inconsolata" pitchFamily="-106" charset="0"/>
              </a:rPr>
              <a:t>MinimumN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nconsolata" pitchFamily="-106" charset="0"/>
                <a:ea typeface="Inconsolata" pitchFamily="-106" charset="0"/>
                <a:cs typeface="Inconsolata" pitchFamily="-106" charset="0"/>
              </a:rPr>
              <a:t>,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EADAB9"/>
              </a:buClr>
              <a:buSzTx/>
              <a:buFont typeface="Wingdings 2" charset="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nconsolata" pitchFamily="-106" charset="0"/>
                <a:ea typeface="Inconsolata" pitchFamily="-106" charset="0"/>
                <a:cs typeface="Inconsolata" pitchFamily="-106" charset="0"/>
              </a:rPr>
              <a:t> 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nconsolata" pitchFamily="-106" charset="0"/>
                <a:ea typeface="Inconsolata" pitchFamily="-106" charset="0"/>
                <a:cs typeface="Inconsolata" pitchFamily="-106" charset="0"/>
              </a:rPr>
              <a:t>MAX(n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nconsolata" pitchFamily="-106" charset="0"/>
                <a:ea typeface="Inconsolata" pitchFamily="-106" charset="0"/>
                <a:cs typeface="Inconsolata" pitchFamily="-106" charset="0"/>
              </a:rPr>
              <a:t>) AS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nconsolata" pitchFamily="-106" charset="0"/>
                <a:ea typeface="Inconsolata" pitchFamily="-106" charset="0"/>
                <a:cs typeface="Inconsolata" pitchFamily="-106" charset="0"/>
              </a:rPr>
              <a:t>MaximumN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nconsolata" pitchFamily="-106" charset="0"/>
                <a:ea typeface="Inconsolata" pitchFamily="-106" charset="0"/>
                <a:cs typeface="Inconsolata" pitchFamily="-106" charset="0"/>
              </a:rPr>
              <a:t>,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EADAB9"/>
              </a:buClr>
              <a:buSzTx/>
              <a:buFont typeface="Wingdings 2" charset="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nconsolata" pitchFamily="-106" charset="0"/>
                <a:ea typeface="Inconsolata" pitchFamily="-106" charset="0"/>
                <a:cs typeface="Inconsolata" pitchFamily="-106" charset="0"/>
              </a:rPr>
              <a:t> 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nconsolata" pitchFamily="-106" charset="0"/>
                <a:ea typeface="Inconsolata" pitchFamily="-106" charset="0"/>
                <a:cs typeface="Inconsolata" pitchFamily="-106" charset="0"/>
              </a:rPr>
              <a:t>AVG(n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nconsolata" pitchFamily="-106" charset="0"/>
                <a:ea typeface="Inconsolata" pitchFamily="-106" charset="0"/>
                <a:cs typeface="Inconsolata" pitchFamily="-106" charset="0"/>
              </a:rPr>
              <a:t>) AS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nconsolata" pitchFamily="-106" charset="0"/>
                <a:ea typeface="Inconsolata" pitchFamily="-106" charset="0"/>
                <a:cs typeface="Inconsolata" pitchFamily="-106" charset="0"/>
              </a:rPr>
              <a:t>AverageN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nconsolata" pitchFamily="-106" charset="0"/>
                <a:ea typeface="Inconsolata" pitchFamily="-106" charset="0"/>
                <a:cs typeface="Inconsolata" pitchFamily="-106" charset="0"/>
              </a:rPr>
              <a:t>,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EADAB9"/>
              </a:buClr>
              <a:buSzTx/>
              <a:buFont typeface="Wingdings 2" charset="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nconsolata" pitchFamily="-106" charset="0"/>
                <a:ea typeface="Inconsolata" pitchFamily="-106" charset="0"/>
                <a:cs typeface="Inconsolata" pitchFamily="-106" charset="0"/>
              </a:rPr>
              <a:t>  COUNT(*) AS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nconsolata" pitchFamily="-106" charset="0"/>
                <a:ea typeface="Inconsolata" pitchFamily="-106" charset="0"/>
                <a:cs typeface="Inconsolata" pitchFamily="-106" charset="0"/>
              </a:rPr>
              <a:t>CountAll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nconsolata" pitchFamily="-106" charset="0"/>
                <a:ea typeface="Inconsolata" pitchFamily="-106" charset="0"/>
                <a:cs typeface="Inconsolata" pitchFamily="-106" charset="0"/>
              </a:rPr>
              <a:t>,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EADAB9"/>
              </a:buClr>
              <a:buSzTx/>
              <a:buFont typeface="Wingdings 2" charset="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nconsolata" pitchFamily="-106" charset="0"/>
                <a:ea typeface="Inconsolata" pitchFamily="-106" charset="0"/>
                <a:cs typeface="Inconsolata" pitchFamily="-106" charset="0"/>
              </a:rPr>
              <a:t> 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nconsolata" pitchFamily="-106" charset="0"/>
                <a:ea typeface="Inconsolata" pitchFamily="-106" charset="0"/>
                <a:cs typeface="Inconsolata" pitchFamily="-106" charset="0"/>
              </a:rPr>
              <a:t>COUNT(n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nconsolata" pitchFamily="-106" charset="0"/>
                <a:ea typeface="Inconsolata" pitchFamily="-106" charset="0"/>
                <a:cs typeface="Inconsolata" pitchFamily="-106" charset="0"/>
              </a:rPr>
              <a:t>) AS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nconsolata" pitchFamily="-106" charset="0"/>
                <a:ea typeface="Inconsolata" pitchFamily="-106" charset="0"/>
                <a:cs typeface="Inconsolata" pitchFamily="-106" charset="0"/>
              </a:rPr>
              <a:t>NotNullN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nconsolata" pitchFamily="-106" charset="0"/>
              <a:ea typeface="Inconsolata" pitchFamily="-106" charset="0"/>
              <a:cs typeface="Inconsolata" pitchFamily="-106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EADAB9"/>
              </a:buClr>
              <a:buSzTx/>
              <a:buFont typeface="Wingdings 2" charset="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nconsolata" pitchFamily="-106" charset="0"/>
                <a:ea typeface="Inconsolata" pitchFamily="-106" charset="0"/>
                <a:cs typeface="Inconsolata" pitchFamily="-106" charset="0"/>
              </a:rPr>
              <a:t>  COUNT(DISTINCT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nconsolata" pitchFamily="-106" charset="0"/>
                <a:ea typeface="Inconsolata" pitchFamily="-106" charset="0"/>
                <a:cs typeface="Inconsolata" pitchFamily="-106" charset="0"/>
              </a:rPr>
              <a:t>n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nconsolata" pitchFamily="-106" charset="0"/>
                <a:ea typeface="Inconsolata" pitchFamily="-106" charset="0"/>
                <a:cs typeface="Inconsolata" pitchFamily="-106" charset="0"/>
              </a:rPr>
              <a:t>) AS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nconsolata" pitchFamily="-106" charset="0"/>
                <a:ea typeface="Inconsolata" pitchFamily="-106" charset="0"/>
                <a:cs typeface="Inconsolata" pitchFamily="-106" charset="0"/>
              </a:rPr>
              <a:t>DistinctN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nconsolata" pitchFamily="-106" charset="0"/>
              <a:ea typeface="Inconsolata" pitchFamily="-106" charset="0"/>
              <a:cs typeface="Inconsolata" pitchFamily="-106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589713" y="1790700"/>
          <a:ext cx="508000" cy="3200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/>
              </a:tblGrid>
              <a:tr h="3986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Gill Sans Light"/>
                        </a:rPr>
                        <a:t>n</a:t>
                      </a:r>
                      <a:endParaRPr lang="en-US" sz="2400" dirty="0">
                        <a:latin typeface="Gill Sans Light"/>
                      </a:endParaRPr>
                    </a:p>
                  </a:txBody>
                  <a:tcPr anchor="ctr"/>
                </a:tc>
              </a:tr>
              <a:tr h="3986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ill Sans Light"/>
                        </a:rPr>
                        <a:t>1</a:t>
                      </a:r>
                      <a:endParaRPr lang="en-US" sz="2400" dirty="0">
                        <a:latin typeface="Gill Sans Light"/>
                      </a:endParaRPr>
                    </a:p>
                  </a:txBody>
                  <a:tcPr anchor="ctr"/>
                </a:tc>
              </a:tr>
              <a:tr h="3986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ill Sans Light"/>
                        </a:rPr>
                        <a:t>7</a:t>
                      </a:r>
                      <a:endParaRPr lang="en-US" sz="2400" dirty="0">
                        <a:latin typeface="Gill Sans Light"/>
                      </a:endParaRPr>
                    </a:p>
                  </a:txBody>
                  <a:tcPr anchor="ctr"/>
                </a:tc>
              </a:tr>
              <a:tr h="39860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Gill Sans Light"/>
                      </a:endParaRPr>
                    </a:p>
                  </a:txBody>
                  <a:tcPr anchor="ctr"/>
                </a:tc>
              </a:tr>
              <a:tr h="3986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ill Sans Light"/>
                        </a:rPr>
                        <a:t>4</a:t>
                      </a:r>
                      <a:endParaRPr lang="en-US" sz="2400" dirty="0">
                        <a:latin typeface="Gill Sans Light"/>
                      </a:endParaRPr>
                    </a:p>
                  </a:txBody>
                  <a:tcPr anchor="ctr"/>
                </a:tc>
              </a:tr>
              <a:tr h="3986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ill Sans Light"/>
                        </a:rPr>
                        <a:t>2</a:t>
                      </a:r>
                      <a:endParaRPr lang="en-US" sz="2400" dirty="0">
                        <a:latin typeface="Gill Sans Light"/>
                      </a:endParaRPr>
                    </a:p>
                  </a:txBody>
                  <a:tcPr anchor="ctr"/>
                </a:tc>
              </a:tr>
              <a:tr h="3986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ill Sans Light"/>
                        </a:rPr>
                        <a:t>1</a:t>
                      </a:r>
                      <a:endParaRPr lang="en-US" sz="2400" dirty="0">
                        <a:latin typeface="Gill Sans Ligh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84188" y="5638800"/>
          <a:ext cx="7610712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45326"/>
                <a:gridCol w="862578"/>
                <a:gridCol w="931932"/>
                <a:gridCol w="872252"/>
                <a:gridCol w="1263074"/>
                <a:gridCol w="1409074"/>
                <a:gridCol w="13264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Gill Sans Light"/>
                        </a:rPr>
                        <a:t>SumN</a:t>
                      </a:r>
                      <a:endParaRPr lang="en-US" sz="2400" dirty="0">
                        <a:latin typeface="Gill Sans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Gill Sans Light"/>
                        </a:rPr>
                        <a:t>MinN</a:t>
                      </a:r>
                      <a:endParaRPr lang="en-US" sz="2400" dirty="0">
                        <a:latin typeface="Gill Sans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Gill Sans Light"/>
                        </a:rPr>
                        <a:t>MaxN</a:t>
                      </a:r>
                      <a:endParaRPr lang="en-US" sz="2400" dirty="0">
                        <a:latin typeface="Gill Sans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Gill Sans Light"/>
                        </a:rPr>
                        <a:t>AvgN</a:t>
                      </a:r>
                      <a:endParaRPr lang="en-US" sz="2400" dirty="0">
                        <a:latin typeface="Gill Sans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Gill Sans Light"/>
                        </a:rPr>
                        <a:t>CountAll</a:t>
                      </a:r>
                      <a:endParaRPr lang="en-US" sz="2400" dirty="0">
                        <a:latin typeface="Gill Sans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Gill Sans Light"/>
                        </a:rPr>
                        <a:t>NotNullN</a:t>
                      </a:r>
                      <a:endParaRPr lang="en-US" sz="2400" dirty="0">
                        <a:latin typeface="Gill Sans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Gill Sans Light"/>
                        </a:rPr>
                        <a:t>DistinctN</a:t>
                      </a:r>
                      <a:endParaRPr lang="en-US" sz="2400" dirty="0">
                        <a:latin typeface="Gill Sans Ligh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ill Sans Light"/>
                        </a:rPr>
                        <a:t>15</a:t>
                      </a:r>
                      <a:endParaRPr lang="en-US" sz="2400" dirty="0">
                        <a:latin typeface="Gill Sans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ill Sans Light"/>
                        </a:rPr>
                        <a:t>1</a:t>
                      </a:r>
                      <a:endParaRPr lang="en-US" sz="2400" dirty="0">
                        <a:latin typeface="Gill Sans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ill Sans Light"/>
                        </a:rPr>
                        <a:t>7</a:t>
                      </a:r>
                      <a:endParaRPr lang="en-US" sz="2400" dirty="0">
                        <a:latin typeface="Gill Sans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ill Sans Light"/>
                        </a:rPr>
                        <a:t>3</a:t>
                      </a:r>
                      <a:endParaRPr lang="en-US" sz="2400" dirty="0">
                        <a:latin typeface="Gill Sans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ill Sans Light"/>
                        </a:rPr>
                        <a:t>6</a:t>
                      </a:r>
                      <a:endParaRPr lang="en-US" sz="2400" dirty="0">
                        <a:latin typeface="Gill Sans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ill Sans Light"/>
                        </a:rPr>
                        <a:t>5</a:t>
                      </a:r>
                      <a:endParaRPr lang="en-US" sz="2400" dirty="0">
                        <a:latin typeface="Gill Sans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ill Sans Light"/>
                        </a:rPr>
                        <a:t>4</a:t>
                      </a:r>
                      <a:endParaRPr lang="en-US" sz="2400" dirty="0">
                        <a:latin typeface="Gill Sans Ligh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Export / Backups</a:t>
            </a:r>
          </a:p>
          <a:p>
            <a:pPr lvl="1"/>
            <a:r>
              <a:rPr lang="en-US" dirty="0" smtClean="0"/>
              <a:t>What are the 3 kinds of backups we discussed?</a:t>
            </a:r>
          </a:p>
          <a:p>
            <a:r>
              <a:rPr lang="en-US" dirty="0" smtClean="0"/>
              <a:t>Joins</a:t>
            </a:r>
          </a:p>
          <a:p>
            <a:pPr lvl="1"/>
            <a:r>
              <a:rPr lang="en-US" dirty="0" smtClean="0"/>
              <a:t>Name 3 types of joins?</a:t>
            </a:r>
          </a:p>
          <a:p>
            <a:r>
              <a:rPr lang="en-US" dirty="0" smtClean="0"/>
              <a:t>Constraints, Keys &amp; Relationships</a:t>
            </a:r>
          </a:p>
          <a:p>
            <a:pPr lvl="1"/>
            <a:r>
              <a:rPr lang="en-US" dirty="0" smtClean="0"/>
              <a:t>Name 5 types of constraints.</a:t>
            </a:r>
          </a:p>
          <a:p>
            <a:pPr lvl="1"/>
            <a:r>
              <a:rPr lang="en-US" dirty="0" smtClean="0"/>
              <a:t>Name 2 types of keys.</a:t>
            </a:r>
          </a:p>
          <a:p>
            <a:pPr lvl="1"/>
            <a:r>
              <a:rPr lang="en-US" dirty="0" smtClean="0"/>
              <a:t>What are the types of Primary Keys?</a:t>
            </a:r>
          </a:p>
          <a:p>
            <a:pPr lvl="1"/>
            <a:r>
              <a:rPr lang="en-US" dirty="0" smtClean="0"/>
              <a:t>What key forms a relationship?</a:t>
            </a:r>
          </a:p>
          <a:p>
            <a:pPr lvl="1"/>
            <a:r>
              <a:rPr lang="en-US" dirty="0" smtClean="0"/>
              <a:t>Name 3 types of relationships?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" charset="0"/>
                <a:cs typeface="ＭＳ Ｐゴシック" charset="-128"/>
              </a:rPr>
              <a:t>What happens internally?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ill Sans Light" charset="0"/>
                <a:cs typeface="ＭＳ Ｐゴシック" charset="-128"/>
              </a:rPr>
              <a:t>Sort by the columns in the GROUP BY</a:t>
            </a:r>
          </a:p>
          <a:p>
            <a:r>
              <a:rPr lang="en-US" dirty="0" smtClean="0">
                <a:latin typeface="Gill Sans Light" charset="0"/>
                <a:cs typeface="ＭＳ Ｐゴシック" charset="-128"/>
              </a:rPr>
              <a:t>Split the results by each unique combination in the GROUP BY</a:t>
            </a:r>
          </a:p>
          <a:p>
            <a:r>
              <a:rPr lang="en-US" dirty="0" smtClean="0">
                <a:latin typeface="Gill Sans Light" charset="0"/>
                <a:cs typeface="ＭＳ Ｐゴシック" charset="-128"/>
              </a:rPr>
              <a:t>Apply the aggregate function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76200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SELECT 	</a:t>
            </a:r>
            <a:r>
              <a:rPr lang="en-US" dirty="0" err="1" smtClean="0"/>
              <a:t>orders.userId</a:t>
            </a:r>
            <a:r>
              <a:rPr lang="en-US" dirty="0" smtClean="0"/>
              <a:t>, </a:t>
            </a:r>
            <a:r>
              <a:rPr lang="en-US" dirty="0" err="1" smtClean="0"/>
              <a:t>firstname</a:t>
            </a:r>
            <a:r>
              <a:rPr lang="en-US" dirty="0" smtClean="0"/>
              <a:t>, </a:t>
            </a:r>
            <a:r>
              <a:rPr lang="en-US" dirty="0" err="1" smtClean="0"/>
              <a:t>lastname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	count(*) as </a:t>
            </a:r>
            <a:r>
              <a:rPr lang="en-US" dirty="0" err="1" smtClean="0"/>
              <a:t>orderCount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FROM 	orders </a:t>
            </a:r>
          </a:p>
          <a:p>
            <a:pPr>
              <a:buNone/>
            </a:pPr>
            <a:r>
              <a:rPr lang="en-US" dirty="0" smtClean="0"/>
              <a:t>join	users on </a:t>
            </a:r>
            <a:r>
              <a:rPr lang="en-US" dirty="0" err="1" smtClean="0"/>
              <a:t>users.userId</a:t>
            </a:r>
            <a:r>
              <a:rPr lang="en-US" dirty="0" smtClean="0"/>
              <a:t> = </a:t>
            </a:r>
            <a:r>
              <a:rPr lang="en-US" dirty="0" err="1" smtClean="0"/>
              <a:t>orders.orderId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where 	</a:t>
            </a:r>
            <a:r>
              <a:rPr lang="en-US" dirty="0" err="1" smtClean="0"/>
              <a:t>userTypeId</a:t>
            </a:r>
            <a:r>
              <a:rPr lang="en-US" dirty="0" smtClean="0"/>
              <a:t> = 1</a:t>
            </a:r>
          </a:p>
          <a:p>
            <a:pPr>
              <a:buNone/>
            </a:pPr>
            <a:r>
              <a:rPr lang="en-US" dirty="0" smtClean="0"/>
              <a:t>group by </a:t>
            </a:r>
            <a:r>
              <a:rPr lang="en-US" dirty="0" err="1" smtClean="0"/>
              <a:t>orders.userId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order by </a:t>
            </a:r>
            <a:r>
              <a:rPr lang="en-US" dirty="0" err="1" smtClean="0"/>
              <a:t>orderCount</a:t>
            </a:r>
            <a:r>
              <a:rPr lang="en-US" dirty="0" smtClean="0"/>
              <a:t> </a:t>
            </a:r>
            <a:r>
              <a:rPr lang="en-US" dirty="0" err="1" smtClean="0"/>
              <a:t>desc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609600" cy="4185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spc="100" dirty="0" smtClean="0"/>
              <a:t>3</a:t>
            </a:r>
          </a:p>
          <a:p>
            <a:endParaRPr lang="en-US" sz="3800" spc="100" dirty="0" smtClean="0"/>
          </a:p>
          <a:p>
            <a:r>
              <a:rPr lang="en-US" sz="3800" spc="100" dirty="0" smtClean="0"/>
              <a:t>1</a:t>
            </a:r>
          </a:p>
          <a:p>
            <a:endParaRPr lang="en-US" sz="3800" spc="100" dirty="0" smtClean="0"/>
          </a:p>
          <a:p>
            <a:r>
              <a:rPr lang="en-US" sz="3800" spc="100" dirty="0" smtClean="0"/>
              <a:t>2</a:t>
            </a:r>
          </a:p>
          <a:p>
            <a:r>
              <a:rPr lang="en-US" sz="3800" spc="100" dirty="0" smtClean="0"/>
              <a:t>4</a:t>
            </a:r>
          </a:p>
          <a:p>
            <a:r>
              <a:rPr lang="en-US" sz="3800" spc="100" dirty="0" smtClean="0"/>
              <a:t>5</a:t>
            </a:r>
            <a:endParaRPr lang="en-US" sz="3800" spc="1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" charset="0"/>
                <a:cs typeface="ＭＳ Ｐゴシック" charset="-128"/>
              </a:rPr>
              <a:t>Visual With Data</a:t>
            </a:r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395516" y="2002444"/>
          <a:ext cx="1877060" cy="3169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22680"/>
                <a:gridCol w="7543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 Light"/>
                        </a:rPr>
                        <a:t>Artist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</a:rPr>
                        <a:t>Score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 Light"/>
                        </a:rPr>
                        <a:t>Britney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</a:rPr>
                        <a:t>2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 Light"/>
                        </a:rPr>
                        <a:t>Shakira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</a:rPr>
                        <a:t>3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 Light"/>
                        </a:rPr>
                        <a:t>Madonna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</a:rPr>
                        <a:t>5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ill Sans Light"/>
                        </a:rPr>
                        <a:t>Rihanna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</a:rPr>
                        <a:t>1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 Light"/>
                        </a:rPr>
                        <a:t>Madonna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</a:rPr>
                        <a:t>2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 Light"/>
                        </a:rPr>
                        <a:t>Shakira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</a:rPr>
                        <a:t>5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 Light"/>
                        </a:rPr>
                        <a:t>Shakira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</a:rPr>
                        <a:t>4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4"/>
          <p:cNvSpPr txBox="1">
            <a:spLocks noChangeArrowheads="1"/>
          </p:cNvSpPr>
          <p:nvPr/>
        </p:nvSpPr>
        <p:spPr bwMode="auto">
          <a:xfrm>
            <a:off x="395516" y="1513494"/>
            <a:ext cx="1778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Gill Sans Light" charset="0"/>
              </a:rPr>
              <a:t>Original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2489429" y="2007207"/>
          <a:ext cx="1877060" cy="3169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22680"/>
                <a:gridCol w="7543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 Light"/>
                        </a:rPr>
                        <a:t>Name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</a:rPr>
                        <a:t>Score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 Light"/>
                        </a:rPr>
                        <a:t>Britney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</a:rPr>
                        <a:t>2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 Light"/>
                        </a:rPr>
                        <a:t>Madonna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</a:rPr>
                        <a:t>2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 Light"/>
                        </a:rPr>
                        <a:t>Madonna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</a:rPr>
                        <a:t>5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ill Sans Light"/>
                        </a:rPr>
                        <a:t>Rihanna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</a:rPr>
                        <a:t>1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 Light"/>
                        </a:rPr>
                        <a:t>Shakira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</a:rPr>
                        <a:t>3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 Light"/>
                        </a:rPr>
                        <a:t>Shakira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</a:rPr>
                        <a:t>4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 Light"/>
                        </a:rPr>
                        <a:t>Shakira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</a:rPr>
                        <a:t>5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6"/>
          <p:cNvSpPr txBox="1">
            <a:spLocks noChangeArrowheads="1"/>
          </p:cNvSpPr>
          <p:nvPr/>
        </p:nvSpPr>
        <p:spPr bwMode="auto">
          <a:xfrm>
            <a:off x="2489429" y="1518257"/>
            <a:ext cx="1778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Gill Sans Light" charset="0"/>
              </a:rPr>
              <a:t>Sorted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1236891" y="5107594"/>
            <a:ext cx="1579563" cy="11049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50000"/>
                  <a:satMod val="110000"/>
                  <a:lumMod val="70000"/>
                </a:schemeClr>
              </a:gs>
              <a:gs pos="65000">
                <a:schemeClr val="accent1">
                  <a:shade val="90000"/>
                  <a:satMod val="200000"/>
                  <a:lumMod val="110000"/>
                </a:schemeClr>
              </a:gs>
              <a:gs pos="100000">
                <a:schemeClr val="accent1">
                  <a:tint val="90000"/>
                  <a:shade val="100000"/>
                  <a:satMod val="250000"/>
                  <a:lumMod val="150000"/>
                </a:schemeClr>
              </a:gs>
            </a:gsLst>
            <a:lin ang="16200000" scaled="1"/>
            <a:tileRect/>
          </a:gradFill>
          <a:ln w="3175" cap="flat" cmpd="sng" algn="ctr">
            <a:solidFill>
              <a:schemeClr val="accent1"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latin typeface="Gill Sans Light"/>
              </a:rPr>
              <a:t>Sort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662716" y="2007207"/>
          <a:ext cx="1877060" cy="3169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22680"/>
                <a:gridCol w="7543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 Light"/>
                        </a:rPr>
                        <a:t>Name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</a:rPr>
                        <a:t>Score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 Light"/>
                        </a:rPr>
                        <a:t>Britney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</a:rPr>
                        <a:t>2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 Light"/>
                        </a:rPr>
                        <a:t>Madonna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</a:rPr>
                        <a:t>2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 Light"/>
                        </a:rPr>
                        <a:t>Madonna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</a:rPr>
                        <a:t>5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ill Sans Light"/>
                        </a:rPr>
                        <a:t>Rihanna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</a:rPr>
                        <a:t>1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 Light"/>
                        </a:rPr>
                        <a:t>Shakira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</a:rPr>
                        <a:t>3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 Light"/>
                        </a:rPr>
                        <a:t>Shakira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</a:rPr>
                        <a:t>4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 Light"/>
                        </a:rPr>
                        <a:t>Shakira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</a:rPr>
                        <a:t>5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4662716" y="1518257"/>
            <a:ext cx="1778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Gill Sans Light" charset="0"/>
              </a:rPr>
              <a:t>Split</a:t>
            </a:r>
          </a:p>
        </p:txBody>
      </p:sp>
      <p:sp>
        <p:nvSpPr>
          <p:cNvPr id="33" name="Right Arrow 32"/>
          <p:cNvSpPr/>
          <p:nvPr/>
        </p:nvSpPr>
        <p:spPr>
          <a:xfrm>
            <a:off x="3326041" y="5112357"/>
            <a:ext cx="1587500" cy="11049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50000"/>
                  <a:satMod val="110000"/>
                  <a:lumMod val="70000"/>
                </a:schemeClr>
              </a:gs>
              <a:gs pos="65000">
                <a:schemeClr val="accent1">
                  <a:shade val="90000"/>
                  <a:satMod val="200000"/>
                  <a:lumMod val="110000"/>
                </a:schemeClr>
              </a:gs>
              <a:gs pos="100000">
                <a:schemeClr val="accent1">
                  <a:tint val="90000"/>
                  <a:shade val="100000"/>
                  <a:satMod val="250000"/>
                  <a:lumMod val="150000"/>
                </a:schemeClr>
              </a:gs>
            </a:gsLst>
            <a:lin ang="16200000" scaled="1"/>
            <a:tileRect/>
          </a:gradFill>
          <a:ln w="3175" cap="flat" cmpd="sng" algn="ctr">
            <a:solidFill>
              <a:schemeClr val="accent1"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latin typeface="Gill Sans Light"/>
              </a:rPr>
              <a:t>Split</a:t>
            </a:r>
          </a:p>
        </p:txBody>
      </p:sp>
      <p:cxnSp>
        <p:nvCxnSpPr>
          <p:cNvPr id="34" name="Straight Connector 33"/>
          <p:cNvCxnSpPr>
            <a:endCxn id="39" idx="2"/>
          </p:cNvCxnSpPr>
          <p:nvPr/>
        </p:nvCxnSpPr>
        <p:spPr>
          <a:xfrm>
            <a:off x="4527779" y="2764444"/>
            <a:ext cx="1444625" cy="1588"/>
          </a:xfrm>
          <a:prstGeom prst="line">
            <a:avLst/>
          </a:prstGeom>
          <a:ln w="38100" cap="flat" cmpd="sng" algn="ctr">
            <a:solidFill>
              <a:schemeClr val="bg2">
                <a:lumMod val="75000"/>
                <a:lumOff val="25000"/>
                <a:alpha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4527779" y="3599469"/>
            <a:ext cx="1444625" cy="6350"/>
          </a:xfrm>
          <a:prstGeom prst="line">
            <a:avLst/>
          </a:prstGeom>
          <a:ln w="38100" cap="flat" cmpd="sng" algn="ctr">
            <a:solidFill>
              <a:schemeClr val="bg2">
                <a:lumMod val="50000"/>
                <a:lumOff val="50000"/>
                <a:alpha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527779" y="3994757"/>
            <a:ext cx="1444625" cy="1587"/>
          </a:xfrm>
          <a:prstGeom prst="line">
            <a:avLst/>
          </a:prstGeom>
          <a:ln w="38100" cap="flat" cmpd="sng" algn="ctr">
            <a:solidFill>
              <a:schemeClr val="tx2">
                <a:lumMod val="50000"/>
                <a:alpha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7" name="Right Arrow 36"/>
          <p:cNvSpPr/>
          <p:nvPr/>
        </p:nvSpPr>
        <p:spPr>
          <a:xfrm>
            <a:off x="5089754" y="5112357"/>
            <a:ext cx="2000250" cy="11049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50000"/>
                  <a:satMod val="110000"/>
                  <a:lumMod val="70000"/>
                </a:schemeClr>
              </a:gs>
              <a:gs pos="65000">
                <a:schemeClr val="accent1">
                  <a:shade val="90000"/>
                  <a:satMod val="200000"/>
                  <a:lumMod val="110000"/>
                </a:schemeClr>
              </a:gs>
              <a:gs pos="100000">
                <a:schemeClr val="accent1">
                  <a:tint val="90000"/>
                  <a:shade val="100000"/>
                  <a:satMod val="250000"/>
                  <a:lumMod val="150000"/>
                </a:schemeClr>
              </a:gs>
            </a:gsLst>
            <a:lin ang="16200000" scaled="1"/>
            <a:tileRect/>
          </a:gradFill>
          <a:ln w="3175" cap="flat" cmpd="sng" algn="ctr">
            <a:solidFill>
              <a:schemeClr val="accent1"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smtClean="0">
                <a:latin typeface="Gill Sans Light"/>
              </a:rPr>
              <a:t>Squish</a:t>
            </a:r>
            <a:endParaRPr lang="en-US" sz="2400" dirty="0">
              <a:latin typeface="Gill Sans Light"/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6732816" y="2002444"/>
          <a:ext cx="1877060" cy="1981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22680"/>
                <a:gridCol w="7543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 Light"/>
                        </a:rPr>
                        <a:t>Name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</a:rPr>
                        <a:t>Score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 Light"/>
                        </a:rPr>
                        <a:t>Britney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</a:rPr>
                        <a:t>2.0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 Light"/>
                        </a:rPr>
                        <a:t>Madonna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</a:rPr>
                        <a:t>3.5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ill Sans Light"/>
                        </a:rPr>
                        <a:t>Rihanna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</a:rPr>
                        <a:t>1.0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 Light"/>
                        </a:rPr>
                        <a:t>Shakira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</a:rPr>
                        <a:t>4.0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Right Brace 38"/>
          <p:cNvSpPr/>
          <p:nvPr/>
        </p:nvSpPr>
        <p:spPr>
          <a:xfrm>
            <a:off x="5972404" y="2407257"/>
            <a:ext cx="608012" cy="357187"/>
          </a:xfrm>
          <a:prstGeom prst="rightBrace">
            <a:avLst/>
          </a:prstGeom>
          <a:ln w="76200" cap="flat" cmpd="sng" algn="ctr">
            <a:solidFill>
              <a:schemeClr val="bg2">
                <a:lumMod val="75000"/>
                <a:lumOff val="25000"/>
                <a:alpha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Gill Sans Light"/>
            </a:endParaRPr>
          </a:p>
        </p:txBody>
      </p:sp>
      <p:sp>
        <p:nvSpPr>
          <p:cNvPr id="40" name="Right Brace 39"/>
          <p:cNvSpPr/>
          <p:nvPr/>
        </p:nvSpPr>
        <p:spPr>
          <a:xfrm>
            <a:off x="5972404" y="2783494"/>
            <a:ext cx="608012" cy="812800"/>
          </a:xfrm>
          <a:prstGeom prst="rightBrace">
            <a:avLst/>
          </a:prstGeom>
          <a:ln w="76200" cap="flat" cmpd="sng" algn="ctr">
            <a:solidFill>
              <a:schemeClr val="bg2">
                <a:lumMod val="50000"/>
                <a:lumOff val="50000"/>
                <a:alpha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Gill Sans Light"/>
            </a:endParaRPr>
          </a:p>
        </p:txBody>
      </p:sp>
      <p:sp>
        <p:nvSpPr>
          <p:cNvPr id="41" name="Right Brace 40"/>
          <p:cNvSpPr/>
          <p:nvPr/>
        </p:nvSpPr>
        <p:spPr>
          <a:xfrm>
            <a:off x="5972404" y="3599469"/>
            <a:ext cx="608012" cy="395288"/>
          </a:xfrm>
          <a:prstGeom prst="rightBrace">
            <a:avLst/>
          </a:prstGeom>
          <a:ln w="76200" cap="flat" cmpd="sng" algn="ctr">
            <a:solidFill>
              <a:schemeClr val="tx2">
                <a:lumMod val="50000"/>
                <a:alpha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Gill Sans Light"/>
            </a:endParaRPr>
          </a:p>
        </p:txBody>
      </p:sp>
      <p:sp>
        <p:nvSpPr>
          <p:cNvPr id="42" name="Right Brace 41"/>
          <p:cNvSpPr/>
          <p:nvPr/>
        </p:nvSpPr>
        <p:spPr>
          <a:xfrm>
            <a:off x="5972404" y="3996344"/>
            <a:ext cx="608012" cy="1181100"/>
          </a:xfrm>
          <a:prstGeom prst="rightBrace">
            <a:avLst/>
          </a:prstGeom>
          <a:ln w="76200" cap="flat" cmpd="sng" algn="ctr">
            <a:solidFill>
              <a:schemeClr val="accent1">
                <a:lumMod val="75000"/>
                <a:alpha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Gill Sans Light"/>
            </a:endParaRPr>
          </a:p>
        </p:txBody>
      </p:sp>
      <p:cxnSp>
        <p:nvCxnSpPr>
          <p:cNvPr id="43" name="Straight Arrow Connector 42"/>
          <p:cNvCxnSpPr>
            <a:stCxn id="39" idx="1"/>
          </p:cNvCxnSpPr>
          <p:nvPr/>
        </p:nvCxnSpPr>
        <p:spPr>
          <a:xfrm rot="10800000" flipH="1" flipV="1">
            <a:off x="6580416" y="2585057"/>
            <a:ext cx="1427163" cy="50800"/>
          </a:xfrm>
          <a:prstGeom prst="straightConnector1">
            <a:avLst/>
          </a:prstGeom>
          <a:ln>
            <a:solidFill>
              <a:schemeClr val="bg2">
                <a:lumMod val="75000"/>
                <a:lumOff val="25000"/>
                <a:alpha val="9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0" idx="1"/>
          </p:cNvCxnSpPr>
          <p:nvPr/>
        </p:nvCxnSpPr>
        <p:spPr>
          <a:xfrm rot="10800000" flipH="1">
            <a:off x="6580416" y="2999394"/>
            <a:ext cx="1427163" cy="190500"/>
          </a:xfrm>
          <a:prstGeom prst="straightConnector1">
            <a:avLst/>
          </a:prstGeom>
          <a:ln>
            <a:solidFill>
              <a:schemeClr val="bg2">
                <a:lumMod val="50000"/>
                <a:lumOff val="50000"/>
                <a:alpha val="9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1" idx="1"/>
          </p:cNvCxnSpPr>
          <p:nvPr/>
        </p:nvCxnSpPr>
        <p:spPr>
          <a:xfrm rot="10800000" flipH="1">
            <a:off x="6580416" y="3394682"/>
            <a:ext cx="1427163" cy="403225"/>
          </a:xfrm>
          <a:prstGeom prst="straightConnector1">
            <a:avLst/>
          </a:prstGeom>
          <a:ln>
            <a:solidFill>
              <a:schemeClr val="tx2">
                <a:lumMod val="50000"/>
                <a:alpha val="9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2" idx="1"/>
          </p:cNvCxnSpPr>
          <p:nvPr/>
        </p:nvCxnSpPr>
        <p:spPr>
          <a:xfrm rot="10800000" flipH="1">
            <a:off x="6580416" y="3785207"/>
            <a:ext cx="1427163" cy="801687"/>
          </a:xfrm>
          <a:prstGeom prst="straightConnector1">
            <a:avLst/>
          </a:prstGeom>
          <a:ln>
            <a:solidFill>
              <a:schemeClr val="accent1">
                <a:lumMod val="75000"/>
                <a:alpha val="9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51"/>
          <p:cNvSpPr txBox="1">
            <a:spLocks noChangeArrowheads="1"/>
          </p:cNvSpPr>
          <p:nvPr/>
        </p:nvSpPr>
        <p:spPr bwMode="auto">
          <a:xfrm>
            <a:off x="6732816" y="1513494"/>
            <a:ext cx="17764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Gill Sans Light" charset="0"/>
              </a:rPr>
              <a:t>Aggregated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Group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Gill Sans Light" charset="0"/>
                <a:cs typeface="ＭＳ Ｐゴシック" charset="-128"/>
              </a:rPr>
              <a:t>If you use an aggregate function</a:t>
            </a:r>
          </a:p>
          <a:p>
            <a:pPr>
              <a:buNone/>
            </a:pPr>
            <a:r>
              <a:rPr lang="en-US" dirty="0" smtClean="0">
                <a:latin typeface="Gill Sans Light" charset="0"/>
                <a:cs typeface="ＭＳ Ｐゴシック" charset="-128"/>
              </a:rPr>
              <a:t>AND</a:t>
            </a:r>
          </a:p>
          <a:p>
            <a:pPr>
              <a:buNone/>
            </a:pPr>
            <a:r>
              <a:rPr lang="en-US" dirty="0" smtClean="0">
                <a:latin typeface="Gill Sans Light" charset="0"/>
                <a:cs typeface="ＭＳ Ｐゴシック" charset="-128"/>
              </a:rPr>
              <a:t>If you have any columns that aren’t aggregates</a:t>
            </a:r>
          </a:p>
          <a:p>
            <a:pPr>
              <a:buNone/>
            </a:pPr>
            <a:r>
              <a:rPr lang="en-US" dirty="0" smtClean="0">
                <a:latin typeface="Gill Sans Light" charset="0"/>
                <a:cs typeface="ＭＳ Ｐゴシック" charset="-128"/>
              </a:rPr>
              <a:t>THEN</a:t>
            </a:r>
          </a:p>
          <a:p>
            <a:pPr>
              <a:buNone/>
            </a:pPr>
            <a:r>
              <a:rPr lang="en-US" dirty="0" smtClean="0">
                <a:latin typeface="Gill Sans Light" charset="0"/>
                <a:cs typeface="ＭＳ Ｐゴシック" charset="-128"/>
              </a:rPr>
              <a:t>You must include a Group By clause with the non-aggregate columns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" charset="0"/>
                <a:ea typeface="ＭＳ Ｐゴシック" charset="-128"/>
                <a:cs typeface="ＭＳ Ｐゴシック" charset="-128"/>
              </a:rPr>
              <a:t>Aggregates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400" dirty="0" smtClean="0"/>
              <a:t>How many items were on each order?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select </a:t>
            </a:r>
            <a:r>
              <a:rPr lang="en-US" sz="2400" dirty="0" err="1" smtClean="0"/>
              <a:t>orders.orderId</a:t>
            </a:r>
            <a:r>
              <a:rPr lang="en-US" sz="2400" dirty="0" smtClean="0"/>
              <a:t>, </a:t>
            </a:r>
            <a:r>
              <a:rPr lang="en-US" sz="2400" dirty="0" err="1" smtClean="0"/>
              <a:t>sum(orderItem.quantity</a:t>
            </a:r>
            <a:r>
              <a:rPr lang="en-US" sz="2400" dirty="0" smtClean="0"/>
              <a:t>)</a:t>
            </a:r>
          </a:p>
          <a:p>
            <a:pPr>
              <a:buNone/>
            </a:pPr>
            <a:r>
              <a:rPr lang="en-US" sz="2400" dirty="0" smtClean="0"/>
              <a:t>from orders</a:t>
            </a:r>
          </a:p>
          <a:p>
            <a:pPr>
              <a:buNone/>
            </a:pPr>
            <a:r>
              <a:rPr lang="en-US" sz="2400" dirty="0" smtClean="0"/>
              <a:t>join orderItem </a:t>
            </a:r>
          </a:p>
          <a:p>
            <a:pPr>
              <a:buNone/>
            </a:pPr>
            <a:r>
              <a:rPr lang="en-US" sz="2400" dirty="0" smtClean="0"/>
              <a:t>	on </a:t>
            </a:r>
            <a:r>
              <a:rPr lang="en-US" sz="2400" dirty="0" err="1" smtClean="0"/>
              <a:t>orderItem.orderId</a:t>
            </a:r>
            <a:r>
              <a:rPr lang="en-US" sz="2400" dirty="0" smtClean="0"/>
              <a:t> = </a:t>
            </a:r>
            <a:r>
              <a:rPr lang="en-US" sz="2400" dirty="0" err="1" smtClean="0"/>
              <a:t>orders.orderId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group by </a:t>
            </a:r>
            <a:r>
              <a:rPr lang="en-US" sz="2400" dirty="0" err="1" smtClean="0"/>
              <a:t>orders.orderId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What is the total for each item?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select </a:t>
            </a:r>
            <a:r>
              <a:rPr lang="en-US" sz="2400" dirty="0" err="1" smtClean="0"/>
              <a:t>orders.orderId</a:t>
            </a:r>
            <a:r>
              <a:rPr lang="en-US" sz="2400" dirty="0" smtClean="0"/>
              <a:t>, </a:t>
            </a:r>
            <a:r>
              <a:rPr lang="en-US" sz="2400" dirty="0" err="1" smtClean="0"/>
              <a:t>sum(orderItem.quantity</a:t>
            </a:r>
            <a:r>
              <a:rPr lang="en-US" sz="2400" dirty="0" smtClean="0"/>
              <a:t> * </a:t>
            </a:r>
            <a:r>
              <a:rPr lang="en-US" sz="2400" dirty="0" err="1" smtClean="0"/>
              <a:t>item.itemPrice</a:t>
            </a:r>
            <a:r>
              <a:rPr lang="en-US" sz="2400" dirty="0" smtClean="0"/>
              <a:t>)</a:t>
            </a:r>
          </a:p>
          <a:p>
            <a:pPr>
              <a:buNone/>
            </a:pPr>
            <a:r>
              <a:rPr lang="en-US" sz="2400" dirty="0" smtClean="0"/>
              <a:t>from orders</a:t>
            </a:r>
          </a:p>
          <a:p>
            <a:pPr>
              <a:buNone/>
            </a:pPr>
            <a:r>
              <a:rPr lang="en-US" sz="2400" dirty="0" smtClean="0"/>
              <a:t>join orderItem </a:t>
            </a:r>
          </a:p>
          <a:p>
            <a:pPr>
              <a:buNone/>
            </a:pPr>
            <a:r>
              <a:rPr lang="en-US" sz="2400" dirty="0" smtClean="0"/>
              <a:t>	on </a:t>
            </a:r>
            <a:r>
              <a:rPr lang="en-US" sz="2400" dirty="0" err="1" smtClean="0"/>
              <a:t>orderItem.orderId</a:t>
            </a:r>
            <a:r>
              <a:rPr lang="en-US" sz="2400" dirty="0" smtClean="0"/>
              <a:t> = </a:t>
            </a:r>
            <a:r>
              <a:rPr lang="en-US" sz="2400" dirty="0" err="1" smtClean="0"/>
              <a:t>orders.orderId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join item </a:t>
            </a:r>
          </a:p>
          <a:p>
            <a:pPr>
              <a:buNone/>
            </a:pPr>
            <a:r>
              <a:rPr lang="en-US" sz="2400" dirty="0" smtClean="0"/>
              <a:t>	on </a:t>
            </a:r>
            <a:r>
              <a:rPr lang="en-US" sz="2400" dirty="0" err="1" smtClean="0"/>
              <a:t>item.itemId</a:t>
            </a:r>
            <a:r>
              <a:rPr lang="en-US" sz="2400" dirty="0" smtClean="0"/>
              <a:t> = </a:t>
            </a:r>
            <a:r>
              <a:rPr lang="en-US" sz="2400" dirty="0" err="1" smtClean="0"/>
              <a:t>orderItem.itemId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group by </a:t>
            </a:r>
            <a:r>
              <a:rPr lang="en-US" sz="2400" dirty="0" err="1" smtClean="0"/>
              <a:t>orders.orderId</a:t>
            </a:r>
            <a:endParaRPr lang="en-US" sz="2400" dirty="0"/>
          </a:p>
        </p:txBody>
      </p:sp>
      <p:pic>
        <p:nvPicPr>
          <p:cNvPr id="6" name="Picture 5" descr="orderItems2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429" y="1173912"/>
            <a:ext cx="3691370" cy="322598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>
                <a:latin typeface="Gill Sans" charset="0"/>
                <a:ea typeface="ＭＳ Ｐゴシック" charset="-128"/>
                <a:cs typeface="ＭＳ Ｐゴシック" charset="-128"/>
              </a:rPr>
              <a:t>Count: * </a:t>
            </a:r>
            <a:r>
              <a:rPr lang="en-US" dirty="0" err="1" smtClean="0">
                <a:latin typeface="Gill Sans" charset="0"/>
                <a:ea typeface="ＭＳ Ｐゴシック" charset="-128"/>
                <a:cs typeface="ＭＳ Ｐゴシック" charset="-128"/>
              </a:rPr>
              <a:t>vs</a:t>
            </a:r>
            <a:r>
              <a:rPr lang="en-US" dirty="0" smtClean="0">
                <a:latin typeface="Gill Sans" charset="0"/>
                <a:ea typeface="ＭＳ Ｐゴシック" charset="-128"/>
                <a:cs typeface="ＭＳ Ｐゴシック" charset="-128"/>
              </a:rPr>
              <a:t> columns</a:t>
            </a:r>
            <a:endParaRPr lang="en-US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 bwMode="auto">
          <a:xfrm>
            <a:off x="304800" y="1536700"/>
            <a:ext cx="3749675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EADAB9"/>
              </a:buClr>
              <a:buSzTx/>
              <a:buFont typeface="Wingdings 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Light" charset="0"/>
                <a:ea typeface="ＭＳ Ｐゴシック" charset="-128"/>
                <a:cs typeface="ＭＳ Ｐゴシック" charset="-128"/>
              </a:rPr>
              <a:t>COUNT(*)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4294967295"/>
          </p:nvPr>
        </p:nvSpPr>
        <p:spPr>
          <a:xfrm>
            <a:off x="304800" y="2366963"/>
            <a:ext cx="3749675" cy="4262437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800" dirty="0" smtClean="0">
                <a:latin typeface="Gill Sans Light" charset="0"/>
                <a:cs typeface="ＭＳ Ｐゴシック" charset="-128"/>
              </a:rPr>
              <a:t>Equivalent : “records”</a:t>
            </a:r>
          </a:p>
          <a:p>
            <a:pPr eaLnBrk="1" hangingPunct="1"/>
            <a:r>
              <a:rPr lang="en-US" sz="2800" dirty="0" smtClean="0">
                <a:latin typeface="Gill Sans Light" charset="0"/>
                <a:cs typeface="ＭＳ Ｐゴシック" charset="-128"/>
              </a:rPr>
              <a:t>COUNT(*) : “how many records?”</a:t>
            </a:r>
          </a:p>
          <a:p>
            <a:pPr eaLnBrk="1" hangingPunct="1"/>
            <a:r>
              <a:rPr lang="en-US" sz="2800" dirty="0" smtClean="0">
                <a:latin typeface="Gill Sans Light" charset="0"/>
                <a:cs typeface="ＭＳ Ｐゴシック" charset="-128"/>
              </a:rPr>
              <a:t>Generally more efficient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 bwMode="auto">
          <a:xfrm>
            <a:off x="4572000" y="1533525"/>
            <a:ext cx="3733800" cy="83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EADAB9"/>
              </a:buClr>
              <a:buSzTx/>
              <a:buFont typeface="Wingdings 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Light" charset="0"/>
                <a:ea typeface="ＭＳ Ｐゴシック" charset="-128"/>
                <a:cs typeface="ＭＳ Ｐゴシック" charset="-128"/>
              </a:rPr>
              <a:t>COUNT(column)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294967295"/>
          </p:nvPr>
        </p:nvSpPr>
        <p:spPr>
          <a:xfrm>
            <a:off x="4572000" y="2362200"/>
            <a:ext cx="3733800" cy="42672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800" dirty="0" smtClean="0">
                <a:latin typeface="Gill Sans Light" charset="0"/>
                <a:cs typeface="ＭＳ Ｐゴシック" charset="-128"/>
              </a:rPr>
              <a:t>Equivalent : “not-null values in column”</a:t>
            </a:r>
          </a:p>
          <a:p>
            <a:pPr eaLnBrk="1" hangingPunct="1"/>
            <a:r>
              <a:rPr lang="en-US" sz="2800" dirty="0" err="1" smtClean="0">
                <a:latin typeface="Gill Sans Light" charset="0"/>
                <a:cs typeface="ＭＳ Ｐゴシック" charset="-128"/>
              </a:rPr>
              <a:t>COUNT(email</a:t>
            </a:r>
            <a:r>
              <a:rPr lang="en-US" sz="2800" dirty="0" smtClean="0">
                <a:latin typeface="Gill Sans Light" charset="0"/>
                <a:cs typeface="ＭＳ Ｐゴシック" charset="-128"/>
              </a:rPr>
              <a:t>) : “how many not-null email addresses?”</a:t>
            </a:r>
          </a:p>
          <a:p>
            <a:pPr eaLnBrk="1" hangingPunct="1"/>
            <a:r>
              <a:rPr lang="en-US" sz="2800" dirty="0" smtClean="0">
                <a:latin typeface="Gill Sans Light" charset="0"/>
                <a:cs typeface="ＭＳ Ｐゴシック" charset="-128"/>
              </a:rPr>
              <a:t>COUNT(DISTINCT email) : “how many different not-null email addresses?”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 smtClean="0"/>
              <a:t>Filtering for aggregate results</a:t>
            </a:r>
          </a:p>
          <a:p>
            <a:pPr>
              <a:defRPr/>
            </a:pPr>
            <a:r>
              <a:rPr lang="en-US" sz="2800" dirty="0" smtClean="0"/>
              <a:t>Example:</a:t>
            </a:r>
          </a:p>
          <a:p>
            <a:pPr lvl="1">
              <a:buNone/>
              <a:defRPr/>
            </a:pPr>
            <a:r>
              <a:rPr lang="en-US" dirty="0" smtClean="0"/>
              <a:t>SELECT</a:t>
            </a:r>
          </a:p>
          <a:p>
            <a:pPr lvl="2">
              <a:buNone/>
              <a:defRPr/>
            </a:pPr>
            <a:r>
              <a:rPr lang="en-US" sz="2800" dirty="0" err="1" smtClean="0"/>
              <a:t>userId</a:t>
            </a:r>
            <a:r>
              <a:rPr lang="en-US" sz="2800" dirty="0" smtClean="0"/>
              <a:t>,</a:t>
            </a:r>
          </a:p>
          <a:p>
            <a:pPr lvl="2">
              <a:buNone/>
              <a:defRPr/>
            </a:pPr>
            <a:r>
              <a:rPr lang="en-US" sz="2800" dirty="0" smtClean="0"/>
              <a:t>count(*) AS </a:t>
            </a:r>
            <a:r>
              <a:rPr lang="en-US" sz="2800" dirty="0" err="1" smtClean="0"/>
              <a:t>howMany</a:t>
            </a:r>
            <a:endParaRPr lang="en-US" sz="2800" dirty="0" smtClean="0"/>
          </a:p>
          <a:p>
            <a:pPr lvl="1">
              <a:buNone/>
              <a:defRPr/>
            </a:pPr>
            <a:r>
              <a:rPr lang="en-US" dirty="0" smtClean="0"/>
              <a:t>FROM orders</a:t>
            </a:r>
          </a:p>
          <a:p>
            <a:pPr lvl="1">
              <a:buNone/>
              <a:defRPr/>
            </a:pPr>
            <a:r>
              <a:rPr lang="en-US" dirty="0" smtClean="0"/>
              <a:t>group by </a:t>
            </a:r>
            <a:r>
              <a:rPr lang="en-US" dirty="0" err="1" smtClean="0"/>
              <a:t>userId</a:t>
            </a:r>
            <a:endParaRPr lang="en-US" dirty="0" smtClean="0"/>
          </a:p>
          <a:p>
            <a:pPr lvl="1">
              <a:buNone/>
              <a:defRPr/>
            </a:pPr>
            <a:r>
              <a:rPr lang="en-US" dirty="0" smtClean="0"/>
              <a:t>having count(*) &gt;= 2</a:t>
            </a:r>
          </a:p>
          <a:p>
            <a:pPr lvl="1">
              <a:buNone/>
              <a:defRPr/>
            </a:pPr>
            <a:r>
              <a:rPr lang="en-US" dirty="0" smtClean="0"/>
              <a:t>order by </a:t>
            </a:r>
            <a:r>
              <a:rPr lang="en-US" dirty="0" err="1" smtClean="0"/>
              <a:t>howMany</a:t>
            </a:r>
            <a:r>
              <a:rPr lang="en-US" dirty="0" smtClean="0"/>
              <a:t> </a:t>
            </a:r>
            <a:r>
              <a:rPr lang="en-US" dirty="0" err="1" smtClean="0"/>
              <a:t>desc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</a:t>
            </a:r>
            <a:r>
              <a:rPr lang="en-US" dirty="0" err="1" smtClean="0"/>
              <a:t>vs</a:t>
            </a:r>
            <a:r>
              <a:rPr lang="en-US" dirty="0" smtClean="0"/>
              <a:t> Having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cs typeface="ＭＳ Ｐゴシック" charset="-128"/>
              </a:rPr>
              <a:t>Think of it as 3 filtering passes:</a:t>
            </a:r>
          </a:p>
          <a:p>
            <a:pPr lvl="1"/>
            <a:r>
              <a:rPr lang="en-US" dirty="0" smtClean="0"/>
              <a:t>ON filters tables before and as they are joined</a:t>
            </a:r>
          </a:p>
          <a:p>
            <a:pPr lvl="1"/>
            <a:r>
              <a:rPr lang="en-US" dirty="0" smtClean="0"/>
              <a:t>WHERE filters the result set while / after creation</a:t>
            </a:r>
          </a:p>
          <a:p>
            <a:pPr lvl="1"/>
            <a:r>
              <a:rPr lang="en-US" dirty="0" smtClean="0"/>
              <a:t>HAVING filters the result set after summarization of aggregates</a:t>
            </a:r>
          </a:p>
          <a:p>
            <a:r>
              <a:rPr lang="en-US" sz="2800" dirty="0" smtClean="0">
                <a:cs typeface="ＭＳ Ｐゴシック" charset="-128"/>
              </a:rPr>
              <a:t>Understanding when each clause occurs is crucial to correct and efficient queries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76200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SELECT 	</a:t>
            </a:r>
            <a:r>
              <a:rPr lang="en-US" dirty="0" err="1" smtClean="0"/>
              <a:t>orders.userId</a:t>
            </a:r>
            <a:r>
              <a:rPr lang="en-US" dirty="0" smtClean="0"/>
              <a:t>, </a:t>
            </a:r>
            <a:r>
              <a:rPr lang="en-US" dirty="0" err="1" smtClean="0"/>
              <a:t>firstname</a:t>
            </a:r>
            <a:r>
              <a:rPr lang="en-US" dirty="0" smtClean="0"/>
              <a:t>, </a:t>
            </a:r>
            <a:r>
              <a:rPr lang="en-US" dirty="0" err="1" smtClean="0"/>
              <a:t>lastname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	count(*) as </a:t>
            </a:r>
            <a:r>
              <a:rPr lang="en-US" dirty="0" err="1" smtClean="0"/>
              <a:t>orderCount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FROM 	orders </a:t>
            </a:r>
          </a:p>
          <a:p>
            <a:pPr>
              <a:buNone/>
            </a:pPr>
            <a:r>
              <a:rPr lang="en-US" dirty="0" smtClean="0"/>
              <a:t>join	users on </a:t>
            </a:r>
            <a:r>
              <a:rPr lang="en-US" dirty="0" err="1" smtClean="0"/>
              <a:t>users.userId</a:t>
            </a:r>
            <a:r>
              <a:rPr lang="en-US" dirty="0" smtClean="0"/>
              <a:t> = </a:t>
            </a:r>
            <a:r>
              <a:rPr lang="en-US" dirty="0" err="1" smtClean="0"/>
              <a:t>orders.orderId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where 	</a:t>
            </a:r>
            <a:r>
              <a:rPr lang="en-US" dirty="0" err="1" smtClean="0"/>
              <a:t>userTypeId</a:t>
            </a:r>
            <a:r>
              <a:rPr lang="en-US" dirty="0" smtClean="0"/>
              <a:t> = 1</a:t>
            </a:r>
          </a:p>
          <a:p>
            <a:pPr>
              <a:buNone/>
            </a:pPr>
            <a:r>
              <a:rPr lang="en-US" dirty="0" smtClean="0"/>
              <a:t>group by </a:t>
            </a:r>
            <a:r>
              <a:rPr lang="en-US" dirty="0" err="1" smtClean="0"/>
              <a:t>orders.userId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having </a:t>
            </a:r>
            <a:r>
              <a:rPr lang="en-US" dirty="0" err="1" smtClean="0"/>
              <a:t>orderCount</a:t>
            </a:r>
            <a:r>
              <a:rPr lang="en-US" dirty="0" smtClean="0"/>
              <a:t> &gt; 1</a:t>
            </a:r>
          </a:p>
          <a:p>
            <a:pPr>
              <a:buNone/>
            </a:pPr>
            <a:r>
              <a:rPr lang="en-US" dirty="0" smtClean="0"/>
              <a:t>order by </a:t>
            </a:r>
            <a:r>
              <a:rPr lang="en-US" dirty="0" err="1" smtClean="0"/>
              <a:t>orderCount</a:t>
            </a:r>
            <a:r>
              <a:rPr lang="en-US" dirty="0" smtClean="0"/>
              <a:t> </a:t>
            </a:r>
            <a:r>
              <a:rPr lang="en-US" dirty="0" err="1" smtClean="0"/>
              <a:t>desc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609600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spc="100" dirty="0" smtClean="0"/>
              <a:t>3</a:t>
            </a:r>
          </a:p>
          <a:p>
            <a:endParaRPr lang="en-US" sz="3500" spc="100" dirty="0" smtClean="0"/>
          </a:p>
          <a:p>
            <a:r>
              <a:rPr lang="en-US" sz="3500" spc="100" dirty="0" smtClean="0"/>
              <a:t>1</a:t>
            </a:r>
          </a:p>
          <a:p>
            <a:endParaRPr lang="en-US" sz="3500" spc="100" dirty="0" smtClean="0"/>
          </a:p>
          <a:p>
            <a:r>
              <a:rPr lang="en-US" sz="3500" spc="100" dirty="0" smtClean="0"/>
              <a:t>2</a:t>
            </a:r>
          </a:p>
          <a:p>
            <a:r>
              <a:rPr lang="en-US" sz="3500" spc="100" dirty="0" smtClean="0"/>
              <a:t>4</a:t>
            </a:r>
          </a:p>
          <a:p>
            <a:r>
              <a:rPr lang="en-US" sz="3500" spc="100" dirty="0" smtClean="0"/>
              <a:t>5</a:t>
            </a:r>
          </a:p>
          <a:p>
            <a:r>
              <a:rPr lang="en-US" sz="3500" spc="100" dirty="0" smtClean="0"/>
              <a:t>6</a:t>
            </a:r>
            <a:endParaRPr lang="en-US" sz="3500" spc="1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" charset="0"/>
                <a:cs typeface="ＭＳ Ｐゴシック" charset="-128"/>
              </a:rPr>
              <a:t>Aggregates and 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cs typeface="ＭＳ Ｐゴシック" charset="-128"/>
              </a:rPr>
              <a:t>Remember that aggregates are calculated </a:t>
            </a:r>
            <a:r>
              <a:rPr lang="en-US" sz="2800" i="1" dirty="0" smtClean="0">
                <a:cs typeface="ＭＳ Ｐゴシック" charset="-128"/>
              </a:rPr>
              <a:t>after</a:t>
            </a:r>
            <a:r>
              <a:rPr lang="en-US" sz="2800" dirty="0" smtClean="0">
                <a:cs typeface="ＭＳ Ｐゴシック" charset="-128"/>
              </a:rPr>
              <a:t> joins and </a:t>
            </a:r>
            <a:r>
              <a:rPr lang="en-US" sz="2800" i="1" dirty="0" smtClean="0">
                <a:cs typeface="ＭＳ Ｐゴシック" charset="-128"/>
              </a:rPr>
              <a:t>after</a:t>
            </a:r>
            <a:r>
              <a:rPr lang="en-US" sz="2800" dirty="0" smtClean="0">
                <a:cs typeface="ＭＳ Ｐゴシック" charset="-128"/>
              </a:rPr>
              <a:t> the Where clause</a:t>
            </a:r>
          </a:p>
          <a:p>
            <a:r>
              <a:rPr lang="en-US" sz="2800" dirty="0" smtClean="0">
                <a:cs typeface="ＭＳ Ｐゴシック" charset="-128"/>
              </a:rPr>
              <a:t>Do you want an aggregate of the joined data, or a join of the aggregate data?</a:t>
            </a:r>
          </a:p>
          <a:p>
            <a:pPr lvl="1"/>
            <a:r>
              <a:rPr lang="en-US" dirty="0" smtClean="0"/>
              <a:t>Former: one big query</a:t>
            </a:r>
          </a:p>
          <a:p>
            <a:pPr lvl="1"/>
            <a:r>
              <a:rPr lang="en-US" dirty="0" smtClean="0"/>
              <a:t>Latter: multiple joined </a:t>
            </a:r>
            <a:r>
              <a:rPr lang="en-US" dirty="0" err="1" smtClean="0"/>
              <a:t>subqueries</a:t>
            </a:r>
            <a:endParaRPr lang="en-US" dirty="0" smtClean="0"/>
          </a:p>
          <a:p>
            <a:r>
              <a:rPr lang="en-US" sz="2800" dirty="0" smtClean="0">
                <a:cs typeface="ＭＳ Ｐゴシック" charset="-128"/>
              </a:rPr>
              <a:t>This gets more confusing the more tables you join!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Export / Backups</a:t>
            </a:r>
          </a:p>
          <a:p>
            <a:pPr lvl="1"/>
            <a:r>
              <a:rPr lang="en-US" dirty="0" smtClean="0"/>
              <a:t>What are the 3 kinds of backups we discussed?</a:t>
            </a:r>
          </a:p>
          <a:p>
            <a:pPr lvl="1"/>
            <a:r>
              <a:rPr lang="en-US" dirty="0" smtClean="0"/>
              <a:t>SQL Dump, Raw, Hot Backup</a:t>
            </a:r>
          </a:p>
          <a:p>
            <a:r>
              <a:rPr lang="en-US" dirty="0" smtClean="0"/>
              <a:t>Joins</a:t>
            </a:r>
          </a:p>
          <a:p>
            <a:pPr lvl="1"/>
            <a:r>
              <a:rPr lang="en-US" dirty="0" smtClean="0"/>
              <a:t>Name 3 types of joins?</a:t>
            </a:r>
          </a:p>
          <a:p>
            <a:pPr lvl="1"/>
            <a:r>
              <a:rPr lang="en-US" dirty="0" smtClean="0"/>
              <a:t>Inner, Outer, Cross</a:t>
            </a:r>
          </a:p>
          <a:p>
            <a:r>
              <a:rPr lang="en-US" dirty="0" smtClean="0"/>
              <a:t>Constraints, Keys &amp; Relationships</a:t>
            </a:r>
          </a:p>
          <a:p>
            <a:pPr lvl="1"/>
            <a:r>
              <a:rPr lang="en-US" dirty="0" smtClean="0"/>
              <a:t>Name 5 types of constraints. </a:t>
            </a:r>
          </a:p>
          <a:p>
            <a:pPr lvl="1"/>
            <a:r>
              <a:rPr lang="en-US" dirty="0" smtClean="0"/>
              <a:t>  Primary, Foreign, Not Null, Unique, Default, Check</a:t>
            </a:r>
          </a:p>
          <a:p>
            <a:pPr lvl="1"/>
            <a:r>
              <a:rPr lang="en-US" dirty="0" smtClean="0"/>
              <a:t>Name 2 types of keys.   Primary &amp; Foreign</a:t>
            </a:r>
          </a:p>
          <a:p>
            <a:pPr lvl="1"/>
            <a:r>
              <a:rPr lang="en-US" dirty="0" smtClean="0"/>
              <a:t>What are the types of Primary Keys?   </a:t>
            </a:r>
          </a:p>
          <a:p>
            <a:pPr lvl="1"/>
            <a:r>
              <a:rPr lang="en-US" dirty="0" smtClean="0"/>
              <a:t>   Natural &amp; Surrogate, Single column &amp; Composite</a:t>
            </a:r>
          </a:p>
          <a:p>
            <a:pPr lvl="1"/>
            <a:r>
              <a:rPr lang="en-US" dirty="0" smtClean="0"/>
              <a:t>What key forms a relationship?  Foreign</a:t>
            </a:r>
          </a:p>
          <a:p>
            <a:pPr lvl="1"/>
            <a:r>
              <a:rPr lang="en-US" dirty="0" smtClean="0"/>
              <a:t>Name 3 types of relationships?   1-1, 1-N, N-N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" charset="0"/>
                <a:cs typeface="ＭＳ Ｐゴシック" charset="-128"/>
              </a:rPr>
              <a:t>Aggregate Query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ill Sans Light" charset="0"/>
                <a:cs typeface="ＭＳ Ｐゴシック" charset="-128"/>
              </a:rPr>
              <a:t>Scanning and filtering tables is almost always faster than joining tables</a:t>
            </a:r>
          </a:p>
          <a:p>
            <a:pPr lvl="1"/>
            <a:r>
              <a:rPr lang="en-US" dirty="0" smtClean="0">
                <a:latin typeface="Gill Sans Light" charset="0"/>
              </a:rPr>
              <a:t>(Hint: Joins have implicit scans)</a:t>
            </a:r>
          </a:p>
          <a:p>
            <a:r>
              <a:rPr lang="en-US" dirty="0" smtClean="0">
                <a:latin typeface="Gill Sans Light" charset="0"/>
                <a:cs typeface="ＭＳ Ｐゴシック" charset="-128"/>
              </a:rPr>
              <a:t>Rule of thumb: the earlier the filter, the better</a:t>
            </a:r>
          </a:p>
          <a:p>
            <a:pPr lvl="1"/>
            <a:r>
              <a:rPr lang="en-US" dirty="0" smtClean="0">
                <a:latin typeface="Gill Sans Light" charset="0"/>
              </a:rPr>
              <a:t>Or: the smaller the intermediate tables, the better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" charset="0"/>
                <a:cs typeface="ＭＳ Ｐゴシック" charset="-128"/>
              </a:rPr>
              <a:t>Aggregate Query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ill Sans Light" charset="0"/>
                <a:cs typeface="ＭＳ Ｐゴシック" charset="-128"/>
              </a:rPr>
              <a:t>Filter as much as you can in the ON</a:t>
            </a:r>
          </a:p>
          <a:p>
            <a:pPr lvl="1"/>
            <a:r>
              <a:rPr lang="en-US" dirty="0" smtClean="0">
                <a:latin typeface="Gill Sans Light" charset="0"/>
              </a:rPr>
              <a:t>Then filter as much as you can in the WHERE</a:t>
            </a:r>
          </a:p>
          <a:p>
            <a:pPr lvl="2"/>
            <a:r>
              <a:rPr lang="en-US" dirty="0" smtClean="0">
                <a:latin typeface="Gill Sans Light" charset="0"/>
              </a:rPr>
              <a:t>Then filter what is left in the HAVING</a:t>
            </a:r>
          </a:p>
          <a:p>
            <a:r>
              <a:rPr lang="en-US" dirty="0" smtClean="0">
                <a:latin typeface="Gill Sans Light" charset="0"/>
                <a:cs typeface="ＭＳ Ｐゴシック" charset="-128"/>
              </a:rPr>
              <a:t>But!  Think about your indexes!</a:t>
            </a:r>
          </a:p>
          <a:p>
            <a:r>
              <a:rPr lang="en-US" dirty="0" smtClean="0">
                <a:latin typeface="Gill Sans Light" charset="0"/>
                <a:cs typeface="ＭＳ Ｐゴシック" charset="-128"/>
              </a:rPr>
              <a:t>Premature optimization is still premature</a:t>
            </a:r>
          </a:p>
          <a:p>
            <a:r>
              <a:rPr lang="en-US" dirty="0" smtClean="0">
                <a:latin typeface="Gill Sans Light" charset="0"/>
                <a:cs typeface="ＭＳ Ｐゴシック" charset="-128"/>
              </a:rPr>
              <a:t>When in doubt, it can’t hurt to try joining </a:t>
            </a:r>
            <a:r>
              <a:rPr lang="en-US" dirty="0" err="1" smtClean="0">
                <a:latin typeface="Gill Sans Light" charset="0"/>
                <a:cs typeface="ＭＳ Ｐゴシック" charset="-128"/>
              </a:rPr>
              <a:t>subqueries</a:t>
            </a:r>
            <a:endParaRPr lang="en-US" dirty="0" smtClean="0">
              <a:latin typeface="Gill Sans Light" charset="0"/>
              <a:cs typeface="ＭＳ Ｐゴシック" charset="-128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Into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SELECT INTO statement selects data from one table and inserts it into a different table. 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Into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/>
              <a:t>CREATE TABLE `</a:t>
            </a:r>
            <a:r>
              <a:rPr lang="en-US" dirty="0" err="1" smtClean="0"/>
              <a:t>usersArchive</a:t>
            </a:r>
            <a:r>
              <a:rPr lang="en-US" dirty="0" smtClean="0"/>
              <a:t>` (</a:t>
            </a:r>
          </a:p>
          <a:p>
            <a:pPr>
              <a:buNone/>
            </a:pPr>
            <a:r>
              <a:rPr lang="en-US" dirty="0" smtClean="0"/>
              <a:t>  `</a:t>
            </a:r>
            <a:r>
              <a:rPr lang="en-US" dirty="0" err="1" smtClean="0"/>
              <a:t>userId</a:t>
            </a:r>
            <a:r>
              <a:rPr lang="en-US" dirty="0" smtClean="0"/>
              <a:t>` int(11) NOT NULL,</a:t>
            </a:r>
          </a:p>
          <a:p>
            <a:pPr>
              <a:buNone/>
            </a:pPr>
            <a:r>
              <a:rPr lang="en-US" dirty="0" smtClean="0"/>
              <a:t>  `</a:t>
            </a:r>
            <a:r>
              <a:rPr lang="en-US" dirty="0" err="1" smtClean="0"/>
              <a:t>firstname</a:t>
            </a:r>
            <a:r>
              <a:rPr lang="en-US" dirty="0" smtClean="0"/>
              <a:t>` varchar(50) NOT NULL,</a:t>
            </a:r>
          </a:p>
          <a:p>
            <a:pPr>
              <a:buNone/>
            </a:pPr>
            <a:r>
              <a:rPr lang="en-US" dirty="0" smtClean="0"/>
              <a:t>  `</a:t>
            </a:r>
            <a:r>
              <a:rPr lang="en-US" dirty="0" err="1" smtClean="0"/>
              <a:t>lastname</a:t>
            </a:r>
            <a:r>
              <a:rPr lang="en-US" dirty="0" smtClean="0"/>
              <a:t>` varchar(50) NOT NULL,</a:t>
            </a:r>
          </a:p>
          <a:p>
            <a:pPr>
              <a:buNone/>
            </a:pPr>
            <a:r>
              <a:rPr lang="en-US" dirty="0" smtClean="0"/>
              <a:t>  `username` varchar(50) NOT NULL,</a:t>
            </a:r>
          </a:p>
          <a:p>
            <a:pPr>
              <a:buNone/>
            </a:pPr>
            <a:r>
              <a:rPr lang="en-US" dirty="0" smtClean="0"/>
              <a:t>  `password` varchar(50) NOT NULL,</a:t>
            </a:r>
          </a:p>
          <a:p>
            <a:pPr>
              <a:buNone/>
            </a:pPr>
            <a:r>
              <a:rPr lang="en-US" dirty="0" smtClean="0"/>
              <a:t>  `</a:t>
            </a:r>
            <a:r>
              <a:rPr lang="en-US" dirty="0" err="1" smtClean="0"/>
              <a:t>userTypeId</a:t>
            </a:r>
            <a:r>
              <a:rPr lang="en-US" dirty="0" smtClean="0"/>
              <a:t>` int(11) NOT NULL,</a:t>
            </a:r>
          </a:p>
          <a:p>
            <a:pPr>
              <a:buNone/>
            </a:pPr>
            <a:r>
              <a:rPr lang="en-US" dirty="0" smtClean="0"/>
              <a:t>  `</a:t>
            </a:r>
            <a:r>
              <a:rPr lang="en-US" dirty="0" err="1" smtClean="0"/>
              <a:t>userStatusId</a:t>
            </a:r>
            <a:r>
              <a:rPr lang="en-US" dirty="0" smtClean="0"/>
              <a:t>` int(11) NOT NULL,</a:t>
            </a:r>
          </a:p>
          <a:p>
            <a:pPr>
              <a:buNone/>
            </a:pPr>
            <a:r>
              <a:rPr lang="en-US" dirty="0" smtClean="0"/>
              <a:t>  `DOB` date NOT NULL,</a:t>
            </a:r>
          </a:p>
          <a:p>
            <a:pPr>
              <a:buNone/>
            </a:pPr>
            <a:r>
              <a:rPr lang="en-US" dirty="0" smtClean="0"/>
              <a:t>  `age` int(11) DEFAULT NULL,</a:t>
            </a:r>
          </a:p>
          <a:p>
            <a:pPr>
              <a:buNone/>
            </a:pPr>
            <a:r>
              <a:rPr lang="en-US" dirty="0" smtClean="0"/>
              <a:t>  `</a:t>
            </a:r>
            <a:r>
              <a:rPr lang="en-US" dirty="0" err="1" smtClean="0"/>
              <a:t>createdDate</a:t>
            </a:r>
            <a:r>
              <a:rPr lang="en-US" dirty="0" smtClean="0"/>
              <a:t>` </a:t>
            </a:r>
            <a:r>
              <a:rPr lang="en-US" dirty="0" err="1" smtClean="0"/>
              <a:t>datetime</a:t>
            </a:r>
            <a:r>
              <a:rPr lang="en-US" dirty="0" smtClean="0"/>
              <a:t> DEFAULT NULL,</a:t>
            </a:r>
          </a:p>
          <a:p>
            <a:pPr>
              <a:buNone/>
            </a:pPr>
            <a:r>
              <a:rPr lang="en-US" dirty="0" smtClean="0"/>
              <a:t>  PRIMARY KEY (`</a:t>
            </a:r>
            <a:r>
              <a:rPr lang="en-US" dirty="0" err="1" smtClean="0"/>
              <a:t>userId</a:t>
            </a:r>
            <a:r>
              <a:rPr lang="en-US" dirty="0" smtClean="0"/>
              <a:t>`),</a:t>
            </a:r>
          </a:p>
          <a:p>
            <a:pPr>
              <a:buNone/>
            </a:pPr>
            <a:r>
              <a:rPr lang="en-US" dirty="0" smtClean="0"/>
              <a:t>  UNIQUE KEY `</a:t>
            </a:r>
            <a:r>
              <a:rPr lang="en-US" dirty="0" err="1" smtClean="0"/>
              <a:t>userId_UNIQUE</a:t>
            </a:r>
            <a:r>
              <a:rPr lang="en-US" dirty="0" smtClean="0"/>
              <a:t>` (`</a:t>
            </a:r>
            <a:r>
              <a:rPr lang="en-US" dirty="0" err="1" smtClean="0"/>
              <a:t>userId</a:t>
            </a:r>
            <a:r>
              <a:rPr lang="en-US" dirty="0" smtClean="0"/>
              <a:t>`),</a:t>
            </a:r>
          </a:p>
          <a:p>
            <a:pPr>
              <a:buNone/>
            </a:pPr>
            <a:r>
              <a:rPr lang="en-US" dirty="0" smtClean="0"/>
              <a:t>  KEY `</a:t>
            </a:r>
            <a:r>
              <a:rPr lang="en-US" dirty="0" err="1" smtClean="0"/>
              <a:t>usernameArch_UNIQUE</a:t>
            </a:r>
            <a:r>
              <a:rPr lang="en-US" dirty="0" smtClean="0"/>
              <a:t>` (`username`),</a:t>
            </a:r>
          </a:p>
          <a:p>
            <a:pPr>
              <a:buNone/>
            </a:pPr>
            <a:r>
              <a:rPr lang="en-US" dirty="0" smtClean="0"/>
              <a:t>  KEY `</a:t>
            </a:r>
            <a:r>
              <a:rPr lang="en-US" dirty="0" err="1" smtClean="0"/>
              <a:t>userTypeIdArch</a:t>
            </a:r>
            <a:r>
              <a:rPr lang="en-US" dirty="0" smtClean="0"/>
              <a:t>` (`</a:t>
            </a:r>
            <a:r>
              <a:rPr lang="en-US" dirty="0" err="1" smtClean="0"/>
              <a:t>userTypeId</a:t>
            </a:r>
            <a:r>
              <a:rPr lang="en-US" dirty="0" smtClean="0"/>
              <a:t>`),</a:t>
            </a:r>
          </a:p>
          <a:p>
            <a:pPr>
              <a:buNone/>
            </a:pPr>
            <a:r>
              <a:rPr lang="en-US" dirty="0" smtClean="0"/>
              <a:t>  KEY `</a:t>
            </a:r>
            <a:r>
              <a:rPr lang="en-US" dirty="0" err="1" smtClean="0"/>
              <a:t>userStatusIdArch</a:t>
            </a:r>
            <a:r>
              <a:rPr lang="en-US" dirty="0" smtClean="0"/>
              <a:t>` (`</a:t>
            </a:r>
            <a:r>
              <a:rPr lang="en-US" dirty="0" err="1" smtClean="0"/>
              <a:t>userStatusId</a:t>
            </a:r>
            <a:r>
              <a:rPr lang="en-US" dirty="0" smtClean="0"/>
              <a:t>`),</a:t>
            </a:r>
          </a:p>
          <a:p>
            <a:pPr>
              <a:buNone/>
            </a:pPr>
            <a:r>
              <a:rPr lang="en-US" dirty="0" smtClean="0"/>
              <a:t>  CONSTRAINT `usersArch_ibfk_1` FOREIGN KEY (`</a:t>
            </a:r>
            <a:r>
              <a:rPr lang="en-US" dirty="0" err="1" smtClean="0"/>
              <a:t>userTypeId</a:t>
            </a:r>
            <a:r>
              <a:rPr lang="en-US" dirty="0" smtClean="0"/>
              <a:t>`) REFERENCES `</a:t>
            </a:r>
            <a:r>
              <a:rPr lang="en-US" dirty="0" err="1" smtClean="0"/>
              <a:t>userType</a:t>
            </a:r>
            <a:r>
              <a:rPr lang="en-US" dirty="0" smtClean="0"/>
              <a:t>` (`</a:t>
            </a:r>
            <a:r>
              <a:rPr lang="en-US" dirty="0" err="1" smtClean="0"/>
              <a:t>userTypeId</a:t>
            </a:r>
            <a:r>
              <a:rPr lang="en-US" dirty="0" smtClean="0"/>
              <a:t>`),</a:t>
            </a:r>
          </a:p>
          <a:p>
            <a:pPr>
              <a:buNone/>
            </a:pPr>
            <a:r>
              <a:rPr lang="en-US" dirty="0" smtClean="0"/>
              <a:t>  CONSTRAINT `usersArch_ibfk_2` FOREIGN KEY (`</a:t>
            </a:r>
            <a:r>
              <a:rPr lang="en-US" dirty="0" err="1" smtClean="0"/>
              <a:t>userStatusId</a:t>
            </a:r>
            <a:r>
              <a:rPr lang="en-US" dirty="0" smtClean="0"/>
              <a:t>`) REFERENCES `</a:t>
            </a:r>
            <a:r>
              <a:rPr lang="en-US" dirty="0" err="1" smtClean="0"/>
              <a:t>userStatus</a:t>
            </a:r>
            <a:r>
              <a:rPr lang="en-US" dirty="0" smtClean="0"/>
              <a:t>` (`</a:t>
            </a:r>
            <a:r>
              <a:rPr lang="en-US" dirty="0" err="1" smtClean="0"/>
              <a:t>userStatusId</a:t>
            </a:r>
            <a:r>
              <a:rPr lang="en-US" dirty="0" smtClean="0"/>
              <a:t>`)</a:t>
            </a:r>
          </a:p>
          <a:p>
            <a:pPr>
              <a:buNone/>
            </a:pPr>
            <a:r>
              <a:rPr lang="en-US" dirty="0" smtClean="0"/>
              <a:t>) ENGINE=</a:t>
            </a:r>
            <a:r>
              <a:rPr lang="en-US" dirty="0" err="1" smtClean="0"/>
              <a:t>InnoDB</a:t>
            </a:r>
            <a:r>
              <a:rPr lang="en-US" dirty="0" smtClean="0"/>
              <a:t>  DEFAULT CHARSET=latin1;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Into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insert into </a:t>
            </a:r>
            <a:r>
              <a:rPr lang="en-US" dirty="0" err="1" smtClean="0"/>
              <a:t>usersArchive</a:t>
            </a:r>
            <a:r>
              <a:rPr lang="en-US" dirty="0" smtClean="0"/>
              <a:t> (select * from users where age &gt; 35)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Indexes</a:t>
            </a:r>
          </a:p>
          <a:p>
            <a:r>
              <a:rPr lang="en-US" dirty="0" smtClean="0"/>
              <a:t>Execution Plans</a:t>
            </a:r>
          </a:p>
          <a:p>
            <a:r>
              <a:rPr lang="en-US" dirty="0" smtClean="0"/>
              <a:t>Explain / Execution Plans / Order of Ops</a:t>
            </a:r>
          </a:p>
          <a:p>
            <a:r>
              <a:rPr lang="en-US" dirty="0" smtClean="0"/>
              <a:t>Normalization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Screen Casts</a:t>
            </a:r>
          </a:p>
          <a:p>
            <a:r>
              <a:rPr lang="en-US" dirty="0" smtClean="0"/>
              <a:t>Normalization </a:t>
            </a:r>
          </a:p>
          <a:p>
            <a:r>
              <a:rPr lang="en-US" dirty="0" smtClean="0"/>
              <a:t>Cascading Update/Delete</a:t>
            </a:r>
          </a:p>
          <a:p>
            <a:r>
              <a:rPr lang="en-US" dirty="0" smtClean="0"/>
              <a:t>Aggregates</a:t>
            </a:r>
          </a:p>
          <a:p>
            <a:r>
              <a:rPr lang="en-US" dirty="0" smtClean="0"/>
              <a:t>Counts</a:t>
            </a:r>
          </a:p>
          <a:p>
            <a:r>
              <a:rPr lang="en-US" dirty="0" smtClean="0"/>
              <a:t>Group By</a:t>
            </a:r>
          </a:p>
          <a:p>
            <a:r>
              <a:rPr lang="en-US" dirty="0" smtClean="0"/>
              <a:t>Order of Ops</a:t>
            </a:r>
          </a:p>
          <a:p>
            <a:r>
              <a:rPr lang="en-US" dirty="0" smtClean="0"/>
              <a:t>Sort, Split, Squish</a:t>
            </a:r>
          </a:p>
          <a:p>
            <a:r>
              <a:rPr lang="en-US" dirty="0" smtClean="0"/>
              <a:t>Having</a:t>
            </a:r>
          </a:p>
          <a:p>
            <a:r>
              <a:rPr lang="en-US" dirty="0" smtClean="0"/>
              <a:t>Select Into</a:t>
            </a:r>
          </a:p>
          <a:p>
            <a:r>
              <a:rPr lang="en-US" dirty="0" smtClean="0"/>
              <a:t>Quiz Review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the design of a relational database management system (</a:t>
            </a:r>
            <a:r>
              <a:rPr lang="en-US" dirty="0" smtClean="0">
                <a:hlinkClick r:id="rId2" tooltip="Relational database management system"/>
              </a:rPr>
              <a:t>RDBMS</a:t>
            </a:r>
            <a:r>
              <a:rPr lang="en-US" dirty="0" smtClean="0"/>
              <a:t>), the process of organizing data to minimize redundancy is called </a:t>
            </a:r>
            <a:r>
              <a:rPr lang="en-US" b="1" dirty="0" smtClean="0"/>
              <a:t>normalization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>
                <a:latin typeface="Gill Sans Light" charset="0"/>
                <a:cs typeface="ＭＳ Ｐゴシック" charset="-128"/>
              </a:rPr>
              <a:t>Consistent, logical table structure</a:t>
            </a:r>
          </a:p>
          <a:p>
            <a:pPr lvl="2"/>
            <a:r>
              <a:rPr lang="en-US" dirty="0" smtClean="0">
                <a:latin typeface="Gill Sans Light" charset="0"/>
              </a:rPr>
              <a:t>No quirks (anomalies)</a:t>
            </a:r>
          </a:p>
          <a:p>
            <a:pPr lvl="2"/>
            <a:r>
              <a:rPr lang="en-US" dirty="0" smtClean="0">
                <a:latin typeface="Gill Sans Light" charset="0"/>
              </a:rPr>
              <a:t>Table design fits analog model</a:t>
            </a:r>
          </a:p>
          <a:p>
            <a:pPr lvl="1"/>
            <a:r>
              <a:rPr lang="en-US" dirty="0" smtClean="0">
                <a:latin typeface="Gill Sans Light" charset="0"/>
                <a:cs typeface="ＭＳ Ｐゴシック" charset="-128"/>
              </a:rPr>
              <a:t>Easy to query</a:t>
            </a:r>
          </a:p>
          <a:p>
            <a:pPr lvl="1"/>
            <a:r>
              <a:rPr lang="en-US" dirty="0" smtClean="0">
                <a:latin typeface="Gill Sans Light" charset="0"/>
                <a:cs typeface="ＭＳ Ｐゴシック" charset="-128"/>
              </a:rPr>
              <a:t>Good performance</a:t>
            </a:r>
          </a:p>
          <a:p>
            <a:pPr lvl="1"/>
            <a:r>
              <a:rPr lang="en-US" dirty="0" smtClean="0">
                <a:latin typeface="Gill Sans Light" charset="0"/>
                <a:cs typeface="ＭＳ Ｐゴシック" charset="-128"/>
              </a:rPr>
              <a:t>Eliminate duplicate data</a:t>
            </a:r>
          </a:p>
          <a:p>
            <a:pPr lvl="1"/>
            <a:r>
              <a:rPr lang="en-US" dirty="0" smtClean="0">
                <a:latin typeface="Gill Sans Light" charset="0"/>
                <a:cs typeface="ＭＳ Ｐゴシック" charset="-128"/>
              </a:rPr>
              <a:t>Forward-compatible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Eliminate repeating groups in individual tables. </a:t>
            </a:r>
          </a:p>
          <a:p>
            <a:r>
              <a:rPr lang="en-US" dirty="0" smtClean="0"/>
              <a:t>Create a separate table for each set of related data. </a:t>
            </a:r>
          </a:p>
          <a:p>
            <a:r>
              <a:rPr lang="en-US" dirty="0" smtClean="0"/>
              <a:t>Identify each set of related data with a primary key. </a:t>
            </a:r>
          </a:p>
          <a:p>
            <a:r>
              <a:rPr lang="en-US" dirty="0" smtClean="0"/>
              <a:t>Every row*column has exactly one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1NF table is in 2NF if and only if all its non-prime attributes are functionally dependent on the whole of every candidate key. </a:t>
            </a:r>
          </a:p>
          <a:p>
            <a:r>
              <a:rPr lang="en-US" sz="2800" dirty="0" smtClean="0"/>
              <a:t>A functional dependency (FD) is a constraint between two sets of attributes in a relation from a database.</a:t>
            </a:r>
          </a:p>
          <a:p>
            <a:r>
              <a:rPr lang="en-US" sz="2800" dirty="0" smtClean="0"/>
              <a:t>A candidate key of a relation is a minimal superkey for that relation (PK)</a:t>
            </a: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Normal Form</a:t>
            </a:r>
            <a:endParaRPr lang="en-US" dirty="0"/>
          </a:p>
        </p:txBody>
      </p:sp>
      <p:pic>
        <p:nvPicPr>
          <p:cNvPr id="4" name="Content Placeholder 3" descr="normalForm2a.tiff"/>
          <p:cNvPicPr>
            <a:picLocks noGrp="1" noChangeAspect="1"/>
          </p:cNvPicPr>
          <p:nvPr>
            <p:ph idx="1"/>
          </p:nvPr>
        </p:nvPicPr>
        <p:blipFill>
          <a:blip r:embed="rId2"/>
          <a:srcRect l="-20345" r="-20345"/>
          <a:stretch>
            <a:fillRect/>
          </a:stretch>
        </p:blipFill>
        <p:spPr>
          <a:xfrm>
            <a:off x="1862410" y="1194900"/>
            <a:ext cx="5344285" cy="2939151"/>
          </a:xfrm>
        </p:spPr>
      </p:pic>
      <p:sp>
        <p:nvSpPr>
          <p:cNvPr id="5" name="TextBox 4"/>
          <p:cNvSpPr txBox="1"/>
          <p:nvPr/>
        </p:nvSpPr>
        <p:spPr>
          <a:xfrm>
            <a:off x="457201" y="4309680"/>
            <a:ext cx="82295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Neither {Employee} nor {Skill} is a candidate key for the table. This is because a given Employee might need to appear more than once (he might have multiple Skills), and a given Skill might need to appear more than once (it might be possessed by multiple Employees). Only the composite key {Employee, Skill} qualifies as a candidate key for the table.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1754</TotalTime>
  <Words>1730</Words>
  <Application>Microsoft Macintosh PowerPoint</Application>
  <PresentationFormat>On-screen Show (4:3)</PresentationFormat>
  <Paragraphs>344</Paragraphs>
  <Slides>34</Slides>
  <Notes>0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Office Theme</vt:lpstr>
      <vt:lpstr>Chart</vt:lpstr>
      <vt:lpstr>DBS  Day 3</vt:lpstr>
      <vt:lpstr>Review</vt:lpstr>
      <vt:lpstr>Review</vt:lpstr>
      <vt:lpstr>Review</vt:lpstr>
      <vt:lpstr>Day Overview</vt:lpstr>
      <vt:lpstr>Database Normalization</vt:lpstr>
      <vt:lpstr>First Normal Form</vt:lpstr>
      <vt:lpstr>2nd Normal Form</vt:lpstr>
      <vt:lpstr>2nd Normal Form</vt:lpstr>
      <vt:lpstr>2nd Normal Form</vt:lpstr>
      <vt:lpstr>Cascading</vt:lpstr>
      <vt:lpstr>Cascading </vt:lpstr>
      <vt:lpstr>Functions</vt:lpstr>
      <vt:lpstr>Functions</vt:lpstr>
      <vt:lpstr>Aggregates vs Scalar</vt:lpstr>
      <vt:lpstr>Aggregates</vt:lpstr>
      <vt:lpstr>Aggregates</vt:lpstr>
      <vt:lpstr>Example</vt:lpstr>
      <vt:lpstr>Aggregates Example</vt:lpstr>
      <vt:lpstr>What happens internally?</vt:lpstr>
      <vt:lpstr>Order of Ops</vt:lpstr>
      <vt:lpstr>Visual With Data</vt:lpstr>
      <vt:lpstr>Group By</vt:lpstr>
      <vt:lpstr>Aggregates Example</vt:lpstr>
      <vt:lpstr>Count: * vs columns</vt:lpstr>
      <vt:lpstr>Having Clause</vt:lpstr>
      <vt:lpstr>On vs Having</vt:lpstr>
      <vt:lpstr>Order of Ops</vt:lpstr>
      <vt:lpstr>Aggregates and Joins</vt:lpstr>
      <vt:lpstr>Aggregate Query Optimization</vt:lpstr>
      <vt:lpstr>Aggregate Query Optimization</vt:lpstr>
      <vt:lpstr>Select Into</vt:lpstr>
      <vt:lpstr>Select Into</vt:lpstr>
      <vt:lpstr>Select Into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DBS  Day 1</dc:title>
  <dc:creator>John Cabibbo</dc:creator>
  <cp:lastModifiedBy>John Cabibbo</cp:lastModifiedBy>
  <cp:revision>93</cp:revision>
  <dcterms:created xsi:type="dcterms:W3CDTF">2013-04-16T19:06:45Z</dcterms:created>
  <dcterms:modified xsi:type="dcterms:W3CDTF">2013-04-16T19:34:52Z</dcterms:modified>
</cp:coreProperties>
</file>