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84" r:id="rId3"/>
    <p:sldId id="335" r:id="rId4"/>
    <p:sldId id="326" r:id="rId5"/>
    <p:sldId id="327" r:id="rId6"/>
    <p:sldId id="328" r:id="rId7"/>
    <p:sldId id="336" r:id="rId8"/>
    <p:sldId id="329" r:id="rId9"/>
    <p:sldId id="332" r:id="rId10"/>
    <p:sldId id="321" r:id="rId11"/>
    <p:sldId id="325" r:id="rId12"/>
    <p:sldId id="322" r:id="rId13"/>
    <p:sldId id="323" r:id="rId14"/>
    <p:sldId id="324" r:id="rId15"/>
    <p:sldId id="330" r:id="rId16"/>
    <p:sldId id="331" r:id="rId17"/>
    <p:sldId id="287" r:id="rId18"/>
    <p:sldId id="288" r:id="rId19"/>
    <p:sldId id="289" r:id="rId20"/>
    <p:sldId id="313" r:id="rId21"/>
    <p:sldId id="314" r:id="rId22"/>
    <p:sldId id="315" r:id="rId23"/>
    <p:sldId id="333" r:id="rId24"/>
    <p:sldId id="334" r:id="rId25"/>
    <p:sldId id="337" r:id="rId26"/>
    <p:sldId id="32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600200"/>
            <a:ext cx="8001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1" y="1600200"/>
            <a:ext cx="8001000" cy="5029200"/>
          </a:xfrm>
        </p:spPr>
        <p:txBody>
          <a:bodyPr>
            <a:normAutofit/>
          </a:bodyPr>
          <a:lstStyle>
            <a:lvl1pPr marL="457200" indent="-457200">
              <a:spcBef>
                <a:spcPts val="600"/>
              </a:spcBef>
              <a:buNone/>
              <a:defRPr sz="2600">
                <a:solidFill>
                  <a:schemeClr val="tx1"/>
                </a:solidFill>
                <a:latin typeface="Inconsolata"/>
                <a:cs typeface="Inconsolata"/>
              </a:defRPr>
            </a:lvl1pPr>
            <a:lvl2pPr marL="914400" indent="-457200">
              <a:spcBef>
                <a:spcPts val="600"/>
              </a:spcBef>
              <a:buNone/>
              <a:defRPr sz="2600">
                <a:solidFill>
                  <a:srgbClr val="B67568"/>
                </a:solidFill>
                <a:latin typeface="Inconsolata"/>
                <a:cs typeface="Inconsolata"/>
              </a:defRPr>
            </a:lvl2pPr>
            <a:lvl3pPr marL="1371600" indent="-457200">
              <a:spcBef>
                <a:spcPts val="600"/>
              </a:spcBef>
              <a:buNone/>
              <a:defRPr sz="2600">
                <a:solidFill>
                  <a:srgbClr val="9AB453"/>
                </a:solidFill>
                <a:latin typeface="Inconsolata"/>
                <a:cs typeface="Inconsolata"/>
              </a:defRPr>
            </a:lvl3pPr>
            <a:lvl4pPr marL="1828800" indent="-457200">
              <a:spcBef>
                <a:spcPts val="600"/>
              </a:spcBef>
              <a:buNone/>
              <a:defRPr sz="2600">
                <a:solidFill>
                  <a:srgbClr val="8BA3B0"/>
                </a:solidFill>
                <a:latin typeface="Inconsolata"/>
                <a:cs typeface="Inconsolata"/>
              </a:defRPr>
            </a:lvl4pPr>
            <a:lvl5pPr marL="2286000" indent="-457200">
              <a:spcBef>
                <a:spcPts val="600"/>
              </a:spcBef>
              <a:buNone/>
              <a:defRPr sz="2600">
                <a:solidFill>
                  <a:srgbClr val="EADAB9"/>
                </a:solidFill>
                <a:latin typeface="Inconsolata"/>
                <a:cs typeface="Inconsolat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od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3749040" cy="5029200"/>
          </a:xfrm>
        </p:spPr>
        <p:txBody>
          <a:bodyPr>
            <a:normAutofit/>
          </a:bodyPr>
          <a:lstStyle>
            <a:lvl1pPr marL="274320" indent="-274320">
              <a:spcBef>
                <a:spcPts val="600"/>
              </a:spcBef>
              <a:buNone/>
              <a:defRPr sz="2000">
                <a:latin typeface="Inconsolata"/>
              </a:defRPr>
            </a:lvl1pPr>
            <a:lvl2pPr marL="548640" indent="-274320">
              <a:buNone/>
              <a:defRPr sz="2000">
                <a:solidFill>
                  <a:srgbClr val="B67568"/>
                </a:solidFill>
                <a:latin typeface="Inconsolata"/>
              </a:defRPr>
            </a:lvl2pPr>
            <a:lvl3pPr marL="822960" indent="-274320">
              <a:buNone/>
              <a:defRPr sz="2000">
                <a:solidFill>
                  <a:srgbClr val="9AB453"/>
                </a:solidFill>
                <a:latin typeface="Inconsolata"/>
              </a:defRPr>
            </a:lvl3pPr>
            <a:lvl4pPr marL="1097280" indent="-274320">
              <a:buNone/>
              <a:defRPr sz="2000">
                <a:solidFill>
                  <a:srgbClr val="8BA3B0"/>
                </a:solidFill>
                <a:latin typeface="Inconsolata"/>
              </a:defRPr>
            </a:lvl4pPr>
            <a:lvl5pPr marL="1371600" indent="-274320">
              <a:buNone/>
              <a:defRPr sz="2000">
                <a:solidFill>
                  <a:srgbClr val="EADAB9"/>
                </a:solidFill>
                <a:latin typeface="Inconsolat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600200"/>
            <a:ext cx="3733800" cy="5029200"/>
          </a:xfrm>
        </p:spPr>
        <p:txBody>
          <a:bodyPr>
            <a:normAutofit/>
          </a:bodyPr>
          <a:lstStyle>
            <a:lvl1pPr marL="274320" indent="-274320">
              <a:spcBef>
                <a:spcPts val="600"/>
              </a:spcBef>
              <a:buNone/>
              <a:defRPr sz="2000">
                <a:latin typeface="Inconsolata"/>
              </a:defRPr>
            </a:lvl1pPr>
            <a:lvl2pPr marL="548640" indent="-274320">
              <a:buNone/>
              <a:defRPr sz="2000">
                <a:solidFill>
                  <a:srgbClr val="B67568"/>
                </a:solidFill>
                <a:latin typeface="Inconsolata"/>
              </a:defRPr>
            </a:lvl2pPr>
            <a:lvl3pPr marL="822960" indent="-274320">
              <a:buNone/>
              <a:defRPr sz="2000">
                <a:solidFill>
                  <a:srgbClr val="9AB453"/>
                </a:solidFill>
                <a:latin typeface="Inconsolata"/>
              </a:defRPr>
            </a:lvl3pPr>
            <a:lvl4pPr marL="1097280" indent="-274320">
              <a:buNone/>
              <a:defRPr sz="2000">
                <a:solidFill>
                  <a:srgbClr val="8BA3B0"/>
                </a:solidFill>
                <a:latin typeface="Inconsolata"/>
              </a:defRPr>
            </a:lvl4pPr>
            <a:lvl5pPr marL="1371600" indent="-274320">
              <a:buNone/>
              <a:defRPr sz="2000">
                <a:solidFill>
                  <a:srgbClr val="EADAB9"/>
                </a:solidFill>
                <a:latin typeface="Inconsolat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8EB8-6C07-F640-A584-96FDD6FAADD9}" type="datetimeFigureOut">
              <a:rPr lang="en-US" smtClean="0"/>
              <a:pPr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err="1" smtClean="0">
                <a:solidFill>
                  <a:schemeClr val="tx1"/>
                </a:solidFill>
              </a:rPr>
              <a:t>jcabibbo</a:t>
            </a:r>
            <a:r>
              <a:rPr lang="en-US" smtClean="0">
                <a:solidFill>
                  <a:schemeClr val="tx1"/>
                </a:solidFill>
              </a:rPr>
              <a:t>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sub-query is in the select statement.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(SELECT count(*) FROM </a:t>
            </a:r>
            <a:r>
              <a:rPr lang="en-US" dirty="0" err="1" smtClean="0"/>
              <a:t>userEmail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ue.userId</a:t>
            </a:r>
            <a:r>
              <a:rPr lang="en-US" dirty="0" smtClean="0"/>
              <a:t> = </a:t>
            </a:r>
            <a:r>
              <a:rPr lang="en-US" dirty="0" err="1" smtClean="0"/>
              <a:t>u.userId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AS </a:t>
            </a:r>
            <a:r>
              <a:rPr lang="en-US" dirty="0" err="1" smtClean="0"/>
              <a:t>emailCount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 </a:t>
            </a:r>
            <a:r>
              <a:rPr lang="en-US" dirty="0" err="1" smtClean="0"/>
              <a:t>u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Pro: Easier to write SQL</a:t>
            </a:r>
          </a:p>
          <a:p>
            <a:r>
              <a:rPr lang="en-US" dirty="0" smtClean="0"/>
              <a:t>Con: Performance</a:t>
            </a:r>
          </a:p>
          <a:p>
            <a:pPr>
              <a:buNone/>
            </a:pPr>
            <a:r>
              <a:rPr lang="en-US" dirty="0" smtClean="0"/>
              <a:t>	The inner select statement runs once for every record returned in the outer select statement.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inner select statement in contained within the from or join clause.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userId</a:t>
            </a:r>
            <a:r>
              <a:rPr lang="en-US" dirty="0" smtClean="0"/>
              <a:t>, count(*) as </a:t>
            </a:r>
            <a:r>
              <a:rPr lang="en-US" dirty="0" err="1" smtClean="0"/>
              <a:t>orderCount</a:t>
            </a:r>
            <a:r>
              <a:rPr lang="en-US" dirty="0" smtClean="0"/>
              <a:t> from orders group by </a:t>
            </a:r>
            <a:r>
              <a:rPr lang="en-US" dirty="0" err="1" smtClean="0"/>
              <a:t>userId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u.userId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orderCount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 </a:t>
            </a:r>
            <a:r>
              <a:rPr lang="en-US" dirty="0" err="1" smtClean="0"/>
              <a:t>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left join  (</a:t>
            </a:r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userId</a:t>
            </a:r>
            <a:r>
              <a:rPr lang="en-US" dirty="0" smtClean="0"/>
              <a:t>, count(*) as </a:t>
            </a:r>
            <a:r>
              <a:rPr lang="en-US" dirty="0" err="1" smtClean="0"/>
              <a:t>orderCount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from orders group by </a:t>
            </a:r>
            <a:r>
              <a:rPr lang="en-US" dirty="0" err="1" smtClean="0"/>
              <a:t>userId</a:t>
            </a:r>
            <a:r>
              <a:rPr lang="en-US" dirty="0" smtClean="0"/>
              <a:t>) as </a:t>
            </a:r>
            <a:r>
              <a:rPr lang="en-US" dirty="0" err="1" smtClean="0"/>
              <a:t>oc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on  </a:t>
            </a:r>
            <a:r>
              <a:rPr lang="en-US" dirty="0" err="1" smtClean="0"/>
              <a:t>oc.userId</a:t>
            </a:r>
            <a:r>
              <a:rPr lang="en-US" dirty="0" smtClean="0"/>
              <a:t> = </a:t>
            </a:r>
            <a:r>
              <a:rPr lang="en-US" dirty="0" err="1" smtClean="0"/>
              <a:t>u.userId</a:t>
            </a:r>
            <a:r>
              <a:rPr lang="en-US" dirty="0" smtClean="0"/>
              <a:t> 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</a:t>
            </a:r>
            <a:r>
              <a:rPr lang="en-US" dirty="0" err="1" smtClean="0"/>
              <a:t>vs</a:t>
            </a:r>
            <a:r>
              <a:rPr lang="en-US" dirty="0" smtClean="0"/>
              <a:t> Non-correlated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Non-correlated: sub-query that is independent of the outer query </a:t>
            </a:r>
          </a:p>
          <a:p>
            <a:r>
              <a:rPr lang="en-US" dirty="0" smtClean="0"/>
              <a:t>Correlated: an inner sub-query which is referenced by the main outer query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	* </a:t>
            </a:r>
          </a:p>
          <a:p>
            <a:pPr>
              <a:buNone/>
            </a:pPr>
            <a:r>
              <a:rPr lang="en-US" dirty="0" smtClean="0"/>
              <a:t>from 	orderItem </a:t>
            </a:r>
            <a:r>
              <a:rPr lang="en-US" dirty="0" err="1" smtClean="0"/>
              <a:t>oi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	3 &lt; (</a:t>
            </a:r>
          </a:p>
          <a:p>
            <a:pPr>
              <a:buNone/>
            </a:pPr>
            <a:r>
              <a:rPr lang="en-US" dirty="0" smtClean="0"/>
              <a:t>	select count(*) </a:t>
            </a:r>
          </a:p>
          <a:p>
            <a:pPr>
              <a:buNone/>
            </a:pPr>
            <a:r>
              <a:rPr lang="en-US" dirty="0" smtClean="0"/>
              <a:t>	from orderItem oi2 </a:t>
            </a:r>
          </a:p>
          <a:p>
            <a:pPr>
              <a:buNone/>
            </a:pPr>
            <a:r>
              <a:rPr lang="en-US" dirty="0" smtClean="0"/>
              <a:t>	where oi2.orderId = </a:t>
            </a:r>
            <a:r>
              <a:rPr lang="en-US" dirty="0" err="1" smtClean="0"/>
              <a:t>oi.orderId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Non-correlated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	* </a:t>
            </a:r>
          </a:p>
          <a:p>
            <a:pPr>
              <a:buNone/>
            </a:pPr>
            <a:r>
              <a:rPr lang="en-US" dirty="0" smtClean="0"/>
              <a:t>from 	item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	</a:t>
            </a:r>
            <a:r>
              <a:rPr lang="en-US" dirty="0" err="1" smtClean="0"/>
              <a:t>i.itemPrice</a:t>
            </a:r>
            <a:r>
              <a:rPr lang="en-US" dirty="0" smtClean="0"/>
              <a:t> &gt;= (</a:t>
            </a:r>
          </a:p>
          <a:p>
            <a:pPr>
              <a:buNone/>
            </a:pPr>
            <a:r>
              <a:rPr lang="en-US" dirty="0" smtClean="0"/>
              <a:t>	select avg(i2.itemPrice) as </a:t>
            </a:r>
            <a:r>
              <a:rPr lang="en-US" dirty="0" err="1" smtClean="0"/>
              <a:t>averagePrice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from item i2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contains rows and columns, just like a real table. The fields in a view are fields from one or more real tables in the database.</a:t>
            </a:r>
          </a:p>
          <a:p>
            <a:r>
              <a:rPr lang="en-US" dirty="0" smtClean="0"/>
              <a:t>You can add SQL functions, WHERE, and JOIN statements to a view and present the data as if the data were coming from one single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CREATE VIEW `</a:t>
            </a:r>
            <a:r>
              <a:rPr lang="en-US" dirty="0" err="1" smtClean="0"/>
              <a:t>userView</a:t>
            </a:r>
            <a:r>
              <a:rPr lang="en-US" dirty="0" smtClean="0"/>
              <a:t>`</a:t>
            </a:r>
          </a:p>
          <a:p>
            <a:pPr>
              <a:buNone/>
            </a:pPr>
            <a:r>
              <a:rPr lang="en-US" dirty="0" smtClean="0"/>
              <a:t>AS select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users`.`firstname</a:t>
            </a:r>
            <a:r>
              <a:rPr lang="en-US" dirty="0" smtClean="0"/>
              <a:t>` AS `</a:t>
            </a:r>
            <a:r>
              <a:rPr lang="en-US" dirty="0" err="1" smtClean="0"/>
              <a:t>firstname</a:t>
            </a:r>
            <a:r>
              <a:rPr lang="en-US" dirty="0" smtClean="0"/>
              <a:t>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users`.`lastname</a:t>
            </a:r>
            <a:r>
              <a:rPr lang="en-US" dirty="0" smtClean="0"/>
              <a:t>` AS `</a:t>
            </a:r>
            <a:r>
              <a:rPr lang="en-US" dirty="0" err="1" smtClean="0"/>
              <a:t>lastname</a:t>
            </a:r>
            <a:r>
              <a:rPr lang="en-US" dirty="0" smtClean="0"/>
              <a:t>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users`.`username</a:t>
            </a:r>
            <a:r>
              <a:rPr lang="en-US" dirty="0" smtClean="0"/>
              <a:t>` AS `username`,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users`.`DOB</a:t>
            </a:r>
            <a:r>
              <a:rPr lang="en-US" dirty="0" smtClean="0"/>
              <a:t>` AS `dob`,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userStatus`.`userStatus</a:t>
            </a:r>
            <a:r>
              <a:rPr lang="en-US" dirty="0" smtClean="0"/>
              <a:t>` AS `</a:t>
            </a:r>
            <a:r>
              <a:rPr lang="en-US" dirty="0" err="1" smtClean="0"/>
              <a:t>userStatus</a:t>
            </a:r>
            <a:r>
              <a:rPr lang="en-US" dirty="0" smtClean="0"/>
              <a:t>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userType`.`userType</a:t>
            </a:r>
            <a:r>
              <a:rPr lang="en-US" dirty="0" smtClean="0"/>
              <a:t>` AS `</a:t>
            </a:r>
            <a:r>
              <a:rPr lang="en-US" dirty="0" err="1" smtClean="0"/>
              <a:t>userType</a:t>
            </a:r>
            <a:r>
              <a:rPr lang="en-US" dirty="0" smtClean="0"/>
              <a:t>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users`.`createdDate</a:t>
            </a:r>
            <a:r>
              <a:rPr lang="en-US" dirty="0" smtClean="0"/>
              <a:t>` AS `</a:t>
            </a:r>
            <a:r>
              <a:rPr lang="en-US" dirty="0" err="1" smtClean="0"/>
              <a:t>createdDate</a:t>
            </a:r>
            <a:r>
              <a:rPr lang="en-US" dirty="0" smtClean="0"/>
              <a:t>`</a:t>
            </a:r>
          </a:p>
          <a:p>
            <a:pPr>
              <a:buNone/>
            </a:pPr>
            <a:r>
              <a:rPr lang="en-US" dirty="0" smtClean="0"/>
              <a:t>from ((`users` join `</a:t>
            </a:r>
            <a:r>
              <a:rPr lang="en-US" dirty="0" err="1" smtClean="0"/>
              <a:t>userStatus</a:t>
            </a:r>
            <a:r>
              <a:rPr lang="en-US" dirty="0" smtClean="0"/>
              <a:t>`) join `</a:t>
            </a:r>
            <a:r>
              <a:rPr lang="en-US" dirty="0" err="1" smtClean="0"/>
              <a:t>userType</a:t>
            </a:r>
            <a:r>
              <a:rPr lang="en-US" dirty="0" smtClean="0"/>
              <a:t>`)</a:t>
            </a:r>
          </a:p>
          <a:p>
            <a:pPr>
              <a:buNone/>
            </a:pPr>
            <a:r>
              <a:rPr lang="en-US" dirty="0" smtClean="0"/>
              <a:t>where ((`</a:t>
            </a:r>
            <a:r>
              <a:rPr lang="en-US" dirty="0" err="1" smtClean="0"/>
              <a:t>users`.`userStatusId</a:t>
            </a:r>
            <a:r>
              <a:rPr lang="en-US" dirty="0" smtClean="0"/>
              <a:t>` = `</a:t>
            </a:r>
            <a:r>
              <a:rPr lang="en-US" dirty="0" err="1" smtClean="0"/>
              <a:t>userStatus`.`userStatusId</a:t>
            </a:r>
            <a:r>
              <a:rPr lang="en-US" dirty="0" smtClean="0"/>
              <a:t>`) </a:t>
            </a:r>
          </a:p>
          <a:p>
            <a:pPr>
              <a:buNone/>
            </a:pPr>
            <a:r>
              <a:rPr lang="en-US" dirty="0" smtClean="0"/>
              <a:t>and (`</a:t>
            </a:r>
            <a:r>
              <a:rPr lang="en-US" dirty="0" err="1" smtClean="0"/>
              <a:t>users`.`userTypeId</a:t>
            </a:r>
            <a:r>
              <a:rPr lang="en-US" dirty="0" smtClean="0"/>
              <a:t>` = `</a:t>
            </a:r>
            <a:r>
              <a:rPr lang="en-US" dirty="0" err="1" smtClean="0"/>
              <a:t>userType`.`userTypeId</a:t>
            </a:r>
            <a:r>
              <a:rPr lang="en-US" dirty="0" smtClean="0"/>
              <a:t>`));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Queries</a:t>
            </a:r>
          </a:p>
          <a:p>
            <a:r>
              <a:rPr lang="en-US" dirty="0" smtClean="0"/>
              <a:t>Security</a:t>
            </a:r>
          </a:p>
          <a:p>
            <a:r>
              <a:rPr lang="en-US" smtClean="0"/>
              <a:t>Select only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Unions</a:t>
            </a:r>
          </a:p>
          <a:p>
            <a:r>
              <a:rPr lang="en-US" dirty="0" smtClean="0"/>
              <a:t>Sub-queries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Correlated </a:t>
            </a:r>
          </a:p>
          <a:p>
            <a:pPr lvl="1"/>
            <a:r>
              <a:rPr lang="en-US" dirty="0" smtClean="0"/>
              <a:t>Non-correlated 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Triggers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" charset="0"/>
                <a:cs typeface="ＭＳ Ｐゴシック" charset="-128"/>
              </a:rPr>
              <a:t>Case When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 Light" charset="0"/>
                <a:cs typeface="ＭＳ Ｐゴシック" charset="-128"/>
              </a:rPr>
              <a:t>Not just for aggregates, but very </a:t>
            </a:r>
            <a:r>
              <a:rPr lang="en-US" i="1" smtClean="0">
                <a:latin typeface="Gill Sans Light" charset="0"/>
                <a:cs typeface="ＭＳ Ｐゴシック" charset="-128"/>
              </a:rPr>
              <a:t>very</a:t>
            </a:r>
            <a:r>
              <a:rPr lang="en-US" smtClean="0">
                <a:latin typeface="Gill Sans Light" charset="0"/>
                <a:cs typeface="ＭＳ Ｐゴシック" charset="-128"/>
              </a:rPr>
              <a:t> common</a:t>
            </a:r>
          </a:p>
          <a:p>
            <a:pPr eaLnBrk="1" hangingPunct="1"/>
            <a:r>
              <a:rPr lang="en-US" smtClean="0">
                <a:latin typeface="Gill Sans Light" charset="0"/>
                <a:cs typeface="ＭＳ Ｐゴシック" charset="-128"/>
              </a:rPr>
              <a:t>Equivalent to If, Then, Else or Switch, Case</a:t>
            </a:r>
          </a:p>
          <a:p>
            <a:pPr eaLnBrk="1" hangingPunct="1"/>
            <a:r>
              <a:rPr lang="en-US" smtClean="0">
                <a:latin typeface="Gill Sans Light" charset="0"/>
                <a:cs typeface="ＭＳ Ｐゴシック" charset="-128"/>
              </a:rPr>
              <a:t>It’s a fine line between too much logic in the query and not enough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" charset="0"/>
                <a:cs typeface="ＭＳ Ｐゴシック" charset="-128"/>
              </a:rPr>
              <a:t>Case Format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3749675" cy="5029200"/>
          </a:xfrm>
        </p:spPr>
        <p:txBody>
          <a:bodyPr/>
          <a:lstStyle/>
          <a:p>
            <a:pPr marL="273050" indent="-273050" eaLnBrk="1" hangingPunct="1"/>
            <a:r>
              <a:rPr lang="en-US" smtClean="0">
                <a:latin typeface="Inconsolata" pitchFamily="-106" charset="0"/>
                <a:cs typeface="ＭＳ Ｐゴシック" charset="-128"/>
              </a:rPr>
              <a:t>CASE column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WHEN value1</a:t>
            </a:r>
            <a:br>
              <a:rPr lang="en-US" smtClean="0">
                <a:latin typeface="Inconsolata" pitchFamily="-106" charset="0"/>
              </a:rPr>
            </a:br>
            <a:r>
              <a:rPr lang="en-US" smtClean="0">
                <a:latin typeface="Inconsolata" pitchFamily="-106" charset="0"/>
              </a:rPr>
              <a:t>THEN expression1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WHEN value2</a:t>
            </a:r>
            <a:br>
              <a:rPr lang="en-US" smtClean="0">
                <a:latin typeface="Inconsolata" pitchFamily="-106" charset="0"/>
              </a:rPr>
            </a:br>
            <a:r>
              <a:rPr lang="en-US" smtClean="0">
                <a:latin typeface="Inconsolata" pitchFamily="-106" charset="0"/>
              </a:rPr>
              <a:t>THEN expression2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…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ELSE expression</a:t>
            </a:r>
          </a:p>
          <a:p>
            <a:pPr marL="273050" indent="-273050" eaLnBrk="1" hangingPunct="1"/>
            <a:r>
              <a:rPr lang="en-US" smtClean="0">
                <a:latin typeface="Inconsolata" pitchFamily="-106" charset="0"/>
                <a:cs typeface="ＭＳ Ｐゴシック" charset="-128"/>
              </a:rPr>
              <a:t>END</a:t>
            </a:r>
          </a:p>
        </p:txBody>
      </p:sp>
      <p:sp>
        <p:nvSpPr>
          <p:cNvPr id="36868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733800" cy="5029200"/>
          </a:xfrm>
        </p:spPr>
        <p:txBody>
          <a:bodyPr/>
          <a:lstStyle/>
          <a:p>
            <a:pPr marL="273050" indent="-273050" eaLnBrk="1" hangingPunct="1"/>
            <a:r>
              <a:rPr lang="en-US" smtClean="0">
                <a:latin typeface="Inconsolata" pitchFamily="-106" charset="0"/>
                <a:cs typeface="ＭＳ Ｐゴシック" charset="-128"/>
              </a:rPr>
              <a:t>CASE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WHEN boolean1</a:t>
            </a:r>
            <a:br>
              <a:rPr lang="en-US" smtClean="0">
                <a:latin typeface="Inconsolata" pitchFamily="-106" charset="0"/>
              </a:rPr>
            </a:br>
            <a:r>
              <a:rPr lang="en-US" smtClean="0">
                <a:latin typeface="Inconsolata" pitchFamily="-106" charset="0"/>
              </a:rPr>
              <a:t>THEN expression1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WHEN boolean2</a:t>
            </a:r>
            <a:br>
              <a:rPr lang="en-US" smtClean="0">
                <a:latin typeface="Inconsolata" pitchFamily="-106" charset="0"/>
              </a:rPr>
            </a:br>
            <a:r>
              <a:rPr lang="en-US" smtClean="0">
                <a:latin typeface="Inconsolata" pitchFamily="-106" charset="0"/>
              </a:rPr>
              <a:t>THEN expression2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…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ELSE expression</a:t>
            </a:r>
          </a:p>
          <a:p>
            <a:pPr marL="273050" indent="-273050" eaLnBrk="1" hangingPunct="1"/>
            <a:r>
              <a:rPr lang="en-US" smtClean="0">
                <a:latin typeface="Inconsolata" pitchFamily="-106" charset="0"/>
                <a:cs typeface="ＭＳ Ｐゴシック" charset="-128"/>
              </a:rPr>
              <a:t>END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267744" y="3925094"/>
            <a:ext cx="4651375" cy="15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" charset="0"/>
                <a:cs typeface="ＭＳ Ｐゴシック" charset="-128"/>
              </a:rPr>
              <a:t>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01000" cy="5029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-108" charset="2"/>
              <a:buNone/>
              <a:defRPr/>
            </a:pPr>
            <a:r>
              <a:rPr lang="en-US" smtClean="0"/>
              <a:t>SELECT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MIN(value) AS TrueMin,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MAX(value) AS TrueMax,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MIN(CASE WHEN value &gt;= 0 THEN value END)</a:t>
            </a:r>
            <a:br>
              <a:rPr lang="en-US" smtClean="0"/>
            </a:br>
            <a:r>
              <a:rPr lang="en-US" smtClean="0"/>
              <a:t>AS AdjustedMin,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MAX(CASE WHEN value &lt;= 100 THEN value END)</a:t>
            </a:r>
            <a:br>
              <a:rPr lang="en-US" smtClean="0"/>
            </a:br>
            <a:r>
              <a:rPr lang="en-US" smtClean="0"/>
              <a:t>AS AdjustedMax,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SUM(CASE WHEN value &lt; 0 THEN 1 ELSE 0 END)</a:t>
            </a:r>
            <a:br>
              <a:rPr lang="en-US" smtClean="0"/>
            </a:br>
            <a:r>
              <a:rPr lang="en-US" smtClean="0"/>
              <a:t>AS TooLow,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SUM(CASE WHEN value &gt; 100 THEN 1 ELSE 0 END)</a:t>
            </a:r>
            <a:br>
              <a:rPr lang="en-US" smtClean="0"/>
            </a:br>
            <a:r>
              <a:rPr lang="en-US" smtClean="0"/>
              <a:t>AS TooHigh</a:t>
            </a:r>
          </a:p>
          <a:p>
            <a:pPr eaLnBrk="1" hangingPunct="1">
              <a:buFont typeface="Wingdings 2" pitchFamily="-108" charset="2"/>
              <a:buNone/>
              <a:defRPr/>
            </a:pPr>
            <a:r>
              <a:rPr lang="en-US" smtClean="0"/>
              <a:t>FROM Samples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example database already has a trigger. When inserting into the users table you noticed the age and created date filled in automatically.</a:t>
            </a:r>
          </a:p>
          <a:p>
            <a:r>
              <a:rPr lang="en-US" dirty="0" smtClean="0"/>
              <a:t>Triggers can be set to execute before or after an event such as an insert, update or delete.</a:t>
            </a:r>
          </a:p>
          <a:p>
            <a:endParaRPr lang="en-US" dirty="0" smtClean="0"/>
          </a:p>
          <a:p>
            <a:r>
              <a:rPr lang="en-US" dirty="0" smtClean="0"/>
              <a:t>SHOW TRIGGERS;</a:t>
            </a:r>
          </a:p>
          <a:p>
            <a:endParaRPr lang="en-US" dirty="0" smtClean="0"/>
          </a:p>
          <a:p>
            <a:r>
              <a:rPr lang="en-US" dirty="0" smtClean="0"/>
              <a:t>SHOW CREATE TRIGGER </a:t>
            </a:r>
            <a:r>
              <a:rPr lang="en-US" dirty="0" err="1" smtClean="0"/>
              <a:t>usersCreatedDateInsert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delimiter $</a:t>
            </a:r>
            <a:r>
              <a:rPr lang="en-US" dirty="0" smtClean="0"/>
              <a:t>$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</a:t>
            </a:r>
            <a:r>
              <a:rPr lang="en-US" dirty="0" smtClean="0"/>
              <a:t>TRIGGER `</a:t>
            </a:r>
            <a:r>
              <a:rPr lang="en-US" dirty="0" err="1" smtClean="0"/>
              <a:t>usersCreatedDateInsert</a:t>
            </a:r>
            <a:r>
              <a:rPr lang="en-US" dirty="0" smtClean="0"/>
              <a:t>`</a:t>
            </a:r>
          </a:p>
          <a:p>
            <a:pPr>
              <a:buNone/>
            </a:pPr>
            <a:r>
              <a:rPr lang="en-US" dirty="0" smtClean="0"/>
              <a:t>BEFORE INSERT ON `users`</a:t>
            </a:r>
          </a:p>
          <a:p>
            <a:pPr>
              <a:buNone/>
            </a:pPr>
            <a:r>
              <a:rPr lang="en-US" dirty="0" smtClean="0"/>
              <a:t>FOR EACH ROW BEGIN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NEW.createdDate</a:t>
            </a:r>
            <a:r>
              <a:rPr lang="en-US" dirty="0" smtClean="0"/>
              <a:t> = NOW();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NEW.age</a:t>
            </a:r>
            <a:r>
              <a:rPr lang="en-US" dirty="0" smtClean="0"/>
              <a:t> = round(DATEDIFF(NOW(),new.DOB)/</a:t>
            </a:r>
            <a:r>
              <a:rPr lang="en-US" smtClean="0"/>
              <a:t>365</a:t>
            </a:r>
            <a:r>
              <a:rPr lang="en-US" smtClean="0"/>
              <a:t>)$$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delimiter $</a:t>
            </a:r>
            <a:r>
              <a:rPr lang="en-US" dirty="0" smtClean="0"/>
              <a:t>$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</a:t>
            </a:r>
            <a:r>
              <a:rPr lang="en-US" dirty="0" smtClean="0"/>
              <a:t>TRIGGER `</a:t>
            </a:r>
            <a:r>
              <a:rPr lang="en-US" dirty="0" err="1" smtClean="0"/>
              <a:t>usersCreateActivity</a:t>
            </a:r>
            <a:r>
              <a:rPr lang="en-US" dirty="0" smtClean="0"/>
              <a:t>`</a:t>
            </a:r>
          </a:p>
          <a:p>
            <a:pPr>
              <a:buNone/>
            </a:pPr>
            <a:r>
              <a:rPr lang="en-US" dirty="0" smtClean="0"/>
              <a:t>AFTER INSERT ON `users`</a:t>
            </a:r>
          </a:p>
          <a:p>
            <a:pPr>
              <a:buNone/>
            </a:pPr>
            <a:r>
              <a:rPr lang="en-US" dirty="0" smtClean="0"/>
              <a:t>FOR EACH ROW 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activityLog</a:t>
            </a:r>
            <a:r>
              <a:rPr lang="en-US" dirty="0" smtClean="0"/>
              <a:t> (</a:t>
            </a:r>
            <a:r>
              <a:rPr lang="en-US" dirty="0" err="1" smtClean="0"/>
              <a:t>activityDate</a:t>
            </a:r>
            <a:r>
              <a:rPr lang="en-US" dirty="0" smtClean="0"/>
              <a:t>, </a:t>
            </a:r>
            <a:r>
              <a:rPr lang="en-US" dirty="0" err="1" smtClean="0"/>
              <a:t>activityText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values (</a:t>
            </a:r>
            <a:r>
              <a:rPr lang="en-US" dirty="0" err="1" smtClean="0"/>
              <a:t>now(),'User</a:t>
            </a:r>
            <a:r>
              <a:rPr lang="en-US" dirty="0" smtClean="0"/>
              <a:t> </a:t>
            </a:r>
            <a:r>
              <a:rPr lang="en-US" dirty="0" err="1" smtClean="0"/>
              <a:t>Created',new.userId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END$$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" charset="0"/>
                <a:cs typeface="ＭＳ Ｐゴシック" charset="-128"/>
              </a:rPr>
              <a:t>Remember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 Light" charset="0"/>
                <a:cs typeface="ＭＳ Ｐゴシック" charset="-128"/>
              </a:rPr>
              <a:t>Think about order of operations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Subqueries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On (Filters)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On (Joins)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Where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Aggregates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Having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Order By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Limit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</a:p>
          <a:p>
            <a:r>
              <a:rPr lang="en-US" dirty="0" smtClean="0"/>
              <a:t>!</a:t>
            </a:r>
            <a:r>
              <a:rPr lang="en-US" smtClean="0"/>
              <a:t>= or &lt;&gt;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&lt;=</a:t>
            </a:r>
          </a:p>
          <a:p>
            <a:r>
              <a:rPr lang="en-US" dirty="0" smtClean="0"/>
              <a:t>&gt;=</a:t>
            </a:r>
          </a:p>
          <a:p>
            <a:r>
              <a:rPr lang="en-US" dirty="0" smtClean="0"/>
              <a:t>Like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Unions join results of 2 or more select statements.</a:t>
            </a:r>
          </a:p>
          <a:p>
            <a:r>
              <a:rPr lang="en-US" dirty="0" smtClean="0"/>
              <a:t>Commonly used when datasets have been broken across multiple identical tables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* from</a:t>
            </a:r>
            <a:r>
              <a:rPr lang="en-US" dirty="0" smtClean="0"/>
              <a:t> users;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* from</a:t>
            </a:r>
            <a:r>
              <a:rPr lang="en-US" dirty="0" smtClean="0"/>
              <a:t> </a:t>
            </a:r>
            <a:r>
              <a:rPr lang="en-US" dirty="0" err="1" smtClean="0"/>
              <a:t>user</a:t>
            </a:r>
            <a:r>
              <a:rPr lang="en-US" dirty="0" err="1" smtClean="0"/>
              <a:t>sArchive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* from</a:t>
            </a:r>
            <a:r>
              <a:rPr lang="en-US" dirty="0" smtClean="0"/>
              <a:t> users</a:t>
            </a:r>
          </a:p>
          <a:p>
            <a:pPr>
              <a:buNone/>
            </a:pPr>
            <a:r>
              <a:rPr lang="en-US" dirty="0" smtClean="0"/>
              <a:t>union</a:t>
            </a:r>
          </a:p>
          <a:p>
            <a:pPr>
              <a:buNone/>
            </a:pPr>
            <a:r>
              <a:rPr lang="en-US" dirty="0" smtClean="0"/>
              <a:t>select * from</a:t>
            </a:r>
            <a:r>
              <a:rPr lang="en-US" dirty="0" smtClean="0"/>
              <a:t> </a:t>
            </a:r>
            <a:r>
              <a:rPr lang="en-US" dirty="0" err="1" smtClean="0"/>
              <a:t>usersArchive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</a:p>
          <a:p>
            <a:pPr lvl="1"/>
            <a:r>
              <a:rPr lang="en-US" dirty="0" smtClean="0"/>
              <a:t>Every row from both data sets including duplicates</a:t>
            </a:r>
          </a:p>
          <a:p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Removes duplicates (Think DISTINCT)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Tables or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users.userId</a:t>
            </a:r>
            <a:r>
              <a:rPr lang="en-US" dirty="0" smtClean="0"/>
              <a:t> as id,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</a:t>
            </a:r>
          </a:p>
          <a:p>
            <a:pPr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userEmail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on 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userEmail.userEmailId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u.userId</a:t>
            </a:r>
            <a:r>
              <a:rPr lang="en-US" dirty="0" smtClean="0"/>
              <a:t> as id,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 </a:t>
            </a:r>
            <a:r>
              <a:rPr lang="en-US" dirty="0" err="1" smtClean="0"/>
              <a:t>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userEmail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r>
              <a:rPr lang="en-US" dirty="0" smtClean="0"/>
              <a:t> on </a:t>
            </a:r>
            <a:r>
              <a:rPr lang="en-US" dirty="0" err="1" smtClean="0"/>
              <a:t>u.userId</a:t>
            </a:r>
            <a:r>
              <a:rPr lang="en-US" dirty="0" smtClean="0"/>
              <a:t> = </a:t>
            </a:r>
            <a:r>
              <a:rPr lang="en-US" dirty="0" err="1" smtClean="0"/>
              <a:t>ue.userEmailId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</a:t>
            </a:r>
            <a:r>
              <a:rPr lang="en-US" dirty="0" smtClean="0"/>
              <a:t>Joins as a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can join 2 or more tables together, you can join a table to itself.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	* </a:t>
            </a:r>
          </a:p>
          <a:p>
            <a:pPr>
              <a:buNone/>
            </a:pPr>
            <a:r>
              <a:rPr lang="en-US" dirty="0" smtClean="0"/>
              <a:t>from 	orderItem </a:t>
            </a:r>
            <a:r>
              <a:rPr lang="en-US" dirty="0" err="1" smtClean="0"/>
              <a:t>oi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smtClean="0"/>
              <a:t>	2 </a:t>
            </a:r>
            <a:r>
              <a:rPr lang="en-US" dirty="0" smtClean="0"/>
              <a:t>&lt; (select count(*) from orderItem oi2 where oi2.orderId = </a:t>
            </a:r>
            <a:r>
              <a:rPr lang="en-US" dirty="0" err="1" smtClean="0"/>
              <a:t>oi.orderId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Sub-query</a:t>
            </a:r>
          </a:p>
          <a:p>
            <a:r>
              <a:rPr lang="en-US" dirty="0" smtClean="0"/>
              <a:t>Inline View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989</Words>
  <Application>Microsoft Macintosh PowerPoint</Application>
  <PresentationFormat>On-screen Show (4:3)</PresentationFormat>
  <Paragraphs>180</Paragraphs>
  <Slides>26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DBS  Day 4</vt:lpstr>
      <vt:lpstr>Day Overview</vt:lpstr>
      <vt:lpstr>Comparisons</vt:lpstr>
      <vt:lpstr>Unions</vt:lpstr>
      <vt:lpstr>Unions</vt:lpstr>
      <vt:lpstr>Unions</vt:lpstr>
      <vt:lpstr>Alias Tables or Columns</vt:lpstr>
      <vt:lpstr>Self Joins as a Filter</vt:lpstr>
      <vt:lpstr>Sub-Queries</vt:lpstr>
      <vt:lpstr>Scalar Sub-queries</vt:lpstr>
      <vt:lpstr>Scalar Sub-queries</vt:lpstr>
      <vt:lpstr>Inline View</vt:lpstr>
      <vt:lpstr>Inline View</vt:lpstr>
      <vt:lpstr>Correlated vs Non-correlated</vt:lpstr>
      <vt:lpstr>Correlated</vt:lpstr>
      <vt:lpstr>Non-correlated</vt:lpstr>
      <vt:lpstr>Views</vt:lpstr>
      <vt:lpstr>Views</vt:lpstr>
      <vt:lpstr>Benefits of Views</vt:lpstr>
      <vt:lpstr>Case When</vt:lpstr>
      <vt:lpstr>Case Format</vt:lpstr>
      <vt:lpstr>Case Example</vt:lpstr>
      <vt:lpstr>Triggers</vt:lpstr>
      <vt:lpstr>Triggers</vt:lpstr>
      <vt:lpstr>Triggers</vt:lpstr>
      <vt:lpstr>Remember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 Day 1</dc:title>
  <dc:creator>John Cabibbo</dc:creator>
  <cp:lastModifiedBy>John Cabibbo</cp:lastModifiedBy>
  <cp:revision>73</cp:revision>
  <dcterms:created xsi:type="dcterms:W3CDTF">2013-04-18T19:17:13Z</dcterms:created>
  <dcterms:modified xsi:type="dcterms:W3CDTF">2013-04-18T20:03:31Z</dcterms:modified>
</cp:coreProperties>
</file>